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8" r:id="rId3"/>
  </p:sldMasterIdLst>
  <p:notesMasterIdLst>
    <p:notesMasterId r:id="rId13"/>
  </p:notesMasterIdLst>
  <p:sldIdLst>
    <p:sldId id="304" r:id="rId4"/>
    <p:sldId id="282" r:id="rId5"/>
    <p:sldId id="288" r:id="rId6"/>
    <p:sldId id="302" r:id="rId7"/>
    <p:sldId id="303" r:id="rId8"/>
    <p:sldId id="298" r:id="rId9"/>
    <p:sldId id="299" r:id="rId10"/>
    <p:sldId id="300" r:id="rId11"/>
    <p:sldId id="297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85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17717-69DF-4E60-AA0D-BE887D742372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47211-D9CC-4F39-BCD5-7120B538B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49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47211-D9CC-4F39-BCD5-7120B538BE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16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印品黑体" panose="00000500000000000000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1876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47211-D9CC-4F39-BCD5-7120B538BE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80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nên</a:t>
            </a:r>
            <a:r>
              <a:rPr lang="en-US" baseline="0"/>
              <a:t> cho hs làm bảng lớp hoặc bảng con, sau đó đổi chiếu kết quả trên màn hìn</a:t>
            </a:r>
            <a:r>
              <a:rPr lang="vi-VN" baseline="0"/>
              <a:t>h.Bai nay k phu hop khi hd tren man hinh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47211-D9CC-4F39-BCD5-7120B538BE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25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47211-D9CC-4F39-BCD5-7120B538BE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11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425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7F3B4-76E9-4CEE-A376-997F51F980C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印品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31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9550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0D826F-2441-41E8-BB31-6C8A567FAC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90F5413-5366-484C-A942-69C1AEEA0B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D16F27-BBE4-48DE-BE85-9C93A6E4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CAEA5F-453C-4EF0-92D2-4DC0B9DEF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6D9B90-6595-4FAF-BA6C-FA3359F70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0004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BF3DF3-91BB-4634-BC76-36D10E65C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B13E71-213B-415A-9A92-9D8F0437A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040139-B6EA-4A3F-A2BB-0DEF9BAA1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55A5C6-34EB-4DF8-BD15-EE03A798B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AEF80B-1D66-44DA-A81B-3F71DAAA4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21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66AA57-2786-4F31-B896-3EF16B93D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DA1509-C8E4-4139-8A09-A4B0D4C8A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2FE629-5596-4D70-974D-E0BEFF2E5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5E6741-A374-4D0C-A2E4-A54EC7344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1760A9-17DF-47B2-905B-3AC679E47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64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31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id="{F7B19E78-F9CA-499C-99C9-42FAA0D58A2B}"/>
              </a:ext>
            </a:extLst>
          </p:cNvPr>
          <p:cNvSpPr/>
          <p:nvPr userDrawn="1"/>
        </p:nvSpPr>
        <p:spPr>
          <a:xfrm>
            <a:off x="144176" y="114067"/>
            <a:ext cx="570799" cy="570799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AD3852C-FA14-4930-A555-A590D3C54150}"/>
              </a:ext>
            </a:extLst>
          </p:cNvPr>
          <p:cNvSpPr txBox="1"/>
          <p:nvPr userDrawn="1"/>
        </p:nvSpPr>
        <p:spPr>
          <a:xfrm>
            <a:off x="-425835" y="120170"/>
            <a:ext cx="171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02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057B9E6-CC28-4504-A303-6472644BBB2D}"/>
              </a:ext>
            </a:extLst>
          </p:cNvPr>
          <p:cNvSpPr txBox="1"/>
          <p:nvPr userDrawn="1"/>
        </p:nvSpPr>
        <p:spPr>
          <a:xfrm>
            <a:off x="805849" y="150947"/>
            <a:ext cx="2078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1CFD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标题内容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41CFDE"/>
              </a:solidFill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48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26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id="{F7B19E78-F9CA-499C-99C9-42FAA0D58A2B}"/>
              </a:ext>
            </a:extLst>
          </p:cNvPr>
          <p:cNvSpPr/>
          <p:nvPr userDrawn="1"/>
        </p:nvSpPr>
        <p:spPr>
          <a:xfrm>
            <a:off x="144176" y="114067"/>
            <a:ext cx="570799" cy="570799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AD3852C-FA14-4930-A555-A590D3C54150}"/>
              </a:ext>
            </a:extLst>
          </p:cNvPr>
          <p:cNvSpPr txBox="1"/>
          <p:nvPr userDrawn="1"/>
        </p:nvSpPr>
        <p:spPr>
          <a:xfrm>
            <a:off x="-425835" y="120170"/>
            <a:ext cx="171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03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057B9E6-CC28-4504-A303-6472644BBB2D}"/>
              </a:ext>
            </a:extLst>
          </p:cNvPr>
          <p:cNvSpPr txBox="1"/>
          <p:nvPr userDrawn="1"/>
        </p:nvSpPr>
        <p:spPr>
          <a:xfrm>
            <a:off x="805849" y="150947"/>
            <a:ext cx="2078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1CFD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标题内容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41CFDE"/>
              </a:solidFill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15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26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id="{F7B19E78-F9CA-499C-99C9-42FAA0D58A2B}"/>
              </a:ext>
            </a:extLst>
          </p:cNvPr>
          <p:cNvSpPr/>
          <p:nvPr userDrawn="1"/>
        </p:nvSpPr>
        <p:spPr>
          <a:xfrm>
            <a:off x="144176" y="114067"/>
            <a:ext cx="570799" cy="570799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AD3852C-FA14-4930-A555-A590D3C54150}"/>
              </a:ext>
            </a:extLst>
          </p:cNvPr>
          <p:cNvSpPr txBox="1"/>
          <p:nvPr userDrawn="1"/>
        </p:nvSpPr>
        <p:spPr>
          <a:xfrm>
            <a:off x="-425835" y="120170"/>
            <a:ext cx="171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04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057B9E6-CC28-4504-A303-6472644BBB2D}"/>
              </a:ext>
            </a:extLst>
          </p:cNvPr>
          <p:cNvSpPr txBox="1"/>
          <p:nvPr userDrawn="1"/>
        </p:nvSpPr>
        <p:spPr>
          <a:xfrm>
            <a:off x="805849" y="150947"/>
            <a:ext cx="2078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1CFD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标题内容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41CFDE"/>
              </a:solidFill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92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26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3329E8-EA50-4213-82C8-E89F39021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52B9981-28C9-4754-AD28-8C90A9C91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B34A290-31B2-46C5-8804-91B79263A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24D03D5-D108-47EB-9366-7FC91B2476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0F83FDE-724A-4DD2-A759-4DB8ACE91C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9B9720E-A7B9-4ACC-8F67-F53D491CF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7770828-5FE3-4660-955B-AF0289E92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3759C9A-F6D4-42FB-B944-04BC2B2C9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671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1D08D8-F9AA-4904-82E6-016E0694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F928FFC-436B-4AF6-BF2A-95BCE106F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295B1FE-D99B-4CED-A81B-05E60D263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33E1690-79F3-491B-954F-7F73DA40F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7446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63F7642-095E-4504-A073-58E704018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4AAEA44-D3A5-4E8F-8703-9CAB6D086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D55A217-DFD4-4026-ABA1-8FF784D5D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6881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273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633936-5096-46FF-A0A7-F57DE9A52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8E6E60-E69E-4408-9436-7E7A4958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2F6D711-DECE-4DD2-9832-AD9193D02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4639C2-ED95-401D-8709-02BA5F319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8A9537A-E574-4558-BF39-D0EDEBB94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BA50847-16D5-42A1-A623-7C1C916B7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738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5A726D-33A9-40F5-AEAE-36E776D5B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A7783AA-3C0A-49E9-BBB0-A1FB9241BE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FCD0E8E-7D3C-48E5-8FFA-1AFEE07E6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6C7D2C9-F3BC-4CFB-AE9B-0FA16F897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F27182C-DCA3-499A-BD51-9A0FC1E85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7A64646-502A-47F7-8F76-7052EEECA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951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274D61-475E-4CFE-A581-0485B23DA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3A706FF-86ED-4D10-9899-A06249F4E8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4079B8-65BF-4012-BDC7-A30CB0EDA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92D12B-208F-4477-B46D-690D8404E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BE741-EF5A-4330-8B56-56E49492C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76635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E21AD03-8B4F-4313-8AD2-2B471828C1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CF2528E-B591-404C-BBE1-0943602E5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D88BC0-1278-43DC-ADE2-BA26E2AAE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EDECDA-C94F-4603-A62C-4029CCBFD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4A192B-63C7-403F-8728-6E377B89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6094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7783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05A72DA-0E20-422D-A31C-8A5CB2E03E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t="-1" r="52375" b="844"/>
          <a:stretch/>
        </p:blipFill>
        <p:spPr>
          <a:xfrm>
            <a:off x="9572424" y="19595"/>
            <a:ext cx="5492671" cy="6818810"/>
          </a:xfrm>
          <a:prstGeom prst="rect">
            <a:avLst/>
          </a:prstGeom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 descr="图片包含 室内, 户外艺术系列, 笔记本电脑, 屏幕&#10;&#10;已生成极高可信度的说明">
            <a:extLst>
              <a:ext uri="{FF2B5EF4-FFF2-40B4-BE49-F238E27FC236}">
                <a16:creationId xmlns:a16="http://schemas.microsoft.com/office/drawing/2014/main" id="{31AC3A60-9A03-4C18-BBEC-248F4594CA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8" t="21000" r="62718" b="47909"/>
          <a:stretch/>
        </p:blipFill>
        <p:spPr>
          <a:xfrm flipH="1">
            <a:off x="-2" y="4869160"/>
            <a:ext cx="2268101" cy="1969245"/>
          </a:xfrm>
          <a:prstGeom prst="rect">
            <a:avLst/>
          </a:prstGeom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B926103-678C-493D-B020-1063B3DBF9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7408" y="-16804"/>
            <a:ext cx="2592288" cy="1484474"/>
          </a:xfrm>
          <a:prstGeom prst="rect">
            <a:avLst/>
          </a:prstGeom>
        </p:spPr>
      </p:pic>
      <p:sp>
        <p:nvSpPr>
          <p:cNvPr id="10" name="矩形 69">
            <a:extLst>
              <a:ext uri="{FF2B5EF4-FFF2-40B4-BE49-F238E27FC236}">
                <a16:creationId xmlns:a16="http://schemas.microsoft.com/office/drawing/2014/main" id="{8B2A1291-96D5-44A0-B582-A35DD7F739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1425" y="836712"/>
            <a:ext cx="24482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buFont typeface="Arial" charset="0"/>
              <a:buNone/>
            </a:pPr>
            <a:r>
              <a:rPr lang="zh-CN" altLang="en-US" sz="2800" b="1" dirty="0">
                <a:solidFill>
                  <a:srgbClr val="366A97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微软雅黑" pitchFamily="34" charset="-122"/>
              </a:rPr>
              <a:t>点击添加标题</a:t>
            </a:r>
            <a:endParaRPr lang="en-US" altLang="zh-CN" sz="2800" b="1" dirty="0">
              <a:solidFill>
                <a:srgbClr val="366A97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4395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087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10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742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03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96335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811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62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435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726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671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704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96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4869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8355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0687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4317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377" lvl="1" indent="-4063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566" lvl="2" indent="-3809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754" lvl="3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5943" lvl="4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131" lvl="5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320" lvl="6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509" lvl="7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697" lvl="8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8077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5229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竖排标题与文本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5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9520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84899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A1288C2-4DB6-4C92-8CD2-757AA0ED6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4DF659-7556-44E6-B714-CEE8996C7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DEBE3A-9AE4-4521-9237-C8E721E329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6BDF78C2-8230-4221-A6A9-C20F8CBCB151}" type="datetimeFigureOut">
              <a:rPr lang="zh-CN" altLang="en-US" smtClean="0"/>
              <a:pPr/>
              <a:t>2025/3/28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AE7DE-2D89-439B-9968-A404EB1FC9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FE0FC1-3938-4154-8571-66265A93F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F5CFE8C-04CB-4CBE-8347-2D9A6B30A44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ED3C34C3-FA0B-486B-8614-D05B0BF5BB03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2500205" y="-492760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26409843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5869980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5208099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145308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645565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576705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6731147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050441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8823649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868113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41CFDE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54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F9B36D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FFC78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FFD69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FFECB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E1F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022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72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6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6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8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9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47170"/>
            <a:ext cx="12171207" cy="68108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714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6"/>
          <p:cNvPicPr preferRelativeResize="0"/>
          <p:nvPr/>
        </p:nvPicPr>
        <p:blipFill rotWithShape="1">
          <a:blip r:embed="rId4">
            <a:alphaModFix/>
          </a:blip>
          <a:srcRect r="28893"/>
          <a:stretch/>
        </p:blipFill>
        <p:spPr>
          <a:xfrm>
            <a:off x="-2267" y="0"/>
            <a:ext cx="12194267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605265" y="-365668"/>
            <a:ext cx="4724843" cy="315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53065" y="218961"/>
            <a:ext cx="2427723" cy="161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10168425" y="-238903"/>
            <a:ext cx="1985027" cy="1985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13060" y="614487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6" descr="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47945" y="1036377"/>
            <a:ext cx="8038651" cy="4637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p6"/>
          <p:cNvGrpSpPr/>
          <p:nvPr/>
        </p:nvGrpSpPr>
        <p:grpSpPr>
          <a:xfrm>
            <a:off x="1298662" y="2042945"/>
            <a:ext cx="2015278" cy="1902555"/>
            <a:chOff x="1770392" y="2794609"/>
            <a:chExt cx="1072181" cy="998471"/>
          </a:xfrm>
        </p:grpSpPr>
        <p:pic>
          <p:nvPicPr>
            <p:cNvPr id="212" name="Google Shape;212;p6"/>
            <p:cNvPicPr preferRelativeResize="0"/>
            <p:nvPr/>
          </p:nvPicPr>
          <p:blipFill rotWithShape="1">
            <a:blip r:embed="rId10">
              <a:alphaModFix/>
            </a:blip>
            <a:srcRect t="10121" b="21922"/>
            <a:stretch/>
          </p:blipFill>
          <p:spPr>
            <a:xfrm>
              <a:off x="1770392" y="2794609"/>
              <a:ext cx="1072181" cy="998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6"/>
            <p:cNvSpPr/>
            <p:nvPr/>
          </p:nvSpPr>
          <p:spPr>
            <a:xfrm>
              <a:off x="2079319" y="3027144"/>
              <a:ext cx="533400" cy="53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-91" r="11900" b="27935"/>
          <a:stretch/>
        </p:blipFill>
        <p:spPr>
          <a:xfrm>
            <a:off x="3196054" y="2656100"/>
            <a:ext cx="6300789" cy="1728788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id="{2E2EEE7A-A3AE-4AED-ABD9-179027EEB41F}"/>
              </a:ext>
            </a:extLst>
          </p:cNvPr>
          <p:cNvSpPr txBox="1"/>
          <p:nvPr/>
        </p:nvSpPr>
        <p:spPr>
          <a:xfrm>
            <a:off x="1822411" y="2578722"/>
            <a:ext cx="1071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4800" b="1" i="0" u="none" strike="noStrike" kern="0" cap="none" spc="0" normalizeH="0" baseline="0" noProof="0" dirty="0">
                <a:ln>
                  <a:noFill/>
                </a:ln>
                <a:solidFill>
                  <a:srgbClr val="44CAD8"/>
                </a:solidFill>
                <a:effectLst/>
                <a:uLnTx/>
                <a:uFillTx/>
                <a:latin typeface="Calibri" panose="020F0502020204030204" pitchFamily="34" charset="0"/>
                <a:ea typeface="方正卡通简体" panose="03000509000000000000" pitchFamily="65" charset="-122"/>
                <a:cs typeface="Calibri" panose="020F0502020204030204" pitchFamily="34" charset="0"/>
                <a:sym typeface="Arial"/>
              </a:rPr>
              <a:t>01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srgbClr val="44CAD8"/>
              </a:solidFill>
              <a:effectLst/>
              <a:uLnTx/>
              <a:uFillTx/>
              <a:latin typeface="Calibri" panose="020F0502020204030204" pitchFamily="34" charset="0"/>
              <a:ea typeface="方正卡通简体" panose="03000509000000000000" pitchFamily="65" charset="-122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5" name="Google Shape;214;p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1641385">
            <a:off x="8205170" y="818019"/>
            <a:ext cx="2458511" cy="2639783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2043898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14"/>
          <p:cNvSpPr/>
          <p:nvPr/>
        </p:nvSpPr>
        <p:spPr>
          <a:xfrm>
            <a:off x="5105241" y="2028967"/>
            <a:ext cx="1952429" cy="682388"/>
          </a:xfrm>
          <a:prstGeom prst="roundRect">
            <a:avLst>
              <a:gd name="adj" fmla="val 50000"/>
            </a:avLst>
          </a:prstGeom>
          <a:solidFill>
            <a:srgbClr val="89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Toán</a:t>
            </a:r>
            <a:endParaRPr kumimoji="0" lang="zh-CN" altLang="en-US" sz="4000" b="1" i="0" u="sng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EC231A-0D71-4022-95AE-EF35F0BD89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6584" y="2921000"/>
            <a:ext cx="7748688" cy="21398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693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853981" y="119301"/>
            <a:ext cx="83916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Đặt tính rồi tính.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03200" y="1493761"/>
            <a:ext cx="2759171" cy="101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 + 47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149601" y="1536095"/>
            <a:ext cx="2814591" cy="1016000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23 + 54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212113" y="1602948"/>
            <a:ext cx="2814591" cy="101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61 + 35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7879" y="2646218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85309" y="2646218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32600" y="2646218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7879" y="3840450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61344" y="3840450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32600" y="3840450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101600" y="3241422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46400" y="3241422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96000" y="3241422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332509" y="4913203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380509" y="4913203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631709" y="4913203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67879" y="4825458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80691" y="4825458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32600" y="4825458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96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206895" y="1607565"/>
            <a:ext cx="2814591" cy="1016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58 + 41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880600" y="2662743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880600" y="3856975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44000" y="3257947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9679709" y="4929728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880600" y="4841983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99</a:t>
            </a:r>
          </a:p>
        </p:txBody>
      </p:sp>
      <p:sp>
        <p:nvSpPr>
          <p:cNvPr id="36" name="Oval 35"/>
          <p:cNvSpPr/>
          <p:nvPr/>
        </p:nvSpPr>
        <p:spPr>
          <a:xfrm>
            <a:off x="189345" y="314035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98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9" grpId="0"/>
      <p:bldP spid="30" grpId="0"/>
      <p:bldP spid="31" grpId="0"/>
      <p:bldP spid="25" grpId="0"/>
      <p:bldP spid="32" grpId="0"/>
      <p:bldP spid="33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8831" y="304800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974933" y="76200"/>
            <a:ext cx="10912267" cy="179130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Quả xoài nào ghi phép tính có kết quả lớn nhất? Quả xoài nào ghi phép tính có kết quả bé nhất?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1" y="1701800"/>
            <a:ext cx="11298767" cy="4097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Rounded Rectangle 54"/>
          <p:cNvSpPr/>
          <p:nvPr/>
        </p:nvSpPr>
        <p:spPr>
          <a:xfrm>
            <a:off x="1651482" y="4385065"/>
            <a:ext cx="1302903" cy="763336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42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4673601" y="4385065"/>
            <a:ext cx="1302903" cy="763336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83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8128001" y="4385065"/>
            <a:ext cx="1302903" cy="763336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02265" y="5207001"/>
            <a:ext cx="23368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Bé nhất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962181" y="5215850"/>
            <a:ext cx="284501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Lớn nhất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2" grpId="0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87231" y="52916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935376" y="-358792"/>
            <a:ext cx="10850224" cy="275243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Trên cây có 15 con chim. Lát sau có thêm 24 con chim bay đến đậu cùng. Hỏi lúc này trên cây có tất cả bao nhiêu con chim?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0" t="28335" r="29722" b="25199"/>
          <a:stretch/>
        </p:blipFill>
        <p:spPr bwMode="auto">
          <a:xfrm>
            <a:off x="-245325" y="2237119"/>
            <a:ext cx="6689668" cy="459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181600" y="2108200"/>
          <a:ext cx="6908800" cy="1240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40965"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=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5283200" y="2343926"/>
            <a:ext cx="1117600" cy="8396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15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128000" y="2357228"/>
            <a:ext cx="1016000" cy="8396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0871200" y="2408697"/>
            <a:ext cx="1117600" cy="7633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87231" y="52916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887846" y="-121252"/>
            <a:ext cx="11134821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Tính nhẩm (theo mẫu).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64836" y="3327400"/>
            <a:ext cx="3556000" cy="2743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spcBef>
                <a:spcPts val="800"/>
              </a:spcBef>
              <a:spcAft>
                <a:spcPts val="800"/>
              </a:spcAft>
            </a:pPr>
            <a:r>
              <a:rPr lang="en-US" sz="37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 + 50 = </a:t>
            </a:r>
          </a:p>
          <a:p>
            <a:pPr defTabSz="1219170">
              <a:spcBef>
                <a:spcPts val="800"/>
              </a:spcBef>
              <a:spcAft>
                <a:spcPts val="800"/>
              </a:spcAft>
            </a:pPr>
            <a:r>
              <a:rPr lang="en-US" sz="37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 + 40 = </a:t>
            </a:r>
          </a:p>
          <a:p>
            <a:pPr defTabSz="1219170">
              <a:spcBef>
                <a:spcPts val="800"/>
              </a:spcBef>
              <a:spcAft>
                <a:spcPts val="800"/>
              </a:spcAft>
            </a:pPr>
            <a:r>
              <a:rPr lang="en-US" sz="37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 + 30 =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42831" y="1021749"/>
          <a:ext cx="9042400" cy="1492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5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6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928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7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 + 20 = 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7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3 </a:t>
                      </a:r>
                      <a:r>
                        <a:rPr lang="en-US" sz="3200" b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r>
                        <a:rPr lang="en-US" sz="37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+ 2 </a:t>
                      </a:r>
                      <a:r>
                        <a:rPr lang="en-US" sz="3200" b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r>
                        <a:rPr lang="en-US" sz="370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= 5 </a:t>
                      </a:r>
                      <a:r>
                        <a:rPr lang="en-US" sz="3200" b="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</a:p>
                    <a:p>
                      <a:pPr algn="l"/>
                      <a:r>
                        <a:rPr lang="en-US" sz="370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30 + 20 = 50</a:t>
                      </a:r>
                      <a:endParaRPr lang="en-US" sz="37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Rounded Rectangle 20"/>
          <p:cNvSpPr/>
          <p:nvPr/>
        </p:nvSpPr>
        <p:spPr>
          <a:xfrm>
            <a:off x="4327236" y="3327400"/>
            <a:ext cx="3556000" cy="27432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spcBef>
                <a:spcPts val="800"/>
              </a:spcBef>
              <a:spcAft>
                <a:spcPts val="800"/>
              </a:spcAft>
            </a:pPr>
            <a:r>
              <a:rPr lang="en-US" sz="37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 + 40 = </a:t>
            </a:r>
          </a:p>
          <a:p>
            <a:pPr defTabSz="1219170">
              <a:spcBef>
                <a:spcPts val="800"/>
              </a:spcBef>
              <a:spcAft>
                <a:spcPts val="800"/>
              </a:spcAft>
            </a:pPr>
            <a:r>
              <a:rPr lang="en-US" sz="37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40 + 30 = </a:t>
            </a:r>
          </a:p>
          <a:p>
            <a:pPr defTabSz="1219170">
              <a:spcBef>
                <a:spcPts val="800"/>
              </a:spcBef>
              <a:spcAft>
                <a:spcPts val="800"/>
              </a:spcAft>
            </a:pPr>
            <a:r>
              <a:rPr lang="en-US" sz="37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 + 50 =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289636" y="3327400"/>
            <a:ext cx="3556000" cy="2743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spcBef>
                <a:spcPts val="800"/>
              </a:spcBef>
              <a:spcAft>
                <a:spcPts val="800"/>
              </a:spcAft>
            </a:pPr>
            <a:r>
              <a:rPr lang="en-US" sz="37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 + 20 = </a:t>
            </a:r>
          </a:p>
          <a:p>
            <a:pPr defTabSz="1219170">
              <a:spcBef>
                <a:spcPts val="800"/>
              </a:spcBef>
              <a:spcAft>
                <a:spcPts val="800"/>
              </a:spcAft>
            </a:pPr>
            <a:r>
              <a:rPr lang="en-US" sz="37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 + 30 = </a:t>
            </a:r>
          </a:p>
          <a:p>
            <a:pPr defTabSz="1219170">
              <a:spcBef>
                <a:spcPts val="800"/>
              </a:spcBef>
              <a:spcAft>
                <a:spcPts val="800"/>
              </a:spcAft>
            </a:pPr>
            <a:r>
              <a:rPr lang="en-US" sz="37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 + 40 =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35382" y="3558310"/>
            <a:ext cx="88319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35382" y="4343401"/>
            <a:ext cx="88319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35382" y="5156201"/>
            <a:ext cx="88319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02401" y="3571883"/>
            <a:ext cx="88319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02401" y="4356974"/>
            <a:ext cx="88319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02401" y="5169774"/>
            <a:ext cx="88319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464801" y="3571883"/>
            <a:ext cx="88319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464801" y="4356974"/>
            <a:ext cx="88319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464801" y="5169774"/>
            <a:ext cx="88319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1" y="453877"/>
            <a:ext cx="2637863" cy="253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89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87231" y="52916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887846" y="-141512"/>
            <a:ext cx="11134821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 số bị rơi mất trong mỗi chiếc lá có dấu “?”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44" y="528437"/>
            <a:ext cx="9464769" cy="632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8534401" y="1498600"/>
            <a:ext cx="729916" cy="584775"/>
          </a:xfrm>
          <a:prstGeom prst="rect">
            <a:avLst/>
          </a:prstGeom>
          <a:solidFill>
            <a:srgbClr val="95D153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899358" y="5461000"/>
            <a:ext cx="729916" cy="584775"/>
          </a:xfrm>
          <a:prstGeom prst="rect">
            <a:avLst/>
          </a:prstGeom>
          <a:solidFill>
            <a:srgbClr val="95D153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51201" y="5460999"/>
            <a:ext cx="729916" cy="584775"/>
          </a:xfrm>
          <a:prstGeom prst="rect">
            <a:avLst/>
          </a:prstGeom>
          <a:solidFill>
            <a:srgbClr val="95D153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657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9">
            <a:extLst>
              <a:ext uri="{FF2B5EF4-FFF2-40B4-BE49-F238E27FC236}">
                <a16:creationId xmlns:a16="http://schemas.microsoft.com/office/drawing/2014/main" id="{5B58D063-B166-4D8D-943D-AC7D2E435B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010" b="100000" l="0" r="99914">
                        <a14:foregroundMark x1="15866" y1="38811" x2="15866" y2="38811"/>
                        <a14:foregroundMark x1="47513" y1="33172" x2="47513" y2="33172"/>
                        <a14:foregroundMark x1="77873" y1="56883" x2="77873" y2="56883"/>
                        <a14:foregroundMark x1="83362" y1="61856" x2="83362" y2="618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469"/>
          <a:stretch/>
        </p:blipFill>
        <p:spPr>
          <a:xfrm>
            <a:off x="7401310" y="-1306695"/>
            <a:ext cx="7081606" cy="81646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550" y="1619251"/>
            <a:ext cx="8589672" cy="33734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573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CE_TITLE" val="Bài 30 Tiết 2"/>
  <p:tag name="ISPRING_ULTRA_SCORM_COURSE_ID" val="B736128F-CB1F-498B-BC45-67EECF5E53B9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01\uFFFD\uFFFD{02161510-583E-44EB-927D-24A72EBA4413}&quot;,&quot;C:\\Users\\STD_NHU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ài 30 Tiết 2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6F8AE9F-E5E1-4D6F-9C3D-C015B83A4525}:29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36A9B06-12E2-4F85-9876-4E3D0CCE8652}:30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F713FDB-4BD2-45EE-9BBF-C0E2081C38B1}:2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AD1BE32-C65D-4787-BFF6-8392FAA28539}:28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CD77BBE-C2F7-432D-8DAC-16495F9019DF}:30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5D66B2F-C941-420F-85AE-E9AEF20D7C51}:30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65D9EF-AFC9-4DA5-BC71-E3714F967CB0}:29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FCE209A-478B-4709-9DBE-587DAB973C65}:29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09162C6-2EFA-4656-A81A-D6D82DCABCCC}:300"/>
</p:tagLst>
</file>

<file path=ppt/theme/theme1.xml><?xml version="1.0" encoding="utf-8"?>
<a:theme xmlns:a="http://schemas.openxmlformats.org/drawingml/2006/main" name="2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236</Words>
  <Application>Microsoft Office PowerPoint</Application>
  <PresentationFormat>Widescreen</PresentationFormat>
  <Paragraphs>79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微软雅黑</vt:lpstr>
      <vt:lpstr>.VnArial</vt:lpstr>
      <vt:lpstr>Aachen</vt:lpstr>
      <vt:lpstr>Arabia</vt:lpstr>
      <vt:lpstr>Arial</vt:lpstr>
      <vt:lpstr>Calibri</vt:lpstr>
      <vt:lpstr>印品黑体</vt:lpstr>
      <vt:lpstr>方正卡通简体</vt:lpstr>
      <vt:lpstr>迷你简细行楷</vt:lpstr>
      <vt:lpstr>2_Office 主题​​</vt:lpstr>
      <vt:lpstr>1_Office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30 Tiết 2</dc:title>
  <dc:creator>thao</dc:creator>
  <cp:lastModifiedBy>STD_NHU</cp:lastModifiedBy>
  <cp:revision>8</cp:revision>
  <dcterms:created xsi:type="dcterms:W3CDTF">2021-12-26T03:20:47Z</dcterms:created>
  <dcterms:modified xsi:type="dcterms:W3CDTF">2025-03-28T01:03:09Z</dcterms:modified>
</cp:coreProperties>
</file>