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8" r:id="rId4"/>
    <p:sldId id="261" r:id="rId5"/>
    <p:sldId id="262" r:id="rId6"/>
    <p:sldId id="275" r:id="rId7"/>
    <p:sldId id="276" r:id="rId8"/>
    <p:sldId id="277" r:id="rId9"/>
    <p:sldId id="278" r:id="rId10"/>
    <p:sldId id="279" r:id="rId11"/>
    <p:sldId id="280" r:id="rId12"/>
    <p:sldId id="281" r:id="rId13"/>
    <p:sldId id="282" r:id="rId14"/>
    <p:sldId id="266" r:id="rId15"/>
    <p:sldId id="272"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CAF9"/>
    <a:srgbClr val="FFCCCC"/>
    <a:srgbClr val="5D3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F586CE3-5E8E-997A-E68C-A47D1E9DBD25}"/>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5" name="Footer Placeholder 4">
            <a:extLst>
              <a:ext uri="{FF2B5EF4-FFF2-40B4-BE49-F238E27FC236}">
                <a16:creationId xmlns:a16="http://schemas.microsoft.com/office/drawing/2014/main" xmlns="" id="{0528FFFC-378D-1D08-289F-90E1CC26CE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DF5C579-C950-38FC-B7CF-B9502750F536}"/>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25594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C60CB57-112D-3E28-1552-53B19D115C01}"/>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5" name="Footer Placeholder 4">
            <a:extLst>
              <a:ext uri="{FF2B5EF4-FFF2-40B4-BE49-F238E27FC236}">
                <a16:creationId xmlns:a16="http://schemas.microsoft.com/office/drawing/2014/main" xmlns="" id="{5AD6A698-116F-2D42-C3A1-61E88D84DF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7069D6C-B4B4-3D16-1C09-CB328E623DA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040925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DD89854-B9C6-B082-CBE2-BE06A35B2698}"/>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5" name="Footer Placeholder 4">
            <a:extLst>
              <a:ext uri="{FF2B5EF4-FFF2-40B4-BE49-F238E27FC236}">
                <a16:creationId xmlns:a16="http://schemas.microsoft.com/office/drawing/2014/main" xmlns="" id="{F0751363-3FC8-AC32-AD13-802D7D0EE8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5223BC6-A710-8186-E830-0F3972B6284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6570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DCF89EF-AC53-7149-D5EF-EBE6C7E6890F}"/>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5" name="Footer Placeholder 4">
            <a:extLst>
              <a:ext uri="{FF2B5EF4-FFF2-40B4-BE49-F238E27FC236}">
                <a16:creationId xmlns:a16="http://schemas.microsoft.com/office/drawing/2014/main" xmlns="" id="{1155FB64-9B93-2580-A866-5B9D2C561B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6EBC3A4-2B1C-5C6E-5791-9E3B5E28FE1D}"/>
              </a:ext>
            </a:extLst>
          </p:cNvPr>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a:extLst>
              <a:ext uri="{FF2B5EF4-FFF2-40B4-BE49-F238E27FC236}">
                <a16:creationId xmlns:a16="http://schemas.microsoft.com/office/drawing/2014/main" xmlns=""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xmlns=""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5058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87EEC5E-8CDD-449D-152E-8B75092F2694}"/>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5" name="Footer Placeholder 4">
            <a:extLst>
              <a:ext uri="{FF2B5EF4-FFF2-40B4-BE49-F238E27FC236}">
                <a16:creationId xmlns:a16="http://schemas.microsoft.com/office/drawing/2014/main" xmlns="" id="{2BB51FC9-AA12-D2C4-90FF-C482EB04A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91E2F49-BF5E-0B9E-1B97-DB14321A6B68}"/>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92009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0DED4A9-F4C8-6195-C820-5927C2A344FB}"/>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6" name="Footer Placeholder 5">
            <a:extLst>
              <a:ext uri="{FF2B5EF4-FFF2-40B4-BE49-F238E27FC236}">
                <a16:creationId xmlns:a16="http://schemas.microsoft.com/office/drawing/2014/main" xmlns="" id="{E5D96391-2475-FD34-66B5-1A1B1E6F0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48A0366-5CE0-B0C3-E698-DD97B0287C84}"/>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644224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25B7EC2-87A1-C2B1-B055-FFB9698E5DA4}"/>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8" name="Footer Placeholder 7">
            <a:extLst>
              <a:ext uri="{FF2B5EF4-FFF2-40B4-BE49-F238E27FC236}">
                <a16:creationId xmlns:a16="http://schemas.microsoft.com/office/drawing/2014/main" xmlns="" id="{2D757253-B038-0C71-7769-94EF6346B9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7C2F1E41-C104-790F-A69D-D86C1AE17BA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7491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4F654E7-6AFB-B8A7-767D-2668FEC5EACA}"/>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4" name="Footer Placeholder 3">
            <a:extLst>
              <a:ext uri="{FF2B5EF4-FFF2-40B4-BE49-F238E27FC236}">
                <a16:creationId xmlns:a16="http://schemas.microsoft.com/office/drawing/2014/main" xmlns="" id="{A881C2E4-32A5-3BAD-4638-54CA033B143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7D6D6F3C-01D1-284E-3154-02D3F5151E7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4943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A1B0FF-20B8-417F-6400-455A38725308}"/>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3" name="Footer Placeholder 2">
            <a:extLst>
              <a:ext uri="{FF2B5EF4-FFF2-40B4-BE49-F238E27FC236}">
                <a16:creationId xmlns:a16="http://schemas.microsoft.com/office/drawing/2014/main" xmlns=""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87842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4994D1-2605-A86E-CAF3-AF1F5F051A92}"/>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6" name="Footer Placeholder 5">
            <a:extLst>
              <a:ext uri="{FF2B5EF4-FFF2-40B4-BE49-F238E27FC236}">
                <a16:creationId xmlns:a16="http://schemas.microsoft.com/office/drawing/2014/main" xmlns="" id="{7E9310C9-055C-D853-5543-490F6830C2E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523AE77-5D89-DDA6-99BB-35290258B89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7601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88FE8F-FD2D-5A7A-56B6-E14B21D2BBCA}"/>
              </a:ext>
            </a:extLst>
          </p:cNvPr>
          <p:cNvSpPr>
            <a:spLocks noGrp="1"/>
          </p:cNvSpPr>
          <p:nvPr>
            <p:ph type="dt" sz="half" idx="10"/>
          </p:nvPr>
        </p:nvSpPr>
        <p:spPr/>
        <p:txBody>
          <a:bodyPr/>
          <a:lstStyle/>
          <a:p>
            <a:fld id="{79085349-B5CE-44C7-B0B2-29035AF09E6E}" type="datetimeFigureOut">
              <a:rPr lang="vi-VN" smtClean="0"/>
              <a:t>02/01/2025</a:t>
            </a:fld>
            <a:endParaRPr lang="vi-VN"/>
          </a:p>
        </p:txBody>
      </p:sp>
      <p:sp>
        <p:nvSpPr>
          <p:cNvPr id="6" name="Footer Placeholder 5">
            <a:extLst>
              <a:ext uri="{FF2B5EF4-FFF2-40B4-BE49-F238E27FC236}">
                <a16:creationId xmlns:a16="http://schemas.microsoft.com/office/drawing/2014/main" xmlns="" id="{A00855EB-BD18-F3F9-322E-3CF6DD6D59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0B1E551-25A4-D232-EF60-8322B6976F5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88649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02/01/2025</a:t>
            </a:fld>
            <a:endParaRPr lang="vi-VN"/>
          </a:p>
        </p:txBody>
      </p:sp>
      <p:sp>
        <p:nvSpPr>
          <p:cNvPr id="5" name="Footer Placeholder 4">
            <a:extLst>
              <a:ext uri="{FF2B5EF4-FFF2-40B4-BE49-F238E27FC236}">
                <a16:creationId xmlns:a16="http://schemas.microsoft.com/office/drawing/2014/main" xmlns=""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4408ABA8-4F7D-7CEF-CA70-2DCFDFE671C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387585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video game screen with a cartoon scene&#10;&#10;Description automatically generated with medium confidence">
            <a:extLst>
              <a:ext uri="{FF2B5EF4-FFF2-40B4-BE49-F238E27FC236}">
                <a16:creationId xmlns:a16="http://schemas.microsoft.com/office/drawing/2014/main" xmlns="" id="{B0A876FE-3DD4-838C-0852-8CF0E17CFE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11">
            <a:extLst>
              <a:ext uri="{FF2B5EF4-FFF2-40B4-BE49-F238E27FC236}">
                <a16:creationId xmlns:a16="http://schemas.microsoft.com/office/drawing/2014/main" xmlns="" id="{5B6B8C30-940D-2F7C-C724-499EADE7809F}"/>
              </a:ext>
            </a:extLst>
          </p:cNvPr>
          <p:cNvSpPr/>
          <p:nvPr/>
        </p:nvSpPr>
        <p:spPr>
          <a:xfrm>
            <a:off x="452080" y="1845595"/>
            <a:ext cx="4949696" cy="4087368"/>
          </a:xfrm>
          <a:custGeom>
            <a:avLst/>
            <a:gdLst/>
            <a:ahLst/>
            <a:cxnLst/>
            <a:rect l="l" t="t" r="r" b="b"/>
            <a:pathLst>
              <a:path w="2067615" h="1470591">
                <a:moveTo>
                  <a:pt x="0" y="0"/>
                </a:moveTo>
                <a:lnTo>
                  <a:pt x="2067615" y="0"/>
                </a:lnTo>
                <a:lnTo>
                  <a:pt x="2067615" y="1470591"/>
                </a:lnTo>
                <a:lnTo>
                  <a:pt x="0" y="1470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xmlns="" id="{EA631B4E-C11C-7039-BBB4-C74BA144B711}"/>
              </a:ext>
            </a:extLst>
          </p:cNvPr>
          <p:cNvPicPr>
            <a:picLocks noChangeAspect="1"/>
          </p:cNvPicPr>
          <p:nvPr/>
        </p:nvPicPr>
        <p:blipFill>
          <a:blip r:embed="rId4"/>
          <a:stretch>
            <a:fillRect/>
          </a:stretch>
        </p:blipFill>
        <p:spPr>
          <a:xfrm>
            <a:off x="5622795" y="1763486"/>
            <a:ext cx="6474328" cy="173673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BAC83E5F-1DC6-621B-9D20-5000002E4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252357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xmlns="" id="{6D5AF8ED-9774-0E6F-569F-CCD8878D4D2F}"/>
              </a:ext>
            </a:extLst>
          </p:cNvPr>
          <p:cNvSpPr/>
          <p:nvPr/>
        </p:nvSpPr>
        <p:spPr>
          <a:xfrm>
            <a:off x="457200" y="611279"/>
            <a:ext cx="11092180" cy="12581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rPr>
              <a:t>Đoạn văn nêu tình cảm, cảm xúc về một câu chuyện thường có mấy phần? Đó là những phần nào?</a:t>
            </a:r>
          </a:p>
        </p:txBody>
      </p:sp>
      <p:sp>
        <p:nvSpPr>
          <p:cNvPr id="4" name="TextBox 3">
            <a:extLst>
              <a:ext uri="{FF2B5EF4-FFF2-40B4-BE49-F238E27FC236}">
                <a16:creationId xmlns:a16="http://schemas.microsoft.com/office/drawing/2014/main" xmlns="" id="{04CF9CF1-8ACC-7B76-CE45-73EF8070BB83}"/>
              </a:ext>
            </a:extLst>
          </p:cNvPr>
          <p:cNvSpPr txBox="1"/>
          <p:nvPr/>
        </p:nvSpPr>
        <p:spPr>
          <a:xfrm>
            <a:off x="807974" y="2549144"/>
            <a:ext cx="9909810" cy="2123658"/>
          </a:xfrm>
          <a:prstGeom prst="rect">
            <a:avLst/>
          </a:prstGeom>
          <a:noFill/>
        </p:spPr>
        <p:txBody>
          <a:bodyPr wrap="square">
            <a:spAutoFit/>
          </a:bodyPr>
          <a:lstStyle/>
          <a:p>
            <a:pPr lvl="0" algn="just"/>
            <a:r>
              <a:rPr lang="en-US" sz="4400" dirty="0">
                <a:solidFill>
                  <a:srgbClr val="FF0000"/>
                </a:solidFill>
                <a:latin typeface="Aptos" panose="02110004020202020204"/>
              </a:rPr>
              <a:t>   </a:t>
            </a:r>
            <a:r>
              <a:rPr lang="vi-VN" sz="4400" dirty="0">
                <a:solidFill>
                  <a:srgbClr val="FF0000"/>
                </a:solidFill>
                <a:latin typeface="Aptos" panose="02110004020202020204"/>
              </a:rPr>
              <a:t>Đoạn văn nêu tình cảm, cảm xúc về một câu chuyện thường có 3 phần: mở đầu, triển khai, kết thúc.</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130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xmlns="" id="{6D5AF8ED-9774-0E6F-569F-CCD8878D4D2F}"/>
              </a:ext>
            </a:extLst>
          </p:cNvPr>
          <p:cNvSpPr/>
          <p:nvPr/>
        </p:nvSpPr>
        <p:spPr>
          <a:xfrm>
            <a:off x="1117600" y="560479"/>
            <a:ext cx="998474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Nội dung chính của mỗi phần là gì?</a:t>
            </a:r>
          </a:p>
        </p:txBody>
      </p:sp>
      <p:sp>
        <p:nvSpPr>
          <p:cNvPr id="4" name="TextBox 3">
            <a:extLst>
              <a:ext uri="{FF2B5EF4-FFF2-40B4-BE49-F238E27FC236}">
                <a16:creationId xmlns:a16="http://schemas.microsoft.com/office/drawing/2014/main" xmlns="" id="{04CF9CF1-8ACC-7B76-CE45-73EF8070BB83}"/>
              </a:ext>
            </a:extLst>
          </p:cNvPr>
          <p:cNvSpPr txBox="1"/>
          <p:nvPr/>
        </p:nvSpPr>
        <p:spPr>
          <a:xfrm>
            <a:off x="736854" y="1939544"/>
            <a:ext cx="10489946" cy="4031873"/>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 Mở đầu: </a:t>
            </a:r>
            <a:r>
              <a:rPr lang="vi-VN" sz="3200" dirty="0">
                <a:solidFill>
                  <a:srgbClr val="FF0000"/>
                </a:solidFill>
                <a:latin typeface="Calibri" panose="020F0502020204030204" pitchFamily="34" charset="0"/>
                <a:cs typeface="Calibri" panose="020F0502020204030204" pitchFamily="34" charset="0"/>
              </a:rPr>
              <a:t>Giới thiệu tên câu chuyện, tên tác giả và nếu ấn tượng chung về câu chuyện.</a:t>
            </a:r>
          </a:p>
          <a:p>
            <a:pPr lvl="0" algn="just"/>
            <a:r>
              <a:rPr lang="vi-VN" sz="3200" b="1" dirty="0">
                <a:solidFill>
                  <a:srgbClr val="FF0000"/>
                </a:solidFill>
                <a:latin typeface="Calibri" panose="020F0502020204030204" pitchFamily="34" charset="0"/>
                <a:cs typeface="Calibri" panose="020F0502020204030204" pitchFamily="34" charset="0"/>
              </a:rPr>
              <a:t>– Triển khai: </a:t>
            </a:r>
            <a:r>
              <a:rPr lang="vi-VN" sz="3200" dirty="0">
                <a:solidFill>
                  <a:srgbClr val="FF0000"/>
                </a:solidFill>
                <a:latin typeface="Calibri" panose="020F0502020204030204" pitchFamily="34" charset="0"/>
                <a:cs typeface="Calibri" panose="020F0502020204030204" pitchFamily="34" charset="0"/>
              </a:rPr>
              <a:t>Kể tóm tắt nội dung câu chuyện, nêu những điều yêu thích ở câu chuyện (nhân vật, sự việc, ý nghĩa của câu chuyện,...) và thể hiện tình cảm, cảm xúc đối với câu chuyện.</a:t>
            </a:r>
          </a:p>
          <a:p>
            <a:pPr lvl="0" algn="just"/>
            <a:r>
              <a:rPr lang="vi-VN" sz="3200" b="1" dirty="0">
                <a:solidFill>
                  <a:srgbClr val="FF0000"/>
                </a:solidFill>
                <a:latin typeface="Calibri" panose="020F0502020204030204" pitchFamily="34" charset="0"/>
                <a:cs typeface="Calibri" panose="020F0502020204030204" pitchFamily="34" charset="0"/>
              </a:rPr>
              <a:t>– Kết thúc: </a:t>
            </a:r>
            <a:r>
              <a:rPr lang="vi-VN" sz="3200" dirty="0">
                <a:solidFill>
                  <a:srgbClr val="FF0000"/>
                </a:solidFill>
                <a:latin typeface="Calibri" panose="020F0502020204030204" pitchFamily="34" charset="0"/>
                <a:cs typeface="Calibri" panose="020F0502020204030204" pitchFamily="34" charset="0"/>
              </a:rPr>
              <a:t>Khẳng định một lần nữa giá trị, ý nghĩa của câu chuyện hoặc nhấn mạnh tình cảm, cảm xúc đối với câu chuyện.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65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xmlns="" id="{6D5AF8ED-9774-0E6F-569F-CCD8878D4D2F}"/>
              </a:ext>
            </a:extLst>
          </p:cNvPr>
          <p:cNvSpPr/>
          <p:nvPr/>
        </p:nvSpPr>
        <p:spPr>
          <a:xfrm>
            <a:off x="812800" y="560479"/>
            <a:ext cx="1082040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Người viết thể hiện tình cảm, cảm xúc như thế nào?</a:t>
            </a:r>
          </a:p>
        </p:txBody>
      </p:sp>
      <p:sp>
        <p:nvSpPr>
          <p:cNvPr id="4" name="TextBox 3">
            <a:extLst>
              <a:ext uri="{FF2B5EF4-FFF2-40B4-BE49-F238E27FC236}">
                <a16:creationId xmlns:a16="http://schemas.microsoft.com/office/drawing/2014/main" xmlns="" id="{04CF9CF1-8ACC-7B76-CE45-73EF8070BB83}"/>
              </a:ext>
            </a:extLst>
          </p:cNvPr>
          <p:cNvSpPr txBox="1"/>
          <p:nvPr/>
        </p:nvSpPr>
        <p:spPr>
          <a:xfrm>
            <a:off x="736854" y="1939544"/>
            <a:ext cx="10489946" cy="2554545"/>
          </a:xfrm>
          <a:prstGeom prst="rect">
            <a:avLst/>
          </a:prstGeom>
          <a:noFill/>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Người viết cần thể hiện tình cảm, cảm xúc chân thật, nhẹ nhàng, phù hợp với nội dung và tình tiết có trong câu chuyện. Đồng thời phải đồng cảm với nhân vật có trong truyện.</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8256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37F4E6-9834-0588-CD55-8D0E1B0837C6}"/>
              </a:ext>
            </a:extLst>
          </p:cNvPr>
          <p:cNvPicPr>
            <a:picLocks noChangeAspect="1"/>
          </p:cNvPicPr>
          <p:nvPr/>
        </p:nvPicPr>
        <p:blipFill>
          <a:blip r:embed="rId2"/>
          <a:stretch>
            <a:fillRect/>
          </a:stretch>
        </p:blipFill>
        <p:spPr>
          <a:xfrm>
            <a:off x="680084" y="799782"/>
            <a:ext cx="10761133" cy="4513898"/>
          </a:xfrm>
          <a:prstGeom prst="rect">
            <a:avLst/>
          </a:prstGeom>
        </p:spPr>
      </p:pic>
    </p:spTree>
    <p:extLst>
      <p:ext uri="{BB962C8B-B14F-4D97-AF65-F5344CB8AC3E}">
        <p14:creationId xmlns:p14="http://schemas.microsoft.com/office/powerpoint/2010/main" val="199011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sitting at a desk&#10;&#10;Description automatically generated">
            <a:extLst>
              <a:ext uri="{FF2B5EF4-FFF2-40B4-BE49-F238E27FC236}">
                <a16:creationId xmlns:a16="http://schemas.microsoft.com/office/drawing/2014/main" xmlns="" id="{01386077-D9CC-E676-4F52-E5122198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C7A09146-606E-9BD9-0B12-FE5A32B54B32}"/>
              </a:ext>
            </a:extLst>
          </p:cNvPr>
          <p:cNvPicPr>
            <a:picLocks noChangeAspect="1"/>
          </p:cNvPicPr>
          <p:nvPr/>
        </p:nvPicPr>
        <p:blipFill>
          <a:blip r:embed="rId3"/>
          <a:stretch>
            <a:fillRect/>
          </a:stretch>
        </p:blipFill>
        <p:spPr>
          <a:xfrm>
            <a:off x="4919209" y="3115970"/>
            <a:ext cx="6072142" cy="2353260"/>
          </a:xfrm>
          <a:prstGeom prst="rect">
            <a:avLst/>
          </a:prstGeom>
        </p:spPr>
      </p:pic>
    </p:spTree>
    <p:extLst>
      <p:ext uri="{BB962C8B-B14F-4D97-AF65-F5344CB8AC3E}">
        <p14:creationId xmlns:p14="http://schemas.microsoft.com/office/powerpoint/2010/main" val="3069843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artoon of a child sitting at a desk&#10;&#10;Description automatically generated">
            <a:extLst>
              <a:ext uri="{FF2B5EF4-FFF2-40B4-BE49-F238E27FC236}">
                <a16:creationId xmlns:a16="http://schemas.microsoft.com/office/drawing/2014/main" xmlns="" id="{86934206-E55C-9B02-8656-5B85AA5BA5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xmlns="" id="{619113D2-F632-CE7F-34ED-EA428620F13E}"/>
              </a:ext>
            </a:extLst>
          </p:cNvPr>
          <p:cNvPicPr>
            <a:picLocks noChangeAspect="1"/>
          </p:cNvPicPr>
          <p:nvPr/>
        </p:nvPicPr>
        <p:blipFill>
          <a:blip r:embed="rId3"/>
          <a:stretch>
            <a:fillRect/>
          </a:stretch>
        </p:blipFill>
        <p:spPr>
          <a:xfrm>
            <a:off x="5542772" y="3436293"/>
            <a:ext cx="5362083" cy="2182200"/>
          </a:xfrm>
          <a:prstGeom prst="rect">
            <a:avLst/>
          </a:prstGeom>
        </p:spPr>
      </p:pic>
    </p:spTree>
    <p:extLst>
      <p:ext uri="{BB962C8B-B14F-4D97-AF65-F5344CB8AC3E}">
        <p14:creationId xmlns:p14="http://schemas.microsoft.com/office/powerpoint/2010/main" val="3318338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a:extLst>
              <a:ext uri="{FF2B5EF4-FFF2-40B4-BE49-F238E27FC236}">
                <a16:creationId xmlns:a16="http://schemas.microsoft.com/office/drawing/2014/main" xmlns="" id="{F3B79456-8612-4320-C3E6-DFCBD747D1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9BCF998E-DF0A-A33E-8142-4DDEE8CE54AE}"/>
              </a:ext>
            </a:extLst>
          </p:cNvPr>
          <p:cNvPicPr>
            <a:picLocks noChangeAspect="1"/>
          </p:cNvPicPr>
          <p:nvPr/>
        </p:nvPicPr>
        <p:blipFill>
          <a:blip r:embed="rId3"/>
          <a:stretch>
            <a:fillRect/>
          </a:stretch>
        </p:blipFill>
        <p:spPr>
          <a:xfrm>
            <a:off x="3037631" y="1603523"/>
            <a:ext cx="8163252" cy="3694496"/>
          </a:xfrm>
          <a:prstGeom prst="rect">
            <a:avLst/>
          </a:prstGeom>
        </p:spPr>
      </p:pic>
    </p:spTree>
    <p:extLst>
      <p:ext uri="{BB962C8B-B14F-4D97-AF65-F5344CB8AC3E}">
        <p14:creationId xmlns:p14="http://schemas.microsoft.com/office/powerpoint/2010/main" val="84339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020CF8E-2E2C-17EE-F40A-9728E7264A08}"/>
              </a:ext>
            </a:extLst>
          </p:cNvPr>
          <p:cNvSpPr txBox="1"/>
          <p:nvPr/>
        </p:nvSpPr>
        <p:spPr>
          <a:xfrm>
            <a:off x="457200" y="512064"/>
            <a:ext cx="10963656" cy="646331"/>
          </a:xfrm>
          <a:prstGeom prst="rect">
            <a:avLst/>
          </a:prstGeom>
          <a:noFill/>
        </p:spPr>
        <p:txBody>
          <a:bodyPr wrap="square">
            <a:spAutoFit/>
          </a:bodyPr>
          <a:lstStyle/>
          <a:p>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câu chuyện dưới đây và trao đổi với bạn.</a:t>
            </a:r>
          </a:p>
        </p:txBody>
      </p:sp>
      <p:pic>
        <p:nvPicPr>
          <p:cNvPr id="3" name="Picture 2">
            <a:extLst>
              <a:ext uri="{FF2B5EF4-FFF2-40B4-BE49-F238E27FC236}">
                <a16:creationId xmlns:a16="http://schemas.microsoft.com/office/drawing/2014/main" xmlns="" id="{50A67531-478A-3924-2A53-D29FFC3C7DDB}"/>
              </a:ext>
            </a:extLst>
          </p:cNvPr>
          <p:cNvPicPr>
            <a:picLocks noChangeAspect="1"/>
          </p:cNvPicPr>
          <p:nvPr/>
        </p:nvPicPr>
        <p:blipFill>
          <a:blip r:embed="rId2"/>
          <a:stretch>
            <a:fillRect/>
          </a:stretch>
        </p:blipFill>
        <p:spPr>
          <a:xfrm>
            <a:off x="728526" y="1534340"/>
            <a:ext cx="10416268" cy="4579033"/>
          </a:xfrm>
          <a:prstGeom prst="rect">
            <a:avLst/>
          </a:prstGeom>
        </p:spPr>
      </p:pic>
    </p:spTree>
    <p:extLst>
      <p:ext uri="{BB962C8B-B14F-4D97-AF65-F5344CB8AC3E}">
        <p14:creationId xmlns:p14="http://schemas.microsoft.com/office/powerpoint/2010/main" val="3502857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020CF8E-2E2C-17EE-F40A-9728E7264A08}"/>
              </a:ext>
            </a:extLst>
          </p:cNvPr>
          <p:cNvSpPr txBox="1"/>
          <p:nvPr/>
        </p:nvSpPr>
        <p:spPr>
          <a:xfrm>
            <a:off x="457200" y="512064"/>
            <a:ext cx="10963656" cy="1200329"/>
          </a:xfrm>
          <a:prstGeom prst="rect">
            <a:avLst/>
          </a:prstGeom>
          <a:noFill/>
        </p:spPr>
        <p:txBody>
          <a:bodyPr wrap="square">
            <a:spAutoFit/>
          </a:bodyPr>
          <a:lstStyle/>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Câu 1 trang 15 SGK Tiếng Việt lớp 5 Tập 1: Tìm trong mỗi đoạn vặn sau các từ đồng nghĩa với từ in đậm</a:t>
            </a:r>
          </a:p>
        </p:txBody>
      </p:sp>
      <p:sp>
        <p:nvSpPr>
          <p:cNvPr id="6" name="Rectangle: Rounded Corners 5">
            <a:extLst>
              <a:ext uri="{FF2B5EF4-FFF2-40B4-BE49-F238E27FC236}">
                <a16:creationId xmlns:a16="http://schemas.microsoft.com/office/drawing/2014/main" xmlns="" id="{4EC90941-6E5C-E552-268A-57012DFC54BA}"/>
              </a:ext>
            </a:extLst>
          </p:cNvPr>
          <p:cNvSpPr/>
          <p:nvPr/>
        </p:nvSpPr>
        <p:spPr>
          <a:xfrm>
            <a:off x="370332" y="1892808"/>
            <a:ext cx="11228832" cy="4334256"/>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Nghỉ hè, anh Trung về quê thăm Châu. Quà của anh làm Châu mê tít. Đó là một bộ đồ chơi bác sĩ nhỏ xíu. Trong bộ đồ chơi đặc biệt đó, cái gì cũng bé. Cái ống nghe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bé</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tí màu hồng. Cái kim tiêm tí hon đủ để không làm em búp bê sợ khi được “bác sĩ” Châu trị bệnh. Một hộp đựng thuốc nhỏ nhắn, mấy viên thuốc màu trắng tí tẹo rất dễ bị rơi ra. Một chiếc cặp nhiệt độ nhỏ xinh, một dụng cụ kiểm tra tai, một cây kéo và một số đồ vật be bé, xinh xắn khác mà Châu chưa kịp biết tên.</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MINH AN</a:t>
            </a:r>
            <a:endPar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18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xmlns="" id="{6D5AF8ED-9774-0E6F-569F-CCD8878D4D2F}"/>
              </a:ext>
            </a:extLst>
          </p:cNvPr>
          <p:cNvSpPr/>
          <p:nvPr/>
        </p:nvSpPr>
        <p:spPr>
          <a:xfrm>
            <a:off x="320548" y="611279"/>
            <a:ext cx="11228832" cy="97368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a. Người viết muốn nói điều gì qua đoạn văn trên?</a:t>
            </a:r>
            <a:endParaRPr lang="vi-VN" sz="4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04CF9CF1-8ACC-7B76-CE45-73EF8070BB83}"/>
              </a:ext>
            </a:extLst>
          </p:cNvPr>
          <p:cNvSpPr txBox="1"/>
          <p:nvPr/>
        </p:nvSpPr>
        <p:spPr>
          <a:xfrm>
            <a:off x="807974" y="2549144"/>
            <a:ext cx="9909810" cy="2123658"/>
          </a:xfrm>
          <a:prstGeom prst="rect">
            <a:avLst/>
          </a:prstGeom>
          <a:noFill/>
        </p:spPr>
        <p:txBody>
          <a:bodyPr wrap="square">
            <a:spAutoFit/>
          </a:bodyPr>
          <a:lstStyle/>
          <a:p>
            <a:pPr algn="just"/>
            <a:r>
              <a:rPr lang="en-US" sz="4400" dirty="0">
                <a:solidFill>
                  <a:srgbClr val="FF0000"/>
                </a:solidFill>
              </a:rPr>
              <a:t>   </a:t>
            </a:r>
            <a:r>
              <a:rPr lang="vi-VN" sz="4400" dirty="0">
                <a:solidFill>
                  <a:srgbClr val="FF0000"/>
                </a:solidFill>
              </a:rPr>
              <a:t>Tác giả Phan Nguyên muốn thể hiện những tình cảm, cảm xúc của mình về chuyện Không nên phá tổ chim.</a:t>
            </a:r>
            <a:endParaRPr lang="vi-VN" sz="4400" b="1" dirty="0">
              <a:solidFill>
                <a:srgbClr val="FF0000"/>
              </a:solidFill>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773AD2DD-AE8D-393F-816F-C84FB98BB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392520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xmlns="" id="{6D5AF8ED-9774-0E6F-569F-CCD8878D4D2F}"/>
              </a:ext>
            </a:extLst>
          </p:cNvPr>
          <p:cNvSpPr/>
          <p:nvPr/>
        </p:nvSpPr>
        <p:spPr>
          <a:xfrm>
            <a:off x="320548" y="611279"/>
            <a:ext cx="11228832" cy="165440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 Tìm các câu văn trong đoạn ứng với phần mở đầu, triển khai, kết thúc của đoạn văn và xác định nội dung tương ứng của mỗi phần.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5FBD8FC1-C78E-4C32-E95B-484A0534FEEC}"/>
              </a:ext>
            </a:extLst>
          </p:cNvPr>
          <p:cNvPicPr>
            <a:picLocks noChangeAspect="1"/>
          </p:cNvPicPr>
          <p:nvPr/>
        </p:nvPicPr>
        <p:blipFill>
          <a:blip r:embed="rId2"/>
          <a:stretch>
            <a:fillRect/>
          </a:stretch>
        </p:blipFill>
        <p:spPr>
          <a:xfrm>
            <a:off x="922655" y="2513012"/>
            <a:ext cx="10093610" cy="3623628"/>
          </a:xfrm>
          <a:prstGeom prst="rect">
            <a:avLst/>
          </a:prstGeom>
        </p:spPr>
      </p:pic>
    </p:spTree>
    <p:extLst>
      <p:ext uri="{BB962C8B-B14F-4D97-AF65-F5344CB8AC3E}">
        <p14:creationId xmlns:p14="http://schemas.microsoft.com/office/powerpoint/2010/main" val="2620077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sp>
        <p:nvSpPr>
          <p:cNvPr id="6" name="TextBox 5">
            <a:extLst>
              <a:ext uri="{FF2B5EF4-FFF2-40B4-BE49-F238E27FC236}">
                <a16:creationId xmlns:a16="http://schemas.microsoft.com/office/drawing/2014/main" xmlns="" id="{CA88DFD7-96DC-BE0F-0042-257136D6E7D8}"/>
              </a:ext>
            </a:extLst>
          </p:cNvPr>
          <p:cNvSpPr txBox="1"/>
          <p:nvPr/>
        </p:nvSpPr>
        <p:spPr>
          <a:xfrm>
            <a:off x="2479040" y="731520"/>
            <a:ext cx="9001760"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Không nên phá tổ chim</a:t>
            </a:r>
            <a:r>
              <a:rPr lang="vi-VN" sz="28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a:t>
            </a:r>
            <a:endParaRPr lang="en-US" sz="2800" dirty="0"/>
          </a:p>
        </p:txBody>
      </p:sp>
      <p:pic>
        <p:nvPicPr>
          <p:cNvPr id="8" name="Picture 7">
            <a:extLst>
              <a:ext uri="{FF2B5EF4-FFF2-40B4-BE49-F238E27FC236}">
                <a16:creationId xmlns:a16="http://schemas.microsoft.com/office/drawing/2014/main" xmlns="" id="{ECEB72BC-497D-C7B1-1DF8-ECD0D3FF09F3}"/>
              </a:ext>
            </a:extLst>
          </p:cNvPr>
          <p:cNvPicPr>
            <a:picLocks noChangeAspect="1"/>
          </p:cNvPicPr>
          <p:nvPr/>
        </p:nvPicPr>
        <p:blipFill>
          <a:blip r:embed="rId3"/>
          <a:stretch>
            <a:fillRect/>
          </a:stretch>
        </p:blipFill>
        <p:spPr>
          <a:xfrm>
            <a:off x="731520" y="2368867"/>
            <a:ext cx="1553527" cy="1067389"/>
          </a:xfrm>
          <a:prstGeom prst="rect">
            <a:avLst/>
          </a:prstGeom>
        </p:spPr>
      </p:pic>
      <p:sp>
        <p:nvSpPr>
          <p:cNvPr id="9" name="TextBox 8">
            <a:extLst>
              <a:ext uri="{FF2B5EF4-FFF2-40B4-BE49-F238E27FC236}">
                <a16:creationId xmlns:a16="http://schemas.microsoft.com/office/drawing/2014/main" xmlns="" id="{1EAE4FDB-1C01-EE1C-76D3-397D3738AD64}"/>
              </a:ext>
            </a:extLst>
          </p:cNvPr>
          <p:cNvSpPr txBox="1"/>
          <p:nvPr/>
        </p:nvSpPr>
        <p:spPr>
          <a:xfrm>
            <a:off x="2458720" y="2001520"/>
            <a:ext cx="9001760" cy="3000821"/>
          </a:xfrm>
          <a:prstGeom prst="rect">
            <a:avLst/>
          </a:prstGeom>
          <a:noFill/>
        </p:spPr>
        <p:txBody>
          <a:bodyPr wrap="square" rtlCol="0">
            <a:spAutoFit/>
          </a:bodyPr>
          <a:lstStyle/>
          <a:p>
            <a:pPr algn="just"/>
            <a:r>
              <a:rPr lang="vi-VN" sz="2100" dirty="0">
                <a:solidFill>
                  <a:srgbClr val="000000"/>
                </a:solidFill>
                <a:latin typeface="Cambria" panose="02040503050406030204" pitchFamily="18" charset="0"/>
                <a:ea typeface="Cambria" panose="02040503050406030204" pitchFamily="18" charset="0"/>
              </a:rPr>
              <a:t>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a:t>
            </a:r>
            <a:endParaRPr lang="en-US" sz="2100" dirty="0"/>
          </a:p>
        </p:txBody>
      </p:sp>
      <p:pic>
        <p:nvPicPr>
          <p:cNvPr id="11" name="Picture 10">
            <a:extLst>
              <a:ext uri="{FF2B5EF4-FFF2-40B4-BE49-F238E27FC236}">
                <a16:creationId xmlns:a16="http://schemas.microsoft.com/office/drawing/2014/main" xmlns="" id="{D4A4D576-B893-4B25-B5EF-C365E91BE413}"/>
              </a:ext>
            </a:extLst>
          </p:cNvPr>
          <p:cNvPicPr>
            <a:picLocks noChangeAspect="1"/>
          </p:cNvPicPr>
          <p:nvPr/>
        </p:nvPicPr>
        <p:blipFill>
          <a:blip r:embed="rId4"/>
          <a:stretch>
            <a:fillRect/>
          </a:stretch>
        </p:blipFill>
        <p:spPr>
          <a:xfrm>
            <a:off x="814387" y="5150880"/>
            <a:ext cx="1613853" cy="1115617"/>
          </a:xfrm>
          <a:prstGeom prst="rect">
            <a:avLst/>
          </a:prstGeom>
        </p:spPr>
      </p:pic>
      <p:sp>
        <p:nvSpPr>
          <p:cNvPr id="12" name="TextBox 11">
            <a:extLst>
              <a:ext uri="{FF2B5EF4-FFF2-40B4-BE49-F238E27FC236}">
                <a16:creationId xmlns:a16="http://schemas.microsoft.com/office/drawing/2014/main" xmlns="" id="{31D5A07D-7A82-018F-BBE9-F146D551083F}"/>
              </a:ext>
            </a:extLst>
          </p:cNvPr>
          <p:cNvSpPr txBox="1"/>
          <p:nvPr/>
        </p:nvSpPr>
        <p:spPr>
          <a:xfrm>
            <a:off x="2570480" y="5191760"/>
            <a:ext cx="9001760" cy="954107"/>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Gấp trang sách lại, hình ảnh những chú chim non bé bỏng quấn quýt bên mẹ vẫn in đậm trong tâm trí tôi.</a:t>
            </a:r>
          </a:p>
        </p:txBody>
      </p:sp>
    </p:spTree>
    <p:extLst>
      <p:ext uri="{BB962C8B-B14F-4D97-AF65-F5344CB8AC3E}">
        <p14:creationId xmlns:p14="http://schemas.microsoft.com/office/powerpoint/2010/main" val="88320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pic>
        <p:nvPicPr>
          <p:cNvPr id="8" name="Picture 7">
            <a:extLst>
              <a:ext uri="{FF2B5EF4-FFF2-40B4-BE49-F238E27FC236}">
                <a16:creationId xmlns:a16="http://schemas.microsoft.com/office/drawing/2014/main" xmlns="" id="{ECEB72BC-497D-C7B1-1DF8-ECD0D3FF09F3}"/>
              </a:ext>
            </a:extLst>
          </p:cNvPr>
          <p:cNvPicPr>
            <a:picLocks noChangeAspect="1"/>
          </p:cNvPicPr>
          <p:nvPr/>
        </p:nvPicPr>
        <p:blipFill>
          <a:blip r:embed="rId3"/>
          <a:stretch>
            <a:fillRect/>
          </a:stretch>
        </p:blipFill>
        <p:spPr>
          <a:xfrm>
            <a:off x="731520" y="2551747"/>
            <a:ext cx="1553527" cy="1067389"/>
          </a:xfrm>
          <a:prstGeom prst="rect">
            <a:avLst/>
          </a:prstGeom>
        </p:spPr>
      </p:pic>
      <p:pic>
        <p:nvPicPr>
          <p:cNvPr id="11" name="Picture 10">
            <a:extLst>
              <a:ext uri="{FF2B5EF4-FFF2-40B4-BE49-F238E27FC236}">
                <a16:creationId xmlns:a16="http://schemas.microsoft.com/office/drawing/2014/main" xmlns="" id="{D4A4D576-B893-4B25-B5EF-C365E91BE413}"/>
              </a:ext>
            </a:extLst>
          </p:cNvPr>
          <p:cNvPicPr>
            <a:picLocks noChangeAspect="1"/>
          </p:cNvPicPr>
          <p:nvPr/>
        </p:nvPicPr>
        <p:blipFill>
          <a:blip r:embed="rId4"/>
          <a:stretch>
            <a:fillRect/>
          </a:stretch>
        </p:blipFill>
        <p:spPr>
          <a:xfrm>
            <a:off x="682307" y="4520960"/>
            <a:ext cx="1613853" cy="1115617"/>
          </a:xfrm>
          <a:prstGeom prst="rect">
            <a:avLst/>
          </a:prstGeom>
        </p:spPr>
      </p:pic>
      <p:pic>
        <p:nvPicPr>
          <p:cNvPr id="4" name="Picture 3">
            <a:extLst>
              <a:ext uri="{FF2B5EF4-FFF2-40B4-BE49-F238E27FC236}">
                <a16:creationId xmlns:a16="http://schemas.microsoft.com/office/drawing/2014/main" xmlns="" id="{D18CCC09-D27D-540C-510C-1A26FF17E4C8}"/>
              </a:ext>
            </a:extLst>
          </p:cNvPr>
          <p:cNvPicPr>
            <a:picLocks noChangeAspect="1"/>
          </p:cNvPicPr>
          <p:nvPr/>
        </p:nvPicPr>
        <p:blipFill>
          <a:blip r:embed="rId5"/>
          <a:stretch>
            <a:fillRect/>
          </a:stretch>
        </p:blipFill>
        <p:spPr>
          <a:xfrm>
            <a:off x="2688590" y="697230"/>
            <a:ext cx="7867650" cy="1040694"/>
          </a:xfrm>
          <a:prstGeom prst="rect">
            <a:avLst/>
          </a:prstGeom>
        </p:spPr>
      </p:pic>
      <p:pic>
        <p:nvPicPr>
          <p:cNvPr id="10" name="Picture 9">
            <a:extLst>
              <a:ext uri="{FF2B5EF4-FFF2-40B4-BE49-F238E27FC236}">
                <a16:creationId xmlns:a16="http://schemas.microsoft.com/office/drawing/2014/main" xmlns="" id="{64D3C243-F630-C6EA-3211-A18C9218FDFF}"/>
              </a:ext>
            </a:extLst>
          </p:cNvPr>
          <p:cNvPicPr>
            <a:picLocks noChangeAspect="1"/>
          </p:cNvPicPr>
          <p:nvPr/>
        </p:nvPicPr>
        <p:blipFill>
          <a:blip r:embed="rId6"/>
          <a:stretch>
            <a:fillRect/>
          </a:stretch>
        </p:blipFill>
        <p:spPr>
          <a:xfrm>
            <a:off x="2769870" y="2419667"/>
            <a:ext cx="7959090" cy="1400210"/>
          </a:xfrm>
          <a:prstGeom prst="rect">
            <a:avLst/>
          </a:prstGeom>
        </p:spPr>
      </p:pic>
      <p:pic>
        <p:nvPicPr>
          <p:cNvPr id="14" name="Picture 13">
            <a:extLst>
              <a:ext uri="{FF2B5EF4-FFF2-40B4-BE49-F238E27FC236}">
                <a16:creationId xmlns:a16="http://schemas.microsoft.com/office/drawing/2014/main" xmlns="" id="{B6BD5847-DB17-E91E-ACE3-24A76FE591C5}"/>
              </a:ext>
            </a:extLst>
          </p:cNvPr>
          <p:cNvPicPr>
            <a:picLocks noChangeAspect="1"/>
          </p:cNvPicPr>
          <p:nvPr/>
        </p:nvPicPr>
        <p:blipFill>
          <a:blip r:embed="rId7"/>
          <a:stretch>
            <a:fillRect/>
          </a:stretch>
        </p:blipFill>
        <p:spPr>
          <a:xfrm>
            <a:off x="2787333" y="4785677"/>
            <a:ext cx="8866188" cy="755311"/>
          </a:xfrm>
          <a:prstGeom prst="rect">
            <a:avLst/>
          </a:prstGeom>
        </p:spPr>
      </p:pic>
    </p:spTree>
    <p:extLst>
      <p:ext uri="{BB962C8B-B14F-4D97-AF65-F5344CB8AC3E}">
        <p14:creationId xmlns:p14="http://schemas.microsoft.com/office/powerpoint/2010/main" val="1968276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xmlns="" id="{6D5AF8ED-9774-0E6F-569F-CCD8878D4D2F}"/>
              </a:ext>
            </a:extLst>
          </p:cNvPr>
          <p:cNvSpPr/>
          <p:nvPr/>
        </p:nvSpPr>
        <p:spPr>
          <a:xfrm>
            <a:off x="320548" y="611279"/>
            <a:ext cx="11228832" cy="13089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c.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Trao đổi về những điểm cần lưu ý khi viết đoạn văn nêu tình cảm, cảm xúc về một câu chuyện.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F9B49665-7CE2-2A63-D1B7-993C96A88611}"/>
              </a:ext>
            </a:extLst>
          </p:cNvPr>
          <p:cNvSpPr/>
          <p:nvPr/>
        </p:nvSpPr>
        <p:spPr>
          <a:xfrm>
            <a:off x="619760" y="2357120"/>
            <a:ext cx="10718800" cy="985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Đoạn văn nêu tình cảm, cảm xúc về một câu chuyện thường có mấy phần? Đó là những phần nào?</a:t>
            </a:r>
          </a:p>
        </p:txBody>
      </p:sp>
      <p:sp>
        <p:nvSpPr>
          <p:cNvPr id="4" name="Rectangle 3">
            <a:extLst>
              <a:ext uri="{FF2B5EF4-FFF2-40B4-BE49-F238E27FC236}">
                <a16:creationId xmlns:a16="http://schemas.microsoft.com/office/drawing/2014/main" xmlns="" id="{070D7D97-E149-F833-2866-B3433A587C77}"/>
              </a:ext>
            </a:extLst>
          </p:cNvPr>
          <p:cNvSpPr/>
          <p:nvPr/>
        </p:nvSpPr>
        <p:spPr>
          <a:xfrm>
            <a:off x="609600" y="3566160"/>
            <a:ext cx="614680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Nội dung chính của mỗi phần là gì?</a:t>
            </a:r>
          </a:p>
        </p:txBody>
      </p:sp>
      <p:sp>
        <p:nvSpPr>
          <p:cNvPr id="6" name="Rectangle 5">
            <a:extLst>
              <a:ext uri="{FF2B5EF4-FFF2-40B4-BE49-F238E27FC236}">
                <a16:creationId xmlns:a16="http://schemas.microsoft.com/office/drawing/2014/main" xmlns="" id="{4DF74F2B-555B-0ECA-7C0A-1DD405640053}"/>
              </a:ext>
            </a:extLst>
          </p:cNvPr>
          <p:cNvSpPr/>
          <p:nvPr/>
        </p:nvSpPr>
        <p:spPr>
          <a:xfrm>
            <a:off x="629920" y="4500880"/>
            <a:ext cx="903224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Người viết thể hiện tình cảm, cảm xúc như thế nào?</a:t>
            </a:r>
          </a:p>
        </p:txBody>
      </p:sp>
    </p:spTree>
    <p:extLst>
      <p:ext uri="{BB962C8B-B14F-4D97-AF65-F5344CB8AC3E}">
        <p14:creationId xmlns:p14="http://schemas.microsoft.com/office/powerpoint/2010/main" val="2897592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TotalTime>
  <Words>709</Words>
  <Application>Microsoft Office PowerPoint</Application>
  <PresentationFormat>Widescreen</PresentationFormat>
  <Paragraphs>22</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11</cp:revision>
  <dcterms:created xsi:type="dcterms:W3CDTF">2024-08-14T15:16:16Z</dcterms:created>
  <dcterms:modified xsi:type="dcterms:W3CDTF">2025-01-02T15:55:41Z</dcterms:modified>
</cp:coreProperties>
</file>