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3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</p:sldMasterIdLst>
  <p:notesMasterIdLst>
    <p:notesMasterId r:id="rId18"/>
  </p:notesMasterIdLst>
  <p:sldIdLst>
    <p:sldId id="294" r:id="rId4"/>
    <p:sldId id="269" r:id="rId5"/>
    <p:sldId id="256" r:id="rId6"/>
    <p:sldId id="270" r:id="rId7"/>
    <p:sldId id="271" r:id="rId8"/>
    <p:sldId id="296" r:id="rId9"/>
    <p:sldId id="279" r:id="rId10"/>
    <p:sldId id="285" r:id="rId11"/>
    <p:sldId id="283" r:id="rId12"/>
    <p:sldId id="295" r:id="rId13"/>
    <p:sldId id="290" r:id="rId14"/>
    <p:sldId id="288" r:id="rId15"/>
    <p:sldId id="291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270C0-D7FD-488A-9DD9-7B5B0BB1498C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444A5-9FD5-4158-9034-AA72DE75F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8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luongtran8495@gmail.com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735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8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122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227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55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9830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12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72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39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66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645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67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9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16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47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71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50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991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018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9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205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373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63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9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08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72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55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54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8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0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3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7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8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29/12/2024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9.jpeg"/><Relationship Id="rId9" Type="http://schemas.openxmlformats.org/officeDocument/2006/relationships/image" Target="../media/image16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image" Target="../media/image9.jpeg"/><Relationship Id="rId9" Type="http://schemas.openxmlformats.org/officeDocument/2006/relationships/image" Target="../media/image20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22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465491" y="408094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016277" y="1327977"/>
            <a:ext cx="9594069" cy="3552851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65871" y="2360326"/>
            <a:ext cx="61943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0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0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0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850009"/>
            <a:ext cx="1696959" cy="23850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EC7C3-5A7B-76FE-03FC-76D45B16F907}"/>
              </a:ext>
            </a:extLst>
          </p:cNvPr>
          <p:cNvSpPr txBox="1"/>
          <p:nvPr/>
        </p:nvSpPr>
        <p:spPr>
          <a:xfrm>
            <a:off x="2684206" y="324465"/>
            <a:ext cx="554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540828-AAB7-E6EB-1952-4412117350B9}"/>
              </a:ext>
            </a:extLst>
          </p:cNvPr>
          <p:cNvSpPr txBox="1"/>
          <p:nvPr/>
        </p:nvSpPr>
        <p:spPr>
          <a:xfrm>
            <a:off x="3023419" y="958645"/>
            <a:ext cx="4911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6C08F-79E1-8C62-376F-4F5C3289BDC4}"/>
              </a:ext>
            </a:extLst>
          </p:cNvPr>
          <p:cNvSpPr txBox="1"/>
          <p:nvPr/>
        </p:nvSpPr>
        <p:spPr>
          <a:xfrm>
            <a:off x="4439265" y="6312112"/>
            <a:ext cx="402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VIÊN:PHẠM THỊ BÌNH</a:t>
            </a:r>
          </a:p>
        </p:txBody>
      </p:sp>
    </p:spTree>
    <p:extLst>
      <p:ext uri="{BB962C8B-B14F-4D97-AF65-F5344CB8AC3E}">
        <p14:creationId xmlns:p14="http://schemas.microsoft.com/office/powerpoint/2010/main" val="30466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9561" y="1385645"/>
            <a:ext cx="1031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ghép các hình ở cột A với cột B để tạo thành biển báo giao thông theo quy định.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8454661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Thứ bảy ngày … tháng 12 năm 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2+3)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38" y="2216642"/>
            <a:ext cx="6340130" cy="4681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C6DA266-1098-4418-88D9-FAE67AB30185}"/>
              </a:ext>
            </a:extLst>
          </p:cNvPr>
          <p:cNvSpPr/>
          <p:nvPr/>
        </p:nvSpPr>
        <p:spPr>
          <a:xfrm>
            <a:off x="4942103" y="2890564"/>
            <a:ext cx="2996328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 chỉ dẫn phía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394B8D-56B3-4C88-88DA-A9DAFCD4A405}"/>
              </a:ext>
            </a:extLst>
          </p:cNvPr>
          <p:cNvSpPr/>
          <p:nvPr/>
        </p:nvSpPr>
        <p:spPr>
          <a:xfrm>
            <a:off x="4942103" y="4292578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mô tô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281A02-8298-42B2-A783-DF1CA1E51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641" y="2361627"/>
            <a:ext cx="1453955" cy="14539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DD8937-EA4C-4F5B-AB20-E71549102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5992" y="3901733"/>
            <a:ext cx="1783036" cy="14858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3BDBB8-9A06-411D-A7FC-A2DE3CE9B5EA}"/>
              </a:ext>
            </a:extLst>
          </p:cNvPr>
          <p:cNvSpPr/>
          <p:nvPr/>
        </p:nvSpPr>
        <p:spPr>
          <a:xfrm>
            <a:off x="5036010" y="5676574"/>
            <a:ext cx="2808514" cy="9610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cảnh báo đường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trơn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E8E00F-52AC-4FAF-8AB8-61D96C66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641" y="5387597"/>
            <a:ext cx="1653510" cy="14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6403" y="2188674"/>
            <a:ext cx="105831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chỉ dẫn </a:t>
            </a:r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 trước là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 viện: Để chỉ dẫn cho mọi người biết sắp tới bệnh viện. </a:t>
            </a:r>
          </a:p>
          <a:p>
            <a:pPr algn="just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cấm xe mô tô: Báo đường này cấm tất cả các loại mô tô đi vào.</a:t>
            </a:r>
          </a:p>
          <a:p>
            <a:pPr algn="just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cảnh báo đường trơn: Báo trước sắp tới đoạn đường có thể xảy ra trơn trượt đặc biệt là khi thời tiết xấu, mưa phùn.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8454661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Thứ bảy ngày … tháng 12 năm 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2+3)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120" y="1556327"/>
            <a:ext cx="1031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nói tên và ý nghĩa của từng loại biển báo đó.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120" y="4449142"/>
            <a:ext cx="116717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giải thích vì sao em phải thực hiện quy định của các biển báo giao thông.</a:t>
            </a:r>
            <a:endParaRPr lang="en-US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6403" y="5025078"/>
            <a:ext cx="107081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Em phải thực hiện các quy định của biển báo giao thông để đảm bảo an toàn cho bản thân và những người xung quanh khi tham gia giao thông.</a:t>
            </a:r>
            <a:endParaRPr lang="vi-VN" sz="2400" b="0" i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9" y="597951"/>
            <a:ext cx="857987" cy="9694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1456" y="918209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00206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400" dirty="0">
              <a:solidFill>
                <a:srgbClr val="00206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8454661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Thứ bảy ngày … tháng 12 năm 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2+3)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1156236" y="1379874"/>
            <a:ext cx="9094658" cy="728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Vẽ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dán một số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thông.</a:t>
            </a:r>
          </a:p>
        </p:txBody>
      </p:sp>
      <p:pic>
        <p:nvPicPr>
          <p:cNvPr id="11" name="Video bài 15 tnxh">
            <a:hlinkClick r:id="" action="ppaction://media"/>
            <a:extLst>
              <a:ext uri="{FF2B5EF4-FFF2-40B4-BE49-F238E27FC236}">
                <a16:creationId xmlns:a16="http://schemas.microsoft.com/office/drawing/2014/main" id="{5ED1B5FE-3B98-4EBA-9F5D-278E73DE3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2286" y="2161797"/>
            <a:ext cx="8131636" cy="4574046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1181456" y="2019457"/>
            <a:ext cx="9094658" cy="593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Giới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thiệu với bạn và người thân sản phẩm của em.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54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3866" y="390249"/>
            <a:ext cx="100116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báo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“Đ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ường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chiều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8190" y="3608872"/>
            <a:ext cx="45656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Biển báo “Cấm đi ngược chiều”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4" y="4196706"/>
            <a:ext cx="3204603" cy="26612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64" y="4196706"/>
            <a:ext cx="3770086" cy="24911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870078" y="3619526"/>
            <a:ext cx="4445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Biển báo “Đường Giao nhau ”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205" y="978083"/>
            <a:ext cx="3363685" cy="221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669" cy="698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1" y="3927079"/>
            <a:ext cx="7100021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53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1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29367" y="915537"/>
            <a:ext cx="2438400" cy="746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8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sắt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biển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8479" y="4096305"/>
            <a:ext cx="69244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ray</a:t>
            </a: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Xình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xịch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ơi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9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70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3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16667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762000"/>
            <a:ext cx="2438400" cy="777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2082012" y="5892800"/>
            <a:ext cx="4309264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hàng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không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4" y="5892800"/>
            <a:ext cx="3092386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Đường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bộ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20317" y="4026765"/>
            <a:ext cx="63419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gì ?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3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1" y="22878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60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3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Ô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tô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1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9170">
              <a:spcBef>
                <a:spcPct val="0"/>
              </a:spcBef>
              <a:buNone/>
            </a:pPr>
            <a:r>
              <a:rPr lang="en-US" altLang="en-US" sz="4400" dirty="0">
                <a:solidFill>
                  <a:prstClr val="black"/>
                </a:solidFill>
                <a:latin typeface="Arial" charset="0"/>
              </a:rPr>
              <a:t>A</a:t>
            </a:r>
            <a:r>
              <a:rPr lang="en-US" altLang="en-US" sz="2800" dirty="0">
                <a:solidFill>
                  <a:prstClr val="black"/>
                </a:solidFill>
                <a:latin typeface="Arial" charset="0"/>
              </a:rPr>
              <a:t>. Xe </a:t>
            </a:r>
            <a:r>
              <a:rPr lang="en-US" altLang="en-US" sz="2800" dirty="0" err="1">
                <a:solidFill>
                  <a:prstClr val="black"/>
                </a:solidFill>
                <a:latin typeface="Arial" charset="0"/>
              </a:rPr>
              <a:t>máy</a:t>
            </a:r>
            <a:endParaRPr lang="en-US" alt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464" y="3681335"/>
            <a:ext cx="30635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defTabSz="1219170"/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9170"/>
            <a:r>
              <a:rPr lang="en-US" sz="2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Kêu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bíp</a:t>
            </a:r>
            <a:endParaRPr lang="en-US" sz="2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defTabSz="1219170"/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Explosion 2 4"/>
          <p:cNvSpPr/>
          <p:nvPr/>
        </p:nvSpPr>
        <p:spPr>
          <a:xfrm>
            <a:off x="9173028" y="178882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8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467" b="1" dirty="0">
                <a:solidFill>
                  <a:srgbClr val="0000FF"/>
                </a:solidFill>
                <a:latin typeface="Calibri"/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1" y="4030253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6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2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77723" y="3087378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743866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09601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6" y="2574161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4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851"/>
            <a:ext cx="12192000" cy="5186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25118" y="1329311"/>
            <a:ext cx="4434386" cy="448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Cùng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sau: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BDD3C16-7648-47A1-A31A-959A3B0702A9}"/>
              </a:ext>
            </a:extLst>
          </p:cNvPr>
          <p:cNvSpPr/>
          <p:nvPr/>
        </p:nvSpPr>
        <p:spPr>
          <a:xfrm>
            <a:off x="1064269" y="3545914"/>
            <a:ext cx="1419224" cy="428625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1844CD-A0C4-4CE1-8AAA-FF86022E8841}"/>
              </a:ext>
            </a:extLst>
          </p:cNvPr>
          <p:cNvSpPr/>
          <p:nvPr/>
        </p:nvSpPr>
        <p:spPr>
          <a:xfrm>
            <a:off x="10350475" y="3021517"/>
            <a:ext cx="1143000" cy="4286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DFF8CD-6D7B-473B-BAE3-62CD168023C7}"/>
              </a:ext>
            </a:extLst>
          </p:cNvPr>
          <p:cNvSpPr/>
          <p:nvPr/>
        </p:nvSpPr>
        <p:spPr>
          <a:xfrm>
            <a:off x="10377655" y="4517409"/>
            <a:ext cx="1432325" cy="56431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333176" y="5979095"/>
            <a:ext cx="1517604" cy="44987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C0D8E4F-02DC-4A1E-B294-FF3AE65FA1B8}"/>
              </a:ext>
            </a:extLst>
          </p:cNvPr>
          <p:cNvSpPr/>
          <p:nvPr/>
        </p:nvSpPr>
        <p:spPr>
          <a:xfrm>
            <a:off x="381184" y="5838414"/>
            <a:ext cx="2288144" cy="59055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1889" y="3502286"/>
            <a:ext cx="195743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rung tâm thương mạ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335015" y="3021517"/>
            <a:ext cx="143680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2555" y="4502105"/>
            <a:ext cx="1498225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ồi cơm điện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 14: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4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8">
            <a:extLst>
              <a:ext uri="{FF2B5EF4-FFF2-40B4-BE49-F238E27FC236}">
                <a16:creationId xmlns:a16="http://schemas.microsoft.com/office/drawing/2014/main" id="{16B62E1A-46FB-43FC-87A4-49FE58DA9AED}"/>
              </a:ext>
            </a:extLst>
          </p:cNvPr>
          <p:cNvSpPr/>
          <p:nvPr/>
        </p:nvSpPr>
        <p:spPr>
          <a:xfrm>
            <a:off x="10319607" y="5979460"/>
            <a:ext cx="1698222" cy="449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Giày, dép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95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02170" y="2850648"/>
            <a:ext cx="3657601" cy="233133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đi chợ cùng mẹ để mua thực phẩm và đồ dùng cần thiết, em sẽ lựa chọn mua: gạo, cá, thịt, sữa, dưa hấu, rau củ 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nước tinh khiết.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Thứ bảy ngày … tháng 12 năm 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1)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80728"/>
            <a:ext cx="8302171" cy="4677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01932" y="1404370"/>
            <a:ext cx="11590068" cy="757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cùng mẹ đi chợ để mua thực phẩm, đồ dùng cần thiết, em sẽ lựa chọn những hàng hóa nào?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52601" y="-9168"/>
            <a:ext cx="7585655" cy="88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Thứ bảy ngày … tháng 12 năm 2021</a:t>
            </a:r>
          </a:p>
          <a:p>
            <a:pPr>
              <a:defRPr/>
            </a:pPr>
            <a:r>
              <a:rPr lang="en-US" sz="2400" kern="0">
                <a:latin typeface="Arial" panose="020B0604020202020204" pitchFamily="34" charset="0"/>
                <a:cs typeface="Arial" panose="020B0604020202020204" pitchFamily="34" charset="0"/>
              </a:rPr>
              <a:t>Bài 14: </a:t>
            </a:r>
            <a:r>
              <a:rPr lang="en-US" sz="24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chủ đề Cộng đồng địa phương (tiết 1)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8" y="590561"/>
            <a:ext cx="955343" cy="9015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89561" y="923980"/>
            <a:ext cx="3651825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40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400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27772"/>
            <a:ext cx="8302171" cy="4677271"/>
          </a:xfrm>
          <a:prstGeom prst="rect">
            <a:avLst/>
          </a:prstGeom>
        </p:spPr>
      </p:pic>
      <p:sp>
        <p:nvSpPr>
          <p:cNvPr id="9" name="Text Box 1"/>
          <p:cNvSpPr txBox="1"/>
          <p:nvPr/>
        </p:nvSpPr>
        <p:spPr>
          <a:xfrm>
            <a:off x="1076215" y="1400062"/>
            <a:ext cx="9794985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những hàng hóa đó, </a:t>
            </a:r>
            <a:r>
              <a:rPr kumimoji="0" lang="en-US" sz="240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02170" y="2027772"/>
            <a:ext cx="3889830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chọn những hàng hóa đó, em cần lưu ý tới:</a:t>
            </a:r>
            <a:endParaRPr 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Mẫu mã</a:t>
            </a:r>
            <a:endParaRPr lang="vi-VN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 lượng sản phẩm: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 phải tươ</a:t>
            </a:r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đảm bảo vệ sinh, chưa bị ngả màu, héo, úa và có mùi; hàng hóa có ghi rõ nguồn gốc xuất xứ, thành phần, ngày sản xuất và hạn sử dụng.</a:t>
            </a:r>
          </a:p>
          <a:p>
            <a:r>
              <a:rPr 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cả hợp lí.</a:t>
            </a:r>
            <a:endParaRPr lang="vi-VN" sz="24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8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NXH Video bài 15.Ôn tập Em Đi Qua Ngã Tư Đường Phố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4"/>
            <a:ext cx="12026411" cy="67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711</Words>
  <Application>Microsoft Office PowerPoint</Application>
  <PresentationFormat>Widescreen</PresentationFormat>
  <Paragraphs>84</Paragraphs>
  <Slides>14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Microsoft YaHei</vt:lpstr>
      <vt:lpstr>Arial</vt:lpstr>
      <vt:lpstr>Calibri</vt:lpstr>
      <vt:lpstr>Calibri Light</vt:lpstr>
      <vt:lpstr>Times New Roman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Administrator</cp:lastModifiedBy>
  <cp:revision>44</cp:revision>
  <dcterms:created xsi:type="dcterms:W3CDTF">2021-06-07T03:46:19Z</dcterms:created>
  <dcterms:modified xsi:type="dcterms:W3CDTF">2024-12-29T12:36:04Z</dcterms:modified>
</cp:coreProperties>
</file>