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9" r:id="rId2"/>
    <p:sldMasterId id="2147483705" r:id="rId3"/>
  </p:sldMasterIdLst>
  <p:notesMasterIdLst>
    <p:notesMasterId r:id="rId17"/>
  </p:notesMasterIdLst>
  <p:sldIdLst>
    <p:sldId id="260" r:id="rId4"/>
    <p:sldId id="257" r:id="rId5"/>
    <p:sldId id="268" r:id="rId6"/>
    <p:sldId id="277" r:id="rId7"/>
    <p:sldId id="278" r:id="rId8"/>
    <p:sldId id="279" r:id="rId9"/>
    <p:sldId id="280" r:id="rId10"/>
    <p:sldId id="270" r:id="rId11"/>
    <p:sldId id="294" r:id="rId12"/>
    <p:sldId id="300" r:id="rId13"/>
    <p:sldId id="296" r:id="rId14"/>
    <p:sldId id="298" r:id="rId15"/>
    <p:sldId id="2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1" d="100"/>
          <a:sy n="71" d="100"/>
        </p:scale>
        <p:origin x="3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4710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226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130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553932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440044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969042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7394731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387975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4483639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122132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8560720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2818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597250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9852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4877871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254052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Tree>
    <p:extLst>
      <p:ext uri="{BB962C8B-B14F-4D97-AF65-F5344CB8AC3E}">
        <p14:creationId xmlns:p14="http://schemas.microsoft.com/office/powerpoint/2010/main" val="33235994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984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0314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3765105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1499136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9.xml"/><Relationship Id="rId16" Type="http://schemas.openxmlformats.org/officeDocument/2006/relationships/tags" Target="../tags/tag4.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317809862"/>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7E6646E-0BCC-A8F4-25EF-747C0A61D8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Tree>
    <p:extLst>
      <p:ext uri="{BB962C8B-B14F-4D97-AF65-F5344CB8AC3E}">
        <p14:creationId xmlns:p14="http://schemas.microsoft.com/office/powerpoint/2010/main" val="8628230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9274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pitchFamily="34" charset="-122"/>
              <a:cs typeface="+mn-cs"/>
            </a:endParaRPr>
          </a:p>
        </p:txBody>
      </p:sp>
    </p:spTree>
    <p:custDataLst>
      <p:tags r:id="rId13"/>
    </p:custDataLst>
    <p:extLst>
      <p:ext uri="{BB962C8B-B14F-4D97-AF65-F5344CB8AC3E}">
        <p14:creationId xmlns:p14="http://schemas.microsoft.com/office/powerpoint/2010/main" val="284329277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63.xml"/><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64.xml"/><Relationship Id="rId5" Type="http://schemas.openxmlformats.org/officeDocument/2006/relationships/image" Target="../media/image2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65.xml"/><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66.xml"/><Relationship Id="rId5" Type="http://schemas.microsoft.com/office/2007/relationships/hdphoto" Target="../media/hdphoto4.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25.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DC0E7-FBDA-43DF-85CE-42C08300B1B0}"/>
              </a:ext>
            </a:extLst>
          </p:cNvPr>
          <p:cNvPicPr>
            <a:picLocks noChangeAspect="1"/>
          </p:cNvPicPr>
          <p:nvPr/>
        </p:nvPicPr>
        <p:blipFill>
          <a:blip r:embed="rId2"/>
          <a:stretch>
            <a:fillRect/>
          </a:stretch>
        </p:blipFill>
        <p:spPr>
          <a:xfrm>
            <a:off x="2138997" y="-131128"/>
            <a:ext cx="7299756" cy="6989128"/>
          </a:xfrm>
          <a:prstGeom prst="rect">
            <a:avLst/>
          </a:prstGeom>
        </p:spPr>
      </p:pic>
    </p:spTree>
    <p:extLst>
      <p:ext uri="{BB962C8B-B14F-4D97-AF65-F5344CB8AC3E}">
        <p14:creationId xmlns:p14="http://schemas.microsoft.com/office/powerpoint/2010/main" val="307471843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70F4630-ECC1-4F37-A06A-5F6350855EF3}"/>
              </a:ext>
            </a:extLst>
          </p:cNvPr>
          <p:cNvGrpSpPr/>
          <p:nvPr/>
        </p:nvGrpSpPr>
        <p:grpSpPr>
          <a:xfrm>
            <a:off x="184804" y="1696720"/>
            <a:ext cx="11704551" cy="4364725"/>
            <a:chOff x="729669" y="3714055"/>
            <a:chExt cx="11704551" cy="3565821"/>
          </a:xfrm>
        </p:grpSpPr>
        <p:grpSp>
          <p:nvGrpSpPr>
            <p:cNvPr id="60" name="Group 59">
              <a:extLst>
                <a:ext uri="{FF2B5EF4-FFF2-40B4-BE49-F238E27FC236}">
                  <a16:creationId xmlns:a16="http://schemas.microsoft.com/office/drawing/2014/main" id="{79568653-DB67-41B8-B497-A61D33DF95E7}"/>
                </a:ext>
              </a:extLst>
            </p:cNvPr>
            <p:cNvGrpSpPr/>
            <p:nvPr/>
          </p:nvGrpSpPr>
          <p:grpSpPr>
            <a:xfrm>
              <a:off x="765100" y="3714055"/>
              <a:ext cx="11669120" cy="3565821"/>
              <a:chOff x="765100" y="3714055"/>
              <a:chExt cx="11669120" cy="3565821"/>
            </a:xfrm>
          </p:grpSpPr>
          <p:grpSp>
            <p:nvGrpSpPr>
              <p:cNvPr id="22" name="Group 21">
                <a:extLst>
                  <a:ext uri="{FF2B5EF4-FFF2-40B4-BE49-F238E27FC236}">
                    <a16:creationId xmlns:a16="http://schemas.microsoft.com/office/drawing/2014/main" id="{6D514E90-D3B2-4FE8-8BC4-5876D617E686}"/>
                  </a:ext>
                </a:extLst>
              </p:cNvPr>
              <p:cNvGrpSpPr/>
              <p:nvPr/>
            </p:nvGrpSpPr>
            <p:grpSpPr>
              <a:xfrm>
                <a:off x="765100" y="3714055"/>
                <a:ext cx="11669120" cy="3565821"/>
                <a:chOff x="302645" y="3236003"/>
                <a:chExt cx="11669120" cy="3565821"/>
              </a:xfrm>
            </p:grpSpPr>
            <p:grpSp>
              <p:nvGrpSpPr>
                <p:cNvPr id="46" name="Group 45">
                  <a:extLst>
                    <a:ext uri="{FF2B5EF4-FFF2-40B4-BE49-F238E27FC236}">
                      <a16:creationId xmlns:a16="http://schemas.microsoft.com/office/drawing/2014/main" id="{139FF03A-0038-4910-BB13-7C362982CC55}"/>
                    </a:ext>
                  </a:extLst>
                </p:cNvPr>
                <p:cNvGrpSpPr/>
                <p:nvPr/>
              </p:nvGrpSpPr>
              <p:grpSpPr>
                <a:xfrm>
                  <a:off x="302645" y="3236003"/>
                  <a:ext cx="11669120" cy="3565821"/>
                  <a:chOff x="-167825" y="498759"/>
                  <a:chExt cx="11116664" cy="3565821"/>
                </a:xfrm>
              </p:grpSpPr>
              <p:grpSp>
                <p:nvGrpSpPr>
                  <p:cNvPr id="48" name="Group 47">
                    <a:extLst>
                      <a:ext uri="{FF2B5EF4-FFF2-40B4-BE49-F238E27FC236}">
                        <a16:creationId xmlns:a16="http://schemas.microsoft.com/office/drawing/2014/main" id="{24D9559A-6611-4B2B-899C-21278E1A81E2}"/>
                      </a:ext>
                    </a:extLst>
                  </p:cNvPr>
                  <p:cNvGrpSpPr/>
                  <p:nvPr/>
                </p:nvGrpSpPr>
                <p:grpSpPr>
                  <a:xfrm>
                    <a:off x="-167825" y="691756"/>
                    <a:ext cx="11116664" cy="3372824"/>
                    <a:chOff x="-159440" y="1647992"/>
                    <a:chExt cx="11116664" cy="3372824"/>
                  </a:xfrm>
                </p:grpSpPr>
                <p:pic>
                  <p:nvPicPr>
                    <p:cNvPr id="51" name="Picture 2" descr="F:\1-原创素材\1_mm1102\PPT\PPT_014\materaials\pageimg_g16.png">
                      <a:extLst>
                        <a:ext uri="{FF2B5EF4-FFF2-40B4-BE49-F238E27FC236}">
                          <a16:creationId xmlns:a16="http://schemas.microsoft.com/office/drawing/2014/main" id="{87756F16-9059-44FF-9960-59ED5F202FC1}"/>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159440" y="1647992"/>
                      <a:ext cx="11116664"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2" name="Freeform: Shape 51">
                      <a:extLst>
                        <a:ext uri="{FF2B5EF4-FFF2-40B4-BE49-F238E27FC236}">
                          <a16:creationId xmlns:a16="http://schemas.microsoft.com/office/drawing/2014/main" id="{E601EF2A-2E49-4798-901B-3A320EC1FC8B}"/>
                        </a:ext>
                      </a:extLst>
                    </p:cNvPr>
                    <p:cNvSpPr/>
                    <p:nvPr/>
                  </p:nvSpPr>
                  <p:spPr>
                    <a:xfrm>
                      <a:off x="8672405" y="340974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0" name="Freeform: Shape 49">
                    <a:extLst>
                      <a:ext uri="{FF2B5EF4-FFF2-40B4-BE49-F238E27FC236}">
                        <a16:creationId xmlns:a16="http://schemas.microsoft.com/office/drawing/2014/main" id="{FBD7BEBF-D105-46A0-AA96-963397B754C0}"/>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1" name="TextBox 20">
                  <a:extLst>
                    <a:ext uri="{FF2B5EF4-FFF2-40B4-BE49-F238E27FC236}">
                      <a16:creationId xmlns:a16="http://schemas.microsoft.com/office/drawing/2014/main" id="{BB6C3136-9F87-473E-A300-4C5B495605DB}"/>
                    </a:ext>
                  </a:extLst>
                </p:cNvPr>
                <p:cNvSpPr txBox="1"/>
                <p:nvPr/>
              </p:nvSpPr>
              <p:spPr>
                <a:xfrm>
                  <a:off x="656060" y="3913483"/>
                  <a:ext cx="1096229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Hàng ngày đi học về em thường giúp mẹ chuẩn bị bữa ăn cho cả nhà. Em thường giúp mẹ nhặt rau rửa bát đũa. Em còn giúp bố cho gà ăn và cùng chị tưới nước cho những giỏ lan bên hiên. Ngoài ra, em còn giúp mẹ xếp quần áo vào tủ làm nhiều việc khác phù hợp với sức của mình. Em cẩm thấy rất vui khi mình được tham gia các công việc với cả gia đình.</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sp>
            <p:nvSpPr>
              <p:cNvPr id="59" name="Freeform: Shape 58">
                <a:extLst>
                  <a:ext uri="{FF2B5EF4-FFF2-40B4-BE49-F238E27FC236}">
                    <a16:creationId xmlns:a16="http://schemas.microsoft.com/office/drawing/2014/main" id="{D4089E52-4A40-411E-BEA7-7DF81EBF028D}"/>
                  </a:ext>
                </a:extLst>
              </p:cNvPr>
              <p:cNvSpPr/>
              <p:nvPr/>
            </p:nvSpPr>
            <p:spPr>
              <a:xfrm>
                <a:off x="787511" y="4062461"/>
                <a:ext cx="1483045" cy="900777"/>
              </a:xfrm>
              <a:custGeom>
                <a:avLst/>
                <a:gdLst>
                  <a:gd name="connsiteX0" fmla="*/ 1440534 w 1483045"/>
                  <a:gd name="connsiteY0" fmla="*/ 824 h 900777"/>
                  <a:gd name="connsiteX1" fmla="*/ 938258 w 1483045"/>
                  <a:gd name="connsiteY1" fmla="*/ 29801 h 900777"/>
                  <a:gd name="connsiteX2" fmla="*/ 435982 w 1483045"/>
                  <a:gd name="connsiteY2" fmla="*/ 123173 h 900777"/>
                  <a:gd name="connsiteX3" fmla="*/ 75374 w 1483045"/>
                  <a:gd name="connsiteY3" fmla="*/ 383970 h 900777"/>
                  <a:gd name="connsiteX4" fmla="*/ 4540 w 1483045"/>
                  <a:gd name="connsiteY4" fmla="*/ 892685 h 900777"/>
                  <a:gd name="connsiteX5" fmla="*/ 152647 w 1483045"/>
                  <a:gd name="connsiteY5" fmla="*/ 664085 h 900777"/>
                  <a:gd name="connsiteX6" fmla="*/ 458520 w 1483045"/>
                  <a:gd name="connsiteY6" fmla="*/ 235863 h 900777"/>
                  <a:gd name="connsiteX7" fmla="*/ 291095 w 1483045"/>
                  <a:gd name="connsiteY7" fmla="*/ 419387 h 900777"/>
                  <a:gd name="connsiteX8" fmla="*/ 542233 w 1483045"/>
                  <a:gd name="connsiteY8" fmla="*/ 274500 h 900777"/>
                  <a:gd name="connsiteX9" fmla="*/ 741855 w 1483045"/>
                  <a:gd name="connsiteY9" fmla="*/ 190787 h 900777"/>
                  <a:gd name="connsiteX10" fmla="*/ 1005872 w 1483045"/>
                  <a:gd name="connsiteY10" fmla="*/ 168249 h 900777"/>
                  <a:gd name="connsiteX11" fmla="*/ 1086365 w 1483045"/>
                  <a:gd name="connsiteY11" fmla="*/ 271280 h 900777"/>
                  <a:gd name="connsiteX12" fmla="*/ 1263450 w 1483045"/>
                  <a:gd name="connsiteY12" fmla="*/ 242302 h 900777"/>
                  <a:gd name="connsiteX13" fmla="*/ 1224813 w 1483045"/>
                  <a:gd name="connsiteY13" fmla="*/ 119953 h 900777"/>
                  <a:gd name="connsiteX14" fmla="*/ 1430875 w 1483045"/>
                  <a:gd name="connsiteY14" fmla="*/ 55559 h 900777"/>
                  <a:gd name="connsiteX15" fmla="*/ 1440534 w 1483045"/>
                  <a:gd name="connsiteY15" fmla="*/ 824 h 9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045" h="900777">
                    <a:moveTo>
                      <a:pt x="1440534" y="824"/>
                    </a:moveTo>
                    <a:cubicBezTo>
                      <a:pt x="1358431" y="-3469"/>
                      <a:pt x="1105683" y="9409"/>
                      <a:pt x="938258" y="29801"/>
                    </a:cubicBezTo>
                    <a:cubicBezTo>
                      <a:pt x="770833" y="50193"/>
                      <a:pt x="579796" y="64145"/>
                      <a:pt x="435982" y="123173"/>
                    </a:cubicBezTo>
                    <a:cubicBezTo>
                      <a:pt x="292168" y="182201"/>
                      <a:pt x="147281" y="255718"/>
                      <a:pt x="75374" y="383970"/>
                    </a:cubicBezTo>
                    <a:cubicBezTo>
                      <a:pt x="3467" y="512222"/>
                      <a:pt x="-8339" y="845999"/>
                      <a:pt x="4540" y="892685"/>
                    </a:cubicBezTo>
                    <a:cubicBezTo>
                      <a:pt x="17419" y="939371"/>
                      <a:pt x="76984" y="773555"/>
                      <a:pt x="152647" y="664085"/>
                    </a:cubicBezTo>
                    <a:cubicBezTo>
                      <a:pt x="228310" y="554615"/>
                      <a:pt x="435445" y="276646"/>
                      <a:pt x="458520" y="235863"/>
                    </a:cubicBezTo>
                    <a:cubicBezTo>
                      <a:pt x="481595" y="195080"/>
                      <a:pt x="277143" y="412948"/>
                      <a:pt x="291095" y="419387"/>
                    </a:cubicBezTo>
                    <a:cubicBezTo>
                      <a:pt x="305047" y="425827"/>
                      <a:pt x="467106" y="312600"/>
                      <a:pt x="542233" y="274500"/>
                    </a:cubicBezTo>
                    <a:cubicBezTo>
                      <a:pt x="617360" y="236400"/>
                      <a:pt x="664582" y="208495"/>
                      <a:pt x="741855" y="190787"/>
                    </a:cubicBezTo>
                    <a:cubicBezTo>
                      <a:pt x="819128" y="173079"/>
                      <a:pt x="948454" y="154834"/>
                      <a:pt x="1005872" y="168249"/>
                    </a:cubicBezTo>
                    <a:cubicBezTo>
                      <a:pt x="1063290" y="181664"/>
                      <a:pt x="1043436" y="258938"/>
                      <a:pt x="1086365" y="271280"/>
                    </a:cubicBezTo>
                    <a:cubicBezTo>
                      <a:pt x="1129294" y="283622"/>
                      <a:pt x="1240375" y="267523"/>
                      <a:pt x="1263450" y="242302"/>
                    </a:cubicBezTo>
                    <a:cubicBezTo>
                      <a:pt x="1286525" y="217081"/>
                      <a:pt x="1196909" y="151077"/>
                      <a:pt x="1224813" y="119953"/>
                    </a:cubicBezTo>
                    <a:cubicBezTo>
                      <a:pt x="1252717" y="88829"/>
                      <a:pt x="1394921" y="71658"/>
                      <a:pt x="1430875" y="55559"/>
                    </a:cubicBezTo>
                    <a:cubicBezTo>
                      <a:pt x="1466829" y="39461"/>
                      <a:pt x="1522637" y="5117"/>
                      <a:pt x="1440534" y="824"/>
                    </a:cubicBezTo>
                    <a:close/>
                  </a:path>
                </a:pathLst>
              </a:custGeom>
              <a:solidFill>
                <a:srgbClr val="8FB9DE"/>
              </a:solidFill>
              <a:ln>
                <a:solidFill>
                  <a:srgbClr val="8FB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61" name="Freeform: Shape 60">
              <a:extLst>
                <a:ext uri="{FF2B5EF4-FFF2-40B4-BE49-F238E27FC236}">
                  <a16:creationId xmlns:a16="http://schemas.microsoft.com/office/drawing/2014/main" id="{98325CC1-032C-4236-9E88-89F03C6BFD76}"/>
                </a:ext>
              </a:extLst>
            </p:cNvPr>
            <p:cNvSpPr/>
            <p:nvPr/>
          </p:nvSpPr>
          <p:spPr>
            <a:xfrm>
              <a:off x="729669" y="3794874"/>
              <a:ext cx="3092454" cy="557931"/>
            </a:xfrm>
            <a:custGeom>
              <a:avLst/>
              <a:gdLst>
                <a:gd name="connsiteX0" fmla="*/ 104238 w 3092454"/>
                <a:gd name="connsiteY0" fmla="*/ 554965 h 557931"/>
                <a:gd name="connsiteX1" fmla="*/ 603294 w 3092454"/>
                <a:gd name="connsiteY1" fmla="*/ 313487 h 557931"/>
                <a:gd name="connsiteX2" fmla="*/ 793258 w 3092454"/>
                <a:gd name="connsiteY2" fmla="*/ 303827 h 557931"/>
                <a:gd name="connsiteX3" fmla="*/ 1128108 w 3092454"/>
                <a:gd name="connsiteY3" fmla="*/ 271630 h 557931"/>
                <a:gd name="connsiteX4" fmla="*/ 1537013 w 3092454"/>
                <a:gd name="connsiteY4" fmla="*/ 265191 h 557931"/>
                <a:gd name="connsiteX5" fmla="*/ 1714097 w 3092454"/>
                <a:gd name="connsiteY5" fmla="*/ 97765 h 557931"/>
                <a:gd name="connsiteX6" fmla="*/ 1743075 w 3092454"/>
                <a:gd name="connsiteY6" fmla="*/ 265191 h 557931"/>
                <a:gd name="connsiteX7" fmla="*/ 2944030 w 3092454"/>
                <a:gd name="connsiteY7" fmla="*/ 258751 h 557931"/>
                <a:gd name="connsiteX8" fmla="*/ 2886075 w 3092454"/>
                <a:gd name="connsiteY8" fmla="*/ 14053 h 557931"/>
                <a:gd name="connsiteX9" fmla="*/ 1250458 w 3092454"/>
                <a:gd name="connsiteY9" fmla="*/ 39811 h 557931"/>
                <a:gd name="connsiteX10" fmla="*/ 110677 w 3092454"/>
                <a:gd name="connsiteY10" fmla="*/ 123523 h 557931"/>
                <a:gd name="connsiteX11" fmla="*/ 104238 w 3092454"/>
                <a:gd name="connsiteY11" fmla="*/ 554965 h 55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2454" h="557931">
                  <a:moveTo>
                    <a:pt x="104238" y="554965"/>
                  </a:moveTo>
                  <a:cubicBezTo>
                    <a:pt x="186341" y="586626"/>
                    <a:pt x="488457" y="355343"/>
                    <a:pt x="603294" y="313487"/>
                  </a:cubicBezTo>
                  <a:cubicBezTo>
                    <a:pt x="718131" y="271631"/>
                    <a:pt x="705789" y="310803"/>
                    <a:pt x="793258" y="303827"/>
                  </a:cubicBezTo>
                  <a:cubicBezTo>
                    <a:pt x="880727" y="296851"/>
                    <a:pt x="1004149" y="278069"/>
                    <a:pt x="1128108" y="271630"/>
                  </a:cubicBezTo>
                  <a:cubicBezTo>
                    <a:pt x="1252067" y="265191"/>
                    <a:pt x="1439348" y="294168"/>
                    <a:pt x="1537013" y="265191"/>
                  </a:cubicBezTo>
                  <a:cubicBezTo>
                    <a:pt x="1634678" y="236213"/>
                    <a:pt x="1679753" y="97765"/>
                    <a:pt x="1714097" y="97765"/>
                  </a:cubicBezTo>
                  <a:cubicBezTo>
                    <a:pt x="1748441" y="97765"/>
                    <a:pt x="1538086" y="238360"/>
                    <a:pt x="1743075" y="265191"/>
                  </a:cubicBezTo>
                  <a:cubicBezTo>
                    <a:pt x="1948064" y="292022"/>
                    <a:pt x="2753530" y="300607"/>
                    <a:pt x="2944030" y="258751"/>
                  </a:cubicBezTo>
                  <a:cubicBezTo>
                    <a:pt x="3134530" y="216895"/>
                    <a:pt x="3168337" y="50543"/>
                    <a:pt x="2886075" y="14053"/>
                  </a:cubicBezTo>
                  <a:cubicBezTo>
                    <a:pt x="2603813" y="-22437"/>
                    <a:pt x="1713024" y="21566"/>
                    <a:pt x="1250458" y="39811"/>
                  </a:cubicBezTo>
                  <a:cubicBezTo>
                    <a:pt x="787892" y="58056"/>
                    <a:pt x="306543" y="39274"/>
                    <a:pt x="110677" y="123523"/>
                  </a:cubicBezTo>
                  <a:cubicBezTo>
                    <a:pt x="-85189" y="207772"/>
                    <a:pt x="22135" y="523304"/>
                    <a:pt x="104238" y="55496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3" name="îṥḷíďê">
            <a:extLst>
              <a:ext uri="{FF2B5EF4-FFF2-40B4-BE49-F238E27FC236}">
                <a16:creationId xmlns:a16="http://schemas.microsoft.com/office/drawing/2014/main" id="{5A0B84E2-FC72-4415-9D67-00EF66FA121D}"/>
              </a:ext>
            </a:extLst>
          </p:cNvPr>
          <p:cNvSpPr/>
          <p:nvPr/>
        </p:nvSpPr>
        <p:spPr bwMode="auto">
          <a:xfrm>
            <a:off x="2716157" y="0"/>
            <a:ext cx="7043035" cy="1343490"/>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sz="8000" b="1" i="1" dirty="0" err="1">
                <a:solidFill>
                  <a:srgbClr val="FF0000"/>
                </a:solidFill>
              </a:rPr>
              <a:t>Bài</a:t>
            </a:r>
            <a:r>
              <a:rPr lang="en-US" sz="8000" b="1" i="1" dirty="0">
                <a:solidFill>
                  <a:srgbClr val="FF0000"/>
                </a:solidFill>
              </a:rPr>
              <a:t> </a:t>
            </a:r>
            <a:r>
              <a:rPr lang="en-US" sz="8000" b="1" i="1" dirty="0" err="1">
                <a:solidFill>
                  <a:srgbClr val="FF0000"/>
                </a:solidFill>
              </a:rPr>
              <a:t>làm</a:t>
            </a:r>
            <a:r>
              <a:rPr lang="en-US" sz="8000" b="1" i="1" dirty="0">
                <a:solidFill>
                  <a:srgbClr val="FF0000"/>
                </a:solidFill>
              </a:rPr>
              <a:t> </a:t>
            </a:r>
            <a:r>
              <a:rPr lang="en-US" sz="8000" b="1" i="1" dirty="0" err="1">
                <a:solidFill>
                  <a:srgbClr val="FF0000"/>
                </a:solidFill>
              </a:rPr>
              <a:t>mẫu</a:t>
            </a:r>
            <a:endParaRPr lang="en-US" sz="8000" dirty="0">
              <a:solidFill>
                <a:srgbClr val="FF0000"/>
              </a:solidFill>
            </a:endParaRPr>
          </a:p>
        </p:txBody>
      </p:sp>
    </p:spTree>
    <p:extLst>
      <p:ext uri="{BB962C8B-B14F-4D97-AF65-F5344CB8AC3E}">
        <p14:creationId xmlns:p14="http://schemas.microsoft.com/office/powerpoint/2010/main" val="11195812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70F4630-ECC1-4F37-A06A-5F6350855EF3}"/>
              </a:ext>
            </a:extLst>
          </p:cNvPr>
          <p:cNvGrpSpPr/>
          <p:nvPr/>
        </p:nvGrpSpPr>
        <p:grpSpPr>
          <a:xfrm>
            <a:off x="184804" y="1696720"/>
            <a:ext cx="11704551" cy="4364725"/>
            <a:chOff x="729669" y="3714055"/>
            <a:chExt cx="11704551" cy="3565821"/>
          </a:xfrm>
        </p:grpSpPr>
        <p:grpSp>
          <p:nvGrpSpPr>
            <p:cNvPr id="60" name="Group 59">
              <a:extLst>
                <a:ext uri="{FF2B5EF4-FFF2-40B4-BE49-F238E27FC236}">
                  <a16:creationId xmlns:a16="http://schemas.microsoft.com/office/drawing/2014/main" id="{79568653-DB67-41B8-B497-A61D33DF95E7}"/>
                </a:ext>
              </a:extLst>
            </p:cNvPr>
            <p:cNvGrpSpPr/>
            <p:nvPr/>
          </p:nvGrpSpPr>
          <p:grpSpPr>
            <a:xfrm>
              <a:off x="765100" y="3714055"/>
              <a:ext cx="11669120" cy="3565821"/>
              <a:chOff x="765100" y="3714055"/>
              <a:chExt cx="11669120" cy="3565821"/>
            </a:xfrm>
          </p:grpSpPr>
          <p:grpSp>
            <p:nvGrpSpPr>
              <p:cNvPr id="22" name="Group 21">
                <a:extLst>
                  <a:ext uri="{FF2B5EF4-FFF2-40B4-BE49-F238E27FC236}">
                    <a16:creationId xmlns:a16="http://schemas.microsoft.com/office/drawing/2014/main" id="{6D514E90-D3B2-4FE8-8BC4-5876D617E686}"/>
                  </a:ext>
                </a:extLst>
              </p:cNvPr>
              <p:cNvGrpSpPr/>
              <p:nvPr/>
            </p:nvGrpSpPr>
            <p:grpSpPr>
              <a:xfrm>
                <a:off x="765100" y="3714055"/>
                <a:ext cx="11669120" cy="3565821"/>
                <a:chOff x="302645" y="3236003"/>
                <a:chExt cx="11669120" cy="3565821"/>
              </a:xfrm>
            </p:grpSpPr>
            <p:grpSp>
              <p:nvGrpSpPr>
                <p:cNvPr id="46" name="Group 45">
                  <a:extLst>
                    <a:ext uri="{FF2B5EF4-FFF2-40B4-BE49-F238E27FC236}">
                      <a16:creationId xmlns:a16="http://schemas.microsoft.com/office/drawing/2014/main" id="{139FF03A-0038-4910-BB13-7C362982CC55}"/>
                    </a:ext>
                  </a:extLst>
                </p:cNvPr>
                <p:cNvGrpSpPr/>
                <p:nvPr/>
              </p:nvGrpSpPr>
              <p:grpSpPr>
                <a:xfrm>
                  <a:off x="302645" y="3236003"/>
                  <a:ext cx="11669120" cy="3565821"/>
                  <a:chOff x="-167825" y="498759"/>
                  <a:chExt cx="11116664" cy="3565821"/>
                </a:xfrm>
              </p:grpSpPr>
              <p:grpSp>
                <p:nvGrpSpPr>
                  <p:cNvPr id="48" name="Group 47">
                    <a:extLst>
                      <a:ext uri="{FF2B5EF4-FFF2-40B4-BE49-F238E27FC236}">
                        <a16:creationId xmlns:a16="http://schemas.microsoft.com/office/drawing/2014/main" id="{24D9559A-6611-4B2B-899C-21278E1A81E2}"/>
                      </a:ext>
                    </a:extLst>
                  </p:cNvPr>
                  <p:cNvGrpSpPr/>
                  <p:nvPr/>
                </p:nvGrpSpPr>
                <p:grpSpPr>
                  <a:xfrm>
                    <a:off x="-167825" y="691756"/>
                    <a:ext cx="11116664" cy="3372824"/>
                    <a:chOff x="-159440" y="1647992"/>
                    <a:chExt cx="11116664" cy="3372824"/>
                  </a:xfrm>
                </p:grpSpPr>
                <p:pic>
                  <p:nvPicPr>
                    <p:cNvPr id="51" name="Picture 2" descr="F:\1-原创素材\1_mm1102\PPT\PPT_014\materaials\pageimg_g16.png">
                      <a:extLst>
                        <a:ext uri="{FF2B5EF4-FFF2-40B4-BE49-F238E27FC236}">
                          <a16:creationId xmlns:a16="http://schemas.microsoft.com/office/drawing/2014/main" id="{87756F16-9059-44FF-9960-59ED5F202FC1}"/>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159440" y="1647992"/>
                      <a:ext cx="11116664"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2" name="Freeform: Shape 51">
                      <a:extLst>
                        <a:ext uri="{FF2B5EF4-FFF2-40B4-BE49-F238E27FC236}">
                          <a16:creationId xmlns:a16="http://schemas.microsoft.com/office/drawing/2014/main" id="{E601EF2A-2E49-4798-901B-3A320EC1FC8B}"/>
                        </a:ext>
                      </a:extLst>
                    </p:cNvPr>
                    <p:cNvSpPr/>
                    <p:nvPr/>
                  </p:nvSpPr>
                  <p:spPr>
                    <a:xfrm>
                      <a:off x="8672405" y="340974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0" name="Freeform: Shape 49">
                    <a:extLst>
                      <a:ext uri="{FF2B5EF4-FFF2-40B4-BE49-F238E27FC236}">
                        <a16:creationId xmlns:a16="http://schemas.microsoft.com/office/drawing/2014/main" id="{FBD7BEBF-D105-46A0-AA96-963397B754C0}"/>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1" name="TextBox 20">
                  <a:extLst>
                    <a:ext uri="{FF2B5EF4-FFF2-40B4-BE49-F238E27FC236}">
                      <a16:creationId xmlns:a16="http://schemas.microsoft.com/office/drawing/2014/main" id="{BB6C3136-9F87-473E-A300-4C5B495605DB}"/>
                    </a:ext>
                  </a:extLst>
                </p:cNvPr>
                <p:cNvSpPr txBox="1"/>
                <p:nvPr/>
              </p:nvSpPr>
              <p:spPr>
                <a:xfrm>
                  <a:off x="686540" y="4187395"/>
                  <a:ext cx="10962290" cy="1684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Mùa hè, em đã cùng bố chơi thả diều. Bố dạy em cách làm diều bằng giấy. Chỉ bằng những tờ giấy báo cũ và thanh tre mỏng, chiếc diều xinh xắn đã được bố tạo ra. Rồi bố còn dạy em cả cách thả diều. Em rất vui khi được cùng bố làm diều và thả diều.</a:t>
                  </a:r>
                </a:p>
              </p:txBody>
            </p:sp>
          </p:grpSp>
          <p:sp>
            <p:nvSpPr>
              <p:cNvPr id="59" name="Freeform: Shape 58">
                <a:extLst>
                  <a:ext uri="{FF2B5EF4-FFF2-40B4-BE49-F238E27FC236}">
                    <a16:creationId xmlns:a16="http://schemas.microsoft.com/office/drawing/2014/main" id="{D4089E52-4A40-411E-BEA7-7DF81EBF028D}"/>
                  </a:ext>
                </a:extLst>
              </p:cNvPr>
              <p:cNvSpPr/>
              <p:nvPr/>
            </p:nvSpPr>
            <p:spPr>
              <a:xfrm>
                <a:off x="787511" y="4062461"/>
                <a:ext cx="1483045" cy="900777"/>
              </a:xfrm>
              <a:custGeom>
                <a:avLst/>
                <a:gdLst>
                  <a:gd name="connsiteX0" fmla="*/ 1440534 w 1483045"/>
                  <a:gd name="connsiteY0" fmla="*/ 824 h 900777"/>
                  <a:gd name="connsiteX1" fmla="*/ 938258 w 1483045"/>
                  <a:gd name="connsiteY1" fmla="*/ 29801 h 900777"/>
                  <a:gd name="connsiteX2" fmla="*/ 435982 w 1483045"/>
                  <a:gd name="connsiteY2" fmla="*/ 123173 h 900777"/>
                  <a:gd name="connsiteX3" fmla="*/ 75374 w 1483045"/>
                  <a:gd name="connsiteY3" fmla="*/ 383970 h 900777"/>
                  <a:gd name="connsiteX4" fmla="*/ 4540 w 1483045"/>
                  <a:gd name="connsiteY4" fmla="*/ 892685 h 900777"/>
                  <a:gd name="connsiteX5" fmla="*/ 152647 w 1483045"/>
                  <a:gd name="connsiteY5" fmla="*/ 664085 h 900777"/>
                  <a:gd name="connsiteX6" fmla="*/ 458520 w 1483045"/>
                  <a:gd name="connsiteY6" fmla="*/ 235863 h 900777"/>
                  <a:gd name="connsiteX7" fmla="*/ 291095 w 1483045"/>
                  <a:gd name="connsiteY7" fmla="*/ 419387 h 900777"/>
                  <a:gd name="connsiteX8" fmla="*/ 542233 w 1483045"/>
                  <a:gd name="connsiteY8" fmla="*/ 274500 h 900777"/>
                  <a:gd name="connsiteX9" fmla="*/ 741855 w 1483045"/>
                  <a:gd name="connsiteY9" fmla="*/ 190787 h 900777"/>
                  <a:gd name="connsiteX10" fmla="*/ 1005872 w 1483045"/>
                  <a:gd name="connsiteY10" fmla="*/ 168249 h 900777"/>
                  <a:gd name="connsiteX11" fmla="*/ 1086365 w 1483045"/>
                  <a:gd name="connsiteY11" fmla="*/ 271280 h 900777"/>
                  <a:gd name="connsiteX12" fmla="*/ 1263450 w 1483045"/>
                  <a:gd name="connsiteY12" fmla="*/ 242302 h 900777"/>
                  <a:gd name="connsiteX13" fmla="*/ 1224813 w 1483045"/>
                  <a:gd name="connsiteY13" fmla="*/ 119953 h 900777"/>
                  <a:gd name="connsiteX14" fmla="*/ 1430875 w 1483045"/>
                  <a:gd name="connsiteY14" fmla="*/ 55559 h 900777"/>
                  <a:gd name="connsiteX15" fmla="*/ 1440534 w 1483045"/>
                  <a:gd name="connsiteY15" fmla="*/ 824 h 9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045" h="900777">
                    <a:moveTo>
                      <a:pt x="1440534" y="824"/>
                    </a:moveTo>
                    <a:cubicBezTo>
                      <a:pt x="1358431" y="-3469"/>
                      <a:pt x="1105683" y="9409"/>
                      <a:pt x="938258" y="29801"/>
                    </a:cubicBezTo>
                    <a:cubicBezTo>
                      <a:pt x="770833" y="50193"/>
                      <a:pt x="579796" y="64145"/>
                      <a:pt x="435982" y="123173"/>
                    </a:cubicBezTo>
                    <a:cubicBezTo>
                      <a:pt x="292168" y="182201"/>
                      <a:pt x="147281" y="255718"/>
                      <a:pt x="75374" y="383970"/>
                    </a:cubicBezTo>
                    <a:cubicBezTo>
                      <a:pt x="3467" y="512222"/>
                      <a:pt x="-8339" y="845999"/>
                      <a:pt x="4540" y="892685"/>
                    </a:cubicBezTo>
                    <a:cubicBezTo>
                      <a:pt x="17419" y="939371"/>
                      <a:pt x="76984" y="773555"/>
                      <a:pt x="152647" y="664085"/>
                    </a:cubicBezTo>
                    <a:cubicBezTo>
                      <a:pt x="228310" y="554615"/>
                      <a:pt x="435445" y="276646"/>
                      <a:pt x="458520" y="235863"/>
                    </a:cubicBezTo>
                    <a:cubicBezTo>
                      <a:pt x="481595" y="195080"/>
                      <a:pt x="277143" y="412948"/>
                      <a:pt x="291095" y="419387"/>
                    </a:cubicBezTo>
                    <a:cubicBezTo>
                      <a:pt x="305047" y="425827"/>
                      <a:pt x="467106" y="312600"/>
                      <a:pt x="542233" y="274500"/>
                    </a:cubicBezTo>
                    <a:cubicBezTo>
                      <a:pt x="617360" y="236400"/>
                      <a:pt x="664582" y="208495"/>
                      <a:pt x="741855" y="190787"/>
                    </a:cubicBezTo>
                    <a:cubicBezTo>
                      <a:pt x="819128" y="173079"/>
                      <a:pt x="948454" y="154834"/>
                      <a:pt x="1005872" y="168249"/>
                    </a:cubicBezTo>
                    <a:cubicBezTo>
                      <a:pt x="1063290" y="181664"/>
                      <a:pt x="1043436" y="258938"/>
                      <a:pt x="1086365" y="271280"/>
                    </a:cubicBezTo>
                    <a:cubicBezTo>
                      <a:pt x="1129294" y="283622"/>
                      <a:pt x="1240375" y="267523"/>
                      <a:pt x="1263450" y="242302"/>
                    </a:cubicBezTo>
                    <a:cubicBezTo>
                      <a:pt x="1286525" y="217081"/>
                      <a:pt x="1196909" y="151077"/>
                      <a:pt x="1224813" y="119953"/>
                    </a:cubicBezTo>
                    <a:cubicBezTo>
                      <a:pt x="1252717" y="88829"/>
                      <a:pt x="1394921" y="71658"/>
                      <a:pt x="1430875" y="55559"/>
                    </a:cubicBezTo>
                    <a:cubicBezTo>
                      <a:pt x="1466829" y="39461"/>
                      <a:pt x="1522637" y="5117"/>
                      <a:pt x="1440534" y="824"/>
                    </a:cubicBezTo>
                    <a:close/>
                  </a:path>
                </a:pathLst>
              </a:custGeom>
              <a:solidFill>
                <a:srgbClr val="8FB9DE"/>
              </a:solidFill>
              <a:ln>
                <a:solidFill>
                  <a:srgbClr val="8FB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61" name="Freeform: Shape 60">
              <a:extLst>
                <a:ext uri="{FF2B5EF4-FFF2-40B4-BE49-F238E27FC236}">
                  <a16:creationId xmlns:a16="http://schemas.microsoft.com/office/drawing/2014/main" id="{98325CC1-032C-4236-9E88-89F03C6BFD76}"/>
                </a:ext>
              </a:extLst>
            </p:cNvPr>
            <p:cNvSpPr/>
            <p:nvPr/>
          </p:nvSpPr>
          <p:spPr>
            <a:xfrm>
              <a:off x="729669" y="3794874"/>
              <a:ext cx="3092454" cy="557931"/>
            </a:xfrm>
            <a:custGeom>
              <a:avLst/>
              <a:gdLst>
                <a:gd name="connsiteX0" fmla="*/ 104238 w 3092454"/>
                <a:gd name="connsiteY0" fmla="*/ 554965 h 557931"/>
                <a:gd name="connsiteX1" fmla="*/ 603294 w 3092454"/>
                <a:gd name="connsiteY1" fmla="*/ 313487 h 557931"/>
                <a:gd name="connsiteX2" fmla="*/ 793258 w 3092454"/>
                <a:gd name="connsiteY2" fmla="*/ 303827 h 557931"/>
                <a:gd name="connsiteX3" fmla="*/ 1128108 w 3092454"/>
                <a:gd name="connsiteY3" fmla="*/ 271630 h 557931"/>
                <a:gd name="connsiteX4" fmla="*/ 1537013 w 3092454"/>
                <a:gd name="connsiteY4" fmla="*/ 265191 h 557931"/>
                <a:gd name="connsiteX5" fmla="*/ 1714097 w 3092454"/>
                <a:gd name="connsiteY5" fmla="*/ 97765 h 557931"/>
                <a:gd name="connsiteX6" fmla="*/ 1743075 w 3092454"/>
                <a:gd name="connsiteY6" fmla="*/ 265191 h 557931"/>
                <a:gd name="connsiteX7" fmla="*/ 2944030 w 3092454"/>
                <a:gd name="connsiteY7" fmla="*/ 258751 h 557931"/>
                <a:gd name="connsiteX8" fmla="*/ 2886075 w 3092454"/>
                <a:gd name="connsiteY8" fmla="*/ 14053 h 557931"/>
                <a:gd name="connsiteX9" fmla="*/ 1250458 w 3092454"/>
                <a:gd name="connsiteY9" fmla="*/ 39811 h 557931"/>
                <a:gd name="connsiteX10" fmla="*/ 110677 w 3092454"/>
                <a:gd name="connsiteY10" fmla="*/ 123523 h 557931"/>
                <a:gd name="connsiteX11" fmla="*/ 104238 w 3092454"/>
                <a:gd name="connsiteY11" fmla="*/ 554965 h 55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2454" h="557931">
                  <a:moveTo>
                    <a:pt x="104238" y="554965"/>
                  </a:moveTo>
                  <a:cubicBezTo>
                    <a:pt x="186341" y="586626"/>
                    <a:pt x="488457" y="355343"/>
                    <a:pt x="603294" y="313487"/>
                  </a:cubicBezTo>
                  <a:cubicBezTo>
                    <a:pt x="718131" y="271631"/>
                    <a:pt x="705789" y="310803"/>
                    <a:pt x="793258" y="303827"/>
                  </a:cubicBezTo>
                  <a:cubicBezTo>
                    <a:pt x="880727" y="296851"/>
                    <a:pt x="1004149" y="278069"/>
                    <a:pt x="1128108" y="271630"/>
                  </a:cubicBezTo>
                  <a:cubicBezTo>
                    <a:pt x="1252067" y="265191"/>
                    <a:pt x="1439348" y="294168"/>
                    <a:pt x="1537013" y="265191"/>
                  </a:cubicBezTo>
                  <a:cubicBezTo>
                    <a:pt x="1634678" y="236213"/>
                    <a:pt x="1679753" y="97765"/>
                    <a:pt x="1714097" y="97765"/>
                  </a:cubicBezTo>
                  <a:cubicBezTo>
                    <a:pt x="1748441" y="97765"/>
                    <a:pt x="1538086" y="238360"/>
                    <a:pt x="1743075" y="265191"/>
                  </a:cubicBezTo>
                  <a:cubicBezTo>
                    <a:pt x="1948064" y="292022"/>
                    <a:pt x="2753530" y="300607"/>
                    <a:pt x="2944030" y="258751"/>
                  </a:cubicBezTo>
                  <a:cubicBezTo>
                    <a:pt x="3134530" y="216895"/>
                    <a:pt x="3168337" y="50543"/>
                    <a:pt x="2886075" y="14053"/>
                  </a:cubicBezTo>
                  <a:cubicBezTo>
                    <a:pt x="2603813" y="-22437"/>
                    <a:pt x="1713024" y="21566"/>
                    <a:pt x="1250458" y="39811"/>
                  </a:cubicBezTo>
                  <a:cubicBezTo>
                    <a:pt x="787892" y="58056"/>
                    <a:pt x="306543" y="39274"/>
                    <a:pt x="110677" y="123523"/>
                  </a:cubicBezTo>
                  <a:cubicBezTo>
                    <a:pt x="-85189" y="207772"/>
                    <a:pt x="22135" y="523304"/>
                    <a:pt x="104238" y="55496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3" name="îṥḷíďê">
            <a:extLst>
              <a:ext uri="{FF2B5EF4-FFF2-40B4-BE49-F238E27FC236}">
                <a16:creationId xmlns:a16="http://schemas.microsoft.com/office/drawing/2014/main" id="{5A0B84E2-FC72-4415-9D67-00EF66FA121D}"/>
              </a:ext>
            </a:extLst>
          </p:cNvPr>
          <p:cNvSpPr/>
          <p:nvPr/>
        </p:nvSpPr>
        <p:spPr bwMode="auto">
          <a:xfrm>
            <a:off x="2716157" y="0"/>
            <a:ext cx="7043035" cy="1343490"/>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err="1">
                <a:ln>
                  <a:noFill/>
                </a:ln>
                <a:solidFill>
                  <a:srgbClr val="FF0000"/>
                </a:solidFill>
                <a:effectLst/>
                <a:uLnTx/>
                <a:uFillTx/>
                <a:latin typeface="Arial"/>
                <a:ea typeface="Microsoft YaHei"/>
                <a:cs typeface="+mn-cs"/>
              </a:rPr>
              <a:t>Bài</a:t>
            </a:r>
            <a:r>
              <a:rPr kumimoji="0" lang="en-US" sz="8000" b="1" i="1" u="none" strike="noStrike" kern="1200" cap="none" spc="0" normalizeH="0" baseline="0" noProof="0" dirty="0">
                <a:ln>
                  <a:noFill/>
                </a:ln>
                <a:solidFill>
                  <a:srgbClr val="FF0000"/>
                </a:solidFill>
                <a:effectLst/>
                <a:uLnTx/>
                <a:uFillTx/>
                <a:latin typeface="Arial"/>
                <a:ea typeface="Microsoft YaHei"/>
                <a:cs typeface="+mn-cs"/>
              </a:rPr>
              <a:t> </a:t>
            </a:r>
            <a:r>
              <a:rPr kumimoji="0" lang="en-US" sz="8000" b="1" i="1" u="none" strike="noStrike" kern="1200" cap="none" spc="0" normalizeH="0" baseline="0" noProof="0" dirty="0" err="1">
                <a:ln>
                  <a:noFill/>
                </a:ln>
                <a:solidFill>
                  <a:srgbClr val="FF0000"/>
                </a:solidFill>
                <a:effectLst/>
                <a:uLnTx/>
                <a:uFillTx/>
                <a:latin typeface="Arial"/>
                <a:ea typeface="Microsoft YaHei"/>
                <a:cs typeface="+mn-cs"/>
              </a:rPr>
              <a:t>làm</a:t>
            </a:r>
            <a:r>
              <a:rPr kumimoji="0" lang="en-US" sz="8000" b="1" i="1" u="none" strike="noStrike" kern="1200" cap="none" spc="0" normalizeH="0" baseline="0" noProof="0" dirty="0">
                <a:ln>
                  <a:noFill/>
                </a:ln>
                <a:solidFill>
                  <a:srgbClr val="FF0000"/>
                </a:solidFill>
                <a:effectLst/>
                <a:uLnTx/>
                <a:uFillTx/>
                <a:latin typeface="Arial"/>
                <a:ea typeface="Microsoft YaHei"/>
                <a:cs typeface="+mn-cs"/>
              </a:rPr>
              <a:t> </a:t>
            </a:r>
            <a:r>
              <a:rPr kumimoji="0" lang="en-US" sz="8000" b="1" i="1" u="none" strike="noStrike" kern="1200" cap="none" spc="0" normalizeH="0" baseline="0" noProof="0" dirty="0" err="1">
                <a:ln>
                  <a:noFill/>
                </a:ln>
                <a:solidFill>
                  <a:srgbClr val="FF0000"/>
                </a:solidFill>
                <a:effectLst/>
                <a:uLnTx/>
                <a:uFillTx/>
                <a:latin typeface="Arial"/>
                <a:ea typeface="Microsoft YaHei"/>
                <a:cs typeface="+mn-cs"/>
              </a:rPr>
              <a:t>mẫu</a:t>
            </a:r>
            <a:endParaRPr kumimoji="0" lang="en-US" sz="8000" b="0" i="0" u="none" strike="noStrike" kern="1200" cap="none" spc="0" normalizeH="0" baseline="0" noProof="0" dirty="0">
              <a:ln>
                <a:noFill/>
              </a:ln>
              <a:solidFill>
                <a:srgbClr val="FF0000"/>
              </a:solidFill>
              <a:effectLst/>
              <a:uLnTx/>
              <a:uFillTx/>
              <a:latin typeface="Arial"/>
              <a:ea typeface="Microsoft YaHei"/>
              <a:cs typeface="+mn-cs"/>
            </a:endParaRPr>
          </a:p>
        </p:txBody>
      </p:sp>
    </p:spTree>
    <p:extLst>
      <p:ext uri="{BB962C8B-B14F-4D97-AF65-F5344CB8AC3E}">
        <p14:creationId xmlns:p14="http://schemas.microsoft.com/office/powerpoint/2010/main" val="36482361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6267" y="351346"/>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5" name="Picture 4">
            <a:extLst>
              <a:ext uri="{FF2B5EF4-FFF2-40B4-BE49-F238E27FC236}">
                <a16:creationId xmlns:a16="http://schemas.microsoft.com/office/drawing/2014/main" id="{5747CED7-F814-12BF-2F98-45AB525632F6}"/>
              </a:ext>
            </a:extLst>
          </p:cNvPr>
          <p:cNvPicPr>
            <a:picLocks noChangeAspect="1"/>
          </p:cNvPicPr>
          <p:nvPr/>
        </p:nvPicPr>
        <p:blipFill>
          <a:blip r:embed="rId9"/>
          <a:stretch>
            <a:fillRect/>
          </a:stretch>
        </p:blipFill>
        <p:spPr>
          <a:xfrm>
            <a:off x="2259827" y="2089376"/>
            <a:ext cx="8144962" cy="2237426"/>
          </a:xfrm>
          <a:prstGeom prst="rect">
            <a:avLst/>
          </a:prstGeom>
        </p:spPr>
      </p:pic>
      <p:pic>
        <p:nvPicPr>
          <p:cNvPr id="7" name="图片 5">
            <a:extLst>
              <a:ext uri="{FF2B5EF4-FFF2-40B4-BE49-F238E27FC236}">
                <a16:creationId xmlns:a16="http://schemas.microsoft.com/office/drawing/2014/main" id="{6918A3C3-A9A1-B567-4FBD-1CD6E6C4CD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840" y="3108960"/>
            <a:ext cx="4272722" cy="3994302"/>
          </a:xfrm>
          <a:prstGeom prst="rect">
            <a:avLst/>
          </a:prstGeom>
        </p:spPr>
      </p:pic>
      <p:sp>
        <p:nvSpPr>
          <p:cNvPr id="4" name="Scroll: Horizontal 3">
            <a:extLst>
              <a:ext uri="{FF2B5EF4-FFF2-40B4-BE49-F238E27FC236}">
                <a16:creationId xmlns:a16="http://schemas.microsoft.com/office/drawing/2014/main" id="{CCE0C633-4C3E-9181-3F02-AFE58F033553}"/>
              </a:ext>
            </a:extLst>
          </p:cNvPr>
          <p:cNvSpPr/>
          <p:nvPr/>
        </p:nvSpPr>
        <p:spPr>
          <a:xfrm>
            <a:off x="3910472" y="3927317"/>
            <a:ext cx="5076070" cy="132677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400" b="1">
                <a:latin typeface="HP001 4 hàng" panose="020B0603050302020204" pitchFamily="34" charset="0"/>
                <a:cs typeface="Times New Roman" panose="02020603050405020304" pitchFamily="18" charset="0"/>
              </a:rPr>
              <a:t>Giáo viên: Nguyễn Thị Trà Mi</a:t>
            </a:r>
          </a:p>
          <a:p>
            <a:r>
              <a:rPr lang="en-US" sz="2400" b="1">
                <a:latin typeface="HP001 4 hàng" panose="020B0603050302020204" pitchFamily="34" charset="0"/>
                <a:cs typeface="Times New Roman" panose="02020603050405020304" pitchFamily="18" charset="0"/>
              </a:rPr>
              <a:t>Lớp: 2C</a:t>
            </a:r>
          </a:p>
        </p:txBody>
      </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îṥḷíďê">
            <a:extLst>
              <a:ext uri="{FF2B5EF4-FFF2-40B4-BE49-F238E27FC236}">
                <a16:creationId xmlns:a16="http://schemas.microsoft.com/office/drawing/2014/main" id="{CC3688AC-2FB1-4B37-A6D7-49E481A0D3E4}"/>
              </a:ext>
            </a:extLst>
          </p:cNvPr>
          <p:cNvSpPr/>
          <p:nvPr/>
        </p:nvSpPr>
        <p:spPr bwMode="auto">
          <a:xfrm>
            <a:off x="1553277" y="-81280"/>
            <a:ext cx="10336078" cy="1343490"/>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 name="TextBox 2">
            <a:extLst>
              <a:ext uri="{FF2B5EF4-FFF2-40B4-BE49-F238E27FC236}">
                <a16:creationId xmlns:a16="http://schemas.microsoft.com/office/drawing/2014/main" id="{5A84D78B-7B8E-459A-A21D-69A344BF3187}"/>
              </a:ext>
            </a:extLst>
          </p:cNvPr>
          <p:cNvSpPr txBox="1"/>
          <p:nvPr/>
        </p:nvSpPr>
        <p:spPr>
          <a:xfrm>
            <a:off x="2021840" y="-30480"/>
            <a:ext cx="9113520" cy="1077218"/>
          </a:xfrm>
          <a:prstGeom prst="rect">
            <a:avLst/>
          </a:prstGeom>
          <a:noFill/>
        </p:spPr>
        <p:txBody>
          <a:bodyPr wrap="square" rtlCol="0">
            <a:spAutoFit/>
          </a:bodyPr>
          <a:lstStyle/>
          <a:p>
            <a:pPr algn="ctr"/>
            <a:r>
              <a:rPr lang="vi-VN" sz="3200" b="1" dirty="0"/>
              <a:t>1. Quan sát tranh, nêu việc các bạn nhỏ đã làm cùng người thân.</a:t>
            </a:r>
          </a:p>
        </p:txBody>
      </p:sp>
      <p:pic>
        <p:nvPicPr>
          <p:cNvPr id="26" name="Picture 25">
            <a:extLst>
              <a:ext uri="{FF2B5EF4-FFF2-40B4-BE49-F238E27FC236}">
                <a16:creationId xmlns:a16="http://schemas.microsoft.com/office/drawing/2014/main" id="{AC2009D1-94C7-4DFF-9E2B-E2BBA5429688}"/>
              </a:ext>
            </a:extLst>
          </p:cNvPr>
          <p:cNvPicPr>
            <a:picLocks noChangeAspect="1"/>
          </p:cNvPicPr>
          <p:nvPr/>
        </p:nvPicPr>
        <p:blipFill>
          <a:blip r:embed="rId4"/>
          <a:stretch>
            <a:fillRect/>
          </a:stretch>
        </p:blipFill>
        <p:spPr>
          <a:xfrm>
            <a:off x="1553277" y="1354412"/>
            <a:ext cx="9169782" cy="2302425"/>
          </a:xfrm>
          <a:prstGeom prst="rect">
            <a:avLst/>
          </a:prstGeom>
        </p:spPr>
      </p:pic>
      <p:pic>
        <p:nvPicPr>
          <p:cNvPr id="27" name="Picture 26">
            <a:extLst>
              <a:ext uri="{FF2B5EF4-FFF2-40B4-BE49-F238E27FC236}">
                <a16:creationId xmlns:a16="http://schemas.microsoft.com/office/drawing/2014/main" id="{E49D4ACA-4141-444B-9AD1-33E5E252DB4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11110" y="3799841"/>
            <a:ext cx="9169781" cy="2854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千库网_圣诞节圣诞帽_元素编号12607135"/>
          <p:cNvPicPr>
            <a:picLocks noChangeAspect="1"/>
          </p:cNvPicPr>
          <p:nvPr/>
        </p:nvPicPr>
        <p:blipFill>
          <a:blip r:embed="rId3"/>
          <a:stretch>
            <a:fillRect/>
          </a:stretch>
        </p:blipFill>
        <p:spPr>
          <a:xfrm rot="18780000">
            <a:off x="341154" y="311659"/>
            <a:ext cx="1127125" cy="1151873"/>
          </a:xfrm>
          <a:prstGeom prst="rect">
            <a:avLst/>
          </a:prstGeom>
        </p:spPr>
      </p:pic>
      <p:cxnSp>
        <p:nvCxnSpPr>
          <p:cNvPr id="6" name="直接连接符 5"/>
          <p:cNvCxnSpPr>
            <a:cxnSpLocks/>
          </p:cNvCxnSpPr>
          <p:nvPr/>
        </p:nvCxnSpPr>
        <p:spPr>
          <a:xfrm>
            <a:off x="969010" y="2350135"/>
            <a:ext cx="48806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cxnSpLocks/>
          </p:cNvCxnSpPr>
          <p:nvPr/>
        </p:nvCxnSpPr>
        <p:spPr>
          <a:xfrm>
            <a:off x="2491740" y="5592445"/>
            <a:ext cx="48806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83909" y="2164715"/>
            <a:ext cx="1136947" cy="370840"/>
            <a:chOff x="9266" y="3409"/>
            <a:chExt cx="1752" cy="584"/>
          </a:xfrm>
          <a:effectLst>
            <a:outerShdw blurRad="50800" dist="38100" dir="18900000" algn="bl" rotWithShape="0">
              <a:prstClr val="black">
                <a:alpha val="40000"/>
              </a:prstClr>
            </a:outerShdw>
          </a:effectLst>
        </p:grpSpPr>
        <p:sp>
          <p:nvSpPr>
            <p:cNvPr id="8" name="十字星 7"/>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9" name="十字星 8"/>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0" name="十字星 9"/>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grpSp>
        <p:nvGrpSpPr>
          <p:cNvPr id="12" name="组合 11"/>
          <p:cNvGrpSpPr/>
          <p:nvPr/>
        </p:nvGrpSpPr>
        <p:grpSpPr>
          <a:xfrm>
            <a:off x="1084579" y="5407025"/>
            <a:ext cx="1136947" cy="370840"/>
            <a:chOff x="9266" y="3409"/>
            <a:chExt cx="1752" cy="584"/>
          </a:xfrm>
          <a:effectLst>
            <a:outerShdw blurRad="50800" dist="38100" dir="18900000" algn="bl" rotWithShape="0">
              <a:prstClr val="black">
                <a:alpha val="40000"/>
              </a:prstClr>
            </a:outerShdw>
          </a:effectLst>
        </p:grpSpPr>
        <p:sp>
          <p:nvSpPr>
            <p:cNvPr id="14" name="十字星 13"/>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5" name="十字星 14"/>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6" name="十字星 15"/>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DE5CFB0B-BFBB-F04E-BFF4-BB64CC793E21}"/>
              </a:ext>
            </a:extLst>
          </p:cNvPr>
          <p:cNvSpPr txBox="1"/>
          <p:nvPr/>
        </p:nvSpPr>
        <p:spPr>
          <a:xfrm>
            <a:off x="1455420" y="217437"/>
            <a:ext cx="8495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srgbClr val="6096E6"/>
                  </a:solidFill>
                </a:ln>
                <a:solidFill>
                  <a:srgbClr val="FFFFFF"/>
                </a:solidFill>
                <a:effectLst/>
                <a:uLnTx/>
                <a:uFillTx/>
                <a:latin typeface="Cambria" panose="02040503050406030204" pitchFamily="18" charset="0"/>
                <a:ea typeface="Cambria" panose="02040503050406030204" pitchFamily="18" charset="0"/>
              </a:rPr>
              <a:t>1</a:t>
            </a:r>
          </a:p>
        </p:txBody>
      </p:sp>
      <p:sp>
        <p:nvSpPr>
          <p:cNvPr id="19" name="TextBox 18">
            <a:extLst>
              <a:ext uri="{FF2B5EF4-FFF2-40B4-BE49-F238E27FC236}">
                <a16:creationId xmlns:a16="http://schemas.microsoft.com/office/drawing/2014/main" id="{B9F35D2A-FAAC-274A-A638-45671527D457}"/>
              </a:ext>
            </a:extLst>
          </p:cNvPr>
          <p:cNvSpPr txBox="1"/>
          <p:nvPr/>
        </p:nvSpPr>
        <p:spPr>
          <a:xfrm>
            <a:off x="2453582" y="217437"/>
            <a:ext cx="94202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Quan sát tranh, nêu những việc bạn nhỏ đã làm cùng người thân:</a:t>
            </a:r>
            <a:endParaRPr kumimoji="0" lang="en-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22" t="16477" r="62376" b="23948"/>
          <a:stretch/>
        </p:blipFill>
        <p:spPr>
          <a:xfrm>
            <a:off x="2641899" y="2648165"/>
            <a:ext cx="3030141" cy="2707210"/>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B9F35D2A-FAAC-274A-A638-45671527D457}"/>
              </a:ext>
            </a:extLst>
          </p:cNvPr>
          <p:cNvSpPr txBox="1"/>
          <p:nvPr/>
        </p:nvSpPr>
        <p:spPr>
          <a:xfrm>
            <a:off x="5714046" y="3375294"/>
            <a:ext cx="56448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Tranh 1: Bạn nhỏ đang đi dạo cùng ông.</a:t>
            </a:r>
            <a:endParaRPr kumimoji="0" lang="en-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634115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2092" t="15721" r="13653" b="23948"/>
          <a:stretch/>
        </p:blipFill>
        <p:spPr>
          <a:xfrm>
            <a:off x="1566434" y="2596415"/>
            <a:ext cx="4331763" cy="2709476"/>
          </a:xfrm>
          <a:prstGeom prst="rect">
            <a:avLst/>
          </a:prstGeom>
          <a:ln>
            <a:noFill/>
          </a:ln>
          <a:effectLst>
            <a:outerShdw blurRad="292100" dist="139700" dir="2700000" algn="tl" rotWithShape="0">
              <a:srgbClr val="333333">
                <a:alpha val="65000"/>
              </a:srgbClr>
            </a:outerShdw>
          </a:effectLst>
        </p:spPr>
      </p:pic>
      <p:pic>
        <p:nvPicPr>
          <p:cNvPr id="4" name="图片 3" descr="千库网_圣诞节圣诞帽_元素编号12607135"/>
          <p:cNvPicPr>
            <a:picLocks noChangeAspect="1"/>
          </p:cNvPicPr>
          <p:nvPr/>
        </p:nvPicPr>
        <p:blipFill>
          <a:blip r:embed="rId5"/>
          <a:stretch>
            <a:fillRect/>
          </a:stretch>
        </p:blipFill>
        <p:spPr>
          <a:xfrm rot="18780000">
            <a:off x="332105" y="315595"/>
            <a:ext cx="1127125" cy="1127125"/>
          </a:xfrm>
          <a:prstGeom prst="rect">
            <a:avLst/>
          </a:prstGeom>
        </p:spPr>
      </p:pic>
      <p:cxnSp>
        <p:nvCxnSpPr>
          <p:cNvPr id="6" name="直接连接符 5"/>
          <p:cNvCxnSpPr/>
          <p:nvPr/>
        </p:nvCxnSpPr>
        <p:spPr>
          <a:xfrm>
            <a:off x="969010" y="2350135"/>
            <a:ext cx="47758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91740" y="5592445"/>
            <a:ext cx="47758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83910" y="2164715"/>
            <a:ext cx="1112520" cy="370840"/>
            <a:chOff x="9266" y="3409"/>
            <a:chExt cx="1752" cy="584"/>
          </a:xfrm>
          <a:effectLst>
            <a:outerShdw blurRad="50800" dist="38100" dir="18900000" algn="bl" rotWithShape="0">
              <a:prstClr val="black">
                <a:alpha val="40000"/>
              </a:prstClr>
            </a:outerShdw>
          </a:effectLst>
        </p:grpSpPr>
        <p:sp>
          <p:nvSpPr>
            <p:cNvPr id="8" name="十字星 7"/>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9" name="十字星 8"/>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0" name="十字星 9"/>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grpSp>
        <p:nvGrpSpPr>
          <p:cNvPr id="12" name="组合 11"/>
          <p:cNvGrpSpPr/>
          <p:nvPr/>
        </p:nvGrpSpPr>
        <p:grpSpPr>
          <a:xfrm>
            <a:off x="1084580" y="5407025"/>
            <a:ext cx="1112520" cy="370840"/>
            <a:chOff x="9266" y="3409"/>
            <a:chExt cx="1752" cy="584"/>
          </a:xfrm>
          <a:effectLst>
            <a:outerShdw blurRad="50800" dist="38100" dir="18900000" algn="bl" rotWithShape="0">
              <a:prstClr val="black">
                <a:alpha val="40000"/>
              </a:prstClr>
            </a:outerShdw>
          </a:effectLst>
        </p:grpSpPr>
        <p:sp>
          <p:nvSpPr>
            <p:cNvPr id="14" name="十字星 13"/>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5" name="十字星 14"/>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6" name="十字星 15"/>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DE5CFB0B-BFBB-F04E-BFF4-BB64CC793E21}"/>
              </a:ext>
            </a:extLst>
          </p:cNvPr>
          <p:cNvSpPr txBox="1"/>
          <p:nvPr/>
        </p:nvSpPr>
        <p:spPr>
          <a:xfrm>
            <a:off x="1455420" y="217437"/>
            <a:ext cx="8312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srgbClr val="6096E6"/>
                  </a:solidFill>
                </a:ln>
                <a:solidFill>
                  <a:srgbClr val="FFFFFF"/>
                </a:solidFill>
                <a:effectLst/>
                <a:uLnTx/>
                <a:uFillTx/>
                <a:latin typeface="Cambria" panose="02040503050406030204" pitchFamily="18" charset="0"/>
                <a:ea typeface="Cambria" panose="02040503050406030204" pitchFamily="18" charset="0"/>
              </a:rPr>
              <a:t>1</a:t>
            </a:r>
          </a:p>
        </p:txBody>
      </p:sp>
      <p:sp>
        <p:nvSpPr>
          <p:cNvPr id="19" name="TextBox 18">
            <a:extLst>
              <a:ext uri="{FF2B5EF4-FFF2-40B4-BE49-F238E27FC236}">
                <a16:creationId xmlns:a16="http://schemas.microsoft.com/office/drawing/2014/main" id="{B9F35D2A-FAAC-274A-A638-45671527D457}"/>
              </a:ext>
            </a:extLst>
          </p:cNvPr>
          <p:cNvSpPr txBox="1"/>
          <p:nvPr/>
        </p:nvSpPr>
        <p:spPr>
          <a:xfrm>
            <a:off x="2453582" y="217437"/>
            <a:ext cx="92178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Quan sát tranh, nêu những việc bạn nhỏ đã làm cùng người thân:</a:t>
            </a:r>
            <a:endParaRPr kumimoji="0" lang="en-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9F35D2A-FAAC-274A-A638-45671527D457}"/>
              </a:ext>
            </a:extLst>
          </p:cNvPr>
          <p:cNvSpPr txBox="1"/>
          <p:nvPr/>
        </p:nvSpPr>
        <p:spPr>
          <a:xfrm>
            <a:off x="6343043" y="3155087"/>
            <a:ext cx="42907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Tranh 2: Bạn nhỏ cùng bố trồng cây.</a:t>
            </a:r>
            <a:endParaRPr kumimoji="0" lang="en-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32428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53" presetClass="entr" presetSubtype="16"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千库网_圣诞节圣诞帽_元素编号12607135"/>
          <p:cNvPicPr>
            <a:picLocks noChangeAspect="1"/>
          </p:cNvPicPr>
          <p:nvPr/>
        </p:nvPicPr>
        <p:blipFill>
          <a:blip r:embed="rId3"/>
          <a:stretch>
            <a:fillRect/>
          </a:stretch>
        </p:blipFill>
        <p:spPr>
          <a:xfrm rot="18780000">
            <a:off x="332105" y="315595"/>
            <a:ext cx="1127125" cy="1127125"/>
          </a:xfrm>
          <a:prstGeom prst="rect">
            <a:avLst/>
          </a:prstGeom>
        </p:spPr>
      </p:pic>
      <p:cxnSp>
        <p:nvCxnSpPr>
          <p:cNvPr id="6" name="直接连接符 5"/>
          <p:cNvCxnSpPr/>
          <p:nvPr/>
        </p:nvCxnSpPr>
        <p:spPr>
          <a:xfrm>
            <a:off x="969010" y="2350135"/>
            <a:ext cx="47758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91740" y="5592445"/>
            <a:ext cx="47758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83910" y="2164715"/>
            <a:ext cx="1112520" cy="370840"/>
            <a:chOff x="9266" y="3409"/>
            <a:chExt cx="1752" cy="584"/>
          </a:xfrm>
          <a:effectLst>
            <a:outerShdw blurRad="50800" dist="38100" dir="18900000" algn="bl" rotWithShape="0">
              <a:prstClr val="black">
                <a:alpha val="40000"/>
              </a:prstClr>
            </a:outerShdw>
          </a:effectLst>
        </p:grpSpPr>
        <p:sp>
          <p:nvSpPr>
            <p:cNvPr id="8" name="十字星 7"/>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9" name="十字星 8"/>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0" name="十字星 9"/>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grpSp>
        <p:nvGrpSpPr>
          <p:cNvPr id="12" name="组合 11"/>
          <p:cNvGrpSpPr/>
          <p:nvPr/>
        </p:nvGrpSpPr>
        <p:grpSpPr>
          <a:xfrm>
            <a:off x="1084580" y="5407025"/>
            <a:ext cx="1112520" cy="370840"/>
            <a:chOff x="9266" y="3409"/>
            <a:chExt cx="1752" cy="584"/>
          </a:xfrm>
          <a:effectLst>
            <a:outerShdw blurRad="50800" dist="38100" dir="18900000" algn="bl" rotWithShape="0">
              <a:prstClr val="black">
                <a:alpha val="40000"/>
              </a:prstClr>
            </a:outerShdw>
          </a:effectLst>
        </p:grpSpPr>
        <p:sp>
          <p:nvSpPr>
            <p:cNvPr id="14" name="十字星 13"/>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5" name="十字星 14"/>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6" name="十字星 15"/>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DE5CFB0B-BFBB-F04E-BFF4-BB64CC793E21}"/>
              </a:ext>
            </a:extLst>
          </p:cNvPr>
          <p:cNvSpPr txBox="1"/>
          <p:nvPr/>
        </p:nvSpPr>
        <p:spPr>
          <a:xfrm>
            <a:off x="1455420" y="217437"/>
            <a:ext cx="8312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srgbClr val="6096E6"/>
                  </a:solidFill>
                </a:ln>
                <a:solidFill>
                  <a:srgbClr val="FFFFFF"/>
                </a:solidFill>
                <a:effectLst/>
                <a:uLnTx/>
                <a:uFillTx/>
                <a:latin typeface="Cambria" panose="02040503050406030204" pitchFamily="18" charset="0"/>
                <a:ea typeface="Cambria" panose="02040503050406030204" pitchFamily="18" charset="0"/>
              </a:rPr>
              <a:t>1</a:t>
            </a:r>
          </a:p>
        </p:txBody>
      </p:sp>
      <p:sp>
        <p:nvSpPr>
          <p:cNvPr id="19" name="TextBox 18">
            <a:extLst>
              <a:ext uri="{FF2B5EF4-FFF2-40B4-BE49-F238E27FC236}">
                <a16:creationId xmlns:a16="http://schemas.microsoft.com/office/drawing/2014/main" id="{B9F35D2A-FAAC-274A-A638-45671527D457}"/>
              </a:ext>
            </a:extLst>
          </p:cNvPr>
          <p:cNvSpPr txBox="1"/>
          <p:nvPr/>
        </p:nvSpPr>
        <p:spPr>
          <a:xfrm>
            <a:off x="2453582" y="217437"/>
            <a:ext cx="92178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Quan sát tranh, nêu những việc bạn nhỏ đã làm cùng người thân:</a:t>
            </a:r>
            <a:endParaRPr kumimoji="0" lang="en-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9F35D2A-FAAC-274A-A638-45671527D457}"/>
              </a:ext>
            </a:extLst>
          </p:cNvPr>
          <p:cNvSpPr txBox="1"/>
          <p:nvPr/>
        </p:nvSpPr>
        <p:spPr>
          <a:xfrm>
            <a:off x="7135523" y="3175407"/>
            <a:ext cx="42907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Tranh 3: Bà và bạn nhỏ cùng đọc sách.</a:t>
            </a:r>
            <a:endParaRPr kumimoji="0" lang="en-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8582" t="18558" r="29078" b="21300"/>
          <a:stretch/>
        </p:blipFill>
        <p:spPr>
          <a:xfrm>
            <a:off x="2758084" y="2616835"/>
            <a:ext cx="4192019" cy="2709476"/>
          </a:xfrm>
          <a:prstGeom prst="rect">
            <a:avLst/>
          </a:prstGeom>
        </p:spPr>
      </p:pic>
    </p:spTree>
    <p:custDataLst>
      <p:tags r:id="rId1"/>
    </p:custDataLst>
    <p:extLst>
      <p:ext uri="{BB962C8B-B14F-4D97-AF65-F5344CB8AC3E}">
        <p14:creationId xmlns:p14="http://schemas.microsoft.com/office/powerpoint/2010/main" val="1430353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千库网_圣诞节圣诞帽_元素编号12607135"/>
          <p:cNvPicPr>
            <a:picLocks noChangeAspect="1"/>
          </p:cNvPicPr>
          <p:nvPr/>
        </p:nvPicPr>
        <p:blipFill>
          <a:blip r:embed="rId3"/>
          <a:stretch>
            <a:fillRect/>
          </a:stretch>
        </p:blipFill>
        <p:spPr>
          <a:xfrm rot="18780000">
            <a:off x="332105" y="315595"/>
            <a:ext cx="1127125" cy="1127125"/>
          </a:xfrm>
          <a:prstGeom prst="rect">
            <a:avLst/>
          </a:prstGeom>
        </p:spPr>
      </p:pic>
      <p:cxnSp>
        <p:nvCxnSpPr>
          <p:cNvPr id="6" name="直接连接符 5"/>
          <p:cNvCxnSpPr/>
          <p:nvPr/>
        </p:nvCxnSpPr>
        <p:spPr>
          <a:xfrm>
            <a:off x="969010" y="2350135"/>
            <a:ext cx="47758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91740" y="5592445"/>
            <a:ext cx="477583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83910" y="2164715"/>
            <a:ext cx="1112520" cy="370840"/>
            <a:chOff x="9266" y="3409"/>
            <a:chExt cx="1752" cy="584"/>
          </a:xfrm>
          <a:effectLst>
            <a:outerShdw blurRad="50800" dist="38100" dir="18900000" algn="bl" rotWithShape="0">
              <a:prstClr val="black">
                <a:alpha val="40000"/>
              </a:prstClr>
            </a:outerShdw>
          </a:effectLst>
        </p:grpSpPr>
        <p:sp>
          <p:nvSpPr>
            <p:cNvPr id="8" name="十字星 7"/>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9" name="十字星 8"/>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0" name="十字星 9"/>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grpSp>
        <p:nvGrpSpPr>
          <p:cNvPr id="12" name="组合 11"/>
          <p:cNvGrpSpPr/>
          <p:nvPr/>
        </p:nvGrpSpPr>
        <p:grpSpPr>
          <a:xfrm>
            <a:off x="1084580" y="5407025"/>
            <a:ext cx="1112520" cy="370840"/>
            <a:chOff x="9266" y="3409"/>
            <a:chExt cx="1752" cy="584"/>
          </a:xfrm>
          <a:effectLst>
            <a:outerShdw blurRad="50800" dist="38100" dir="18900000" algn="bl" rotWithShape="0">
              <a:prstClr val="black">
                <a:alpha val="40000"/>
              </a:prstClr>
            </a:outerShdw>
          </a:effectLst>
        </p:grpSpPr>
        <p:sp>
          <p:nvSpPr>
            <p:cNvPr id="14" name="十字星 13"/>
            <p:cNvSpPr/>
            <p:nvPr/>
          </p:nvSpPr>
          <p:spPr>
            <a:xfrm>
              <a:off x="9266" y="3409"/>
              <a:ext cx="584" cy="584"/>
            </a:xfrm>
            <a:prstGeom prst="star4">
              <a:avLst>
                <a:gd name="adj" fmla="val 18321"/>
              </a:avLst>
            </a:prstGeom>
            <a:solidFill>
              <a:srgbClr val="DF3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5" name="十字星 14"/>
            <p:cNvSpPr/>
            <p:nvPr/>
          </p:nvSpPr>
          <p:spPr>
            <a:xfrm>
              <a:off x="9850" y="3409"/>
              <a:ext cx="584" cy="584"/>
            </a:xfrm>
            <a:prstGeom prst="star4">
              <a:avLst>
                <a:gd name="adj" fmla="val 18321"/>
              </a:avLst>
            </a:prstGeom>
            <a:solidFill>
              <a:srgbClr val="48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sp>
          <p:nvSpPr>
            <p:cNvPr id="16" name="十字星 15"/>
            <p:cNvSpPr/>
            <p:nvPr/>
          </p:nvSpPr>
          <p:spPr>
            <a:xfrm>
              <a:off x="10434" y="3409"/>
              <a:ext cx="584" cy="584"/>
            </a:xfrm>
            <a:prstGeom prst="star4">
              <a:avLst>
                <a:gd name="adj" fmla="val 18321"/>
              </a:avLst>
            </a:prstGeom>
            <a:solidFill>
              <a:srgbClr val="EF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DE5CFB0B-BFBB-F04E-BFF4-BB64CC793E21}"/>
              </a:ext>
            </a:extLst>
          </p:cNvPr>
          <p:cNvSpPr txBox="1"/>
          <p:nvPr/>
        </p:nvSpPr>
        <p:spPr>
          <a:xfrm>
            <a:off x="1455420" y="217437"/>
            <a:ext cx="8312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srgbClr val="6096E6"/>
                  </a:solidFill>
                </a:ln>
                <a:solidFill>
                  <a:srgbClr val="FFFFFF"/>
                </a:solidFill>
                <a:effectLst/>
                <a:uLnTx/>
                <a:uFillTx/>
                <a:latin typeface="Cambria" panose="02040503050406030204" pitchFamily="18" charset="0"/>
                <a:ea typeface="Cambria" panose="02040503050406030204" pitchFamily="18" charset="0"/>
              </a:rPr>
              <a:t>1</a:t>
            </a:r>
          </a:p>
        </p:txBody>
      </p:sp>
      <p:sp>
        <p:nvSpPr>
          <p:cNvPr id="19" name="TextBox 18">
            <a:extLst>
              <a:ext uri="{FF2B5EF4-FFF2-40B4-BE49-F238E27FC236}">
                <a16:creationId xmlns:a16="http://schemas.microsoft.com/office/drawing/2014/main" id="{B9F35D2A-FAAC-274A-A638-45671527D457}"/>
              </a:ext>
            </a:extLst>
          </p:cNvPr>
          <p:cNvSpPr txBox="1"/>
          <p:nvPr/>
        </p:nvSpPr>
        <p:spPr>
          <a:xfrm>
            <a:off x="2453582" y="217437"/>
            <a:ext cx="92178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Quan sát tranh, nêu những việc bạn nhỏ đã làm cùng người thân:</a:t>
            </a:r>
            <a:endParaRPr kumimoji="0" lang="en-VN"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9F35D2A-FAAC-274A-A638-45671527D457}"/>
              </a:ext>
            </a:extLst>
          </p:cNvPr>
          <p:cNvSpPr txBox="1"/>
          <p:nvPr/>
        </p:nvSpPr>
        <p:spPr>
          <a:xfrm>
            <a:off x="6065028" y="3900453"/>
            <a:ext cx="42907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Tranh 4: Mẹ và bạn nhỏ rửa bát.</a:t>
            </a:r>
            <a:endParaRPr kumimoji="0" lang="en-VN"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1028" t="18558" r="19929" b="22057"/>
          <a:stretch/>
        </p:blipFill>
        <p:spPr>
          <a:xfrm>
            <a:off x="2807970" y="2545715"/>
            <a:ext cx="3166808" cy="27094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21803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53" presetClass="entr" presetSubtype="16"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descr="403bc8957f52b6a846edee4c8bcefb3b">
            <a:extLst>
              <a:ext uri="{FF2B5EF4-FFF2-40B4-BE49-F238E27FC236}">
                <a16:creationId xmlns:a16="http://schemas.microsoft.com/office/drawing/2014/main" id="{8F61F14A-A16D-4D7C-A9A4-7B19B0371FF4}"/>
              </a:ext>
            </a:extLst>
          </p:cNvPr>
          <p:cNvPicPr>
            <a:picLocks noChangeAspect="1"/>
          </p:cNvPicPr>
          <p:nvPr/>
        </p:nvPicPr>
        <p:blipFill rotWithShape="1">
          <a:blip r:embed="rId4"/>
          <a:srcRect l="37813" t="831" r="34507" b="88198"/>
          <a:stretch/>
        </p:blipFill>
        <p:spPr>
          <a:xfrm>
            <a:off x="1538561" y="292816"/>
            <a:ext cx="5178435" cy="943704"/>
          </a:xfrm>
          <a:prstGeom prst="rect">
            <a:avLst/>
          </a:prstGeom>
        </p:spPr>
      </p:pic>
      <p:sp>
        <p:nvSpPr>
          <p:cNvPr id="22" name="AutoShape 6">
            <a:extLst>
              <a:ext uri="{FF2B5EF4-FFF2-40B4-BE49-F238E27FC236}">
                <a16:creationId xmlns:a16="http://schemas.microsoft.com/office/drawing/2014/main" id="{467F8EC9-208F-4725-9A6C-1B2011613C1A}"/>
              </a:ext>
            </a:extLst>
          </p:cNvPr>
          <p:cNvSpPr>
            <a:spLocks/>
          </p:cNvSpPr>
          <p:nvPr/>
        </p:nvSpPr>
        <p:spPr bwMode="auto">
          <a:xfrm rot="2881067">
            <a:off x="1417845" y="252747"/>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pitchFamily="18" charset="0"/>
              <a:ea typeface="Microsoft YaHei"/>
            </a:endParaRPr>
          </a:p>
        </p:txBody>
      </p:sp>
      <p:sp>
        <p:nvSpPr>
          <p:cNvPr id="23" name="AutoShape 18">
            <a:extLst>
              <a:ext uri="{FF2B5EF4-FFF2-40B4-BE49-F238E27FC236}">
                <a16:creationId xmlns:a16="http://schemas.microsoft.com/office/drawing/2014/main" id="{41AFDE1B-7F39-42AF-8409-2EF7853DFF6E}"/>
              </a:ext>
            </a:extLst>
          </p:cNvPr>
          <p:cNvSpPr>
            <a:spLocks/>
          </p:cNvSpPr>
          <p:nvPr/>
        </p:nvSpPr>
        <p:spPr bwMode="auto">
          <a:xfrm>
            <a:off x="1464205" y="915404"/>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pitchFamily="18" charset="0"/>
              <a:ea typeface="Microsoft YaHei"/>
            </a:endParaRPr>
          </a:p>
        </p:txBody>
      </p:sp>
      <p:sp>
        <p:nvSpPr>
          <p:cNvPr id="24" name="AutoShape 13">
            <a:extLst>
              <a:ext uri="{FF2B5EF4-FFF2-40B4-BE49-F238E27FC236}">
                <a16:creationId xmlns:a16="http://schemas.microsoft.com/office/drawing/2014/main" id="{450AF02F-19CA-462E-80CB-810AE069657A}"/>
              </a:ext>
            </a:extLst>
          </p:cNvPr>
          <p:cNvSpPr>
            <a:spLocks/>
          </p:cNvSpPr>
          <p:nvPr/>
        </p:nvSpPr>
        <p:spPr bwMode="auto">
          <a:xfrm>
            <a:off x="10221439" y="319652"/>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pitchFamily="18" charset="0"/>
              <a:ea typeface="Microsoft YaHei"/>
            </a:endParaRPr>
          </a:p>
        </p:txBody>
      </p:sp>
      <p:sp>
        <p:nvSpPr>
          <p:cNvPr id="25" name="AutoShape 17">
            <a:extLst>
              <a:ext uri="{FF2B5EF4-FFF2-40B4-BE49-F238E27FC236}">
                <a16:creationId xmlns:a16="http://schemas.microsoft.com/office/drawing/2014/main" id="{B1508BFC-072F-429F-B6B6-3C72691A5DC9}"/>
              </a:ext>
            </a:extLst>
          </p:cNvPr>
          <p:cNvSpPr>
            <a:spLocks/>
          </p:cNvSpPr>
          <p:nvPr/>
        </p:nvSpPr>
        <p:spPr bwMode="auto">
          <a:xfrm rot="-1260000">
            <a:off x="10145197" y="871981"/>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pitchFamily="18" charset="0"/>
              <a:ea typeface="Microsoft YaHei"/>
            </a:endParaRPr>
          </a:p>
        </p:txBody>
      </p:sp>
      <p:cxnSp>
        <p:nvCxnSpPr>
          <p:cNvPr id="26" name="直接连接符 71">
            <a:extLst>
              <a:ext uri="{FF2B5EF4-FFF2-40B4-BE49-F238E27FC236}">
                <a16:creationId xmlns:a16="http://schemas.microsoft.com/office/drawing/2014/main" id="{DD05A7BA-BF11-4004-8503-2991C668ECE9}"/>
              </a:ext>
            </a:extLst>
          </p:cNvPr>
          <p:cNvCxnSpPr/>
          <p:nvPr/>
        </p:nvCxnSpPr>
        <p:spPr>
          <a:xfrm>
            <a:off x="-57467" y="1502159"/>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1" name="图片 9">
            <a:extLst>
              <a:ext uri="{FF2B5EF4-FFF2-40B4-BE49-F238E27FC236}">
                <a16:creationId xmlns:a16="http://schemas.microsoft.com/office/drawing/2014/main" id="{E42D96DC-3B79-4E09-B899-5037D68B5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0" y="1701267"/>
            <a:ext cx="4302507" cy="5456533"/>
          </a:xfrm>
          <a:prstGeom prst="rect">
            <a:avLst/>
          </a:prstGeom>
        </p:spPr>
      </p:pic>
      <p:grpSp>
        <p:nvGrpSpPr>
          <p:cNvPr id="5" name="Group 4">
            <a:extLst>
              <a:ext uri="{FF2B5EF4-FFF2-40B4-BE49-F238E27FC236}">
                <a16:creationId xmlns:a16="http://schemas.microsoft.com/office/drawing/2014/main" id="{3394B9F4-9058-4FEB-ADA4-074B579D5E08}"/>
              </a:ext>
            </a:extLst>
          </p:cNvPr>
          <p:cNvGrpSpPr/>
          <p:nvPr/>
        </p:nvGrpSpPr>
        <p:grpSpPr>
          <a:xfrm>
            <a:off x="3596640" y="1584423"/>
            <a:ext cx="8382000" cy="1555018"/>
            <a:chOff x="3596640" y="1584423"/>
            <a:chExt cx="8382000" cy="1555018"/>
          </a:xfrm>
        </p:grpSpPr>
        <p:grpSp>
          <p:nvGrpSpPr>
            <p:cNvPr id="28" name="组合 34">
              <a:extLst>
                <a:ext uri="{FF2B5EF4-FFF2-40B4-BE49-F238E27FC236}">
                  <a16:creationId xmlns:a16="http://schemas.microsoft.com/office/drawing/2014/main" id="{EF3AA26E-A74C-4AE1-B0F4-658E140A928F}"/>
                </a:ext>
              </a:extLst>
            </p:cNvPr>
            <p:cNvGrpSpPr/>
            <p:nvPr/>
          </p:nvGrpSpPr>
          <p:grpSpPr>
            <a:xfrm>
              <a:off x="3596640" y="1584423"/>
              <a:ext cx="8382000" cy="1555018"/>
              <a:chOff x="304800" y="673100"/>
              <a:chExt cx="4000500" cy="4000500"/>
            </a:xfrm>
            <a:effectLst>
              <a:outerShdw blurRad="444500" dist="254000" dir="8100000" algn="tr" rotWithShape="0">
                <a:prstClr val="black">
                  <a:alpha val="50000"/>
                </a:prstClr>
              </a:outerShdw>
            </a:effectLst>
          </p:grpSpPr>
          <p:sp>
            <p:nvSpPr>
              <p:cNvPr id="29" name="同心圆 54">
                <a:extLst>
                  <a:ext uri="{FF2B5EF4-FFF2-40B4-BE49-F238E27FC236}">
                    <a16:creationId xmlns:a16="http://schemas.microsoft.com/office/drawing/2014/main" id="{28A7598C-948C-4581-B501-C3EED72794E6}"/>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ea typeface="Microsoft YaHei"/>
                </a:endParaRPr>
              </a:p>
            </p:txBody>
          </p:sp>
          <p:sp>
            <p:nvSpPr>
              <p:cNvPr id="30" name="椭圆 55">
                <a:extLst>
                  <a:ext uri="{FF2B5EF4-FFF2-40B4-BE49-F238E27FC236}">
                    <a16:creationId xmlns:a16="http://schemas.microsoft.com/office/drawing/2014/main" id="{E6E3E25F-9129-4898-A9EB-41F9AC012BEF}"/>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ea typeface="Microsoft YaHei"/>
                </a:endParaRPr>
              </a:p>
            </p:txBody>
          </p:sp>
        </p:grpSp>
        <p:sp>
          <p:nvSpPr>
            <p:cNvPr id="2" name="TextBox 1">
              <a:extLst>
                <a:ext uri="{FF2B5EF4-FFF2-40B4-BE49-F238E27FC236}">
                  <a16:creationId xmlns:a16="http://schemas.microsoft.com/office/drawing/2014/main" id="{DDA5E89F-5C5E-4F89-B23C-EA42D35896CD}"/>
                </a:ext>
              </a:extLst>
            </p:cNvPr>
            <p:cNvSpPr txBox="1"/>
            <p:nvPr/>
          </p:nvSpPr>
          <p:spPr>
            <a:xfrm>
              <a:off x="3842989" y="1884878"/>
              <a:ext cx="7847099" cy="954107"/>
            </a:xfrm>
            <a:prstGeom prst="rect">
              <a:avLst/>
            </a:prstGeom>
            <a:noFill/>
          </p:spPr>
          <p:txBody>
            <a:bodyPr wrap="square" rtlCol="0">
              <a:spAutoFit/>
            </a:bodyPr>
            <a:lstStyle/>
            <a:p>
              <a:pPr marL="0" marR="0" algn="ctr">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việc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trên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cùng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ông</a:t>
              </a:r>
              <a:r>
                <a:rPr lang="en-US" sz="2800" b="1" dirty="0">
                  <a:solidFill>
                    <a:srgbClr val="000000"/>
                  </a:solidFill>
                  <a:effectLst/>
                  <a:latin typeface="Cambria" panose="02040503050406030204" pitchFamily="18" charset="0"/>
                  <a:ea typeface="Cambria" panose="02040503050406030204" pitchFamily="18" charset="0"/>
                </a:rPr>
                <a:t>/</a:t>
              </a:r>
              <a:r>
                <a:rPr lang="en-US" sz="2800" b="1" dirty="0" err="1">
                  <a:solidFill>
                    <a:srgbClr val="000000"/>
                  </a:solidFill>
                  <a:effectLst/>
                  <a:latin typeface="Cambria" panose="02040503050406030204" pitchFamily="18" charset="0"/>
                  <a:ea typeface="Cambria" panose="02040503050406030204" pitchFamily="18" charset="0"/>
                </a:rPr>
                <a:t>bà</a:t>
              </a:r>
              <a:r>
                <a:rPr lang="en-US" sz="2800" b="1" dirty="0">
                  <a:solidFill>
                    <a:srgbClr val="000000"/>
                  </a:solidFill>
                  <a:effectLst/>
                  <a:latin typeface="Cambria" panose="02040503050406030204" pitchFamily="18" charset="0"/>
                  <a:ea typeface="Cambria" panose="02040503050406030204" pitchFamily="18" charset="0"/>
                </a:rPr>
                <a:t>/</a:t>
              </a:r>
              <a:r>
                <a:rPr lang="en-US" sz="2800" b="1" dirty="0" err="1">
                  <a:solidFill>
                    <a:srgbClr val="000000"/>
                  </a:solidFill>
                  <a:effectLst/>
                  <a:latin typeface="Cambria" panose="02040503050406030204" pitchFamily="18" charset="0"/>
                  <a:ea typeface="Cambria" panose="02040503050406030204" pitchFamily="18" charset="0"/>
                </a:rPr>
                <a:t>bố</a:t>
              </a:r>
              <a:r>
                <a:rPr lang="en-US" sz="2800" b="1" dirty="0">
                  <a:solidFill>
                    <a:srgbClr val="000000"/>
                  </a:solidFill>
                  <a:effectLst/>
                  <a:latin typeface="Cambria" panose="02040503050406030204" pitchFamily="18" charset="0"/>
                  <a:ea typeface="Cambria" panose="02040503050406030204" pitchFamily="18" charset="0"/>
                </a:rPr>
                <a:t>/</a:t>
              </a:r>
              <a:r>
                <a:rPr lang="en-US" sz="2800" b="1" dirty="0" err="1">
                  <a:solidFill>
                    <a:srgbClr val="000000"/>
                  </a:solidFill>
                  <a:effectLst/>
                  <a:latin typeface="Cambria" panose="02040503050406030204" pitchFamily="18" charset="0"/>
                  <a:ea typeface="Cambria" panose="02040503050406030204" pitchFamily="18" charset="0"/>
                </a:rPr>
                <a:t>mẹ</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đã</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công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việc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nào</a:t>
              </a:r>
              <a:r>
                <a:rPr lang="en-US" sz="2800" b="1" dirty="0">
                  <a:solidFill>
                    <a:srgbClr val="000000"/>
                  </a:solidFill>
                  <a:effectLst/>
                  <a:latin typeface="Cambria" panose="02040503050406030204" pitchFamily="18" charset="0"/>
                  <a:ea typeface="Cambria" panose="02040503050406030204" pitchFamily="18" charset="0"/>
                </a:rPr>
                <a:t>? </a:t>
              </a:r>
              <a:endParaRPr lang="en-US" sz="2800" b="1"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7B60CF2-1D55-4164-844E-9EFB4D159F33}"/>
              </a:ext>
            </a:extLst>
          </p:cNvPr>
          <p:cNvGrpSpPr/>
          <p:nvPr/>
        </p:nvGrpSpPr>
        <p:grpSpPr>
          <a:xfrm>
            <a:off x="3774970" y="3464026"/>
            <a:ext cx="8382000" cy="2327171"/>
            <a:chOff x="3596640" y="1584423"/>
            <a:chExt cx="8382000" cy="1555018"/>
          </a:xfrm>
        </p:grpSpPr>
        <p:grpSp>
          <p:nvGrpSpPr>
            <p:cNvPr id="20" name="组合 34">
              <a:extLst>
                <a:ext uri="{FF2B5EF4-FFF2-40B4-BE49-F238E27FC236}">
                  <a16:creationId xmlns:a16="http://schemas.microsoft.com/office/drawing/2014/main" id="{185271E4-5BE2-4BD1-92AC-914B6BA99814}"/>
                </a:ext>
              </a:extLst>
            </p:cNvPr>
            <p:cNvGrpSpPr/>
            <p:nvPr/>
          </p:nvGrpSpPr>
          <p:grpSpPr>
            <a:xfrm>
              <a:off x="3596640" y="1584423"/>
              <a:ext cx="8382000" cy="1555018"/>
              <a:chOff x="304800" y="673100"/>
              <a:chExt cx="4000500" cy="4000500"/>
            </a:xfrm>
            <a:effectLst>
              <a:outerShdw blurRad="444500" dist="254000" dir="8100000" algn="tr" rotWithShape="0">
                <a:prstClr val="black">
                  <a:alpha val="50000"/>
                </a:prstClr>
              </a:outerShdw>
            </a:effectLst>
          </p:grpSpPr>
          <p:sp>
            <p:nvSpPr>
              <p:cNvPr id="34" name="同心圆 54">
                <a:extLst>
                  <a:ext uri="{FF2B5EF4-FFF2-40B4-BE49-F238E27FC236}">
                    <a16:creationId xmlns:a16="http://schemas.microsoft.com/office/drawing/2014/main" id="{00E83B18-E725-4E3F-A75B-294AB8F1532A}"/>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ea typeface="Microsoft YaHei"/>
                </a:endParaRPr>
              </a:p>
            </p:txBody>
          </p:sp>
          <p:sp>
            <p:nvSpPr>
              <p:cNvPr id="35" name="椭圆 55">
                <a:extLst>
                  <a:ext uri="{FF2B5EF4-FFF2-40B4-BE49-F238E27FC236}">
                    <a16:creationId xmlns:a16="http://schemas.microsoft.com/office/drawing/2014/main" id="{DBEFEEB8-BE24-43EE-805F-FF12E62526B5}"/>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ea typeface="Microsoft YaHei"/>
                </a:endParaRPr>
              </a:p>
            </p:txBody>
          </p:sp>
        </p:grpSp>
        <p:sp>
          <p:nvSpPr>
            <p:cNvPr id="21" name="TextBox 20">
              <a:extLst>
                <a:ext uri="{FF2B5EF4-FFF2-40B4-BE49-F238E27FC236}">
                  <a16:creationId xmlns:a16="http://schemas.microsoft.com/office/drawing/2014/main" id="{1316CC49-50B9-4CA7-9557-AEF53C43592B}"/>
                </a:ext>
              </a:extLst>
            </p:cNvPr>
            <p:cNvSpPr txBox="1"/>
            <p:nvPr/>
          </p:nvSpPr>
          <p:spPr>
            <a:xfrm>
              <a:off x="3842989" y="1884878"/>
              <a:ext cx="7847099" cy="1048848"/>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Ngoài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những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việc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đã</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trong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bài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em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ông</a:t>
              </a:r>
              <a:r>
                <a:rPr lang="en-US" sz="3200" b="1" dirty="0">
                  <a:solidFill>
                    <a:srgbClr val="000000"/>
                  </a:solidFill>
                  <a:effectLst/>
                  <a:latin typeface="Cambria" panose="02040503050406030204" pitchFamily="18" charset="0"/>
                  <a:ea typeface="Cambria" panose="02040503050406030204" pitchFamily="18" charset="0"/>
                </a:rPr>
                <a:t>/</a:t>
              </a:r>
              <a:r>
                <a:rPr lang="en-US" sz="3200" b="1" dirty="0" err="1">
                  <a:solidFill>
                    <a:srgbClr val="000000"/>
                  </a:solidFill>
                  <a:effectLst/>
                  <a:latin typeface="Cambria" panose="02040503050406030204" pitchFamily="18" charset="0"/>
                  <a:ea typeface="Cambria" panose="02040503050406030204" pitchFamily="18" charset="0"/>
                </a:rPr>
                <a:t>bà</a:t>
              </a:r>
              <a:r>
                <a:rPr lang="en-US" sz="3200" b="1" dirty="0">
                  <a:solidFill>
                    <a:srgbClr val="000000"/>
                  </a:solidFill>
                  <a:effectLst/>
                  <a:latin typeface="Cambria" panose="02040503050406030204" pitchFamily="18" charset="0"/>
                  <a:ea typeface="Cambria" panose="02040503050406030204" pitchFamily="18" charset="0"/>
                </a:rPr>
                <a:t>/</a:t>
              </a:r>
              <a:r>
                <a:rPr lang="en-US" sz="3200" b="1" dirty="0" err="1">
                  <a:solidFill>
                    <a:srgbClr val="000000"/>
                  </a:solidFill>
                  <a:effectLst/>
                  <a:latin typeface="Cambria" panose="02040503050406030204" pitchFamily="18" charset="0"/>
                  <a:ea typeface="Cambria" panose="02040503050406030204" pitchFamily="18" charset="0"/>
                </a:rPr>
                <a:t>bố</a:t>
              </a:r>
              <a:r>
                <a:rPr lang="en-US" sz="3200" b="1" dirty="0">
                  <a:solidFill>
                    <a:srgbClr val="000000"/>
                  </a:solidFill>
                  <a:effectLst/>
                  <a:latin typeface="Cambria" panose="02040503050406030204" pitchFamily="18" charset="0"/>
                  <a:ea typeface="Cambria" panose="02040503050406030204" pitchFamily="18" charset="0"/>
                </a:rPr>
                <a:t>/</a:t>
              </a:r>
              <a:r>
                <a:rPr lang="en-US" sz="3200" b="1" dirty="0" err="1">
                  <a:solidFill>
                    <a:srgbClr val="000000"/>
                  </a:solidFill>
                  <a:effectLst/>
                  <a:latin typeface="Cambria" panose="02040503050406030204" pitchFamily="18" charset="0"/>
                  <a:ea typeface="Cambria" panose="02040503050406030204" pitchFamily="18" charset="0"/>
                </a:rPr>
                <a:t>mẹ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những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việc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nào</a:t>
              </a:r>
              <a:r>
                <a:rPr lang="en-US" sz="3200" b="1" dirty="0">
                  <a:solidFill>
                    <a:srgbClr val="000000"/>
                  </a:solidFill>
                  <a:effectLst/>
                  <a:latin typeface="Cambria" panose="02040503050406030204" pitchFamily="18" charset="0"/>
                  <a:ea typeface="Cambria" panose="02040503050406030204" pitchFamily="18" charset="0"/>
                </a:rPr>
                <a:t>? </a:t>
              </a:r>
              <a:endParaRPr lang="en-US" sz="32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1750"/>
                            </p:stCondLst>
                            <p:childTnLst>
                              <p:par>
                                <p:cTn id="22" presetID="2" presetClass="entr" presetSubtype="8"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0-#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îṥḷíďê">
            <a:extLst>
              <a:ext uri="{FF2B5EF4-FFF2-40B4-BE49-F238E27FC236}">
                <a16:creationId xmlns:a16="http://schemas.microsoft.com/office/drawing/2014/main" id="{65918C5F-C6C4-41A4-BE20-E2B2ECADF5B1}"/>
              </a:ext>
            </a:extLst>
          </p:cNvPr>
          <p:cNvSpPr/>
          <p:nvPr/>
        </p:nvSpPr>
        <p:spPr bwMode="auto">
          <a:xfrm>
            <a:off x="1014797" y="71120"/>
            <a:ext cx="10336078" cy="1343490"/>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sz="3200" b="1" i="1" dirty="0"/>
              <a:t>2. </a:t>
            </a:r>
            <a:r>
              <a:rPr lang="en-US" sz="3200" b="1" i="1" dirty="0" err="1"/>
              <a:t>Viết</a:t>
            </a:r>
            <a:r>
              <a:rPr lang="en-US" sz="3200" b="1" i="1" dirty="0"/>
              <a:t> </a:t>
            </a:r>
            <a:r>
              <a:rPr lang="vi-VN" sz="3200" b="1" i="1" dirty="0"/>
              <a:t>3 – 5 câu </a:t>
            </a:r>
            <a:r>
              <a:rPr lang="en-US" sz="3200" b="1" i="1" dirty="0" err="1"/>
              <a:t>kể</a:t>
            </a:r>
            <a:r>
              <a:rPr lang="en-US" sz="3200" b="1" i="1" dirty="0"/>
              <a:t> </a:t>
            </a:r>
            <a:r>
              <a:rPr lang="en-US" sz="3200" b="1" i="1" dirty="0" err="1"/>
              <a:t>về</a:t>
            </a:r>
            <a:r>
              <a:rPr lang="en-US" sz="3200" b="1" i="1" dirty="0"/>
              <a:t> </a:t>
            </a:r>
            <a:r>
              <a:rPr lang="vi-VN" sz="3200" b="1" i="1" dirty="0"/>
              <a:t>một công việc em đã làm cùng </a:t>
            </a:r>
            <a:r>
              <a:rPr lang="en-US" sz="3200" b="1" i="1" dirty="0" err="1"/>
              <a:t>người</a:t>
            </a:r>
            <a:r>
              <a:rPr lang="en-US" sz="3200" b="1" i="1" dirty="0"/>
              <a:t> </a:t>
            </a:r>
            <a:r>
              <a:rPr lang="en-US" sz="3200" b="1" i="1" dirty="0" err="1"/>
              <a:t>thân</a:t>
            </a:r>
            <a:r>
              <a:rPr lang="vi-VN" sz="3200" b="1" i="1" dirty="0"/>
              <a:t>.</a:t>
            </a:r>
            <a:endParaRPr lang="en-US" sz="3200" dirty="0"/>
          </a:p>
        </p:txBody>
      </p:sp>
      <p:sp>
        <p:nvSpPr>
          <p:cNvPr id="3" name="Rounded Rectangle 18">
            <a:extLst>
              <a:ext uri="{FF2B5EF4-FFF2-40B4-BE49-F238E27FC236}">
                <a16:creationId xmlns:a16="http://schemas.microsoft.com/office/drawing/2014/main" id="{E05A376C-2FBC-F858-ECFB-5FDA144BD1E2}"/>
              </a:ext>
            </a:extLst>
          </p:cNvPr>
          <p:cNvSpPr/>
          <p:nvPr/>
        </p:nvSpPr>
        <p:spPr>
          <a:xfrm>
            <a:off x="4911620" y="2886885"/>
            <a:ext cx="2757055" cy="1399310"/>
          </a:xfrm>
          <a:solidFill>
            <a:schemeClr val="accent4">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B1511B"/>
                </a:solidFill>
              </a:rPr>
              <a:t>Kể về một công việc</a:t>
            </a:r>
            <a:endParaRPr lang="en-VN" sz="3600" b="1" dirty="0">
              <a:solidFill>
                <a:srgbClr val="B1511B"/>
              </a:solidFill>
            </a:endParaRPr>
          </a:p>
        </p:txBody>
      </p:sp>
      <p:cxnSp>
        <p:nvCxnSpPr>
          <p:cNvPr id="4" name="Straight Connector 3">
            <a:extLst>
              <a:ext uri="{FF2B5EF4-FFF2-40B4-BE49-F238E27FC236}">
                <a16:creationId xmlns:a16="http://schemas.microsoft.com/office/drawing/2014/main" id="{B8C82AC7-3AD5-0650-B037-384C1C756AFF}"/>
              </a:ext>
            </a:extLst>
          </p:cNvPr>
          <p:cNvCxnSpPr>
            <a:cxnSpLocks/>
          </p:cNvCxnSpPr>
          <p:nvPr/>
        </p:nvCxnSpPr>
        <p:spPr>
          <a:xfrm>
            <a:off x="3789402" y="2959205"/>
            <a:ext cx="1226125" cy="328090"/>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2245325-B647-00D7-C7D8-4EE86ABEDA81}"/>
              </a:ext>
            </a:extLst>
          </p:cNvPr>
          <p:cNvSpPr/>
          <p:nvPr/>
        </p:nvSpPr>
        <p:spPr>
          <a:xfrm>
            <a:off x="133975" y="1736365"/>
            <a:ext cx="3807827" cy="1897529"/>
          </a:xfr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chemeClr val="bg2">
                    <a:lumMod val="10000"/>
                  </a:schemeClr>
                </a:solidFill>
                <a:effectLst/>
                <a:ea typeface="Calibri" panose="020F0502020204030204" pitchFamily="34" charset="0"/>
                <a:cs typeface="Times New Roman" panose="02020603050405020304" pitchFamily="18" charset="0"/>
              </a:rPr>
              <a:t>(1) </a:t>
            </a:r>
            <a:r>
              <a:rPr lang="en-US" sz="2800" dirty="0" err="1">
                <a:solidFill>
                  <a:schemeClr val="bg2">
                    <a:lumMod val="10000"/>
                  </a:schemeClr>
                </a:solidFill>
                <a:effectLst/>
                <a:ea typeface="Calibri" panose="020F0502020204030204" pitchFamily="34" charset="0"/>
                <a:cs typeface="Times New Roman" panose="02020603050405020304" pitchFamily="18" charset="0"/>
              </a:rPr>
              <a:t>Em</a:t>
            </a:r>
            <a:r>
              <a:rPr lang="en-US" sz="2800" dirty="0">
                <a:solidFill>
                  <a:schemeClr val="bg2">
                    <a:lumMod val="10000"/>
                  </a:schemeClr>
                </a:solidFill>
                <a:effectLst/>
                <a:ea typeface="Calibri" panose="020F0502020204030204" pitchFamily="34" charset="0"/>
                <a:cs typeface="Times New Roman" panose="02020603050405020304" pitchFamily="18" charset="0"/>
              </a:rPr>
              <a:t> </a:t>
            </a:r>
            <a:r>
              <a:rPr lang="vi-VN" sz="2800" dirty="0">
                <a:solidFill>
                  <a:schemeClr val="bg2">
                    <a:lumMod val="10000"/>
                  </a:schemeClr>
                </a:solidFill>
                <a:ea typeface="Calibri" panose="020F0502020204030204" pitchFamily="34" charset="0"/>
                <a:cs typeface="Times New Roman" panose="02020603050405020304" pitchFamily="18" charset="0"/>
              </a:rPr>
              <a:t>đã cùng người thân làm việc gì?</a:t>
            </a:r>
            <a:endParaRPr lang="en-VN" sz="2800" dirty="0">
              <a:solidFill>
                <a:schemeClr val="bg2">
                  <a:lumMod val="10000"/>
                </a:schemeClr>
              </a:solidFill>
              <a:effectLst/>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5C34AA6C-704E-210D-00FC-175597763D61}"/>
              </a:ext>
            </a:extLst>
          </p:cNvPr>
          <p:cNvCxnSpPr>
            <a:cxnSpLocks/>
          </p:cNvCxnSpPr>
          <p:nvPr/>
        </p:nvCxnSpPr>
        <p:spPr>
          <a:xfrm flipV="1">
            <a:off x="7668675" y="2793718"/>
            <a:ext cx="969818" cy="359675"/>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036795B-6654-5146-F1D5-68230B494CD2}"/>
              </a:ext>
            </a:extLst>
          </p:cNvPr>
          <p:cNvSpPr/>
          <p:nvPr/>
        </p:nvSpPr>
        <p:spPr>
          <a:xfrm>
            <a:off x="8557869" y="1521012"/>
            <a:ext cx="3184235" cy="2278041"/>
          </a:xfrm>
          <a:custGeom>
            <a:avLst/>
            <a:gdLst>
              <a:gd name="connsiteX0" fmla="*/ 0 w 3138051"/>
              <a:gd name="connsiteY0" fmla="*/ 1327741 h 2655482"/>
              <a:gd name="connsiteX1" fmla="*/ 1569026 w 3138051"/>
              <a:gd name="connsiteY1" fmla="*/ 0 h 2655482"/>
              <a:gd name="connsiteX2" fmla="*/ 3138052 w 3138051"/>
              <a:gd name="connsiteY2" fmla="*/ 1327741 h 2655482"/>
              <a:gd name="connsiteX3" fmla="*/ 1569026 w 3138051"/>
              <a:gd name="connsiteY3" fmla="*/ 2655482 h 2655482"/>
              <a:gd name="connsiteX4" fmla="*/ 0 w 3138051"/>
              <a:gd name="connsiteY4" fmla="*/ 1327741 h 265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051" h="2655482" fill="none" extrusionOk="0">
                <a:moveTo>
                  <a:pt x="0" y="1327741"/>
                </a:moveTo>
                <a:cubicBezTo>
                  <a:pt x="101493" y="827348"/>
                  <a:pt x="738703" y="4754"/>
                  <a:pt x="1569026" y="0"/>
                </a:cubicBezTo>
                <a:cubicBezTo>
                  <a:pt x="2452384" y="70856"/>
                  <a:pt x="3035590" y="612244"/>
                  <a:pt x="3138052" y="1327741"/>
                </a:cubicBezTo>
                <a:cubicBezTo>
                  <a:pt x="2935099" y="2050755"/>
                  <a:pt x="2412661" y="2635649"/>
                  <a:pt x="1569026" y="2655482"/>
                </a:cubicBezTo>
                <a:cubicBezTo>
                  <a:pt x="782487" y="2635920"/>
                  <a:pt x="-117002" y="1917076"/>
                  <a:pt x="0" y="1327741"/>
                </a:cubicBezTo>
                <a:close/>
              </a:path>
              <a:path w="3138051" h="2655482" stroke="0" extrusionOk="0">
                <a:moveTo>
                  <a:pt x="0" y="1327741"/>
                </a:moveTo>
                <a:cubicBezTo>
                  <a:pt x="29886" y="691520"/>
                  <a:pt x="738741" y="-89305"/>
                  <a:pt x="1569026" y="0"/>
                </a:cubicBezTo>
                <a:cubicBezTo>
                  <a:pt x="2403721" y="-70965"/>
                  <a:pt x="3311022" y="560041"/>
                  <a:pt x="3138052" y="1327741"/>
                </a:cubicBezTo>
                <a:cubicBezTo>
                  <a:pt x="3175232" y="2066830"/>
                  <a:pt x="2584661" y="2444655"/>
                  <a:pt x="1569026" y="2655482"/>
                </a:cubicBezTo>
                <a:cubicBezTo>
                  <a:pt x="753638" y="2792027"/>
                  <a:pt x="-6596" y="2031949"/>
                  <a:pt x="0" y="1327741"/>
                </a:cubicBezTo>
                <a:close/>
              </a:path>
            </a:pathLst>
          </a:cu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a:solidFill>
                  <a:schemeClr val="bg2">
                    <a:lumMod val="10000"/>
                  </a:schemeClr>
                </a:solidFill>
                <a:effectLst/>
                <a:ea typeface="Calibri" panose="020F0502020204030204" pitchFamily="34" charset="0"/>
                <a:cs typeface="Times New Roman" panose="02020603050405020304" pitchFamily="18" charset="0"/>
              </a:rPr>
              <a:t>(2) </a:t>
            </a:r>
            <a:r>
              <a:rPr lang="vi-VN" sz="2800" dirty="0">
                <a:solidFill>
                  <a:schemeClr val="bg2">
                    <a:lumMod val="10000"/>
                  </a:schemeClr>
                </a:solidFill>
                <a:effectLst/>
                <a:ea typeface="Calibri" panose="020F0502020204030204" pitchFamily="34" charset="0"/>
                <a:cs typeface="Times New Roman" panose="02020603050405020304" pitchFamily="18" charset="0"/>
              </a:rPr>
              <a:t>Em và người thân làm việc đó khi nào?</a:t>
            </a:r>
            <a:endParaRPr lang="en-US" sz="2800" dirty="0">
              <a:solidFill>
                <a:schemeClr val="bg2">
                  <a:lumMod val="10000"/>
                </a:schemeClr>
              </a:solidFill>
              <a:effectLst/>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C0EF2952-9686-2B9E-53EA-6E81AC023D44}"/>
              </a:ext>
            </a:extLst>
          </p:cNvPr>
          <p:cNvCxnSpPr>
            <a:cxnSpLocks/>
          </p:cNvCxnSpPr>
          <p:nvPr/>
        </p:nvCxnSpPr>
        <p:spPr>
          <a:xfrm flipV="1">
            <a:off x="3799795" y="4131327"/>
            <a:ext cx="1215732" cy="888742"/>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95B0C22-636C-CFBC-58A7-BE89C3E7FAB8}"/>
              </a:ext>
            </a:extLst>
          </p:cNvPr>
          <p:cNvSpPr/>
          <p:nvPr/>
        </p:nvSpPr>
        <p:spPr>
          <a:xfrm>
            <a:off x="389843" y="4014405"/>
            <a:ext cx="3905909" cy="2470445"/>
          </a:xfrm>
          <a:custGeom>
            <a:avLst/>
            <a:gdLst>
              <a:gd name="connsiteX0" fmla="*/ 0 w 3905909"/>
              <a:gd name="connsiteY0" fmla="*/ 1235223 h 2470445"/>
              <a:gd name="connsiteX1" fmla="*/ 1952955 w 3905909"/>
              <a:gd name="connsiteY1" fmla="*/ 0 h 2470445"/>
              <a:gd name="connsiteX2" fmla="*/ 3905910 w 3905909"/>
              <a:gd name="connsiteY2" fmla="*/ 1235223 h 2470445"/>
              <a:gd name="connsiteX3" fmla="*/ 1952955 w 3905909"/>
              <a:gd name="connsiteY3" fmla="*/ 2470446 h 2470445"/>
              <a:gd name="connsiteX4" fmla="*/ 0 w 3905909"/>
              <a:gd name="connsiteY4" fmla="*/ 1235223 h 247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909" h="2470445" fill="none" extrusionOk="0">
                <a:moveTo>
                  <a:pt x="0" y="1235223"/>
                </a:moveTo>
                <a:cubicBezTo>
                  <a:pt x="27243" y="615542"/>
                  <a:pt x="1133553" y="34015"/>
                  <a:pt x="1952955" y="0"/>
                </a:cubicBezTo>
                <a:cubicBezTo>
                  <a:pt x="3048690" y="72285"/>
                  <a:pt x="3823973" y="567257"/>
                  <a:pt x="3905910" y="1235223"/>
                </a:cubicBezTo>
                <a:cubicBezTo>
                  <a:pt x="3810868" y="1912605"/>
                  <a:pt x="2880615" y="2339812"/>
                  <a:pt x="1952955" y="2470446"/>
                </a:cubicBezTo>
                <a:cubicBezTo>
                  <a:pt x="892797" y="2465940"/>
                  <a:pt x="-95257" y="1800217"/>
                  <a:pt x="0" y="1235223"/>
                </a:cubicBezTo>
                <a:close/>
              </a:path>
              <a:path w="3905909" h="2470445" stroke="0" extrusionOk="0">
                <a:moveTo>
                  <a:pt x="0" y="1235223"/>
                </a:moveTo>
                <a:cubicBezTo>
                  <a:pt x="59853" y="747429"/>
                  <a:pt x="903512" y="-71770"/>
                  <a:pt x="1952955" y="0"/>
                </a:cubicBezTo>
                <a:cubicBezTo>
                  <a:pt x="3000610" y="-68910"/>
                  <a:pt x="4067072" y="520968"/>
                  <a:pt x="3905910" y="1235223"/>
                </a:cubicBezTo>
                <a:cubicBezTo>
                  <a:pt x="4177546" y="1959777"/>
                  <a:pt x="3201205" y="2230520"/>
                  <a:pt x="1952955" y="2470446"/>
                </a:cubicBezTo>
                <a:cubicBezTo>
                  <a:pt x="881842" y="2490392"/>
                  <a:pt x="-10090" y="1872927"/>
                  <a:pt x="0" y="1235223"/>
                </a:cubicBezTo>
                <a:close/>
              </a:path>
            </a:pathLst>
          </a:cu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a:solidFill>
                  <a:schemeClr val="bg2">
                    <a:lumMod val="10000"/>
                  </a:schemeClr>
                </a:solidFill>
                <a:effectLst/>
                <a:ea typeface="Calibri" panose="020F0502020204030204" pitchFamily="34" charset="0"/>
                <a:cs typeface="Times New Roman" panose="02020603050405020304" pitchFamily="18" charset="0"/>
              </a:rPr>
              <a:t>(4) </a:t>
            </a:r>
            <a:r>
              <a:rPr lang="vi-VN" sz="2800" dirty="0">
                <a:solidFill>
                  <a:schemeClr val="bg2">
                    <a:lumMod val="10000"/>
                  </a:schemeClr>
                </a:solidFill>
                <a:effectLst/>
                <a:ea typeface="Calibri" panose="020F0502020204030204" pitchFamily="34" charset="0"/>
                <a:cs typeface="Times New Roman" panose="02020603050405020304" pitchFamily="18" charset="0"/>
              </a:rPr>
              <a:t>Em cảm thấy thế nào khi làm việc cùng người thân?</a:t>
            </a:r>
            <a:endParaRPr lang="en-VN" sz="2800" dirty="0">
              <a:solidFill>
                <a:schemeClr val="bg2">
                  <a:lumMod val="10000"/>
                </a:schemeClr>
              </a:solidFill>
              <a:effectLst/>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F59163E4-FE7C-69F8-FA36-2CA0CC83D0F1}"/>
              </a:ext>
            </a:extLst>
          </p:cNvPr>
          <p:cNvCxnSpPr>
            <a:cxnSpLocks/>
          </p:cNvCxnSpPr>
          <p:nvPr/>
        </p:nvCxnSpPr>
        <p:spPr>
          <a:xfrm>
            <a:off x="7401974" y="4215317"/>
            <a:ext cx="1427021" cy="459239"/>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1001B06-19DC-88C6-C5AE-AEEA140388E5}"/>
              </a:ext>
            </a:extLst>
          </p:cNvPr>
          <p:cNvSpPr/>
          <p:nvPr/>
        </p:nvSpPr>
        <p:spPr>
          <a:xfrm>
            <a:off x="8581153" y="4055286"/>
            <a:ext cx="3610847" cy="2364910"/>
          </a:xfr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chemeClr val="bg2">
                    <a:lumMod val="10000"/>
                  </a:schemeClr>
                </a:solidFill>
                <a:effectLst/>
                <a:ea typeface="Calibri" panose="020F0502020204030204" pitchFamily="34" charset="0"/>
                <a:cs typeface="Times New Roman" panose="02020603050405020304" pitchFamily="18" charset="0"/>
              </a:rPr>
              <a:t>(3) </a:t>
            </a:r>
            <a:r>
              <a:rPr lang="vi-VN" sz="2800" dirty="0">
                <a:solidFill>
                  <a:schemeClr val="bg2">
                    <a:lumMod val="10000"/>
                  </a:schemeClr>
                </a:solidFill>
                <a:effectLst/>
                <a:ea typeface="Calibri" panose="020F0502020204030204" pitchFamily="34" charset="0"/>
                <a:cs typeface="Times New Roman" panose="02020603050405020304" pitchFamily="18" charset="0"/>
              </a:rPr>
              <a:t>Em đã cùng người thân làm việc đó như thế nào?</a:t>
            </a:r>
            <a:endParaRPr lang="en-US" sz="2800" dirty="0">
              <a:solidFill>
                <a:schemeClr val="bg2">
                  <a:lumMod val="1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4883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 grpId="0" animBg="1"/>
      <p:bldP spid="5" grpId="0" animBg="1"/>
      <p:bldP spid="7" grpId="0"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301</TotalTime>
  <Words>424</Words>
  <Application>Microsoft Office PowerPoint</Application>
  <PresentationFormat>Widescreen</PresentationFormat>
  <Paragraphs>32</Paragraphs>
  <Slides>13</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Arial</vt:lpstr>
      <vt:lpstr>Calibri</vt:lpstr>
      <vt:lpstr>Cambria</vt:lpstr>
      <vt:lpstr>HP001 4 hàng</vt:lpstr>
      <vt:lpstr>Wingdings</vt:lpstr>
      <vt:lpstr>思源黑体 CN</vt:lpstr>
      <vt:lpstr>自定义设计方案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tramic3al@gmail.com</cp:lastModifiedBy>
  <cp:revision>38</cp:revision>
  <dcterms:created xsi:type="dcterms:W3CDTF">2021-07-20T01:55:21Z</dcterms:created>
  <dcterms:modified xsi:type="dcterms:W3CDTF">2025-01-04T03:05:47Z</dcterms:modified>
</cp:coreProperties>
</file>