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</p:sldMasterIdLst>
  <p:notesMasterIdLst>
    <p:notesMasterId r:id="rId22"/>
  </p:notesMasterIdLst>
  <p:sldIdLst>
    <p:sldId id="512" r:id="rId3"/>
    <p:sldId id="486" r:id="rId4"/>
    <p:sldId id="508" r:id="rId5"/>
    <p:sldId id="510" r:id="rId6"/>
    <p:sldId id="449" r:id="rId7"/>
    <p:sldId id="451" r:id="rId8"/>
    <p:sldId id="453" r:id="rId9"/>
    <p:sldId id="455" r:id="rId10"/>
    <p:sldId id="459" r:id="rId11"/>
    <p:sldId id="500" r:id="rId12"/>
    <p:sldId id="457" r:id="rId13"/>
    <p:sldId id="462" r:id="rId14"/>
    <p:sldId id="505" r:id="rId15"/>
    <p:sldId id="477" r:id="rId16"/>
    <p:sldId id="488" r:id="rId17"/>
    <p:sldId id="496" r:id="rId18"/>
    <p:sldId id="506" r:id="rId19"/>
    <p:sldId id="507" r:id="rId20"/>
    <p:sldId id="490" r:id="rId21"/>
  </p:sldIdLst>
  <p:sldSz cx="12192000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VNI-Avo" panose="020B0604020202020204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Arial Rounded MT Bold" panose="020F0704030504030204" pitchFamily="34" charset="0"/>
      <p:regular r:id="rId38"/>
    </p:embeddedFont>
    <p:embeddedFont>
      <p:font typeface="HP001 4H Normal" panose="020B0604020202020204" charset="-127"/>
      <p:regular r:id="rId39"/>
    </p:embeddedFont>
    <p:embeddedFont>
      <p:font typeface="HP001" panose="020B0604020202020204" charset="0"/>
      <p:regular r:id="rId40"/>
      <p:bold r:id="rId41"/>
    </p:embeddedFont>
    <p:embeddedFont>
      <p:font typeface="HP001 4 hàng" panose="020B0604020202020204" charset="0"/>
      <p:regular r:id="rId42"/>
      <p:bold r:id="rId43"/>
    </p:embeddedFont>
    <p:embeddedFont>
      <p:font typeface="Quicksand Medium" panose="020B0604020202020204" charset="0"/>
      <p:regular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High Tower Text" panose="02040502050506030303" pitchFamily="18" charset="0"/>
      <p:regular r:id="rId49"/>
      <p: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7CA56"/>
    <a:srgbClr val="2E12D6"/>
    <a:srgbClr val="990000"/>
    <a:srgbClr val="009900"/>
    <a:srgbClr val="FFCC00"/>
    <a:srgbClr val="0000CC"/>
    <a:srgbClr val="FF0066"/>
    <a:srgbClr val="00CC00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88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3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FA05C38-31B8-4CB9-9057-860BA650631F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6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C98E4-A6AE-44EE-8B91-7D84C7F153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30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26FD-4EF2-43C1-B134-FC326E2BA0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39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633F8-B664-4EF0-8F5A-69E964B2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3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050EF-DCFF-42F7-ADCB-25AD8C889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4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61171-4547-433D-9E98-2C3BB6A08C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86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1602C-E44D-470F-B0F8-D4FFC5A40A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0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EC7A-4178-4BFE-B4E9-B512D3D45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2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08F27-1600-42C7-836F-FE173279AE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0DD5A-A93E-43A2-9278-63B9EE6A8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56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F933-D769-43C0-ACA7-24F9B40D2D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2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A8FC-CC1C-4E7B-838B-1E4677B2328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9047BD-3C6C-46B6-B116-05871077B3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9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.xml"/><Relationship Id="rId7" Type="http://schemas.openxmlformats.org/officeDocument/2006/relationships/image" Target="../media/image57.png"/><Relationship Id="rId12" Type="http://schemas.openxmlformats.org/officeDocument/2006/relationships/image" Target="../media/image6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slide" Target="slide3.xml"/><Relationship Id="rId10" Type="http://schemas.openxmlformats.org/officeDocument/2006/relationships/image" Target="../media/image59.gif"/><Relationship Id="rId4" Type="http://schemas.openxmlformats.org/officeDocument/2006/relationships/image" Target="../media/image55.pn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183" y="4645888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288109" y="-349250"/>
            <a:ext cx="1524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62036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" descr="U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57" y="4737100"/>
            <a:ext cx="220821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-2597"/>
            <a:ext cx="771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WordArt 4"/>
          <p:cNvSpPr>
            <a:spLocks noChangeArrowheads="1" noChangeShapeType="1" noTextEdit="1"/>
          </p:cNvSpPr>
          <p:nvPr/>
        </p:nvSpPr>
        <p:spPr bwMode="auto">
          <a:xfrm>
            <a:off x="1600200" y="1807614"/>
            <a:ext cx="9063493" cy="8774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</a:t>
            </a:r>
            <a:r>
              <a:rPr lang="en-US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  <a:r>
              <a:rPr lang="vi-VN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Ờ LỚP </a:t>
            </a:r>
            <a:r>
              <a:rPr lang="en-US" sz="7200" b="1" kern="1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1E</a:t>
            </a:r>
            <a:endParaRPr lang="vi-VN" sz="7200" b="1" kern="1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5078" y="4000771"/>
            <a:ext cx="8557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4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4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cap="all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36:  om - ôm - ơm</a:t>
            </a:r>
            <a:endParaRPr lang="en-US" sz="4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9750" y="303123"/>
            <a:ext cx="7364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QUỐC TUẤN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hongGianXanh-VA_4bd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4409" y="41275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3181" y="5275635"/>
            <a:ext cx="736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Lương Thị Vân Anh</a:t>
            </a:r>
            <a:endParaRPr lang="en-US" sz="36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144" y="2896013"/>
            <a:ext cx="8557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44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400" b="1" cap="all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  <a:endParaRPr lang="en-US" sz="4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bờm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745055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5"/>
            <a:chOff x="-45531" y="54114"/>
            <a:chExt cx="2109855" cy="750149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49"/>
              <a:chOff x="-804858" y="-253818"/>
              <a:chExt cx="2064324" cy="75014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59245" cy="750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3236683" y="30273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36</a:t>
            </a:r>
            <a:r>
              <a:rPr lang="en-US" sz="3600" b="1" dirty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2081" y="1256109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7892" y="1864743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Quicksand Medium" panose="00000600000000000000" pitchFamily="2" charset="0"/>
                <a:sym typeface="Arial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khóm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59151" y="3312861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vòm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nộm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tôm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82509" y="3426083"/>
            <a:ext cx="1212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rơm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59771" y="3395143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70061" y="3438777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52678" y="5638801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46266" y="5707819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52069" y="5709906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505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34" y="1114426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4766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290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4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304800" y="1066801"/>
            <a:ext cx="10667999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458200" y="422658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2341" y="406353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228600" y="2228942"/>
            <a:ext cx="10439401" cy="409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143000" y="2316540"/>
            <a:ext cx="205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9600" dirty="0" err="1">
                <a:latin typeface="HP001" pitchFamily="34" charset="-93"/>
                <a:ea typeface="HP001" pitchFamily="34" charset="-93"/>
              </a:rPr>
              <a:t>om</a:t>
            </a:r>
            <a:endParaRPr lang="vi-VN" sz="96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3307140"/>
            <a:ext cx="213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9600" dirty="0" err="1">
                <a:latin typeface="HP001" pitchFamily="34" charset="-93"/>
                <a:ea typeface="HP001" pitchFamily="34" charset="-93"/>
              </a:rPr>
              <a:t>ôm</a:t>
            </a:r>
            <a:endParaRPr lang="vi-VN" sz="96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134" y="619762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9940" y="4296490"/>
            <a:ext cx="2056660" cy="157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ơm</a:t>
            </a:r>
            <a:endParaRPr lang="vi-VN" sz="96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0" y="2368962"/>
            <a:ext cx="115824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688979" y="3277850"/>
            <a:ext cx="537882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err="1">
                <a:latin typeface="HP001" pitchFamily="34" charset="-93"/>
                <a:ea typeface="HP001" pitchFamily="34" charset="-93"/>
              </a:rPr>
              <a:t>mâm</a:t>
            </a:r>
            <a:r>
              <a:rPr lang="en-US" sz="8800">
                <a:latin typeface="HP001" pitchFamily="34" charset="-93"/>
                <a:ea typeface="HP001" pitchFamily="34" charset="-93"/>
              </a:rPr>
              <a:t> </a:t>
            </a:r>
            <a:r>
              <a:rPr lang="en-US" sz="8800" smtClean="0">
                <a:latin typeface="HP001" pitchFamily="34" charset="-93"/>
                <a:ea typeface="HP001" pitchFamily="34" charset="-93"/>
              </a:rPr>
              <a:t>cơm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276600"/>
            <a:ext cx="21627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latin typeface="HP001 4 hàng" panose="020B0603050302020204" pitchFamily="34" charset="0"/>
                <a:cs typeface="Arial" pitchFamily="34" charset="0"/>
              </a:rPr>
              <a:t>đốm</a:t>
            </a:r>
            <a:endParaRPr lang="vi-VN" sz="44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44" y="4374226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320459" y="2659560"/>
            <a:ext cx="1139825" cy="76944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  <a:r>
              <a:rPr lang="en-US" sz="4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14796" y="2707793"/>
            <a:ext cx="1793876" cy="107721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Đom</a:t>
            </a:r>
            <a:r>
              <a:rPr lang="en-US" sz="3200" kern="0" dirty="0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đóm</a:t>
            </a:r>
            <a:endParaRPr lang="en-US" sz="3200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01161" y="5554236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cs typeface="Times New Roman" panose="02020603050405020304" pitchFamily="18" charset="0"/>
              </a:rPr>
              <a:t>thơm</a:t>
            </a:r>
            <a:endParaRPr lang="en-US" sz="4000" b="1" dirty="0">
              <a:solidFill>
                <a:srgbClr val="008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133716" y="5079739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lỗi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11734" y="1057871"/>
            <a:ext cx="533844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3690"/>
            <a:ext cx="9372600" cy="3788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5126" y="457735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ôm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qua,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ở 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xóm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thăm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giỏ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 to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phần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khen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thơm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058" y="553206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4835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4577350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ôm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5105400" y="4586875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óm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4648200" y="5571760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ơm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3337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11430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566737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0034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1752601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3124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5372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380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8991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1524000" y="3581401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870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621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991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694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33989" y="781670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3182" y="1396971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55" y="1504215"/>
            <a:ext cx="102870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495825" y="-32840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197926" y="24019"/>
            <a:ext cx="644356" cy="644356"/>
          </a:xfrm>
          <a:prstGeom prst="star5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11217343" y="3507677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990465" y="-24987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5927961" y="-16420"/>
            <a:ext cx="644356" cy="644356"/>
          </a:xfrm>
          <a:prstGeom prst="star5">
            <a:avLst/>
          </a:prstGeom>
          <a:solidFill>
            <a:srgbClr val="2E1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8193820" y="56164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110610" y="3200400"/>
            <a:ext cx="805445" cy="8547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95921" y="41444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11217343" y="781670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96296E-6 L 0.00039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6003"/>
          <a:stretch/>
        </p:blipFill>
        <p:spPr bwMode="auto">
          <a:xfrm>
            <a:off x="1828800" y="2517733"/>
            <a:ext cx="8495023" cy="239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1" y="2557398"/>
            <a:ext cx="634019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5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ăm</a:t>
            </a:r>
            <a:r>
              <a:rPr lang="en-US" sz="11500" dirty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   </a:t>
            </a:r>
            <a:r>
              <a:rPr lang="en-US" sz="115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âm</a:t>
            </a:r>
            <a:r>
              <a:rPr lang="en-US" sz="11500" dirty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 </a:t>
            </a:r>
            <a:endParaRPr lang="vi-VN" sz="115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77" y="1043545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69" y="1184012"/>
            <a:ext cx="4937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057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Cùng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động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tuần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mới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nào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" y="867049"/>
            <a:ext cx="1768388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553234"/>
            <a:ext cx="5599111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34380" y="1339491"/>
            <a:ext cx="293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2512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tuần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mới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nào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3800487" y="2449724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lowchart: Alternate Process 15"/>
          <p:cNvSpPr/>
          <p:nvPr/>
        </p:nvSpPr>
        <p:spPr>
          <a:xfrm>
            <a:off x="5336695" y="3134476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>
                <a:solidFill>
                  <a:sysClr val="window" lastClr="FFFFFF"/>
                </a:solidFill>
                <a:latin typeface="VNI-Avo" pitchFamily="2" charset="0"/>
              </a:rPr>
              <a:t>    </a:t>
            </a:r>
            <a:r>
              <a:rPr lang="en-US" sz="3600" kern="0" smtClean="0">
                <a:solidFill>
                  <a:sysClr val="window" lastClr="FFFFFF"/>
                </a:solidFill>
                <a:latin typeface="VNI-Avo" pitchFamily="2" charset="0"/>
              </a:rPr>
              <a:t>    </a:t>
            </a:r>
            <a:r>
              <a:rPr lang="en-US" sz="40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đọc nào?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6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5336695" y="3134476"/>
            <a:ext cx="5363639" cy="2362200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36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sau:</a:t>
            </a:r>
          </a:p>
          <a:p>
            <a:pPr>
              <a:defRPr/>
            </a:pPr>
            <a:r>
              <a:rPr lang="en-US" sz="36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cam, tăm tre</a:t>
            </a:r>
            <a:endParaRPr lang="en-US" sz="4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01865" y="2895219"/>
            <a:ext cx="5433297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  </a:t>
            </a:r>
            <a:endParaRPr lang="en-US" sz="4000" b="1" kern="0" smtClean="0">
              <a:solidFill>
                <a:srgbClr val="FF0000"/>
              </a:solidFill>
              <a:latin typeface="VNI-Avo" pitchFamily="2" charset="0"/>
            </a:endParaRPr>
          </a:p>
          <a:p>
            <a:pPr algn="ctr">
              <a:defRPr/>
            </a:pPr>
            <a:r>
              <a:rPr lang="en-US" sz="48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cây gì? </a:t>
            </a:r>
            <a:endParaRPr lang="en-US" sz="4800" b="1" kern="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VNI-Avo" pitchFamily="2" charset="0"/>
            </a:endParaRPr>
          </a:p>
        </p:txBody>
      </p:sp>
      <p:pic>
        <p:nvPicPr>
          <p:cNvPr id="20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85560"/>
            <a:ext cx="1060663" cy="1101201"/>
          </a:xfrm>
          <a:prstGeom prst="rect">
            <a:avLst/>
          </a:prstGeom>
        </p:spPr>
      </p:pic>
      <p:pic>
        <p:nvPicPr>
          <p:cNvPr id="21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50" y="2690350"/>
            <a:ext cx="825901" cy="11012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42" y="3426864"/>
            <a:ext cx="551773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5" y="1085387"/>
            <a:ext cx="5519747" cy="240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05623" y="5588115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Hương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cốm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thơm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thôn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xóm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0" y="0"/>
            <a:ext cx="12192000" cy="558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572000" y="5588115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1229" y="5588570"/>
            <a:ext cx="10775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58403" y="5588570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986683" y="2914327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7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x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69252" y="1590888"/>
            <a:ext cx="17123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80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óm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8025"/>
            <a:ext cx="881063" cy="155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221045"/>
            <a:ext cx="677068" cy="18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1"/>
            <a:ext cx="12192000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2821780"/>
            <a:ext cx="9525000" cy="3165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2991016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 Rounded MT Bold" pitchFamily="34" charset="0"/>
              </a:rPr>
              <a:t>ghép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tiếng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mới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với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vần</a:t>
            </a:r>
            <a:r>
              <a:rPr lang="en-US" sz="40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3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21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1" y="5284338"/>
            <a:ext cx="673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4" y="5221441"/>
            <a:ext cx="1997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25035" y="5187173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631113" y="3962400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1579" y="207524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59683" y="615454"/>
            <a:ext cx="144462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05" y="1436552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khóm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0687" y="4223070"/>
            <a:ext cx="13484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vòm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8463" y="4212528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274403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nộm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27440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1400" y="4267200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tôm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399" y="4274403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7072" y="5334001"/>
            <a:ext cx="1444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bờm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02873" y="5331912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0141" y="5331911"/>
            <a:ext cx="1306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rơm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51659" y="5331910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31531" y="2266489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156" y="4792702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mâm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7968" y="339176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3319" y="2265766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7928" y="4792701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6723</TotalTime>
  <Words>322</Words>
  <Application>Microsoft Office PowerPoint</Application>
  <PresentationFormat>Widescreen</PresentationFormat>
  <Paragraphs>139</Paragraphs>
  <Slides>19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Times New Roman</vt:lpstr>
      <vt:lpstr>Wingdings</vt:lpstr>
      <vt:lpstr>Tahoma</vt:lpstr>
      <vt:lpstr>VNI-Avo</vt:lpstr>
      <vt:lpstr>Calibri</vt:lpstr>
      <vt:lpstr>.VnAvant</vt:lpstr>
      <vt:lpstr>Arial Black</vt:lpstr>
      <vt:lpstr>Arial</vt:lpstr>
      <vt:lpstr>Arial Rounded MT Bold</vt:lpstr>
      <vt:lpstr>HP001 4H Normal</vt:lpstr>
      <vt:lpstr>HP001</vt:lpstr>
      <vt:lpstr>HP001 4 hàng</vt:lpstr>
      <vt:lpstr>Quicksand Medium</vt:lpstr>
      <vt:lpstr>Century Gothic</vt:lpstr>
      <vt:lpstr>High Tower Text</vt:lpstr>
      <vt:lpstr>Essential</vt:lpstr>
      <vt:lpstr>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NHATMINH</cp:lastModifiedBy>
  <cp:revision>739</cp:revision>
  <dcterms:created xsi:type="dcterms:W3CDTF">2006-08-16T00:00:00Z</dcterms:created>
  <dcterms:modified xsi:type="dcterms:W3CDTF">2024-05-26T03:20:03Z</dcterms:modified>
</cp:coreProperties>
</file>