
<file path=[Content_Types].xml><?xml version="1.0" encoding="utf-8"?>
<Types xmlns="http://schemas.openxmlformats.org/package/2006/content-types">
  <Default Extension="mp3" ContentType="audio/mpeg"/>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28"/>
  </p:notesMasterIdLst>
  <p:sldIdLst>
    <p:sldId id="286" r:id="rId7"/>
    <p:sldId id="267" r:id="rId8"/>
    <p:sldId id="262" r:id="rId9"/>
    <p:sldId id="268" r:id="rId10"/>
    <p:sldId id="269" r:id="rId11"/>
    <p:sldId id="270" r:id="rId12"/>
    <p:sldId id="271" r:id="rId13"/>
    <p:sldId id="260" r:id="rId14"/>
    <p:sldId id="272" r:id="rId15"/>
    <p:sldId id="273" r:id="rId16"/>
    <p:sldId id="274" r:id="rId17"/>
    <p:sldId id="275" r:id="rId18"/>
    <p:sldId id="277" r:id="rId19"/>
    <p:sldId id="276" r:id="rId20"/>
    <p:sldId id="279" r:id="rId21"/>
    <p:sldId id="278" r:id="rId22"/>
    <p:sldId id="280" r:id="rId23"/>
    <p:sldId id="281" r:id="rId24"/>
    <p:sldId id="282" r:id="rId25"/>
    <p:sldId id="283"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79" autoAdjust="0"/>
    <p:restoredTop sz="94660"/>
  </p:normalViewPr>
  <p:slideViewPr>
    <p:cSldViewPr>
      <p:cViewPr varScale="1">
        <p:scale>
          <a:sx n="69" d="100"/>
          <a:sy n="69" d="100"/>
        </p:scale>
        <p:origin x="7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E03EF-D051-41CD-B925-DD854B2EB547}"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681D8-8F8D-470F-A937-F87211C52918}" type="slidenum">
              <a:rPr lang="en-US" smtClean="0"/>
              <a:t>‹#›</a:t>
            </a:fld>
            <a:endParaRPr lang="en-US"/>
          </a:p>
        </p:txBody>
      </p:sp>
    </p:spTree>
    <p:extLst>
      <p:ext uri="{BB962C8B-B14F-4D97-AF65-F5344CB8AC3E}">
        <p14:creationId xmlns:p14="http://schemas.microsoft.com/office/powerpoint/2010/main" val="764779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Giáo</a:t>
            </a:r>
            <a:r>
              <a:rPr lang="en-US" baseline="0" dirty="0"/>
              <a:t> viên chủ động giải thích từ khó, cho </a:t>
            </a:r>
            <a:r>
              <a:rPr lang="en-US" baseline="0" dirty="0" err="1"/>
              <a:t>hs</a:t>
            </a:r>
            <a:r>
              <a:rPr lang="en-US" baseline="0" dirty="0"/>
              <a:t> luyện đọc từ. Từ khó có thể linh động theo vùng miền, không nhất thiết dạy theo giáo án soạn sẵn.</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57681D8-8F8D-470F-A937-F87211C52918}" type="slidenum">
              <a:rPr lang="en-US" smtClean="0"/>
              <a:t>11</a:t>
            </a:fld>
            <a:endParaRPr lang="en-US"/>
          </a:p>
        </p:txBody>
      </p:sp>
    </p:spTree>
    <p:extLst>
      <p:ext uri="{BB962C8B-B14F-4D97-AF65-F5344CB8AC3E}">
        <p14:creationId xmlns:p14="http://schemas.microsoft.com/office/powerpoint/2010/main" val="175089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GV hỏi để khai thác cho HS hiểu kĩ thuật viết (chữ đầu câu viết hoa, cuối câu có dấu chấm, khoảng cách các chữ bằng 1 con chữ o…)</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57681D8-8F8D-470F-A937-F87211C52918}" type="slidenum">
              <a:rPr lang="en-US" smtClean="0"/>
              <a:t>20</a:t>
            </a:fld>
            <a:endParaRPr lang="en-US"/>
          </a:p>
        </p:txBody>
      </p:sp>
    </p:spTree>
    <p:extLst>
      <p:ext uri="{BB962C8B-B14F-4D97-AF65-F5344CB8AC3E}">
        <p14:creationId xmlns:p14="http://schemas.microsoft.com/office/powerpoint/2010/main" val="2358613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9113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2993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1491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58697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2282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68328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2039365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16396" name="Rectangle 12"/>
          <p:cNvSpPr>
            <a:spLocks noGrp="1" noChangeArrowheads="1"/>
          </p:cNvSpPr>
          <p:nvPr>
            <p:ph type="ctrTitle"/>
          </p:nvPr>
        </p:nvSpPr>
        <p:spPr>
          <a:xfrm>
            <a:off x="1320800" y="1676400"/>
            <a:ext cx="10363200" cy="1462088"/>
          </a:xfrm>
        </p:spPr>
        <p:txBody>
          <a:bodyPr/>
          <a:lstStyle>
            <a:lvl1pPr>
              <a:defRPr/>
            </a:lvl1pPr>
          </a:lstStyle>
          <a:p>
            <a:r>
              <a:rPr lang="en-US"/>
              <a:t>Click to edit Master title style</a:t>
            </a:r>
          </a:p>
        </p:txBody>
      </p:sp>
      <p:sp>
        <p:nvSpPr>
          <p:cNvPr id="16397"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C1C1C"/>
              </a:solidFill>
              <a:effectLst/>
              <a:uLnTx/>
              <a:uFillTx/>
              <a:latin typeface="Tahoma"/>
              <a:ea typeface="+mn-ea"/>
              <a:cs typeface="+mn-cs"/>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C1C1C"/>
              </a:solidFill>
              <a:effectLst/>
              <a:uLnTx/>
              <a:uFillTx/>
              <a:latin typeface="Tahoma"/>
              <a:ea typeface="+mn-ea"/>
              <a:cs typeface="+mn-cs"/>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A05C38-31B8-4CB9-9057-860BA650631F}" type="slidenum">
              <a:rPr kumimoji="0" lang="en-US" sz="1400" b="0" i="0" u="none" strike="noStrike" kern="1200" cap="none" spc="0" normalizeH="0" baseline="0" noProof="0">
                <a:ln>
                  <a:noFill/>
                </a:ln>
                <a:solidFill>
                  <a:srgbClr val="1C1C1C"/>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1C1C1C"/>
              </a:solidFill>
              <a:effectLst/>
              <a:uLnTx/>
              <a:uFillTx/>
              <a:latin typeface="Tahoma"/>
              <a:ea typeface="+mn-ea"/>
              <a:cs typeface="+mn-cs"/>
            </a:endParaRPr>
          </a:p>
        </p:txBody>
      </p:sp>
    </p:spTree>
    <p:extLst>
      <p:ext uri="{BB962C8B-B14F-4D97-AF65-F5344CB8AC3E}">
        <p14:creationId xmlns:p14="http://schemas.microsoft.com/office/powerpoint/2010/main" val="126193751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99C98E4-A6AE-44EE-8B91-7D84C7F1535E}"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261698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D326FD-4EF2-43C1-B134-FC326E2BA08B}"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9304957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7"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EF633F8-B664-4EF0-8F5A-69E964B2686E}"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322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077484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8"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9"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A050EF-DCFF-42F7-ADCB-25AD8C889000}"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490206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4"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F61171-4547-433D-9E98-2C3BB6A08CBE}"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906415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3"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4"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D1602C-E44D-470F-B0F8-D4FFC5A40A5C}"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608016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7"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0C2EC7A-4178-4BFE-B4E9-B512D3D45D83}"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8496025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7"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308F27-1600-42C7-836F-FE173279AE33}"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7854881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30DD5A-A93E-43A2-9278-63B9EE6A8D26}"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4971661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6" name="Rectangle 13"/>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D9F933-D769-43C0-ACA7-24F9B40D2D43}"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154478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8400"/>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srgbClr val="000000"/>
              </a:solidFill>
              <a:effectLst/>
              <a:uLnTx/>
              <a:uFillTx/>
              <a:latin typeface="Tahoma"/>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srgbClr val="000000"/>
              </a:solidFill>
              <a:effectLst/>
              <a:uLnTx/>
              <a:uFillTx/>
              <a:latin typeface="Tahoma"/>
              <a:ea typeface="+mn-ea"/>
              <a:cs typeface="+mn-cs"/>
            </a:endParaRPr>
          </a:p>
        </p:txBody>
      </p:sp>
      <p:sp>
        <p:nvSpPr>
          <p:cNvPr id="9" name="Slide Number Placeholder 8"/>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F8A8FC-CC1C-4E7B-838B-1E4677B23289}" type="slidenum">
              <a:rPr kumimoji="0" lang="vi-VN"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158601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96913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6317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06329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5/26/2024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3238968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556684" y="1098551"/>
            <a:ext cx="58420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vi-VN" sz="2400" b="0" i="0" u="none" strike="noStrike" kern="1200" cap="none" spc="0" normalizeH="0" baseline="0" noProof="0">
              <a:ln>
                <a:noFill/>
              </a:ln>
              <a:solidFill>
                <a:srgbClr val="000000"/>
              </a:solidFill>
              <a:effectLst/>
              <a:uLnTx/>
              <a:uFillTx/>
              <a:latin typeface="Tahoma"/>
              <a:ea typeface="+mn-ea"/>
              <a:cs typeface="+mn-cs"/>
            </a:endParaRPr>
          </a:p>
        </p:txBody>
      </p:sp>
      <p:sp>
        <p:nvSpPr>
          <p:cNvPr id="1027"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vi-VN" sz="2400" b="0" i="0" u="none" strike="noStrike" kern="1200" cap="none" spc="0" normalizeH="0" baseline="0" noProof="0">
              <a:ln>
                <a:noFill/>
              </a:ln>
              <a:solidFill>
                <a:srgbClr val="000000"/>
              </a:solidFill>
              <a:effectLst/>
              <a:uLnTx/>
              <a:uFillTx/>
              <a:latin typeface="Tahoma"/>
              <a:ea typeface="+mn-ea"/>
              <a:cs typeface="+mn-cs"/>
            </a:endParaRPr>
          </a:p>
        </p:txBody>
      </p:sp>
      <p:sp>
        <p:nvSpPr>
          <p:cNvPr id="1028" name="Rectangle 4"/>
          <p:cNvSpPr>
            <a:spLocks noChangeArrowheads="1"/>
          </p:cNvSpPr>
          <p:nvPr/>
        </p:nvSpPr>
        <p:spPr bwMode="ltGray">
          <a:xfrm>
            <a:off x="721785" y="1520826"/>
            <a:ext cx="563033"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vi-VN" sz="2400" b="0" i="0" u="none" strike="noStrike" kern="1200" cap="none" spc="0" normalizeH="0" baseline="0" noProof="0">
              <a:ln>
                <a:noFill/>
              </a:ln>
              <a:solidFill>
                <a:srgbClr val="000000"/>
              </a:solidFill>
              <a:effectLst/>
              <a:uLnTx/>
              <a:uFillTx/>
              <a:latin typeface="Tahoma"/>
              <a:ea typeface="+mn-ea"/>
              <a:cs typeface="+mn-cs"/>
            </a:endParaRPr>
          </a:p>
        </p:txBody>
      </p:sp>
      <p:sp>
        <p:nvSpPr>
          <p:cNvPr id="1029"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vi-VN" sz="2400" b="0" i="0" u="none" strike="noStrike" kern="1200" cap="none" spc="0" normalizeH="0" baseline="0" noProof="0">
              <a:ln>
                <a:noFill/>
              </a:ln>
              <a:solidFill>
                <a:srgbClr val="000000"/>
              </a:solidFill>
              <a:effectLst/>
              <a:uLnTx/>
              <a:uFillTx/>
              <a:latin typeface="Tahoma"/>
              <a:ea typeface="+mn-ea"/>
              <a:cs typeface="+mn-cs"/>
            </a:endParaRPr>
          </a:p>
        </p:txBody>
      </p:sp>
      <p:sp>
        <p:nvSpPr>
          <p:cNvPr id="1030"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vi-VN" sz="2400" b="0" i="0" u="none" strike="noStrike" kern="1200" cap="none" spc="0" normalizeH="0" baseline="0" noProof="0">
              <a:ln>
                <a:noFill/>
              </a:ln>
              <a:solidFill>
                <a:srgbClr val="000000"/>
              </a:solidFill>
              <a:effectLst/>
              <a:uLnTx/>
              <a:uFillTx/>
              <a:latin typeface="Tahoma"/>
              <a:ea typeface="+mn-ea"/>
              <a:cs typeface="+mn-cs"/>
            </a:endParaRPr>
          </a:p>
        </p:txBody>
      </p:sp>
      <p:sp>
        <p:nvSpPr>
          <p:cNvPr id="1031" name="Rectangle 7"/>
          <p:cNvSpPr>
            <a:spLocks noChangeArrowheads="1"/>
          </p:cNvSpPr>
          <p:nvPr/>
        </p:nvSpPr>
        <p:spPr bwMode="gray">
          <a:xfrm>
            <a:off x="1016000" y="990601"/>
            <a:ext cx="42333"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vi-VN" sz="2400" b="0" i="0" u="none" strike="noStrike" kern="1200" cap="none" spc="0" normalizeH="0" baseline="0" noProof="0">
              <a:ln>
                <a:noFill/>
              </a:ln>
              <a:solidFill>
                <a:srgbClr val="000000"/>
              </a:solidFill>
              <a:effectLst/>
              <a:uLnTx/>
              <a:uFillTx/>
              <a:latin typeface="Tahoma"/>
              <a:ea typeface="+mn-ea"/>
              <a:cs typeface="+mn-cs"/>
            </a:endParaRPr>
          </a:p>
        </p:txBody>
      </p:sp>
      <p:sp>
        <p:nvSpPr>
          <p:cNvPr id="1032"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vi-VN" sz="2400" b="0" i="0" u="none" strike="noStrike" kern="1200" cap="none" spc="0" normalizeH="0" baseline="0" noProof="0">
              <a:ln>
                <a:noFill/>
              </a:ln>
              <a:solidFill>
                <a:srgbClr val="000000"/>
              </a:solidFill>
              <a:effectLst/>
              <a:uLnTx/>
              <a:uFillTx/>
              <a:latin typeface="Tahoma"/>
              <a:ea typeface="+mn-ea"/>
              <a:cs typeface="+mn-cs"/>
            </a:endParaRPr>
          </a:p>
        </p:txBody>
      </p:sp>
      <p:sp>
        <p:nvSpPr>
          <p:cNvPr id="1033" name="Rectangle 9"/>
          <p:cNvSpPr>
            <a:spLocks noGrp="1" noChangeArrowheads="1"/>
          </p:cNvSpPr>
          <p:nvPr>
            <p:ph type="title"/>
          </p:nvPr>
        </p:nvSpPr>
        <p:spPr bwMode="auto">
          <a:xfrm>
            <a:off x="1534585" y="214314"/>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5370" name="Rectangle 10"/>
          <p:cNvSpPr>
            <a:spLocks noGrp="1" noChangeArrowheads="1"/>
          </p:cNvSpPr>
          <p:nvPr>
            <p:ph type="body" idx="1"/>
          </p:nvPr>
        </p:nvSpPr>
        <p:spPr bwMode="auto">
          <a:xfrm>
            <a:off x="1576917" y="2017713"/>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71" name="Rectangle 11"/>
          <p:cNvSpPr>
            <a:spLocks noGrp="1" noChangeArrowheads="1"/>
          </p:cNvSpPr>
          <p:nvPr>
            <p:ph type="dt" sz="half" idx="2"/>
          </p:nvPr>
        </p:nvSpPr>
        <p:spPr bwMode="auto">
          <a:xfrm>
            <a:off x="1549400" y="6243638"/>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15372" name="Rectangle 12"/>
          <p:cNvSpPr>
            <a:spLocks noGrp="1" noChangeArrowheads="1"/>
          </p:cNvSpPr>
          <p:nvPr>
            <p:ph type="ftr" sz="quarter" idx="3"/>
          </p:nvPr>
        </p:nvSpPr>
        <p:spPr bwMode="auto">
          <a:xfrm>
            <a:off x="4876800" y="6243638"/>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15373" name="Rectangle 13"/>
          <p:cNvSpPr>
            <a:spLocks noGrp="1" noChangeArrowheads="1"/>
          </p:cNvSpPr>
          <p:nvPr>
            <p:ph type="sldNum" sz="quarter" idx="4"/>
          </p:nvPr>
        </p:nvSpPr>
        <p:spPr bwMode="auto">
          <a:xfrm>
            <a:off x="9389533" y="6243638"/>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9047BD-3C6C-46B6-B116-05871077B3D1}" type="slidenum">
              <a:rPr kumimoji="0" lang="en-US" sz="1400" b="0" i="0" u="none" strike="noStrike" kern="1200" cap="none" spc="0" normalizeH="0" baseline="0" noProof="0">
                <a:ln>
                  <a:noFill/>
                </a:ln>
                <a:solidFill>
                  <a:srgbClr val="000000"/>
                </a:solidFill>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7058874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15370">
                                            <p:txEl>
                                              <p:pRg st="0" end="0"/>
                                            </p:txEl>
                                          </p:spTgt>
                                        </p:tgtEl>
                                        <p:attrNameLst>
                                          <p:attrName>style.visibility</p:attrName>
                                        </p:attrNameLst>
                                      </p:cBhvr>
                                      <p:to>
                                        <p:strVal val="visible"/>
                                      </p:to>
                                    </p:set>
                                    <p:animEffect transition="in" filter="fade">
                                      <p:cBhvr>
                                        <p:cTn id="7" dur="1000"/>
                                        <p:tgtEl>
                                          <p:spTgt spid="15370">
                                            <p:txEl>
                                              <p:pRg st="0" end="0"/>
                                            </p:txEl>
                                          </p:spTgt>
                                        </p:tgtEl>
                                      </p:cBhvr>
                                    </p:animEffect>
                                    <p:anim calcmode="lin" valueType="num">
                                      <p:cBhvr>
                                        <p:cTn id="8" dur="1000" fill="hold"/>
                                        <p:tgtEl>
                                          <p:spTgt spid="153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370">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15370">
                                            <p:txEl>
                                              <p:pRg st="1" end="1"/>
                                            </p:txEl>
                                          </p:spTgt>
                                        </p:tgtEl>
                                        <p:attrNameLst>
                                          <p:attrName>style.visibility</p:attrName>
                                        </p:attrNameLst>
                                      </p:cBhvr>
                                      <p:to>
                                        <p:strVal val="visible"/>
                                      </p:to>
                                    </p:set>
                                    <p:animEffect transition="in" filter="fade">
                                      <p:cBhvr>
                                        <p:cTn id="12" dur="1000"/>
                                        <p:tgtEl>
                                          <p:spTgt spid="15370">
                                            <p:txEl>
                                              <p:pRg st="1" end="1"/>
                                            </p:txEl>
                                          </p:spTgt>
                                        </p:tgtEl>
                                      </p:cBhvr>
                                    </p:animEffect>
                                    <p:anim calcmode="lin" valueType="num">
                                      <p:cBhvr>
                                        <p:cTn id="13" dur="1000" fill="hold"/>
                                        <p:tgtEl>
                                          <p:spTgt spid="1537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370">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15370">
                                            <p:txEl>
                                              <p:pRg st="2" end="2"/>
                                            </p:txEl>
                                          </p:spTgt>
                                        </p:tgtEl>
                                        <p:attrNameLst>
                                          <p:attrName>style.visibility</p:attrName>
                                        </p:attrNameLst>
                                      </p:cBhvr>
                                      <p:to>
                                        <p:strVal val="visible"/>
                                      </p:to>
                                    </p:set>
                                    <p:animEffect transition="in" filter="fade">
                                      <p:cBhvr>
                                        <p:cTn id="17" dur="1000"/>
                                        <p:tgtEl>
                                          <p:spTgt spid="15370">
                                            <p:txEl>
                                              <p:pRg st="2" end="2"/>
                                            </p:txEl>
                                          </p:spTgt>
                                        </p:tgtEl>
                                      </p:cBhvr>
                                    </p:animEffect>
                                    <p:anim calcmode="lin" valueType="num">
                                      <p:cBhvr>
                                        <p:cTn id="18" dur="1000" fill="hold"/>
                                        <p:tgtEl>
                                          <p:spTgt spid="1537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5370">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15370">
                                            <p:txEl>
                                              <p:pRg st="3" end="3"/>
                                            </p:txEl>
                                          </p:spTgt>
                                        </p:tgtEl>
                                        <p:attrNameLst>
                                          <p:attrName>style.visibility</p:attrName>
                                        </p:attrNameLst>
                                      </p:cBhvr>
                                      <p:to>
                                        <p:strVal val="visible"/>
                                      </p:to>
                                    </p:set>
                                    <p:animEffect transition="in" filter="fade">
                                      <p:cBhvr>
                                        <p:cTn id="22" dur="1000"/>
                                        <p:tgtEl>
                                          <p:spTgt spid="15370">
                                            <p:txEl>
                                              <p:pRg st="3" end="3"/>
                                            </p:txEl>
                                          </p:spTgt>
                                        </p:tgtEl>
                                      </p:cBhvr>
                                    </p:animEffect>
                                    <p:anim calcmode="lin" valueType="num">
                                      <p:cBhvr>
                                        <p:cTn id="23" dur="1000" fill="hold"/>
                                        <p:tgtEl>
                                          <p:spTgt spid="1537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5370">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15370">
                                            <p:txEl>
                                              <p:pRg st="4" end="4"/>
                                            </p:txEl>
                                          </p:spTgt>
                                        </p:tgtEl>
                                        <p:attrNameLst>
                                          <p:attrName>style.visibility</p:attrName>
                                        </p:attrNameLst>
                                      </p:cBhvr>
                                      <p:to>
                                        <p:strVal val="visible"/>
                                      </p:to>
                                    </p:set>
                                    <p:animEffect transition="in" filter="fade">
                                      <p:cBhvr>
                                        <p:cTn id="27" dur="1000"/>
                                        <p:tgtEl>
                                          <p:spTgt spid="15370">
                                            <p:txEl>
                                              <p:pRg st="4" end="4"/>
                                            </p:txEl>
                                          </p:spTgt>
                                        </p:tgtEl>
                                      </p:cBhvr>
                                    </p:animEffect>
                                    <p:anim calcmode="lin" valueType="num">
                                      <p:cBhvr>
                                        <p:cTn id="28" dur="1000" fill="hold"/>
                                        <p:tgtEl>
                                          <p:spTgt spid="15370">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537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15370"/>
                        </p:tgtEl>
                        <p:attrNameLst>
                          <p:attrName>style.visibility</p:attrName>
                        </p:attrNameLst>
                      </p:cBhvr>
                      <p:to>
                        <p:strVal val="visible"/>
                      </p:to>
                    </p:set>
                    <p:animEffect transition="in" filter="fade">
                      <p:cBhvr>
                        <p:cTn dur="1000"/>
                        <p:tgtEl>
                          <p:spTgt spid="15370"/>
                        </p:tgtEl>
                      </p:cBhvr>
                    </p:animEffect>
                    <p:anim calcmode="lin" valueType="num">
                      <p:cBhvr>
                        <p:cTn dur="1000" fill="hold"/>
                        <p:tgtEl>
                          <p:spTgt spid="15370"/>
                        </p:tgtEl>
                        <p:attrNameLst>
                          <p:attrName>ppt_x</p:attrName>
                        </p:attrNameLst>
                      </p:cBhvr>
                      <p:tavLst>
                        <p:tav tm="0">
                          <p:val>
                            <p:strVal val="#ppt_x"/>
                          </p:val>
                        </p:tav>
                        <p:tav tm="100000">
                          <p:val>
                            <p:strVal val="#ppt_x"/>
                          </p:val>
                        </p:tav>
                      </p:tavLst>
                    </p:anim>
                    <p:anim calcmode="lin" valueType="num">
                      <p:cBhvr>
                        <p:cTn dur="1000" fill="hold"/>
                        <p:tgtEl>
                          <p:spTgt spid="15370"/>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15370"/>
                        </p:tgtEl>
                        <p:attrNameLst>
                          <p:attrName>style.visibility</p:attrName>
                        </p:attrNameLst>
                      </p:cBhvr>
                      <p:to>
                        <p:strVal val="visible"/>
                      </p:to>
                    </p:set>
                    <p:animEffect transition="in" filter="fade">
                      <p:cBhvr>
                        <p:cTn dur="1000"/>
                        <p:tgtEl>
                          <p:spTgt spid="15370"/>
                        </p:tgtEl>
                      </p:cBhvr>
                    </p:animEffect>
                    <p:anim calcmode="lin" valueType="num">
                      <p:cBhvr>
                        <p:cTn dur="1000" fill="hold"/>
                        <p:tgtEl>
                          <p:spTgt spid="15370"/>
                        </p:tgtEl>
                        <p:attrNameLst>
                          <p:attrName>ppt_x</p:attrName>
                        </p:attrNameLst>
                      </p:cBhvr>
                      <p:tavLst>
                        <p:tav tm="0">
                          <p:val>
                            <p:strVal val="#ppt_x"/>
                          </p:val>
                        </p:tav>
                        <p:tav tm="100000">
                          <p:val>
                            <p:strVal val="#ppt_x"/>
                          </p:val>
                        </p:tav>
                      </p:tavLst>
                    </p:anim>
                    <p:anim calcmode="lin" valueType="num">
                      <p:cBhvr>
                        <p:cTn dur="1000" fill="hold"/>
                        <p:tgtEl>
                          <p:spTgt spid="15370"/>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15370"/>
                        </p:tgtEl>
                        <p:attrNameLst>
                          <p:attrName>style.visibility</p:attrName>
                        </p:attrNameLst>
                      </p:cBhvr>
                      <p:to>
                        <p:strVal val="visible"/>
                      </p:to>
                    </p:set>
                    <p:animEffect transition="in" filter="fade">
                      <p:cBhvr>
                        <p:cTn dur="1000"/>
                        <p:tgtEl>
                          <p:spTgt spid="15370"/>
                        </p:tgtEl>
                      </p:cBhvr>
                    </p:animEffect>
                    <p:anim calcmode="lin" valueType="num">
                      <p:cBhvr>
                        <p:cTn dur="1000" fill="hold"/>
                        <p:tgtEl>
                          <p:spTgt spid="15370"/>
                        </p:tgtEl>
                        <p:attrNameLst>
                          <p:attrName>ppt_x</p:attrName>
                        </p:attrNameLst>
                      </p:cBhvr>
                      <p:tavLst>
                        <p:tav tm="0">
                          <p:val>
                            <p:strVal val="#ppt_x"/>
                          </p:val>
                        </p:tav>
                        <p:tav tm="100000">
                          <p:val>
                            <p:strVal val="#ppt_x"/>
                          </p:val>
                        </p:tav>
                      </p:tavLst>
                    </p:anim>
                    <p:anim calcmode="lin" valueType="num">
                      <p:cBhvr>
                        <p:cTn dur="1000" fill="hold"/>
                        <p:tgtEl>
                          <p:spTgt spid="15370"/>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15370"/>
                        </p:tgtEl>
                        <p:attrNameLst>
                          <p:attrName>style.visibility</p:attrName>
                        </p:attrNameLst>
                      </p:cBhvr>
                      <p:to>
                        <p:strVal val="visible"/>
                      </p:to>
                    </p:set>
                    <p:animEffect transition="in" filter="fade">
                      <p:cBhvr>
                        <p:cTn dur="1000"/>
                        <p:tgtEl>
                          <p:spTgt spid="15370"/>
                        </p:tgtEl>
                      </p:cBhvr>
                    </p:animEffect>
                    <p:anim calcmode="lin" valueType="num">
                      <p:cBhvr>
                        <p:cTn dur="1000" fill="hold"/>
                        <p:tgtEl>
                          <p:spTgt spid="15370"/>
                        </p:tgtEl>
                        <p:attrNameLst>
                          <p:attrName>ppt_x</p:attrName>
                        </p:attrNameLst>
                      </p:cBhvr>
                      <p:tavLst>
                        <p:tav tm="0">
                          <p:val>
                            <p:strVal val="#ppt_x"/>
                          </p:val>
                        </p:tav>
                        <p:tav tm="100000">
                          <p:val>
                            <p:strVal val="#ppt_x"/>
                          </p:val>
                        </p:tav>
                      </p:tavLst>
                    </p:anim>
                    <p:anim calcmode="lin" valueType="num">
                      <p:cBhvr>
                        <p:cTn dur="1000" fill="hold"/>
                        <p:tgtEl>
                          <p:spTgt spid="15370"/>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15370"/>
                        </p:tgtEl>
                        <p:attrNameLst>
                          <p:attrName>style.visibility</p:attrName>
                        </p:attrNameLst>
                      </p:cBhvr>
                      <p:to>
                        <p:strVal val="visible"/>
                      </p:to>
                    </p:set>
                    <p:animEffect transition="in" filter="fade">
                      <p:cBhvr>
                        <p:cTn dur="1000"/>
                        <p:tgtEl>
                          <p:spTgt spid="15370"/>
                        </p:tgtEl>
                      </p:cBhvr>
                    </p:animEffect>
                    <p:anim calcmode="lin" valueType="num">
                      <p:cBhvr>
                        <p:cTn dur="1000" fill="hold"/>
                        <p:tgtEl>
                          <p:spTgt spid="15370"/>
                        </p:tgtEl>
                        <p:attrNameLst>
                          <p:attrName>ppt_x</p:attrName>
                        </p:attrNameLst>
                      </p:cBhvr>
                      <p:tavLst>
                        <p:tav tm="0">
                          <p:val>
                            <p:strVal val="#ppt_x"/>
                          </p:val>
                        </p:tav>
                        <p:tav tm="100000">
                          <p:val>
                            <p:strVal val="#ppt_x"/>
                          </p:val>
                        </p:tav>
                      </p:tavLst>
                    </p:anim>
                    <p:anim calcmode="lin" valueType="num">
                      <p:cBhvr>
                        <p:cTn dur="1000" fill="hold"/>
                        <p:tgtEl>
                          <p:spTgt spid="15370"/>
                        </p:tgtEl>
                        <p:attrNameLst>
                          <p:attrName>ppt_y</p:attrName>
                        </p:attrNameLst>
                      </p:cBhvr>
                      <p:tavLst>
                        <p:tav tm="0">
                          <p:val>
                            <p:strVal val="#ppt_y-.1"/>
                          </p:val>
                        </p:tav>
                        <p:tav tm="100000">
                          <p:val>
                            <p:strVal val="#ppt_y"/>
                          </p:val>
                        </p:tav>
                      </p:tavLst>
                    </p:anim>
                  </p:childTnLst>
                </p:cTn>
              </p:par>
            </p:tnLst>
          </p:tmpl>
        </p:tmplLst>
      </p:bldP>
    </p:bld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wm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9.wdp"/></Relationships>
</file>

<file path=ppt/slides/_rels/slide1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9.wdp"/></Relationships>
</file>

<file path=ppt/slides/_rels/slide1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8.xml"/><Relationship Id="rId3" Type="http://schemas.openxmlformats.org/officeDocument/2006/relationships/image" Target="../media/image5.png"/><Relationship Id="rId7" Type="http://schemas.openxmlformats.org/officeDocument/2006/relationships/image" Target="../media/image8.png"/><Relationship Id="rId12" Type="http://schemas.microsoft.com/office/2007/relationships/hdphoto" Target="../media/hdphoto4.wdp"/><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0.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40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20.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48.png"/><Relationship Id="rId18" Type="http://schemas.openxmlformats.org/officeDocument/2006/relationships/image" Target="../media/image51.gif"/><Relationship Id="rId3" Type="http://schemas.openxmlformats.org/officeDocument/2006/relationships/image" Target="../media/image43.png"/><Relationship Id="rId21" Type="http://schemas.microsoft.com/office/2007/relationships/hdphoto" Target="../media/hdphoto28.wdp"/><Relationship Id="rId7" Type="http://schemas.openxmlformats.org/officeDocument/2006/relationships/image" Target="../media/image45.png"/><Relationship Id="rId12" Type="http://schemas.microsoft.com/office/2007/relationships/hdphoto" Target="../media/hdphoto25.wdp"/><Relationship Id="rId17" Type="http://schemas.openxmlformats.org/officeDocument/2006/relationships/image" Target="../media/image50.png"/><Relationship Id="rId2" Type="http://schemas.openxmlformats.org/officeDocument/2006/relationships/image" Target="../media/image42.jpg"/><Relationship Id="rId16" Type="http://schemas.microsoft.com/office/2007/relationships/hdphoto" Target="../media/hdphoto27.wdp"/><Relationship Id="rId20" Type="http://schemas.openxmlformats.org/officeDocument/2006/relationships/image" Target="../media/image53.png"/><Relationship Id="rId1" Type="http://schemas.openxmlformats.org/officeDocument/2006/relationships/slideLayout" Target="../slideLayouts/slideLayout2.xml"/><Relationship Id="rId6" Type="http://schemas.microsoft.com/office/2007/relationships/hdphoto" Target="../media/hdphoto22.wdp"/><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49.png"/><Relationship Id="rId23" Type="http://schemas.microsoft.com/office/2007/relationships/hdphoto" Target="../media/hdphoto29.wdp"/><Relationship Id="rId10" Type="http://schemas.microsoft.com/office/2007/relationships/hdphoto" Target="../media/hdphoto24.wdp"/><Relationship Id="rId19" Type="http://schemas.openxmlformats.org/officeDocument/2006/relationships/image" Target="../media/image52.gif"/><Relationship Id="rId4" Type="http://schemas.microsoft.com/office/2007/relationships/hdphoto" Target="../media/hdphoto21.wdp"/><Relationship Id="rId9" Type="http://schemas.openxmlformats.org/officeDocument/2006/relationships/image" Target="../media/image46.png"/><Relationship Id="rId14" Type="http://schemas.microsoft.com/office/2007/relationships/hdphoto" Target="../media/hdphoto26.wdp"/><Relationship Id="rId22"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35.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46.xml"/><Relationship Id="rId6" Type="http://schemas.microsoft.com/office/2007/relationships/hdphoto" Target="../media/hdphoto6.wdp"/><Relationship Id="rId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17.png"/><Relationship Id="rId21" Type="http://schemas.microsoft.com/office/2007/relationships/hdphoto" Target="../media/hdphoto13.wdp"/><Relationship Id="rId34" Type="http://schemas.microsoft.com/office/2007/relationships/hdphoto" Target="../media/hdphoto18.wdp"/><Relationship Id="rId7" Type="http://schemas.microsoft.com/office/2007/relationships/hdphoto" Target="../media/hdphoto8.wdp"/><Relationship Id="rId12" Type="http://schemas.openxmlformats.org/officeDocument/2006/relationships/image" Target="../media/image20.png"/><Relationship Id="rId17" Type="http://schemas.openxmlformats.org/officeDocument/2006/relationships/slide" Target="slide4.xml"/><Relationship Id="rId25" Type="http://schemas.microsoft.com/office/2007/relationships/hdphoto" Target="../media/hdphoto15.wdp"/><Relationship Id="rId33" Type="http://schemas.openxmlformats.org/officeDocument/2006/relationships/image" Target="../media/image29.png"/><Relationship Id="rId2" Type="http://schemas.openxmlformats.org/officeDocument/2006/relationships/image" Target="../media/image16.jpg"/><Relationship Id="rId16" Type="http://schemas.microsoft.com/office/2007/relationships/hdphoto" Target="../media/hdphoto11.wdp"/><Relationship Id="rId20" Type="http://schemas.openxmlformats.org/officeDocument/2006/relationships/image" Target="../media/image23.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slide" Target="slide6.xml"/><Relationship Id="rId24" Type="http://schemas.openxmlformats.org/officeDocument/2006/relationships/image" Target="../media/image25.png"/><Relationship Id="rId32" Type="http://schemas.openxmlformats.org/officeDocument/2006/relationships/image" Target="../media/image28.gif"/><Relationship Id="rId5" Type="http://schemas.openxmlformats.org/officeDocument/2006/relationships/slide" Target="slide3.xml"/><Relationship Id="rId15" Type="http://schemas.openxmlformats.org/officeDocument/2006/relationships/image" Target="../media/image21.png"/><Relationship Id="rId23" Type="http://schemas.microsoft.com/office/2007/relationships/hdphoto" Target="../media/hdphoto14.wdp"/><Relationship Id="rId28" Type="http://schemas.openxmlformats.org/officeDocument/2006/relationships/image" Target="../media/image6.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19.png"/><Relationship Id="rId14" Type="http://schemas.openxmlformats.org/officeDocument/2006/relationships/slide" Target="slide7.xml"/><Relationship Id="rId22" Type="http://schemas.openxmlformats.org/officeDocument/2006/relationships/image" Target="../media/image24.png"/><Relationship Id="rId27" Type="http://schemas.microsoft.com/office/2007/relationships/hdphoto" Target="../media/hdphoto16.wdp"/><Relationship Id="rId30" Type="http://schemas.openxmlformats.org/officeDocument/2006/relationships/image" Target="../media/image27.png"/><Relationship Id="rId35" Type="http://schemas.openxmlformats.org/officeDocument/2006/relationships/image" Target="../media/image30.gif"/><Relationship Id="rId8"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1"/>
            </a:gs>
          </a:gsLst>
          <a:lin ang="5400000" scaled="1"/>
        </a:gradFill>
        <a:effectLst/>
      </p:bgPr>
    </p:bg>
    <p:spTree>
      <p:nvGrpSpPr>
        <p:cNvPr id="1" name=""/>
        <p:cNvGrpSpPr/>
        <p:nvPr/>
      </p:nvGrpSpPr>
      <p:grpSpPr>
        <a:xfrm>
          <a:off x="0" y="0"/>
          <a:ext cx="0" cy="0"/>
          <a:chOff x="0" y="0"/>
          <a:chExt cx="0" cy="0"/>
        </a:xfrm>
      </p:grpSpPr>
      <p:pic>
        <p:nvPicPr>
          <p:cNvPr id="4098" name="Picture 2" descr="UY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3183" y="4645888"/>
            <a:ext cx="2000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5" descr="J012403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0288109" y="-349250"/>
            <a:ext cx="15240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5" descr="J012403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0" y="-62036"/>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2" descr="UY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9357" y="4737100"/>
            <a:ext cx="2208213"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WordArt 4"/>
          <p:cNvSpPr>
            <a:spLocks noChangeArrowheads="1" noChangeShapeType="1" noTextEdit="1"/>
          </p:cNvSpPr>
          <p:nvPr/>
        </p:nvSpPr>
        <p:spPr bwMode="auto">
          <a:xfrm>
            <a:off x="1600200" y="1807614"/>
            <a:ext cx="9063493" cy="8774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7200" b="1" i="0" u="none" strike="noStrike" kern="1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a:ea typeface="+mn-ea"/>
                <a:cs typeface="Times New Roman"/>
              </a:rPr>
              <a:t>CHÀO MỪNG QUÝ THẦY CÔ VỀ DỰ G</a:t>
            </a:r>
            <a:r>
              <a:rPr kumimoji="0" lang="en-US" sz="7200" b="1" i="0" u="none" strike="noStrike" kern="1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a:ea typeface="+mn-ea"/>
                <a:cs typeface="Times New Roman"/>
              </a:rPr>
              <a:t>I</a:t>
            </a:r>
            <a:r>
              <a:rPr kumimoji="0" lang="vi-VN" sz="7200" b="1" i="0" u="none" strike="noStrike" kern="1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a:ea typeface="+mn-ea"/>
                <a:cs typeface="Times New Roman"/>
              </a:rPr>
              <a:t>Ờ LỚP </a:t>
            </a:r>
            <a:r>
              <a:rPr kumimoji="0" lang="en-US" sz="7200" b="1" i="0" u="none" strike="noStrike" kern="10" cap="none" spc="0" normalizeH="0" baseline="0" noProof="0" smtClean="0">
                <a:ln>
                  <a:noFill/>
                </a:ln>
                <a:solidFill>
                  <a:srgbClr val="0000CC"/>
                </a:solidFill>
                <a:effectLst>
                  <a:outerShdw blurRad="38100" dist="38100" dir="2700000" algn="tl">
                    <a:srgbClr val="000000">
                      <a:alpha val="43137"/>
                    </a:srgbClr>
                  </a:outerShdw>
                </a:effectLst>
                <a:uLnTx/>
                <a:uFillTx/>
                <a:latin typeface="Times New Roman"/>
                <a:ea typeface="+mn-ea"/>
                <a:cs typeface="Times New Roman"/>
              </a:rPr>
              <a:t>1E</a:t>
            </a:r>
            <a:endParaRPr kumimoji="0" lang="vi-VN" sz="7200" b="1" i="0" u="none" strike="noStrike" kern="1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a:ea typeface="+mn-ea"/>
              <a:cs typeface="Times New Roman"/>
            </a:endParaRPr>
          </a:p>
        </p:txBody>
      </p:sp>
      <p:sp>
        <p:nvSpPr>
          <p:cNvPr id="12" name="Rectangle 11"/>
          <p:cNvSpPr/>
          <p:nvPr/>
        </p:nvSpPr>
        <p:spPr>
          <a:xfrm>
            <a:off x="253116" y="4001974"/>
            <a:ext cx="9813922" cy="769441"/>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4400" b="1" i="0" u="none" strike="noStrike" kern="1200" cap="all" spc="0" normalizeH="0" baseline="0" noProof="0" dirty="0">
                <a:ln w="9000" cmpd="sng">
                  <a:solidFill>
                    <a:srgbClr val="000000">
                      <a:shade val="50000"/>
                      <a:satMod val="120000"/>
                    </a:srgb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uLnTx/>
                <a:uFillTx/>
                <a:latin typeface="Times New Roman" pitchFamily="18" charset="0"/>
                <a:ea typeface="+mn-ea"/>
                <a:cs typeface="Times New Roman" pitchFamily="18" charset="0"/>
              </a:rPr>
              <a:t>               </a:t>
            </a:r>
            <a:r>
              <a:rPr kumimoji="0" lang="en-US" sz="4400" b="1" i="0" u="none" strike="noStrike" kern="1200" cap="all" spc="0" normalizeH="0" baseline="0" noProof="0" dirty="0" smtClean="0">
                <a:ln w="9000" cmpd="sng">
                  <a:solidFill>
                    <a:srgbClr val="000000">
                      <a:shade val="50000"/>
                      <a:satMod val="120000"/>
                    </a:srgb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uLnTx/>
                <a:uFillTx/>
                <a:latin typeface="Times New Roman" pitchFamily="18" charset="0"/>
                <a:ea typeface="+mn-ea"/>
                <a:cs typeface="Times New Roman" pitchFamily="18" charset="0"/>
              </a:rPr>
              <a:t>	CHÚA</a:t>
            </a:r>
            <a:r>
              <a:rPr kumimoji="0" lang="en-US" sz="4400" b="1" i="0" u="none" strike="noStrike" kern="1200" cap="all" spc="0" normalizeH="0" noProof="0" dirty="0" smtClean="0">
                <a:ln w="9000" cmpd="sng">
                  <a:solidFill>
                    <a:srgbClr val="000000">
                      <a:shade val="50000"/>
                      <a:satMod val="120000"/>
                    </a:srgb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uLnTx/>
                <a:uFillTx/>
                <a:latin typeface="Times New Roman" pitchFamily="18" charset="0"/>
                <a:ea typeface="+mn-ea"/>
                <a:cs typeface="Times New Roman" pitchFamily="18" charset="0"/>
              </a:rPr>
              <a:t> TỂ RỪNG XANH</a:t>
            </a:r>
            <a:endParaRPr kumimoji="0" lang="en-US" sz="4400" b="1" i="0" u="none" strike="noStrike" kern="1200" cap="all" spc="0" normalizeH="0" baseline="0" noProof="0" dirty="0">
              <a:ln w="9000" cmpd="sng">
                <a:solidFill>
                  <a:srgbClr val="000000">
                    <a:shade val="50000"/>
                    <a:satMod val="120000"/>
                  </a:srgb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uLnTx/>
              <a:uFillTx/>
              <a:latin typeface="Times New Roman" pitchFamily="18" charset="0"/>
              <a:ea typeface="+mn-ea"/>
              <a:cs typeface="Times New Roman" pitchFamily="18" charset="0"/>
            </a:endParaRPr>
          </a:p>
        </p:txBody>
      </p:sp>
      <p:sp>
        <p:nvSpPr>
          <p:cNvPr id="2" name="TextBox 1"/>
          <p:cNvSpPr txBox="1"/>
          <p:nvPr/>
        </p:nvSpPr>
        <p:spPr>
          <a:xfrm>
            <a:off x="2449750" y="303123"/>
            <a:ext cx="736439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UỶ BAN NHÂN DÂN HUYỆN AN LÃO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TRƯỜNG TH QUỐC TUẤN</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KhongGianXanh-VA_4bdc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4409" y="4127500"/>
            <a:ext cx="609600" cy="609600"/>
          </a:xfrm>
          <a:prstGeom prst="rect">
            <a:avLst/>
          </a:prstGeom>
        </p:spPr>
      </p:pic>
      <p:sp>
        <p:nvSpPr>
          <p:cNvPr id="14" name="TextBox 13"/>
          <p:cNvSpPr txBox="1"/>
          <p:nvPr/>
        </p:nvSpPr>
        <p:spPr>
          <a:xfrm>
            <a:off x="2493181" y="5275635"/>
            <a:ext cx="73643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baseline="0" noProof="0" dirty="0"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viên</a:t>
            </a:r>
            <a:r>
              <a:rPr kumimoji="0" lang="en-US" sz="3600" b="1" i="0" u="none" strike="noStrike" kern="1200" cap="none" spc="0" normalizeH="0" baseline="0" noProof="0" dirty="0"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Lương</a:t>
            </a:r>
            <a:r>
              <a:rPr kumimoji="0" lang="en-US" sz="3600" b="1" i="0" u="none" strike="noStrike" kern="1200" cap="none" spc="0" normalizeH="0" baseline="0" noProof="0" dirty="0"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Thị</a:t>
            </a:r>
            <a:r>
              <a:rPr kumimoji="0" lang="en-US" sz="3600" b="1" i="0" u="none" strike="noStrike" kern="1200" cap="none" spc="0" normalizeH="0" noProof="0" dirty="0"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Vân</a:t>
            </a:r>
            <a:r>
              <a:rPr kumimoji="0" lang="en-US" sz="3600" b="1" i="0" u="none" strike="noStrike" kern="1200" cap="none" spc="0" normalizeH="0" noProof="0" dirty="0"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Anh</a:t>
            </a:r>
            <a:endParaRPr kumimoji="0" lang="en-US" sz="3600" b="1" i="0" u="none" strike="noStrike" kern="1200" cap="none" spc="0" normalizeH="0" baseline="0" noProof="0" dirty="0">
              <a:ln>
                <a:noFill/>
              </a:ln>
              <a:solidFill>
                <a:srgbClr val="AAEFD1">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1752144" y="2896013"/>
            <a:ext cx="8557102" cy="769441"/>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4400" b="1" i="0" u="none" strike="noStrike" kern="1200" cap="all" spc="0" normalizeH="0" baseline="0" noProof="0" dirty="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rPr>
              <a:t>               </a:t>
            </a:r>
            <a:r>
              <a:rPr kumimoji="0" lang="en-US" sz="4400" b="1" i="0" u="none" strike="noStrike" kern="1200" cap="all" spc="0" normalizeH="0" baseline="0" noProof="0" dirty="0" err="1" smtClean="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rPr>
              <a:t>môn</a:t>
            </a:r>
            <a:r>
              <a:rPr kumimoji="0" lang="en-US" sz="4400" b="1" i="0" u="none" strike="noStrike" kern="1200" cap="all" spc="0" normalizeH="0" baseline="0" noProof="0" dirty="0" smtClean="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rPr>
              <a:t> </a:t>
            </a:r>
            <a:r>
              <a:rPr kumimoji="0" lang="en-US" sz="4400" b="1" i="0" u="none" strike="noStrike" kern="1200" cap="all" spc="0" normalizeH="0" baseline="0" noProof="0" dirty="0" err="1" smtClean="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rPr>
              <a:t>tiếng</a:t>
            </a:r>
            <a:r>
              <a:rPr kumimoji="0" lang="en-US" sz="4400" b="1" i="0" u="none" strike="noStrike" kern="1200" cap="all" spc="0" normalizeH="0" baseline="0" noProof="0" dirty="0" smtClean="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rPr>
              <a:t> </a:t>
            </a:r>
            <a:r>
              <a:rPr kumimoji="0" lang="en-US" sz="4400" b="1" i="0" u="none" strike="noStrike" kern="1200" cap="all" spc="0" normalizeH="0" baseline="0" noProof="0" dirty="0" err="1" smtClean="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rPr>
              <a:t>việt</a:t>
            </a:r>
            <a:endParaRPr kumimoji="0" lang="en-US" sz="4400" b="1" i="0" u="none" strike="noStrike" kern="1200" cap="all" spc="0" normalizeH="0" baseline="0" noProof="0" dirty="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0946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758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1695676"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8841526" y="187646"/>
            <a:ext cx="3048001" cy="187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142240" y="671518"/>
            <a:ext cx="5947064" cy="646282"/>
          </a:xfrm>
          <a:prstGeom prst="rect">
            <a:avLst/>
          </a:prstGeom>
          <a:noFill/>
        </p:spPr>
        <p:txBody>
          <a:bodyPr wrap="square" lIns="91391" tIns="45696" rIns="91391" bIns="45696" rtlCol="0">
            <a:spAutoFit/>
          </a:bodyPr>
          <a:lstStyle/>
          <a:p>
            <a:pPr algn="ctr"/>
            <a:r>
              <a:rPr lang="en-US" sz="3600" b="1" dirty="0">
                <a:latin typeface="Arial-Rounded" pitchFamily="34" charset="0"/>
                <a:ea typeface="Arial-Rounded" pitchFamily="34" charset="0"/>
                <a:cs typeface="Arial-Rounded" pitchFamily="34" charset="0"/>
              </a:rPr>
              <a:t>Chúa tể rừng xanh</a:t>
            </a:r>
            <a:endParaRPr lang="en-US" sz="3600" b="1" dirty="0">
              <a:latin typeface="Arial Rounded MT Bold" pitchFamily="34" charset="0"/>
              <a:ea typeface="Arial-Rounded" pitchFamily="34" charset="0"/>
              <a:cs typeface="Arial-Rounded" pitchFamily="34" charset="0"/>
            </a:endParaRPr>
          </a:p>
        </p:txBody>
      </p:sp>
      <p:sp>
        <p:nvSpPr>
          <p:cNvPr id="10" name="Rectangle 9"/>
          <p:cNvSpPr/>
          <p:nvPr/>
        </p:nvSpPr>
        <p:spPr>
          <a:xfrm>
            <a:off x="147304" y="1586155"/>
            <a:ext cx="11746986" cy="5355312"/>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dữ.</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xanh.</a:t>
            </a:r>
          </a:p>
          <a:p>
            <a:pPr marL="0" lvl="1" algn="just"/>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marL="0" lvl="1" algn="r"/>
            <a:r>
              <a:rPr lang="en-US" sz="2000" dirty="0">
                <a:latin typeface="Arial-Rounded" panose="020B0500000000000000" pitchFamily="34" charset="0"/>
                <a:ea typeface="Arial-Rounded" panose="020B0500000000000000" pitchFamily="34" charset="0"/>
                <a:cs typeface="Arial-Rounded" panose="020B0500000000000000" pitchFamily="34" charset="0"/>
              </a:rPr>
              <a:t>(Theo từ điển tranh về các con vật)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p:cNvSpPr/>
          <p:nvPr/>
        </p:nvSpPr>
        <p:spPr>
          <a:xfrm>
            <a:off x="3427412" y="5961856"/>
            <a:ext cx="3048000" cy="730269"/>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141072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pic>
        <p:nvPicPr>
          <p:cNvPr id="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stretch>
            <a:fillRect/>
          </a:stretch>
        </p:blipFill>
        <p:spPr>
          <a:xfrm>
            <a:off x="2133600" y="438641"/>
            <a:ext cx="5950212" cy="963251"/>
          </a:xfrm>
          <a:prstGeom prst="rect">
            <a:avLst/>
          </a:prstGeom>
        </p:spPr>
      </p:pic>
      <p:pic>
        <p:nvPicPr>
          <p:cNvPr id="10" name="Picture 9"/>
          <p:cNvPicPr>
            <a:picLocks noChangeAspect="1"/>
          </p:cNvPicPr>
          <p:nvPr/>
        </p:nvPicPr>
        <p:blipFill>
          <a:blip r:embed="rId6"/>
          <a:stretch>
            <a:fillRect/>
          </a:stretch>
        </p:blipFill>
        <p:spPr>
          <a:xfrm>
            <a:off x="52678" y="1267399"/>
            <a:ext cx="12058933" cy="5438103"/>
          </a:xfrm>
          <a:prstGeom prst="rect">
            <a:avLst/>
          </a:prstGeom>
        </p:spPr>
      </p:pic>
      <p:sp>
        <p:nvSpPr>
          <p:cNvPr id="11" name="TextBox 10"/>
          <p:cNvSpPr txBox="1"/>
          <p:nvPr/>
        </p:nvSpPr>
        <p:spPr>
          <a:xfrm>
            <a:off x="1431362" y="6101434"/>
            <a:ext cx="7773005" cy="584739"/>
          </a:xfrm>
          <a:prstGeom prst="rect">
            <a:avLst/>
          </a:prstGeom>
          <a:solidFill>
            <a:srgbClr val="92D050"/>
          </a:solidFill>
        </p:spPr>
        <p:txBody>
          <a:bodyPr wrap="square" lIns="91403" tIns="45702" rIns="91403" bIns="45702" rtlCol="0">
            <a:spAutoFit/>
          </a:bodyPr>
          <a:lstStyle/>
          <a:p>
            <a:r>
              <a:rPr lang="en-US" sz="3200" dirty="0">
                <a:latin typeface="Arial-Rounded" pitchFamily="34" charset="0"/>
                <a:ea typeface="Arial-Rounded" pitchFamily="34" charset="0"/>
                <a:cs typeface="Arial-Rounded" pitchFamily="34" charset="0"/>
              </a:rPr>
              <a:t>Em hãy tìm từ khó đọc, khó hiểu trong bài.</a:t>
            </a:r>
          </a:p>
        </p:txBody>
      </p:sp>
      <p:cxnSp>
        <p:nvCxnSpPr>
          <p:cNvPr id="12" name="Straight Connector 11"/>
          <p:cNvCxnSpPr/>
          <p:nvPr/>
        </p:nvCxnSpPr>
        <p:spPr>
          <a:xfrm>
            <a:off x="1431362" y="2819400"/>
            <a:ext cx="108323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7389497" y="2819400"/>
            <a:ext cx="69431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4267200" y="2286000"/>
            <a:ext cx="12954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2895600" y="3810000"/>
            <a:ext cx="13716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1096681" y="3276600"/>
            <a:ext cx="8763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1638300" y="5257800"/>
            <a:ext cx="11811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376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000" fill="hold"/>
                                        <p:tgtEl>
                                          <p:spTgt spid="12"/>
                                        </p:tgtEl>
                                        <p:attrNameLst>
                                          <p:attrName>ppt_x</p:attrName>
                                        </p:attrNameLst>
                                      </p:cBhvr>
                                      <p:tavLst>
                                        <p:tav tm="0">
                                          <p:val>
                                            <p:strVal val="#ppt_x"/>
                                          </p:val>
                                        </p:tav>
                                        <p:tav tm="100000">
                                          <p:val>
                                            <p:strVal val="#ppt_x"/>
                                          </p:val>
                                        </p:tav>
                                      </p:tavLst>
                                    </p:anim>
                                    <p:anim calcmode="lin" valueType="num">
                                      <p:cBhvr additive="base">
                                        <p:cTn id="12" dur="7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000" fill="hold"/>
                                        <p:tgtEl>
                                          <p:spTgt spid="14"/>
                                        </p:tgtEl>
                                        <p:attrNameLst>
                                          <p:attrName>ppt_x</p:attrName>
                                        </p:attrNameLst>
                                      </p:cBhvr>
                                      <p:tavLst>
                                        <p:tav tm="0">
                                          <p:val>
                                            <p:strVal val="#ppt_x"/>
                                          </p:val>
                                        </p:tav>
                                        <p:tav tm="100000">
                                          <p:val>
                                            <p:strVal val="#ppt_x"/>
                                          </p:val>
                                        </p:tav>
                                      </p:tavLst>
                                    </p:anim>
                                    <p:anim calcmode="lin" valueType="num">
                                      <p:cBhvr additive="base">
                                        <p:cTn id="16" dur="7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000" fill="hold"/>
                                        <p:tgtEl>
                                          <p:spTgt spid="16"/>
                                        </p:tgtEl>
                                        <p:attrNameLst>
                                          <p:attrName>ppt_x</p:attrName>
                                        </p:attrNameLst>
                                      </p:cBhvr>
                                      <p:tavLst>
                                        <p:tav tm="0">
                                          <p:val>
                                            <p:strVal val="#ppt_x"/>
                                          </p:val>
                                        </p:tav>
                                        <p:tav tm="100000">
                                          <p:val>
                                            <p:strVal val="#ppt_x"/>
                                          </p:val>
                                        </p:tav>
                                      </p:tavLst>
                                    </p:anim>
                                    <p:anim calcmode="lin" valueType="num">
                                      <p:cBhvr additive="base">
                                        <p:cTn id="20" dur="7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000" fill="hold"/>
                                        <p:tgtEl>
                                          <p:spTgt spid="18"/>
                                        </p:tgtEl>
                                        <p:attrNameLst>
                                          <p:attrName>ppt_x</p:attrName>
                                        </p:attrNameLst>
                                      </p:cBhvr>
                                      <p:tavLst>
                                        <p:tav tm="0">
                                          <p:val>
                                            <p:strVal val="#ppt_x"/>
                                          </p:val>
                                        </p:tav>
                                        <p:tav tm="100000">
                                          <p:val>
                                            <p:strVal val="#ppt_x"/>
                                          </p:val>
                                        </p:tav>
                                      </p:tavLst>
                                    </p:anim>
                                    <p:anim calcmode="lin" valueType="num">
                                      <p:cBhvr additive="base">
                                        <p:cTn id="24" dur="7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7000" fill="hold"/>
                                        <p:tgtEl>
                                          <p:spTgt spid="21"/>
                                        </p:tgtEl>
                                        <p:attrNameLst>
                                          <p:attrName>ppt_x</p:attrName>
                                        </p:attrNameLst>
                                      </p:cBhvr>
                                      <p:tavLst>
                                        <p:tav tm="0">
                                          <p:val>
                                            <p:strVal val="#ppt_x"/>
                                          </p:val>
                                        </p:tav>
                                        <p:tav tm="100000">
                                          <p:val>
                                            <p:strVal val="#ppt_x"/>
                                          </p:val>
                                        </p:tav>
                                      </p:tavLst>
                                    </p:anim>
                                    <p:anim calcmode="lin" valueType="num">
                                      <p:cBhvr additive="base">
                                        <p:cTn id="28" dur="70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7000" fill="hold"/>
                                        <p:tgtEl>
                                          <p:spTgt spid="23"/>
                                        </p:tgtEl>
                                        <p:attrNameLst>
                                          <p:attrName>ppt_x</p:attrName>
                                        </p:attrNameLst>
                                      </p:cBhvr>
                                      <p:tavLst>
                                        <p:tav tm="0">
                                          <p:val>
                                            <p:strVal val="#ppt_x"/>
                                          </p:val>
                                        </p:tav>
                                        <p:tav tm="100000">
                                          <p:val>
                                            <p:strVal val="#ppt_x"/>
                                          </p:val>
                                        </p:tav>
                                      </p:tavLst>
                                    </p:anim>
                                    <p:anim calcmode="lin" valueType="num">
                                      <p:cBhvr additive="base">
                                        <p:cTn id="32" dur="7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stretch>
            <a:fillRect/>
          </a:stretch>
        </p:blipFill>
        <p:spPr>
          <a:xfrm>
            <a:off x="2133600" y="438641"/>
            <a:ext cx="5950212" cy="963251"/>
          </a:xfrm>
          <a:prstGeom prst="rect">
            <a:avLst/>
          </a:prstGeom>
        </p:spPr>
      </p:pic>
      <p:pic>
        <p:nvPicPr>
          <p:cNvPr id="10" name="Picture 9"/>
          <p:cNvPicPr>
            <a:picLocks noChangeAspect="1"/>
          </p:cNvPicPr>
          <p:nvPr/>
        </p:nvPicPr>
        <p:blipFill>
          <a:blip r:embed="rId5"/>
          <a:stretch>
            <a:fillRect/>
          </a:stretch>
        </p:blipFill>
        <p:spPr>
          <a:xfrm>
            <a:off x="52678" y="1267399"/>
            <a:ext cx="12058933" cy="5438103"/>
          </a:xfrm>
          <a:prstGeom prst="rect">
            <a:avLst/>
          </a:prstGeom>
        </p:spPr>
      </p:pic>
      <p:sp>
        <p:nvSpPr>
          <p:cNvPr id="11" name="TextBox 10"/>
          <p:cNvSpPr txBox="1"/>
          <p:nvPr/>
        </p:nvSpPr>
        <p:spPr>
          <a:xfrm>
            <a:off x="2326954" y="5988844"/>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Văn bản chia thành mấy câu? </a:t>
            </a:r>
          </a:p>
        </p:txBody>
      </p:sp>
      <p:sp>
        <p:nvSpPr>
          <p:cNvPr id="12" name="TextBox 11"/>
          <p:cNvSpPr txBox="1"/>
          <p:nvPr/>
        </p:nvSpPr>
        <p:spPr>
          <a:xfrm>
            <a:off x="2367149" y="5988844"/>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Cuối mỗi câu kết thúc bằng dấu gì? </a:t>
            </a:r>
          </a:p>
        </p:txBody>
      </p:sp>
      <p:cxnSp>
        <p:nvCxnSpPr>
          <p:cNvPr id="13" name="Straight Connector 12"/>
          <p:cNvCxnSpPr/>
          <p:nvPr/>
        </p:nvCxnSpPr>
        <p:spPr>
          <a:xfrm flipH="1">
            <a:off x="8458200" y="143212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5642579" y="1883235"/>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2686727" y="229540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8877095" y="230743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11811000" y="290252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2174554" y="278492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4372630" y="331832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9070410" y="432777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4724400" y="4820094"/>
            <a:ext cx="152400" cy="533400"/>
          </a:xfrm>
          <a:prstGeom prst="line">
            <a:avLst/>
          </a:prstGeom>
        </p:spPr>
        <p:style>
          <a:lnRef idx="3">
            <a:schemeClr val="accent2"/>
          </a:lnRef>
          <a:fillRef idx="0">
            <a:schemeClr val="accent2"/>
          </a:fillRef>
          <a:effectRef idx="2">
            <a:schemeClr val="accent2"/>
          </a:effectRef>
          <a:fontRef idx="minor">
            <a:schemeClr val="tx1"/>
          </a:fontRef>
        </p:style>
      </p:cxnSp>
      <p:sp>
        <p:nvSpPr>
          <p:cNvPr id="23" name="TextBox 22"/>
          <p:cNvSpPr txBox="1"/>
          <p:nvPr/>
        </p:nvSpPr>
        <p:spPr>
          <a:xfrm>
            <a:off x="2326953" y="5946972"/>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2 lần</a:t>
            </a:r>
          </a:p>
        </p:txBody>
      </p:sp>
    </p:spTree>
    <p:extLst>
      <p:ext uri="{BB962C8B-B14F-4D97-AF65-F5344CB8AC3E}">
        <p14:creationId xmlns:p14="http://schemas.microsoft.com/office/powerpoint/2010/main" val="390889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1+#ppt_w/2"/>
                                          </p:val>
                                        </p:tav>
                                        <p:tav tm="100000">
                                          <p:val>
                                            <p:strVal val="#ppt_x"/>
                                          </p:val>
                                        </p:tav>
                                      </p:tavLst>
                                    </p:anim>
                                    <p:anim calcmode="lin" valueType="num">
                                      <p:cBhvr additive="base">
                                        <p:cTn id="7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2850747" y="355423"/>
            <a:ext cx="3642531" cy="584739"/>
          </a:xfrm>
          <a:prstGeom prst="rect">
            <a:avLst/>
          </a:prstGeom>
          <a:solidFill>
            <a:srgbClr val="92D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pic>
        <p:nvPicPr>
          <p:cNvPr id="7"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952501" y="2358709"/>
            <a:ext cx="10287000" cy="1077218"/>
          </a:xfrm>
          <a:prstGeom prst="rect">
            <a:avLst/>
          </a:prstGeom>
        </p:spPr>
        <p:txBody>
          <a:bodyPr wrap="square">
            <a:spAutoFit/>
          </a:bodyPr>
          <a:lstStyle/>
          <a:p>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a:t>
            </a:r>
            <a:endParaRPr lang="en-US" dirty="0"/>
          </a:p>
        </p:txBody>
      </p:sp>
      <p:cxnSp>
        <p:nvCxnSpPr>
          <p:cNvPr id="12" name="Straight Connector 11"/>
          <p:cNvCxnSpPr/>
          <p:nvPr/>
        </p:nvCxnSpPr>
        <p:spPr>
          <a:xfrm flipH="1">
            <a:off x="5562600" y="247209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8839200" y="2461701"/>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flipH="1">
            <a:off x="4672012" y="296484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8077200" y="2954455"/>
            <a:ext cx="98712" cy="435617"/>
            <a:chOff x="2590800" y="2272159"/>
            <a:chExt cx="98712" cy="435617"/>
          </a:xfrm>
        </p:grpSpPr>
        <p:cxnSp>
          <p:nvCxnSpPr>
            <p:cNvPr id="18" name="Straight Connector 1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749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stretch>
            <a:fillRect/>
          </a:stretch>
        </p:blipFill>
        <p:spPr>
          <a:xfrm>
            <a:off x="2133600" y="438641"/>
            <a:ext cx="5950212" cy="963251"/>
          </a:xfrm>
          <a:prstGeom prst="rect">
            <a:avLst/>
          </a:prstGeom>
        </p:spPr>
      </p:pic>
      <p:pic>
        <p:nvPicPr>
          <p:cNvPr id="10" name="Picture 9"/>
          <p:cNvPicPr>
            <a:picLocks noChangeAspect="1"/>
          </p:cNvPicPr>
          <p:nvPr/>
        </p:nvPicPr>
        <p:blipFill>
          <a:blip r:embed="rId5"/>
          <a:stretch>
            <a:fillRect/>
          </a:stretch>
        </p:blipFill>
        <p:spPr>
          <a:xfrm>
            <a:off x="27709" y="1234886"/>
            <a:ext cx="12058933" cy="5438103"/>
          </a:xfrm>
          <a:prstGeom prst="rect">
            <a:avLst/>
          </a:prstGeom>
        </p:spPr>
      </p:pic>
      <p:sp>
        <p:nvSpPr>
          <p:cNvPr id="11" name="TextBox 10"/>
          <p:cNvSpPr txBox="1"/>
          <p:nvPr/>
        </p:nvSpPr>
        <p:spPr>
          <a:xfrm>
            <a:off x="-13855" y="6094907"/>
            <a:ext cx="55626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Bài đọc có mấy đoạn?</a:t>
            </a:r>
          </a:p>
        </p:txBody>
      </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81" y="762001"/>
            <a:ext cx="5270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17" y="4050621"/>
            <a:ext cx="52705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a:off x="267289" y="1341250"/>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5" name="Flowchart: Connector 14"/>
          <p:cNvSpPr/>
          <p:nvPr/>
        </p:nvSpPr>
        <p:spPr>
          <a:xfrm>
            <a:off x="4419600" y="3434642"/>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6" name="Flowchart: Connector 15"/>
          <p:cNvSpPr/>
          <p:nvPr/>
        </p:nvSpPr>
        <p:spPr>
          <a:xfrm>
            <a:off x="279174" y="4226155"/>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7" name="Flowchart: Connector 16"/>
          <p:cNvSpPr/>
          <p:nvPr/>
        </p:nvSpPr>
        <p:spPr>
          <a:xfrm>
            <a:off x="4724400" y="4901033"/>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8" name="TextBox 17"/>
          <p:cNvSpPr txBox="1"/>
          <p:nvPr/>
        </p:nvSpPr>
        <p:spPr>
          <a:xfrm>
            <a:off x="-13855" y="6093860"/>
            <a:ext cx="55626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đoạn</a:t>
            </a:r>
          </a:p>
        </p:txBody>
      </p:sp>
    </p:spTree>
    <p:extLst>
      <p:ext uri="{BB962C8B-B14F-4D97-AF65-F5344CB8AC3E}">
        <p14:creationId xmlns:p14="http://schemas.microsoft.com/office/powerpoint/2010/main" val="414180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1+#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1420374" y="74588"/>
            <a:ext cx="570227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Giải nghĩa của từ</a:t>
            </a:r>
          </a:p>
        </p:txBody>
      </p:sp>
      <p:sp>
        <p:nvSpPr>
          <p:cNvPr id="7" name="Rectangle 6"/>
          <p:cNvSpPr/>
          <p:nvPr/>
        </p:nvSpPr>
        <p:spPr>
          <a:xfrm>
            <a:off x="1295400" y="3276600"/>
            <a:ext cx="10591800" cy="1366528"/>
          </a:xfrm>
          <a:prstGeom prst="rect">
            <a:avLst/>
          </a:prstGeom>
        </p:spPr>
        <p:txBody>
          <a:bodyPr wrap="square">
            <a:spAutoFit/>
          </a:bodyPr>
          <a:lstStyle/>
          <a:p>
            <a:pPr algn="just">
              <a:lnSpc>
                <a:spcPct val="115000"/>
              </a:lnSpc>
              <a:spcAft>
                <a:spcPts val="0"/>
              </a:spcAft>
            </a:pP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chúa tể</a:t>
            </a:r>
            <a:r>
              <a:rPr lang="en-US" sz="3600" i="1" dirty="0">
                <a:latin typeface="Arial-Rounded" panose="020B0500000000000000" pitchFamily="34" charset="0"/>
                <a:ea typeface="Arial-Rounded" panose="020B0500000000000000" pitchFamily="34" charset="0"/>
                <a:cs typeface="Arial-Rounded" panose="020B0500000000000000" pitchFamily="34" charset="0"/>
              </a:rPr>
              <a:t>:</a:t>
            </a:r>
            <a:r>
              <a:rPr lang="en-US" sz="3600" dirty="0">
                <a:latin typeface="Arial-Rounded" panose="020B0500000000000000" pitchFamily="34" charset="0"/>
                <a:ea typeface="Arial-Rounded" panose="020B0500000000000000" pitchFamily="34" charset="0"/>
                <a:cs typeface="Arial-Rounded" panose="020B0500000000000000" pitchFamily="34" charset="0"/>
              </a:rPr>
              <a:t> vua, người cai quản một vương quốc. </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vuốt</a:t>
            </a:r>
            <a:r>
              <a:rPr lang="en-US" sz="3600" i="1" dirty="0">
                <a:latin typeface="Arial-Rounded" panose="020B0500000000000000" pitchFamily="34" charset="0"/>
                <a:ea typeface="Arial-Rounded" panose="020B0500000000000000" pitchFamily="34" charset="0"/>
                <a:cs typeface="Arial-Rounded" panose="020B0500000000000000" pitchFamily="34" charset="0"/>
              </a:rPr>
              <a:t>:</a:t>
            </a:r>
            <a:r>
              <a:rPr lang="en-US" sz="3600" dirty="0">
                <a:latin typeface="Arial-Rounded" panose="020B0500000000000000" pitchFamily="34" charset="0"/>
                <a:ea typeface="Arial-Rounded" panose="020B0500000000000000" pitchFamily="34" charset="0"/>
                <a:cs typeface="Arial-Rounded" panose="020B0500000000000000" pitchFamily="34" charset="0"/>
              </a:rPr>
              <a:t> móng nhọn, sắc và cong.</a:t>
            </a:r>
            <a:endParaRPr lang="en-US" sz="28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226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4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circle(in)">
                                      <p:cBhvr>
                                        <p:cTn id="13" dur="2000"/>
                                        <p:tgtEl>
                                          <p:spTgt spid="7">
                                            <p:txEl>
                                              <p:pRg st="0" end="0"/>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circle(in)">
                                      <p:cBhvr>
                                        <p:cTn id="16"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8" name="Picture 7"/>
          <p:cNvPicPr>
            <a:picLocks noChangeAspect="1"/>
          </p:cNvPicPr>
          <p:nvPr/>
        </p:nvPicPr>
        <p:blipFill>
          <a:blip r:embed="rId2"/>
          <a:stretch>
            <a:fillRect/>
          </a:stretch>
        </p:blipFill>
        <p:spPr>
          <a:xfrm>
            <a:off x="2133600" y="438641"/>
            <a:ext cx="5950212" cy="963251"/>
          </a:xfrm>
          <a:prstGeom prst="rect">
            <a:avLst/>
          </a:prstGeom>
        </p:spPr>
      </p:pic>
      <p:pic>
        <p:nvPicPr>
          <p:cNvPr id="9"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stretch>
            <a:fillRect/>
          </a:stretch>
        </p:blipFill>
        <p:spPr>
          <a:xfrm>
            <a:off x="27709" y="1234886"/>
            <a:ext cx="12058933" cy="5438103"/>
          </a:xfrm>
          <a:prstGeom prst="rect">
            <a:avLst/>
          </a:prstGeom>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50" y="685801"/>
            <a:ext cx="5270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91" y="4124620"/>
            <a:ext cx="527050" cy="113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lowchart: Connector 12"/>
          <p:cNvSpPr/>
          <p:nvPr/>
        </p:nvSpPr>
        <p:spPr>
          <a:xfrm>
            <a:off x="267289" y="1341250"/>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4" name="Flowchart: Connector 13"/>
          <p:cNvSpPr/>
          <p:nvPr/>
        </p:nvSpPr>
        <p:spPr>
          <a:xfrm>
            <a:off x="4419600" y="3434642"/>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5" name="Flowchart: Connector 14"/>
          <p:cNvSpPr/>
          <p:nvPr/>
        </p:nvSpPr>
        <p:spPr>
          <a:xfrm>
            <a:off x="279174" y="4226155"/>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6" name="Flowchart: Connector 15"/>
          <p:cNvSpPr/>
          <p:nvPr/>
        </p:nvSpPr>
        <p:spPr>
          <a:xfrm>
            <a:off x="4724400" y="4901033"/>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7" name="TextBox 16"/>
          <p:cNvSpPr txBox="1"/>
          <p:nvPr/>
        </p:nvSpPr>
        <p:spPr>
          <a:xfrm>
            <a:off x="777496" y="6100696"/>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Luyện đọc theo nhóm 2</a:t>
            </a:r>
          </a:p>
        </p:txBody>
      </p:sp>
      <p:sp>
        <p:nvSpPr>
          <p:cNvPr id="18" name="TextBox 17"/>
          <p:cNvSpPr txBox="1"/>
          <p:nvPr/>
        </p:nvSpPr>
        <p:spPr>
          <a:xfrm>
            <a:off x="811260" y="6111916"/>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Thi đọc theo nhóm 2</a:t>
            </a:r>
          </a:p>
        </p:txBody>
      </p:sp>
      <p:sp>
        <p:nvSpPr>
          <p:cNvPr id="19" name="TextBox 18"/>
          <p:cNvSpPr txBox="1"/>
          <p:nvPr/>
        </p:nvSpPr>
        <p:spPr>
          <a:xfrm>
            <a:off x="777496" y="6075054"/>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 Học sinh Đọc toàn bài</a:t>
            </a:r>
          </a:p>
        </p:txBody>
      </p:sp>
    </p:spTree>
    <p:extLst>
      <p:ext uri="{BB962C8B-B14F-4D97-AF65-F5344CB8AC3E}">
        <p14:creationId xmlns:p14="http://schemas.microsoft.com/office/powerpoint/2010/main" val="45531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60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0" y="0"/>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stretch>
            <a:fillRect/>
          </a:stretch>
        </p:blipFill>
        <p:spPr>
          <a:xfrm>
            <a:off x="27709" y="1234886"/>
            <a:ext cx="12058933" cy="5438103"/>
          </a:xfrm>
          <a:prstGeom prst="rect">
            <a:avLst/>
          </a:prstGeom>
        </p:spPr>
      </p:pic>
      <p:pic>
        <p:nvPicPr>
          <p:cNvPr id="10" name="Picture 9"/>
          <p:cNvPicPr>
            <a:picLocks noChangeAspect="1"/>
          </p:cNvPicPr>
          <p:nvPr/>
        </p:nvPicPr>
        <p:blipFill>
          <a:blip r:embed="rId5"/>
          <a:stretch>
            <a:fillRect/>
          </a:stretch>
        </p:blipFill>
        <p:spPr>
          <a:xfrm>
            <a:off x="2133600" y="438641"/>
            <a:ext cx="5950212" cy="963251"/>
          </a:xfrm>
          <a:prstGeom prst="rect">
            <a:avLst/>
          </a:prstGeom>
        </p:spPr>
      </p:pic>
      <p:sp>
        <p:nvSpPr>
          <p:cNvPr id="11" name="Cloud 10"/>
          <p:cNvSpPr/>
          <p:nvPr/>
        </p:nvSpPr>
        <p:spPr>
          <a:xfrm>
            <a:off x="2081212" y="5696275"/>
            <a:ext cx="3505200" cy="914400"/>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dirty="0">
                <a:solidFill>
                  <a:schemeClr val="tx1"/>
                </a:solidFill>
                <a:latin typeface="Arial-Rounded" pitchFamily="34" charset="0"/>
                <a:ea typeface="Arial-Rounded" pitchFamily="34" charset="0"/>
                <a:cs typeface="Arial-Rounded" pitchFamily="34" charset="0"/>
              </a:rPr>
              <a:t>Đọc thầm bài</a:t>
            </a:r>
          </a:p>
        </p:txBody>
      </p:sp>
    </p:spTree>
    <p:extLst>
      <p:ext uri="{BB962C8B-B14F-4D97-AF65-F5344CB8AC3E}">
        <p14:creationId xmlns:p14="http://schemas.microsoft.com/office/powerpoint/2010/main" val="17087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9957" y="239493"/>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sp>
        <p:nvSpPr>
          <p:cNvPr id="7" name="TextBox 6"/>
          <p:cNvSpPr txBox="1"/>
          <p:nvPr/>
        </p:nvSpPr>
        <p:spPr>
          <a:xfrm>
            <a:off x="650296" y="195183"/>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8" name="TextBox 7"/>
          <p:cNvSpPr txBox="1"/>
          <p:nvPr/>
        </p:nvSpPr>
        <p:spPr>
          <a:xfrm>
            <a:off x="3071813" y="862477"/>
            <a:ext cx="5928129" cy="584739"/>
          </a:xfrm>
          <a:prstGeom prst="rect">
            <a:avLst/>
          </a:prstGeom>
          <a:solidFill>
            <a:srgbClr val="92D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1 và trả lời câu hỏi:</a:t>
            </a:r>
          </a:p>
        </p:txBody>
      </p:sp>
      <p:sp>
        <p:nvSpPr>
          <p:cNvPr id="10" name="Rectangle 9"/>
          <p:cNvSpPr/>
          <p:nvPr/>
        </p:nvSpPr>
        <p:spPr>
          <a:xfrm>
            <a:off x="300903" y="1848229"/>
            <a:ext cx="11849533" cy="2554545"/>
          </a:xfrm>
          <a:prstGeom prst="rect">
            <a:avLst/>
          </a:prstGeom>
        </p:spPr>
        <p:txBody>
          <a:bodyPr wrap="square">
            <a:spAutoFit/>
          </a:bodyPr>
          <a:lstStyle/>
          <a:p>
            <a:pPr marL="0" lvl="1" algn="just"/>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dữ.</a:t>
            </a:r>
          </a:p>
        </p:txBody>
      </p:sp>
      <p:sp>
        <p:nvSpPr>
          <p:cNvPr id="11" name="Text Box 1"/>
          <p:cNvSpPr txBox="1"/>
          <p:nvPr/>
        </p:nvSpPr>
        <p:spPr>
          <a:xfrm>
            <a:off x="664151" y="5061216"/>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a. Hổ ăn gì và sống ở đâu?</a:t>
            </a: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399" y="4473876"/>
            <a:ext cx="4419601" cy="221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a:off x="990600" y="2286000"/>
            <a:ext cx="3947102"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flipV="1">
            <a:off x="5437908" y="2286000"/>
            <a:ext cx="3096492" cy="13855"/>
          </a:xfrm>
          <a:prstGeom prst="line">
            <a:avLst/>
          </a:prstGeom>
        </p:spPr>
        <p:style>
          <a:lnRef idx="3">
            <a:schemeClr val="accent3"/>
          </a:lnRef>
          <a:fillRef idx="0">
            <a:schemeClr val="accent3"/>
          </a:fillRef>
          <a:effectRef idx="2">
            <a:schemeClr val="accent3"/>
          </a:effectRef>
          <a:fontRef idx="minor">
            <a:schemeClr val="tx1"/>
          </a:fontRef>
        </p:style>
      </p:cxnSp>
      <p:sp>
        <p:nvSpPr>
          <p:cNvPr id="17" name="Text Box 1"/>
          <p:cNvSpPr txBox="1"/>
          <p:nvPr/>
        </p:nvSpPr>
        <p:spPr>
          <a:xfrm>
            <a:off x="650296" y="5046164"/>
            <a:ext cx="675106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b. Đuôi hổ thế nào?</a:t>
            </a:r>
          </a:p>
        </p:txBody>
      </p:sp>
      <p:cxnSp>
        <p:nvCxnSpPr>
          <p:cNvPr id="18" name="Straight Connector 17"/>
          <p:cNvCxnSpPr/>
          <p:nvPr/>
        </p:nvCxnSpPr>
        <p:spPr>
          <a:xfrm>
            <a:off x="9220200" y="3320329"/>
            <a:ext cx="2590800" cy="5902"/>
          </a:xfrm>
          <a:prstGeom prst="line">
            <a:avLst/>
          </a:prstGeom>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V="1">
            <a:off x="314757" y="3805144"/>
            <a:ext cx="1818843" cy="1"/>
          </a:xfrm>
          <a:prstGeom prst="line">
            <a:avLst/>
          </a:prstGeom>
        </p:spPr>
        <p:style>
          <a:lnRef idx="3">
            <a:schemeClr val="accent3"/>
          </a:lnRef>
          <a:fillRef idx="0">
            <a:schemeClr val="accent3"/>
          </a:fillRef>
          <a:effectRef idx="2">
            <a:schemeClr val="accent3"/>
          </a:effectRef>
          <a:fontRef idx="minor">
            <a:schemeClr val="tx1"/>
          </a:fontRef>
        </p:style>
      </p:cxnSp>
      <p:sp>
        <p:nvSpPr>
          <p:cNvPr id="24" name="Text Box 1"/>
          <p:cNvSpPr txBox="1"/>
          <p:nvPr/>
        </p:nvSpPr>
        <p:spPr>
          <a:xfrm>
            <a:off x="664150" y="4994267"/>
            <a:ext cx="6737207"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c. Hổ có những khả năng gì đặc biệt?</a:t>
            </a:r>
          </a:p>
        </p:txBody>
      </p:sp>
      <p:cxnSp>
        <p:nvCxnSpPr>
          <p:cNvPr id="25" name="Straight Connector 24"/>
          <p:cNvCxnSpPr/>
          <p:nvPr/>
        </p:nvCxnSpPr>
        <p:spPr>
          <a:xfrm flipV="1">
            <a:off x="3118859" y="3805144"/>
            <a:ext cx="2748541" cy="1"/>
          </a:xfrm>
          <a:prstGeom prst="line">
            <a:avLst/>
          </a:prstGeom>
        </p:spPr>
        <p:style>
          <a:lnRef idx="3">
            <a:schemeClr val="accent3"/>
          </a:lnRef>
          <a:fillRef idx="0">
            <a:schemeClr val="accent3"/>
          </a:fillRef>
          <a:effectRef idx="2">
            <a:schemeClr val="accent3"/>
          </a:effectRef>
          <a:fontRef idx="minor">
            <a:schemeClr val="tx1"/>
          </a:fontRef>
        </p:style>
      </p:cxnSp>
      <p:cxnSp>
        <p:nvCxnSpPr>
          <p:cNvPr id="27" name="Straight Connector 26"/>
          <p:cNvCxnSpPr/>
          <p:nvPr/>
        </p:nvCxnSpPr>
        <p:spPr>
          <a:xfrm>
            <a:off x="7401357" y="3769995"/>
            <a:ext cx="1209243" cy="1960"/>
          </a:xfrm>
          <a:prstGeom prst="line">
            <a:avLst/>
          </a:prstGeom>
        </p:spPr>
        <p:style>
          <a:lnRef idx="3">
            <a:schemeClr val="accent3"/>
          </a:lnRef>
          <a:fillRef idx="0">
            <a:schemeClr val="accent3"/>
          </a:fillRef>
          <a:effectRef idx="2">
            <a:schemeClr val="accent3"/>
          </a:effectRef>
          <a:fontRef idx="minor">
            <a:schemeClr val="tx1"/>
          </a:fontRef>
        </p:style>
      </p:cxnSp>
      <p:cxnSp>
        <p:nvCxnSpPr>
          <p:cNvPr id="29" name="Straight Connector 28"/>
          <p:cNvCxnSpPr/>
          <p:nvPr/>
        </p:nvCxnSpPr>
        <p:spPr>
          <a:xfrm flipV="1">
            <a:off x="9448800" y="3805144"/>
            <a:ext cx="2590800" cy="2"/>
          </a:xfrm>
          <a:prstGeom prst="line">
            <a:avLst/>
          </a:prstGeom>
        </p:spPr>
        <p:style>
          <a:lnRef idx="3">
            <a:schemeClr val="accent3"/>
          </a:lnRef>
          <a:fillRef idx="0">
            <a:schemeClr val="accent3"/>
          </a:fillRef>
          <a:effectRef idx="2">
            <a:schemeClr val="accent3"/>
          </a:effectRef>
          <a:fontRef idx="minor">
            <a:schemeClr val="tx1"/>
          </a:fontRef>
        </p:style>
      </p:cxn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96" y="876369"/>
            <a:ext cx="2416896" cy="921514"/>
          </a:xfrm>
          <a:prstGeom prst="rect">
            <a:avLst/>
          </a:prstGeom>
        </p:spPr>
      </p:pic>
    </p:spTree>
    <p:extLst>
      <p:ext uri="{BB962C8B-B14F-4D97-AF65-F5344CB8AC3E}">
        <p14:creationId xmlns:p14="http://schemas.microsoft.com/office/powerpoint/2010/main" val="257206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ircle(in)">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circle(in)">
                                      <p:cBhvr>
                                        <p:cTn id="48" dur="20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circle(in)">
                                      <p:cBhvr>
                                        <p:cTn id="53" dur="20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circle(in)">
                                      <p:cBhvr>
                                        <p:cTn id="58"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7" grpId="0" animBg="1"/>
      <p:bldP spid="17" grpId="1" animBg="1"/>
      <p:bldP spid="24" grpId="0" animBg="1"/>
      <p:bldP spid="2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9957" y="239493"/>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sp>
        <p:nvSpPr>
          <p:cNvPr id="7" name="TextBox 6"/>
          <p:cNvSpPr txBox="1"/>
          <p:nvPr/>
        </p:nvSpPr>
        <p:spPr>
          <a:xfrm>
            <a:off x="650296" y="195183"/>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8" name="Rectangle 7"/>
          <p:cNvSpPr/>
          <p:nvPr/>
        </p:nvSpPr>
        <p:spPr>
          <a:xfrm>
            <a:off x="914400" y="2269128"/>
            <a:ext cx="8382000" cy="1077218"/>
          </a:xfrm>
          <a:prstGeom prst="rect">
            <a:avLst/>
          </a:prstGeom>
        </p:spPr>
        <p:txBody>
          <a:bodyPr wrap="square">
            <a:spAutoFit/>
          </a:bodyPr>
          <a:lstStyle/>
          <a:p>
            <a:pPr marL="0" lvl="1" algn="just"/>
            <a:r>
              <a:rPr lang="en-US" sz="3200" dirty="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xanh.</a:t>
            </a:r>
          </a:p>
        </p:txBody>
      </p:sp>
      <p:sp>
        <p:nvSpPr>
          <p:cNvPr id="9" name="TextBox 8"/>
          <p:cNvSpPr txBox="1"/>
          <p:nvPr/>
        </p:nvSpPr>
        <p:spPr>
          <a:xfrm>
            <a:off x="3098654" y="1283382"/>
            <a:ext cx="5928129" cy="584739"/>
          </a:xfrm>
          <a:prstGeom prst="rect">
            <a:avLst/>
          </a:prstGeom>
          <a:solidFill>
            <a:srgbClr val="92D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2 và trả lời câu hỏi:</a:t>
            </a: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399" y="4473876"/>
            <a:ext cx="4419601" cy="221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
          <p:cNvSpPr txBox="1"/>
          <p:nvPr/>
        </p:nvSpPr>
        <p:spPr>
          <a:xfrm>
            <a:off x="664150" y="4785679"/>
            <a:ext cx="6004791" cy="1077218"/>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d. Hổ có vẻ ngoài hung dữ như vậy nên nó được gọi là gì?</a:t>
            </a:r>
          </a:p>
        </p:txBody>
      </p:sp>
      <p:cxnSp>
        <p:nvCxnSpPr>
          <p:cNvPr id="13" name="Straight Connector 12"/>
          <p:cNvCxnSpPr/>
          <p:nvPr/>
        </p:nvCxnSpPr>
        <p:spPr>
          <a:xfrm flipV="1">
            <a:off x="3044103" y="3271641"/>
            <a:ext cx="5562600" cy="34638"/>
          </a:xfrm>
          <a:prstGeom prst="line">
            <a:avLst/>
          </a:prstGeom>
        </p:spPr>
        <p:style>
          <a:lnRef idx="3">
            <a:schemeClr val="accent3"/>
          </a:lnRef>
          <a:fillRef idx="0">
            <a:schemeClr val="accent3"/>
          </a:fillRef>
          <a:effectRef idx="2">
            <a:schemeClr val="accent3"/>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47" y="1283382"/>
            <a:ext cx="2393807" cy="844904"/>
          </a:xfrm>
          <a:prstGeom prst="rect">
            <a:avLst/>
          </a:prstGeom>
        </p:spPr>
      </p:pic>
    </p:spTree>
    <p:extLst>
      <p:ext uri="{BB962C8B-B14F-4D97-AF65-F5344CB8AC3E}">
        <p14:creationId xmlns:p14="http://schemas.microsoft.com/office/powerpoint/2010/main" val="184752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655" y="1361228"/>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07646" y="307357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2706184" y="2031316"/>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p:cNvSpPr/>
          <p:nvPr/>
        </p:nvSpPr>
        <p:spPr>
          <a:xfrm>
            <a:off x="3168616" y="-88264"/>
            <a:ext cx="4205482" cy="1513628"/>
          </a:xfrm>
          <a:prstGeom prst="cloud">
            <a:avLst/>
          </a:prstGeom>
          <a:solidFill>
            <a:srgbClr val="92D05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nhé.</a:t>
            </a:r>
            <a:endParaRPr lang="en-US" sz="1200" dirty="0"/>
          </a:p>
        </p:txBody>
      </p:sp>
    </p:spTree>
    <p:extLst>
      <p:ext uri="{BB962C8B-B14F-4D97-AF65-F5344CB8AC3E}">
        <p14:creationId xmlns:p14="http://schemas.microsoft.com/office/powerpoint/2010/main" val="7321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9789" y="40190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456" y="194573"/>
            <a:ext cx="3567545" cy="2198956"/>
          </a:xfrm>
          <a:prstGeom prst="rect">
            <a:avLst/>
          </a:prstGeom>
        </p:spPr>
      </p:pic>
      <p:sp>
        <p:nvSpPr>
          <p:cNvPr id="9" name="TextBox 8"/>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10" name="Flowchart: Connector 9"/>
          <p:cNvSpPr/>
          <p:nvPr/>
        </p:nvSpPr>
        <p:spPr>
          <a:xfrm>
            <a:off x="428910" y="1465647"/>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989012" y="1105934"/>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Hổ ăn(……..) và sống(……).</a:t>
            </a:r>
          </a:p>
        </p:txBody>
      </p:sp>
      <p:sp>
        <p:nvSpPr>
          <p:cNvPr id="12" name="Flowchart: Connector 11"/>
          <p:cNvSpPr/>
          <p:nvPr/>
        </p:nvSpPr>
        <p:spPr>
          <a:xfrm flipV="1">
            <a:off x="428910" y="243991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Rectangle 12"/>
          <p:cNvSpPr>
            <a:spLocks noChangeArrowheads="1"/>
          </p:cNvSpPr>
          <p:nvPr/>
        </p:nvSpPr>
        <p:spPr bwMode="auto">
          <a:xfrm>
            <a:off x="989012" y="2041697"/>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4400" kern="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Đuôi hổ</a:t>
            </a:r>
            <a:r>
              <a:rPr kumimoji="0" lang="en-US" altLang="en-US" sz="4400" b="0" i="0" u="none" strike="noStrike" kern="0" cap="none" spc="0" normalizeH="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en-US" sz="4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800" b="99374" l="5269" r="97471">
                        <a14:foregroundMark x1="36143" y1="37161" x2="24341" y2="55324"/>
                        <a14:foregroundMark x1="23182" y1="55950" x2="15068" y2="50939"/>
                        <a14:foregroundMark x1="17176" y1="57829" x2="5479" y2="99374"/>
                        <a14:foregroundMark x1="81981" y1="23800" x2="74816" y2="27766"/>
                        <a14:foregroundMark x1="79663" y1="97286" x2="90411" y2="69937"/>
                        <a14:foregroundMark x1="97471" y1="26514" x2="90727" y2="57829"/>
                      </a14:backgroundRemoval>
                    </a14:imgEffect>
                  </a14:imgLayer>
                </a14:imgProps>
              </a:ext>
              <a:ext uri="{28A0092B-C50C-407E-A947-70E740481C1C}">
                <a14:useLocalDpi xmlns:a14="http://schemas.microsoft.com/office/drawing/2010/main" val="0"/>
              </a:ext>
            </a:extLst>
          </a:blip>
          <a:srcRect l="1687" t="21712"/>
          <a:stretch/>
        </p:blipFill>
        <p:spPr bwMode="auto">
          <a:xfrm>
            <a:off x="8382000" y="5497310"/>
            <a:ext cx="3796146" cy="114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092" y="3078308"/>
            <a:ext cx="12151349"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6" name="Rectangle 15"/>
              <p:cNvSpPr/>
              <p:nvPr/>
            </p:nvSpPr>
            <p:spPr>
              <a:xfrm>
                <a:off x="-1905000" y="3509671"/>
                <a:ext cx="12020714" cy="607859"/>
              </a:xfrm>
              <a:prstGeom prst="rect">
                <a:avLst/>
              </a:prstGeom>
            </p:spPr>
            <p:txBody>
              <a:bodyPr wrap="square">
                <a:spAutoFit/>
              </a:bodyPr>
              <a:lstStyle/>
              <a:p>
                <a:pPr algn="ctr"/>
                <a:r>
                  <a:rPr lang="en-US" sz="3350" b="1" dirty="0">
                    <a:solidFill>
                      <a:srgbClr val="7030A0"/>
                    </a:solidFill>
                    <a:latin typeface="HP001 4 hàng" pitchFamily="34" charset="0"/>
                    <a:ea typeface="Arial-Rounded" pitchFamily="34" charset="0"/>
                    <a:cs typeface="Arial-Rounded" pitchFamily="34" charset="0"/>
                  </a:rPr>
                  <a:t>Hổ ăn thịt và sống trong </a:t>
                </a:r>
                <a14:m>
                  <m:oMath xmlns:m="http://schemas.openxmlformats.org/officeDocument/2006/math">
                    <m:r>
                      <a:rPr lang="en-US" sz="3350" b="1" i="1" dirty="0" smtClean="0">
                        <a:solidFill>
                          <a:srgbClr val="7030A0"/>
                        </a:solidFill>
                        <a:latin typeface="Cambria Math" panose="02040503050406030204" pitchFamily="18" charset="0"/>
                        <a:ea typeface="Arial-Rounded" pitchFamily="34" charset="0"/>
                        <a:cs typeface="Arial-Rounded" pitchFamily="34" charset="0"/>
                      </a:rPr>
                      <m:t> </m:t>
                    </m:r>
                  </m:oMath>
                </a14:m>
                <a:r>
                  <a:rPr lang="en-US" sz="3350" b="1" dirty="0">
                    <a:solidFill>
                      <a:srgbClr val="7030A0"/>
                    </a:solidFill>
                    <a:latin typeface="HP001 4 hàng" pitchFamily="34" charset="0"/>
                    <a:ea typeface="Arial-Rounded" pitchFamily="34" charset="0"/>
                    <a:cs typeface="Arial-Rounded" pitchFamily="34" charset="0"/>
                  </a:rPr>
                  <a:t>ǟừng.</a:t>
                </a:r>
              </a:p>
            </p:txBody>
          </p:sp>
        </mc:Choice>
        <mc:Fallback xmlns="">
          <p:sp>
            <p:nvSpPr>
              <p:cNvPr id="16" name="Rectangle 15"/>
              <p:cNvSpPr>
                <a:spLocks noRot="1" noChangeAspect="1" noMove="1" noResize="1" noEditPoints="1" noAdjustHandles="1" noChangeArrowheads="1" noChangeShapeType="1" noTextEdit="1"/>
              </p:cNvSpPr>
              <p:nvPr/>
            </p:nvSpPr>
            <p:spPr>
              <a:xfrm>
                <a:off x="-1905000" y="3509671"/>
                <a:ext cx="12020714" cy="607859"/>
              </a:xfrm>
              <a:prstGeom prst="rect">
                <a:avLst/>
              </a:prstGeom>
              <a:blipFill>
                <a:blip r:embed="rId7"/>
                <a:stretch>
                  <a:fillRect t="-10101" b="-39394"/>
                </a:stretch>
              </a:blipFill>
            </p:spPr>
            <p:txBody>
              <a:bodyPr/>
              <a:lstStyle/>
              <a:p>
                <a:r>
                  <a:rPr lang="en-US">
                    <a:noFill/>
                  </a:rPr>
                  <a:t> </a:t>
                </a:r>
              </a:p>
            </p:txBody>
          </p:sp>
        </mc:Fallback>
      </mc:AlternateContent>
      <p:sp>
        <p:nvSpPr>
          <p:cNvPr id="17" name="Flowchart: Connector 16"/>
          <p:cNvSpPr/>
          <p:nvPr/>
        </p:nvSpPr>
        <p:spPr>
          <a:xfrm>
            <a:off x="89092" y="3699290"/>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Flowchart: Connector 17"/>
          <p:cNvSpPr/>
          <p:nvPr/>
        </p:nvSpPr>
        <p:spPr>
          <a:xfrm flipV="1">
            <a:off x="80933" y="435498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9" name="Rectangle 18"/>
          <p:cNvSpPr/>
          <p:nvPr/>
        </p:nvSpPr>
        <p:spPr>
          <a:xfrm>
            <a:off x="-1828800" y="4211261"/>
            <a:ext cx="12020714" cy="607859"/>
          </a:xfrm>
          <a:prstGeom prst="rect">
            <a:avLst/>
          </a:prstGeom>
        </p:spPr>
        <p:txBody>
          <a:bodyPr wrap="square">
            <a:spAutoFit/>
          </a:bodyPr>
          <a:lstStyle/>
          <a:p>
            <a:pPr algn="ctr"/>
            <a:r>
              <a:rPr lang="en-US" sz="3350" b="1" dirty="0" err="1">
                <a:solidFill>
                  <a:srgbClr val="7030A0"/>
                </a:solidFill>
                <a:latin typeface="HP001 4 hàng" pitchFamily="34" charset="0"/>
                <a:ea typeface="Arial-Rounded" pitchFamily="34" charset="0"/>
                <a:cs typeface="Arial-Rounded" pitchFamily="34" charset="0"/>
              </a:rPr>
              <a:t>Đuċ</a:t>
            </a:r>
            <a:r>
              <a:rPr lang="en-US" sz="3350" b="1" dirty="0">
                <a:solidFill>
                  <a:srgbClr val="7030A0"/>
                </a:solidFill>
                <a:latin typeface="HP001 4 hàng" pitchFamily="34" charset="0"/>
                <a:ea typeface="Arial-Rounded" pitchFamily="34" charset="0"/>
                <a:cs typeface="Arial-Rounded" pitchFamily="34" charset="0"/>
              </a:rPr>
              <a:t> hổ dài và cứng như ǟ</a:t>
            </a:r>
            <a:r>
              <a:rPr lang="el-GR" sz="3350" b="1" dirty="0">
                <a:solidFill>
                  <a:srgbClr val="7030A0"/>
                </a:solidFill>
                <a:latin typeface="HP001 4 hàng" pitchFamily="34" charset="0"/>
                <a:ea typeface="Arial-Rounded" pitchFamily="34" charset="0"/>
                <a:cs typeface="Arial-Rounded" pitchFamily="34" charset="0"/>
              </a:rPr>
              <a:t>Ρ</a:t>
            </a:r>
            <a:r>
              <a:rPr lang="en-US" sz="3350" b="1" dirty="0">
                <a:solidFill>
                  <a:srgbClr val="7030A0"/>
                </a:solidFill>
                <a:latin typeface="HP001 4 hàng" pitchFamily="34" charset="0"/>
                <a:ea typeface="Arial-Rounded" pitchFamily="34" charset="0"/>
                <a:cs typeface="Arial-Rounded" pitchFamily="34" charset="0"/>
              </a:rPr>
              <a:t> </a:t>
            </a:r>
            <a:r>
              <a:rPr lang="en-US" sz="3350" b="1" dirty="0" err="1">
                <a:solidFill>
                  <a:srgbClr val="7030A0"/>
                </a:solidFill>
                <a:latin typeface="HP001 4 hàng" pitchFamily="34" charset="0"/>
                <a:ea typeface="Arial-Rounded" pitchFamily="34" charset="0"/>
                <a:cs typeface="Arial-Rounded" pitchFamily="34" charset="0"/>
              </a:rPr>
              <a:t>ǧắt</a:t>
            </a:r>
            <a:r>
              <a:rPr lang="en-US" sz="3350" b="1" dirty="0">
                <a:solidFill>
                  <a:srgbClr val="7030A0"/>
                </a:solidFill>
                <a:latin typeface="HP001 4 hàng" pitchFamily="34" charset="0"/>
                <a:ea typeface="Arial-Rounded" pitchFamily="34" charset="0"/>
                <a:cs typeface="Arial-Rounded" pitchFamily="34" charset="0"/>
              </a:rPr>
              <a:t>.</a:t>
            </a:r>
          </a:p>
        </p:txBody>
      </p:sp>
      <p:sp>
        <p:nvSpPr>
          <p:cNvPr id="20" name="TextBox 19"/>
          <p:cNvSpPr txBox="1"/>
          <p:nvPr/>
        </p:nvSpPr>
        <p:spPr>
          <a:xfrm>
            <a:off x="428910" y="5886932"/>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dòng?</a:t>
            </a:r>
          </a:p>
        </p:txBody>
      </p:sp>
      <p:sp>
        <p:nvSpPr>
          <p:cNvPr id="23" name="TextBox 22"/>
          <p:cNvSpPr txBox="1"/>
          <p:nvPr/>
        </p:nvSpPr>
        <p:spPr>
          <a:xfrm>
            <a:off x="377153" y="5887441"/>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cái đầu câu?</a:t>
            </a:r>
          </a:p>
        </p:txBody>
      </p:sp>
      <p:sp>
        <p:nvSpPr>
          <p:cNvPr id="26" name="TextBox 25"/>
          <p:cNvSpPr txBox="1"/>
          <p:nvPr/>
        </p:nvSpPr>
        <p:spPr>
          <a:xfrm>
            <a:off x="428910" y="5882654"/>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Cuối câu có dấu gì?</a:t>
            </a:r>
          </a:p>
        </p:txBody>
      </p:sp>
      <p:sp>
        <p:nvSpPr>
          <p:cNvPr id="29" name="TextBox 28"/>
          <p:cNvSpPr txBox="1"/>
          <p:nvPr/>
        </p:nvSpPr>
        <p:spPr>
          <a:xfrm>
            <a:off x="370226" y="5816070"/>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Khoảng cách giữa các chữ như thế nào?</a:t>
            </a:r>
          </a:p>
        </p:txBody>
      </p:sp>
    </p:spTree>
    <p:extLst>
      <p:ext uri="{BB962C8B-B14F-4D97-AF65-F5344CB8AC3E}">
        <p14:creationId xmlns:p14="http://schemas.microsoft.com/office/powerpoint/2010/main" val="21628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2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childTnLst>
                          </p:cTn>
                        </p:par>
                        <p:par>
                          <p:cTn id="27" fill="hold">
                            <p:stCondLst>
                              <p:cond delay="2000"/>
                            </p:stCondLst>
                            <p:childTnLst>
                              <p:par>
                                <p:cTn id="28" presetID="6"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1+#ppt_w/2"/>
                                          </p:val>
                                        </p:tav>
                                        <p:tav tm="100000">
                                          <p:val>
                                            <p:strVal val="#ppt_x"/>
                                          </p:val>
                                        </p:tav>
                                      </p:tavLst>
                                    </p:anim>
                                    <p:anim calcmode="lin" valueType="num">
                                      <p:cBhvr additive="base">
                                        <p:cTn id="4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500" fill="hold"/>
                                        <p:tgtEl>
                                          <p:spTgt spid="26"/>
                                        </p:tgtEl>
                                        <p:attrNameLst>
                                          <p:attrName>ppt_x</p:attrName>
                                        </p:attrNameLst>
                                      </p:cBhvr>
                                      <p:tavLst>
                                        <p:tav tm="0">
                                          <p:val>
                                            <p:strVal val="1+#ppt_w/2"/>
                                          </p:val>
                                        </p:tav>
                                        <p:tav tm="100000">
                                          <p:val>
                                            <p:strVal val="#ppt_x"/>
                                          </p:val>
                                        </p:tav>
                                      </p:tavLst>
                                    </p:anim>
                                    <p:anim calcmode="lin" valueType="num">
                                      <p:cBhvr additive="base">
                                        <p:cTn id="5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500" fill="hold"/>
                                        <p:tgtEl>
                                          <p:spTgt spid="29"/>
                                        </p:tgtEl>
                                        <p:attrNameLst>
                                          <p:attrName>ppt_x</p:attrName>
                                        </p:attrNameLst>
                                      </p:cBhvr>
                                      <p:tavLst>
                                        <p:tav tm="0">
                                          <p:val>
                                            <p:strVal val="1+#ppt_w/2"/>
                                          </p:val>
                                        </p:tav>
                                        <p:tav tm="100000">
                                          <p:val>
                                            <p:strVal val="#ppt_x"/>
                                          </p:val>
                                        </p:tav>
                                      </p:tavLst>
                                    </p:anim>
                                    <p:anim calcmode="lin" valueType="num">
                                      <p:cBhvr additive="base">
                                        <p:cTn id="59"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6" grpId="0"/>
      <p:bldP spid="17" grpId="0" animBg="1"/>
      <p:bldP spid="18" grpId="0" animBg="1"/>
      <p:bldP spid="19" grpId="0"/>
      <p:bldP spid="20" grpId="0" animBg="1"/>
      <p:bldP spid="23" grpId="0" animBg="1"/>
      <p:bldP spid="26"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5" y="173791"/>
            <a:ext cx="12192000" cy="6496563"/>
          </a:xfrm>
          <a:prstGeom prst="rect">
            <a:avLst/>
          </a:prstGeom>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9225" b="83019" l="10000" r="90000"/>
                    </a14:imgEffect>
                  </a14:imgLayer>
                </a14:imgProps>
              </a:ext>
              <a:ext uri="{28A0092B-C50C-407E-A947-70E740481C1C}">
                <a14:useLocalDpi xmlns:a14="http://schemas.microsoft.com/office/drawing/2010/main" val="0"/>
              </a:ext>
            </a:extLst>
          </a:blip>
          <a:srcRect l="22886" t="20388" r="27960" b="55402"/>
          <a:stretch/>
        </p:blipFill>
        <p:spPr>
          <a:xfrm>
            <a:off x="4572000" y="459453"/>
            <a:ext cx="2057401" cy="957182"/>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9225" b="83019" l="10000" r="90000"/>
                    </a14:imgEffect>
                  </a14:imgLayer>
                </a14:imgProps>
              </a:ext>
              <a:ext uri="{28A0092B-C50C-407E-A947-70E740481C1C}">
                <a14:useLocalDpi xmlns:a14="http://schemas.microsoft.com/office/drawing/2010/main" val="0"/>
              </a:ext>
            </a:extLst>
          </a:blip>
          <a:srcRect l="22886" t="20388" r="27960" b="55402"/>
          <a:stretch/>
        </p:blipFill>
        <p:spPr>
          <a:xfrm>
            <a:off x="10120744" y="-41655"/>
            <a:ext cx="2057401" cy="957182"/>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1554" b="100000" l="0" r="99462"/>
                    </a14:imgEffect>
                  </a14:imgLayer>
                </a14:imgProps>
              </a:ext>
              <a:ext uri="{28A0092B-C50C-407E-A947-70E740481C1C}">
                <a14:useLocalDpi xmlns:a14="http://schemas.microsoft.com/office/drawing/2010/main" val="0"/>
              </a:ext>
            </a:extLst>
          </a:blip>
          <a:stretch>
            <a:fillRect/>
          </a:stretch>
        </p:blipFill>
        <p:spPr>
          <a:xfrm>
            <a:off x="9448800" y="27709"/>
            <a:ext cx="1449886" cy="1359481"/>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1134" b="98186" l="49306" r="100000">
                        <a14:foregroundMark x1="71007" y1="57596" x2="74132" y2="60544"/>
                        <a14:foregroundMark x1="76736" y1="60091" x2="82118" y2="56463"/>
                        <a14:foregroundMark x1="75694" y1="74830" x2="75347" y2="98186"/>
                        <a14:foregroundMark x1="74132" y1="1134" x2="74132" y2="9070"/>
                        <a14:foregroundMark x1="53299" y1="27211" x2="67014" y2="21995"/>
                      </a14:backgroundRemoval>
                    </a14:imgEffect>
                  </a14:imgLayer>
                </a14:imgProps>
              </a:ext>
              <a:ext uri="{28A0092B-C50C-407E-A947-70E740481C1C}">
                <a14:useLocalDpi xmlns:a14="http://schemas.microsoft.com/office/drawing/2010/main" val="0"/>
              </a:ext>
            </a:extLst>
          </a:blip>
          <a:srcRect l="50000"/>
          <a:stretch/>
        </p:blipFill>
        <p:spPr>
          <a:xfrm>
            <a:off x="8915400" y="2895600"/>
            <a:ext cx="1555172" cy="2294919"/>
          </a:xfrm>
          <a:prstGeom prst="rect">
            <a:avLst/>
          </a:prstGeom>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backgroundRemoval t="1504" b="100000" l="4000" r="94545">
                        <a14:foregroundMark x1="26182" y1="35338" x2="72364" y2="40351"/>
                        <a14:foregroundMark x1="14545" y1="52130" x2="26909" y2="75439"/>
                        <a14:foregroundMark x1="4000" y1="56140" x2="7273" y2="66667"/>
                        <a14:foregroundMark x1="94545" y1="56642" x2="60000" y2="73183"/>
                        <a14:foregroundMark x1="42182" y1="80201" x2="47273" y2="98246"/>
                        <a14:foregroundMark x1="54182" y1="79449" x2="54182" y2="90977"/>
                        <a14:foregroundMark x1="63636" y1="36591" x2="63636" y2="36591"/>
                        <a14:foregroundMark x1="33455" y1="32331" x2="33455" y2="32331"/>
                      </a14:backgroundRemoval>
                    </a14:imgEffect>
                  </a14:imgLayer>
                </a14:imgProps>
              </a:ext>
              <a:ext uri="{28A0092B-C50C-407E-A947-70E740481C1C}">
                <a14:useLocalDpi xmlns:a14="http://schemas.microsoft.com/office/drawing/2010/main" val="0"/>
              </a:ext>
            </a:extLst>
          </a:blip>
          <a:stretch>
            <a:fillRect/>
          </a:stretch>
        </p:blipFill>
        <p:spPr>
          <a:xfrm>
            <a:off x="1030431" y="4219052"/>
            <a:ext cx="1247775" cy="1757109"/>
          </a:xfrm>
          <a:prstGeom prst="rect">
            <a:avLst/>
          </a:prstGeom>
        </p:spPr>
      </p:pic>
      <p:pic>
        <p:nvPicPr>
          <p:cNvPr id="16" name="Picture 15"/>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4833" y1="43333" x2="24833" y2="43333"/>
                        <a14:foregroundMark x1="38333" y1="41667" x2="38333" y2="41667"/>
                        <a14:foregroundMark x1="74667" y1="43333" x2="74667" y2="43333"/>
                        <a14:foregroundMark x1="24333" y1="68833" x2="27667" y2="82167"/>
                        <a14:foregroundMark x1="16833" y1="66833" x2="24333" y2="80833"/>
                        <a14:foregroundMark x1="36500" y1="68500" x2="37833" y2="80167"/>
                        <a14:foregroundMark x1="37833" y1="68833" x2="39333" y2="78500"/>
                        <a14:foregroundMark x1="29833" y1="79667" x2="36667" y2="79667"/>
                        <a14:foregroundMark x1="25833" y1="24167" x2="31333" y2="32167"/>
                        <a14:foregroundMark x1="35667" y1="20500" x2="44000" y2="33333"/>
                        <a14:foregroundMark x1="30333" y1="22667" x2="35667" y2="32000"/>
                        <a14:foregroundMark x1="41000" y1="31667" x2="41833" y2="34333"/>
                        <a14:foregroundMark x1="21333" y1="30500" x2="22833" y2="34667"/>
                        <a14:foregroundMark x1="15500" y1="33667" x2="16333" y2="37833"/>
                        <a14:foregroundMark x1="23833" y1="16667" x2="31500" y2="13500"/>
                      </a14:backgroundRemoval>
                    </a14:imgEffect>
                  </a14:imgLayer>
                </a14:imgProps>
              </a:ext>
              <a:ext uri="{28A0092B-C50C-407E-A947-70E740481C1C}">
                <a14:useLocalDpi xmlns:a14="http://schemas.microsoft.com/office/drawing/2010/main" val="0"/>
              </a:ext>
            </a:extLst>
          </a:blip>
          <a:stretch>
            <a:fillRect/>
          </a:stretch>
        </p:blipFill>
        <p:spPr>
          <a:xfrm>
            <a:off x="-247650" y="1828800"/>
            <a:ext cx="3238500" cy="2643165"/>
          </a:xfrm>
          <a:prstGeom prst="rect">
            <a:avLst/>
          </a:prstGeom>
        </p:spPr>
      </p:pic>
      <p:pic>
        <p:nvPicPr>
          <p:cNvPr id="17" name="Picture 16"/>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34063" y1="22344" x2="40000" y2="39219"/>
                        <a14:foregroundMark x1="47500" y1="87344" x2="54063" y2="89375"/>
                        <a14:foregroundMark x1="47969" y1="84219" x2="57656" y2="86094"/>
                      </a14:backgroundRemoval>
                    </a14:imgEffect>
                  </a14:imgLayer>
                </a14:imgProps>
              </a:ext>
              <a:ext uri="{28A0092B-C50C-407E-A947-70E740481C1C}">
                <a14:useLocalDpi xmlns:a14="http://schemas.microsoft.com/office/drawing/2010/main" val="0"/>
              </a:ext>
            </a:extLst>
          </a:blip>
          <a:srcRect l="23751" t="13750" r="26250" b="10000"/>
          <a:stretch/>
        </p:blipFill>
        <p:spPr>
          <a:xfrm>
            <a:off x="3860222" y="2999287"/>
            <a:ext cx="1295400" cy="2294919"/>
          </a:xfrm>
          <a:prstGeom prst="rect">
            <a:avLst/>
          </a:prstGeom>
        </p:spPr>
      </p:pic>
      <p:pic>
        <p:nvPicPr>
          <p:cNvPr id="18" name="Picture 17"/>
          <p:cNvPicPr>
            <a:picLocks noChangeAspect="1"/>
          </p:cNvPicPr>
          <p:nvPr/>
        </p:nvPicPr>
        <p:blipFill rotWithShape="1">
          <a:blip r:embed="rId15">
            <a:extLst>
              <a:ext uri="{BEBA8EAE-BF5A-486C-A8C5-ECC9F3942E4B}">
                <a14:imgProps xmlns:a14="http://schemas.microsoft.com/office/drawing/2010/main">
                  <a14:imgLayer r:embed="rId16">
                    <a14:imgEffect>
                      <a14:backgroundRemoval t="31000" b="90000" l="10000" r="90000">
                        <a14:foregroundMark x1="14000" y1="72667" x2="79750" y2="71000"/>
                        <a14:foregroundMark x1="49000" y1="79000" x2="88250" y2="78000"/>
                        <a14:foregroundMark x1="75500" y1="76000" x2="90000" y2="61333"/>
                        <a14:foregroundMark x1="12250" y1="70667" x2="27500" y2="78000"/>
                        <a14:foregroundMark x1="30250" y1="81333" x2="48500" y2="79667"/>
                      </a14:backgroundRemoval>
                    </a14:imgEffect>
                  </a14:imgLayer>
                </a14:imgProps>
              </a:ext>
            </a:extLst>
          </a:blip>
          <a:srcRect l="23386" r="23162"/>
          <a:stretch/>
        </p:blipFill>
        <p:spPr>
          <a:xfrm>
            <a:off x="4791075" y="2297332"/>
            <a:ext cx="2286000" cy="4055626"/>
          </a:xfrm>
          <a:prstGeom prst="rect">
            <a:avLst/>
          </a:prstGeom>
        </p:spPr>
      </p:pic>
      <p:pic>
        <p:nvPicPr>
          <p:cNvPr id="19" name="Picture 18"/>
          <p:cNvPicPr>
            <a:picLocks noChangeAspect="1"/>
          </p:cNvPicPr>
          <p:nvPr/>
        </p:nvPicPr>
        <p:blipFill rotWithShape="1">
          <a:blip r:embed="rId17">
            <a:extLst>
              <a:ext uri="{BEBA8EAE-BF5A-486C-A8C5-ECC9F3942E4B}">
                <a14:imgProps xmlns:a14="http://schemas.microsoft.com/office/drawing/2010/main">
                  <a14:imgLayer r:embed="rId8">
                    <a14:imgEffect>
                      <a14:backgroundRemoval t="0" b="97052" l="174" r="100000">
                        <a14:foregroundMark x1="21354" y1="58503" x2="24132" y2="60317"/>
                        <a14:foregroundMark x1="28993" y1="57596" x2="26563" y2="59864"/>
                        <a14:foregroundMark x1="16840" y1="61451" x2="20833" y2="69841"/>
                        <a14:foregroundMark x1="30035" y1="74376" x2="29514" y2="88889"/>
                        <a14:foregroundMark x1="19097" y1="74376" x2="20139" y2="87982"/>
                        <a14:foregroundMark x1="13368" y1="77324" x2="16667" y2="78685"/>
                        <a14:foregroundMark x1="32986" y1="79819" x2="37153" y2="77778"/>
                        <a14:foregroundMark x1="26215" y1="73243" x2="24826" y2="97052"/>
                      </a14:backgroundRemoval>
                    </a14:imgEffect>
                  </a14:imgLayer>
                </a14:imgProps>
              </a:ext>
              <a:ext uri="{28A0092B-C50C-407E-A947-70E740481C1C}">
                <a14:useLocalDpi xmlns:a14="http://schemas.microsoft.com/office/drawing/2010/main" val="0"/>
              </a:ext>
            </a:extLst>
          </a:blip>
          <a:srcRect r="52083"/>
          <a:stretch/>
        </p:blipFill>
        <p:spPr>
          <a:xfrm>
            <a:off x="7360228" y="3962400"/>
            <a:ext cx="1174172" cy="146613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33725" y="1476699"/>
            <a:ext cx="1657350" cy="857250"/>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49874" y="513898"/>
            <a:ext cx="1524000" cy="1666875"/>
          </a:xfrm>
          <a:prstGeom prst="rect">
            <a:avLst/>
          </a:prstGeom>
        </p:spPr>
      </p:pic>
      <p:pic>
        <p:nvPicPr>
          <p:cNvPr id="23" name="Picture 22"/>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130" l="115" r="99427">
                        <a14:foregroundMark x1="40482" y1="10741" x2="50459" y2="22593"/>
                        <a14:foregroundMark x1="46789" y1="10926" x2="47248" y2="15556"/>
                      </a14:backgroundRemoval>
                    </a14:imgEffect>
                  </a14:imgLayer>
                </a14:imgProps>
              </a:ext>
              <a:ext uri="{28A0092B-C50C-407E-A947-70E740481C1C}">
                <a14:useLocalDpi xmlns:a14="http://schemas.microsoft.com/office/drawing/2010/main" val="0"/>
              </a:ext>
            </a:extLst>
          </a:blip>
          <a:srcRect b="7778"/>
          <a:stretch/>
        </p:blipFill>
        <p:spPr>
          <a:xfrm>
            <a:off x="10964141" y="4982175"/>
            <a:ext cx="1240847" cy="780880"/>
          </a:xfrm>
          <a:prstGeom prst="rect">
            <a:avLst/>
          </a:prstGeom>
        </p:spPr>
      </p:pic>
      <p:pic>
        <p:nvPicPr>
          <p:cNvPr id="24" name="Picture 23"/>
          <p:cNvPicPr>
            <a:picLocks noChangeAspect="1"/>
          </p:cNvPicPr>
          <p:nvPr/>
        </p:nvPicPr>
        <p:blipFill>
          <a:blip r:embed="rId22" cstate="print">
            <a:extLst>
              <a:ext uri="{BEBA8EAE-BF5A-486C-A8C5-ECC9F3942E4B}">
                <a14:imgProps xmlns:a14="http://schemas.microsoft.com/office/drawing/2010/main">
                  <a14:imgLayer r:embed="rId23">
                    <a14:imgEffect>
                      <a14:backgroundRemoval t="285" b="97293" l="160" r="89617"/>
                    </a14:imgEffect>
                  </a14:imgLayer>
                </a14:imgProps>
              </a:ext>
              <a:ext uri="{28A0092B-C50C-407E-A947-70E740481C1C}">
                <a14:useLocalDpi xmlns:a14="http://schemas.microsoft.com/office/drawing/2010/main" val="0"/>
              </a:ext>
            </a:extLst>
          </a:blip>
          <a:stretch>
            <a:fillRect/>
          </a:stretch>
        </p:blipFill>
        <p:spPr>
          <a:xfrm>
            <a:off x="2092470" y="3227003"/>
            <a:ext cx="1883784" cy="1777420"/>
          </a:xfrm>
          <a:prstGeom prst="rect">
            <a:avLst/>
          </a:prstGeom>
        </p:spPr>
      </p:pic>
      <p:sp>
        <p:nvSpPr>
          <p:cNvPr id="25" name="Rectangle 24"/>
          <p:cNvSpPr/>
          <p:nvPr/>
        </p:nvSpPr>
        <p:spPr>
          <a:xfrm>
            <a:off x="0" y="5754783"/>
            <a:ext cx="12178145" cy="90337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1B </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tạm biệt các bạn </a:t>
            </a:r>
          </a:p>
          <a:p>
            <a:pPr algn="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hẹn gặp lại ở bài tiếp :  về nhớ học bài nhé </a:t>
            </a:r>
          </a:p>
        </p:txBody>
      </p:sp>
    </p:spTree>
    <p:extLst>
      <p:ext uri="{BB962C8B-B14F-4D97-AF65-F5344CB8AC3E}">
        <p14:creationId xmlns:p14="http://schemas.microsoft.com/office/powerpoint/2010/main" val="68749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443" y="-31064"/>
            <a:ext cx="63246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81000" y="1988804"/>
            <a:ext cx="11963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838200" y="152400"/>
            <a:ext cx="2596243" cy="1523999"/>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833566" y="152400"/>
            <a:ext cx="1578429" cy="2053744"/>
          </a:xfrm>
          <a:prstGeom prst="rect">
            <a:avLst/>
          </a:prstGeom>
        </p:spPr>
      </p:pic>
      <p:sp>
        <p:nvSpPr>
          <p:cNvPr id="15" name="TextBox 14"/>
          <p:cNvSpPr txBox="1"/>
          <p:nvPr/>
        </p:nvSpPr>
        <p:spPr>
          <a:xfrm>
            <a:off x="4310743" y="504284"/>
            <a:ext cx="4572000" cy="1754326"/>
          </a:xfrm>
          <a:prstGeom prst="rect">
            <a:avLst/>
          </a:prstGeom>
          <a:noFill/>
        </p:spPr>
        <p:txBody>
          <a:bodyPr wrap="square" rtlCol="0">
            <a:spAutoFit/>
          </a:bodyPr>
          <a:lstStyle/>
          <a:p>
            <a:pPr algn="ctr"/>
            <a:r>
              <a:rPr lang="en-US" sz="5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Tiết trước các em học bài gì? </a:t>
            </a:r>
          </a:p>
        </p:txBody>
      </p:sp>
      <p:sp>
        <p:nvSpPr>
          <p:cNvPr id="16" name="Rectangular Callout 15"/>
          <p:cNvSpPr/>
          <p:nvPr/>
        </p:nvSpPr>
        <p:spPr>
          <a:xfrm>
            <a:off x="264500" y="4988897"/>
            <a:ext cx="3774099" cy="1869103"/>
          </a:xfrm>
          <a:prstGeom prst="wedgeRectCallout">
            <a:avLst>
              <a:gd name="adj1" fmla="val 16222"/>
              <a:gd name="adj2" fmla="val -98994"/>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Rounded" panose="020B0500000000000000" pitchFamily="34" charset="0"/>
                <a:ea typeface="Arial-Rounded" panose="020B0500000000000000" pitchFamily="34" charset="0"/>
                <a:cs typeface="Arial-Rounded" panose="020B0500000000000000" pitchFamily="34" charset="0"/>
              </a:rPr>
              <a:t>Bảy sắc cầu vồng</a:t>
            </a:r>
          </a:p>
        </p:txBody>
      </p:sp>
      <p:sp>
        <p:nvSpPr>
          <p:cNvPr id="18" name="Right Arrow 17">
            <a:hlinkClick r:id="rId8" action="ppaction://hlinksldjump"/>
          </p:cNvPr>
          <p:cNvSpPr/>
          <p:nvPr/>
        </p:nvSpPr>
        <p:spPr>
          <a:xfrm>
            <a:off x="11060724"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endPar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38932"/>
            <a:ext cx="6324600" cy="354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23812" y="1849886"/>
            <a:ext cx="11811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533400" y="237885"/>
            <a:ext cx="2710543"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326799" y="146364"/>
            <a:ext cx="1578429" cy="2053744"/>
          </a:xfrm>
          <a:prstGeom prst="rect">
            <a:avLst/>
          </a:prstGeom>
        </p:spPr>
      </p:pic>
      <p:sp>
        <p:nvSpPr>
          <p:cNvPr id="15" name="TextBox 14"/>
          <p:cNvSpPr txBox="1"/>
          <p:nvPr/>
        </p:nvSpPr>
        <p:spPr>
          <a:xfrm>
            <a:off x="3886200" y="547493"/>
            <a:ext cx="5943600" cy="2554545"/>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 bài bảy sắc cầu vồng đã học, em hãy cho biết cầu vồng thường xuất hiện khi nào? </a:t>
            </a:r>
          </a:p>
        </p:txBody>
      </p:sp>
      <p:sp>
        <p:nvSpPr>
          <p:cNvPr id="16" name="Rectangular Callout 15"/>
          <p:cNvSpPr/>
          <p:nvPr/>
        </p:nvSpPr>
        <p:spPr>
          <a:xfrm>
            <a:off x="381000" y="5589722"/>
            <a:ext cx="4419600" cy="1268278"/>
          </a:xfrm>
          <a:prstGeom prst="wedgeRectCallout">
            <a:avLst>
              <a:gd name="adj1" fmla="val -1670"/>
              <a:gd name="adj2" fmla="val -13749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Cầu vồng xuất hiện</a:t>
            </a:r>
          </a:p>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“Vừa mưa lại vừa nắng” </a:t>
            </a:r>
          </a:p>
        </p:txBody>
      </p:sp>
      <p:sp>
        <p:nvSpPr>
          <p:cNvPr id="18" name="Right Arrow 17">
            <a:hlinkClick r:id="rId8" action="ppaction://hlinksldjump"/>
          </p:cNvPr>
          <p:cNvSpPr/>
          <p:nvPr/>
        </p:nvSpPr>
        <p:spPr>
          <a:xfrm>
            <a:off x="11087438" y="6082828"/>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endPar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7573"/>
            <a:ext cx="6629400" cy="370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76200" y="1988804"/>
            <a:ext cx="12344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083128" y="317572"/>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72737" y="152400"/>
            <a:ext cx="1578429" cy="2053744"/>
          </a:xfrm>
          <a:prstGeom prst="rect">
            <a:avLst/>
          </a:prstGeom>
        </p:spPr>
      </p:pic>
      <p:sp>
        <p:nvSpPr>
          <p:cNvPr id="15" name="TextBox 14"/>
          <p:cNvSpPr txBox="1"/>
          <p:nvPr/>
        </p:nvSpPr>
        <p:spPr>
          <a:xfrm>
            <a:off x="4114800" y="1206981"/>
            <a:ext cx="6140903" cy="1446550"/>
          </a:xfrm>
          <a:prstGeom prst="rect">
            <a:avLst/>
          </a:prstGeom>
          <a:noFill/>
        </p:spPr>
        <p:txBody>
          <a:bodyPr wrap="square" rtlCol="0">
            <a:spAutoFit/>
          </a:bodyP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Cầu vồng có mấy màu? Đó là màu nào? </a:t>
            </a:r>
          </a:p>
        </p:txBody>
      </p:sp>
      <p:sp>
        <p:nvSpPr>
          <p:cNvPr id="16" name="Rectangular Callout 15"/>
          <p:cNvSpPr/>
          <p:nvPr/>
        </p:nvSpPr>
        <p:spPr>
          <a:xfrm>
            <a:off x="0" y="5181601"/>
            <a:ext cx="4343400" cy="1518432"/>
          </a:xfrm>
          <a:prstGeom prst="wedgeRectCallout">
            <a:avLst>
              <a:gd name="adj1" fmla="val 15772"/>
              <a:gd name="adj2" fmla="val -12664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Cầu vồng có bảy màu: đỏ, cam, vàng, lục, lam, chàm, tím.</a:t>
            </a:r>
          </a:p>
        </p:txBody>
      </p:sp>
      <p:sp>
        <p:nvSpPr>
          <p:cNvPr id="18" name="Right Arrow 17">
            <a:hlinkClick r:id="rId8" action="ppaction://hlinksldjump"/>
          </p:cNvPr>
          <p:cNvSpPr/>
          <p:nvPr/>
        </p:nvSpPr>
        <p:spPr>
          <a:xfrm>
            <a:off x="10896600" y="6154055"/>
            <a:ext cx="1290637"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144" y="152401"/>
            <a:ext cx="6662056"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76200" y="2011825"/>
            <a:ext cx="12192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04800" y="352208"/>
            <a:ext cx="2895600" cy="1327794"/>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50285" y="0"/>
            <a:ext cx="1578429" cy="2053744"/>
          </a:xfrm>
          <a:prstGeom prst="rect">
            <a:avLst/>
          </a:prstGeom>
        </p:spPr>
      </p:pic>
      <p:sp>
        <p:nvSpPr>
          <p:cNvPr id="15" name="TextBox 14"/>
          <p:cNvSpPr txBox="1"/>
          <p:nvPr/>
        </p:nvSpPr>
        <p:spPr>
          <a:xfrm>
            <a:off x="3701143" y="768696"/>
            <a:ext cx="6509657" cy="2123658"/>
          </a:xfrm>
          <a:prstGeom prst="rect">
            <a:avLst/>
          </a:prstGeom>
          <a:noFill/>
        </p:spPr>
        <p:txBody>
          <a:bodyPr wrap="square" rtlCol="0">
            <a:spAutoFit/>
          </a:bodyP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 thơ nào cho thấy cầu vồng thường xuất hiện và lan đi rất nhanh? </a:t>
            </a:r>
          </a:p>
        </p:txBody>
      </p:sp>
      <p:sp>
        <p:nvSpPr>
          <p:cNvPr id="16" name="Rectangular Callout 15"/>
          <p:cNvSpPr/>
          <p:nvPr/>
        </p:nvSpPr>
        <p:spPr>
          <a:xfrm>
            <a:off x="-1" y="5390571"/>
            <a:ext cx="3701143" cy="1158627"/>
          </a:xfrm>
          <a:prstGeom prst="wedgeRectCallout">
            <a:avLst>
              <a:gd name="adj1" fmla="val 23235"/>
              <a:gd name="adj2" fmla="val -13844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Cầu vồng ẩn hiện</a:t>
            </a:r>
          </a:p>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Rồi lại tan nhanh</a:t>
            </a:r>
          </a:p>
        </p:txBody>
      </p:sp>
      <p:sp>
        <p:nvSpPr>
          <p:cNvPr id="18" name="Right Arrow 17">
            <a:hlinkClick r:id="rId8" action="ppaction://hlinksldjump"/>
          </p:cNvPr>
          <p:cNvSpPr/>
          <p:nvPr/>
        </p:nvSpPr>
        <p:spPr>
          <a:xfrm>
            <a:off x="10896601" y="6071189"/>
            <a:ext cx="12192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9" y="237885"/>
            <a:ext cx="7391401" cy="378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0" y="2192559"/>
            <a:ext cx="12192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81000" y="237884"/>
            <a:ext cx="2667000" cy="1438515"/>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88385" y="237885"/>
            <a:ext cx="1578429" cy="2053744"/>
          </a:xfrm>
          <a:prstGeom prst="rect">
            <a:avLst/>
          </a:prstGeom>
        </p:spPr>
      </p:pic>
      <p:sp>
        <p:nvSpPr>
          <p:cNvPr id="15" name="TextBox 14"/>
          <p:cNvSpPr txBox="1"/>
          <p:nvPr/>
        </p:nvSpPr>
        <p:spPr>
          <a:xfrm>
            <a:off x="3595255" y="673283"/>
            <a:ext cx="7225145" cy="3539430"/>
          </a:xfrm>
          <a:prstGeom prst="rect">
            <a:avLst/>
          </a:prstGeom>
          <a:noFill/>
        </p:spPr>
        <p:txBody>
          <a:bodyPr wrap="square" rtlCol="0">
            <a:spAutoFit/>
          </a:bodyPr>
          <a:lstStyle/>
          <a:p>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Giải câu đó sau: </a:t>
            </a:r>
          </a:p>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Lông vàng lông vện mắt xanh</a:t>
            </a:r>
          </a:p>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Dáng đi uyển chuyển nhe nanh tìm mồi</a:t>
            </a:r>
          </a:p>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Thỏ, nai gặp phải hỡi ôi</a:t>
            </a:r>
          </a:p>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Muông thú khiếp sợ tôn ngôi chúa rừng</a:t>
            </a:r>
          </a:p>
          <a:p>
            <a:pPr algn="ctr"/>
            <a:r>
              <a:rPr lang="en-US"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Là con gì? </a:t>
            </a:r>
          </a:p>
          <a:p>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1176262" y="5928109"/>
            <a:ext cx="2362200" cy="895255"/>
          </a:xfrm>
          <a:prstGeom prst="wedgeRectCallout">
            <a:avLst>
              <a:gd name="adj1" fmla="val 14661"/>
              <a:gd name="adj2" fmla="val -21111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hổ</a:t>
            </a:r>
          </a:p>
        </p:txBody>
      </p:sp>
      <p:sp>
        <p:nvSpPr>
          <p:cNvPr id="18" name="Right Arrow 17">
            <a:hlinkClick r:id="rId8" action="ppaction://hlinksldjump"/>
          </p:cNvPr>
          <p:cNvSpPr/>
          <p:nvPr/>
        </p:nvSpPr>
        <p:spPr>
          <a:xfrm>
            <a:off x="10820401" y="6117651"/>
            <a:ext cx="122346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latin typeface="Times New Roman" pitchFamily="18" charset="0"/>
                <a:cs typeface="Times New Roman" pitchFamily="18" charset="0"/>
              </a:rPr>
              <a:t>Trở</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về</a:t>
            </a:r>
            <a:endParaRPr lang="en-US" sz="2400"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7834418">
            <a:off x="6794883" y="580198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8845577">
            <a:off x="9407730" y="4984189"/>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7273381">
            <a:off x="4792684" y="5382694"/>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1000014" y="4627680"/>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8790103">
            <a:off x="127520" y="3549866"/>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25" fill="hold">
                                          <p:stCondLst>
                                            <p:cond delay="0"/>
                                          </p:stCondLst>
                                        </p:cTn>
                                        <p:tgtEl>
                                          <p:spTgt spid="11"/>
                                        </p:tgtEl>
                                        <p:attrNameLst>
                                          <p:attrName>r</p:attrName>
                                        </p:attrNameLst>
                                      </p:cBhvr>
                                    </p:animRot>
                                    <p:animRot by="-240000">
                                      <p:cBhvr>
                                        <p:cTn id="21" dur="650" fill="hold">
                                          <p:stCondLst>
                                            <p:cond delay="650"/>
                                          </p:stCondLst>
                                        </p:cTn>
                                        <p:tgtEl>
                                          <p:spTgt spid="11"/>
                                        </p:tgtEl>
                                        <p:attrNameLst>
                                          <p:attrName>r</p:attrName>
                                        </p:attrNameLst>
                                      </p:cBhvr>
                                    </p:animRot>
                                    <p:animRot by="240000">
                                      <p:cBhvr>
                                        <p:cTn id="22" dur="650" fill="hold">
                                          <p:stCondLst>
                                            <p:cond delay="1300"/>
                                          </p:stCondLst>
                                        </p:cTn>
                                        <p:tgtEl>
                                          <p:spTgt spid="11"/>
                                        </p:tgtEl>
                                        <p:attrNameLst>
                                          <p:attrName>r</p:attrName>
                                        </p:attrNameLst>
                                      </p:cBhvr>
                                    </p:animRot>
                                    <p:animRot by="-240000">
                                      <p:cBhvr>
                                        <p:cTn id="23" dur="650" fill="hold">
                                          <p:stCondLst>
                                            <p:cond delay="1950"/>
                                          </p:stCondLst>
                                        </p:cTn>
                                        <p:tgtEl>
                                          <p:spTgt spid="11"/>
                                        </p:tgtEl>
                                        <p:attrNameLst>
                                          <p:attrName>r</p:attrName>
                                        </p:attrNameLst>
                                      </p:cBhvr>
                                    </p:animRot>
                                    <p:animRot by="120000">
                                      <p:cBhvr>
                                        <p:cTn id="24" dur="650" fill="hold">
                                          <p:stCondLst>
                                            <p:cond delay="26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25" fill="hold">
                                          <p:stCondLst>
                                            <p:cond delay="0"/>
                                          </p:stCondLst>
                                        </p:cTn>
                                        <p:tgtEl>
                                          <p:spTgt spid="12"/>
                                        </p:tgtEl>
                                        <p:attrNameLst>
                                          <p:attrName>r</p:attrName>
                                        </p:attrNameLst>
                                      </p:cBhvr>
                                    </p:animRot>
                                    <p:animRot by="-240000">
                                      <p:cBhvr>
                                        <p:cTn id="27" dur="650" fill="hold">
                                          <p:stCondLst>
                                            <p:cond delay="650"/>
                                          </p:stCondLst>
                                        </p:cTn>
                                        <p:tgtEl>
                                          <p:spTgt spid="12"/>
                                        </p:tgtEl>
                                        <p:attrNameLst>
                                          <p:attrName>r</p:attrName>
                                        </p:attrNameLst>
                                      </p:cBhvr>
                                    </p:animRot>
                                    <p:animRot by="240000">
                                      <p:cBhvr>
                                        <p:cTn id="28" dur="650" fill="hold">
                                          <p:stCondLst>
                                            <p:cond delay="1300"/>
                                          </p:stCondLst>
                                        </p:cTn>
                                        <p:tgtEl>
                                          <p:spTgt spid="12"/>
                                        </p:tgtEl>
                                        <p:attrNameLst>
                                          <p:attrName>r</p:attrName>
                                        </p:attrNameLst>
                                      </p:cBhvr>
                                    </p:animRot>
                                    <p:animRot by="-240000">
                                      <p:cBhvr>
                                        <p:cTn id="29" dur="650" fill="hold">
                                          <p:stCondLst>
                                            <p:cond delay="1950"/>
                                          </p:stCondLst>
                                        </p:cTn>
                                        <p:tgtEl>
                                          <p:spTgt spid="12"/>
                                        </p:tgtEl>
                                        <p:attrNameLst>
                                          <p:attrName>r</p:attrName>
                                        </p:attrNameLst>
                                      </p:cBhvr>
                                    </p:animRot>
                                    <p:animRot by="120000">
                                      <p:cBhvr>
                                        <p:cTn id="30" dur="650" fill="hold">
                                          <p:stCondLst>
                                            <p:cond delay="26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25" fill="hold">
                                          <p:stCondLst>
                                            <p:cond delay="0"/>
                                          </p:stCondLst>
                                        </p:cTn>
                                        <p:tgtEl>
                                          <p:spTgt spid="13"/>
                                        </p:tgtEl>
                                        <p:attrNameLst>
                                          <p:attrName>r</p:attrName>
                                        </p:attrNameLst>
                                      </p:cBhvr>
                                    </p:animRot>
                                    <p:animRot by="-240000">
                                      <p:cBhvr>
                                        <p:cTn id="33" dur="650" fill="hold">
                                          <p:stCondLst>
                                            <p:cond delay="650"/>
                                          </p:stCondLst>
                                        </p:cTn>
                                        <p:tgtEl>
                                          <p:spTgt spid="13"/>
                                        </p:tgtEl>
                                        <p:attrNameLst>
                                          <p:attrName>r</p:attrName>
                                        </p:attrNameLst>
                                      </p:cBhvr>
                                    </p:animRot>
                                    <p:animRot by="240000">
                                      <p:cBhvr>
                                        <p:cTn id="34" dur="650" fill="hold">
                                          <p:stCondLst>
                                            <p:cond delay="1300"/>
                                          </p:stCondLst>
                                        </p:cTn>
                                        <p:tgtEl>
                                          <p:spTgt spid="13"/>
                                        </p:tgtEl>
                                        <p:attrNameLst>
                                          <p:attrName>r</p:attrName>
                                        </p:attrNameLst>
                                      </p:cBhvr>
                                    </p:animRot>
                                    <p:animRot by="-240000">
                                      <p:cBhvr>
                                        <p:cTn id="35" dur="650" fill="hold">
                                          <p:stCondLst>
                                            <p:cond delay="1950"/>
                                          </p:stCondLst>
                                        </p:cTn>
                                        <p:tgtEl>
                                          <p:spTgt spid="13"/>
                                        </p:tgtEl>
                                        <p:attrNameLst>
                                          <p:attrName>r</p:attrName>
                                        </p:attrNameLst>
                                      </p:cBhvr>
                                    </p:animRot>
                                    <p:animRot by="120000">
                                      <p:cBhvr>
                                        <p:cTn id="36" dur="650" fill="hold">
                                          <p:stCondLst>
                                            <p:cond delay="26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25" fill="hold">
                                          <p:stCondLst>
                                            <p:cond delay="0"/>
                                          </p:stCondLst>
                                        </p:cTn>
                                        <p:tgtEl>
                                          <p:spTgt spid="14"/>
                                        </p:tgtEl>
                                        <p:attrNameLst>
                                          <p:attrName>r</p:attrName>
                                        </p:attrNameLst>
                                      </p:cBhvr>
                                    </p:animRot>
                                    <p:animRot by="-240000">
                                      <p:cBhvr>
                                        <p:cTn id="39" dur="650" fill="hold">
                                          <p:stCondLst>
                                            <p:cond delay="650"/>
                                          </p:stCondLst>
                                        </p:cTn>
                                        <p:tgtEl>
                                          <p:spTgt spid="14"/>
                                        </p:tgtEl>
                                        <p:attrNameLst>
                                          <p:attrName>r</p:attrName>
                                        </p:attrNameLst>
                                      </p:cBhvr>
                                    </p:animRot>
                                    <p:animRot by="240000">
                                      <p:cBhvr>
                                        <p:cTn id="40" dur="650" fill="hold">
                                          <p:stCondLst>
                                            <p:cond delay="1300"/>
                                          </p:stCondLst>
                                        </p:cTn>
                                        <p:tgtEl>
                                          <p:spTgt spid="14"/>
                                        </p:tgtEl>
                                        <p:attrNameLst>
                                          <p:attrName>r</p:attrName>
                                        </p:attrNameLst>
                                      </p:cBhvr>
                                    </p:animRot>
                                    <p:animRot by="-240000">
                                      <p:cBhvr>
                                        <p:cTn id="41" dur="650" fill="hold">
                                          <p:stCondLst>
                                            <p:cond delay="1950"/>
                                          </p:stCondLst>
                                        </p:cTn>
                                        <p:tgtEl>
                                          <p:spTgt spid="14"/>
                                        </p:tgtEl>
                                        <p:attrNameLst>
                                          <p:attrName>r</p:attrName>
                                        </p:attrNameLst>
                                      </p:cBhvr>
                                    </p:animRot>
                                    <p:animRot by="120000">
                                      <p:cBhvr>
                                        <p:cTn id="42" dur="650" fill="hold">
                                          <p:stCondLst>
                                            <p:cond delay="2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061397" y="1521564"/>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459229" y="2466626"/>
            <a:ext cx="5359159"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CHÚC MỪNG</a:t>
            </a:r>
          </a:p>
        </p:txBody>
      </p:sp>
      <p:sp>
        <p:nvSpPr>
          <p:cNvPr id="2" name="Rounded Rectangular Callout 1"/>
          <p:cNvSpPr/>
          <p:nvPr/>
        </p:nvSpPr>
        <p:spPr>
          <a:xfrm>
            <a:off x="1755863" y="2453924"/>
            <a:ext cx="7776340"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Xin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Ếch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800" dirty="0">
                <a:latin typeface="Arial-Rounded" panose="020B0500000000000000" pitchFamily="34" charset="0"/>
                <a:ea typeface="Arial-Rounded" panose="020B0500000000000000" pitchFamily="34" charset="0"/>
                <a:cs typeface="Arial-Rounded" panose="020B0500000000000000" pitchFamily="34" charset="0"/>
              </a:rPr>
              <a:t> nay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Muốn</a:t>
            </a:r>
            <a:r>
              <a:rPr lang="en-US" sz="2800" dirty="0">
                <a:latin typeface="Arial-Rounded" panose="020B0500000000000000" pitchFamily="34" charset="0"/>
                <a:ea typeface="Arial-Rounded" panose="020B0500000000000000" pitchFamily="34" charset="0"/>
                <a:cs typeface="Arial-Rounded" panose="020B0500000000000000" pitchFamily="34" charset="0"/>
              </a:rPr>
              <a:t> sang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800" dirty="0">
                <a:latin typeface="Arial-Rounded" panose="020B0500000000000000" pitchFamily="34" charset="0"/>
                <a:ea typeface="Arial-Rounded" panose="020B0500000000000000" pitchFamily="34" charset="0"/>
                <a:cs typeface="Arial-Rounded" panose="020B0500000000000000" pitchFamily="34" charset="0"/>
              </a:rPr>
              <a:t> qua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bèo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sen.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bèo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sen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ạ.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4295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595187" y="-512966"/>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976657" y="275638"/>
            <a:ext cx="8056970" cy="120028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THIÊN NHIÊN KÌ THÚ</a:t>
            </a:r>
          </a:p>
        </p:txBody>
      </p:sp>
      <p:sp>
        <p:nvSpPr>
          <p:cNvPr id="11" name="TextBox 10"/>
          <p:cNvSpPr txBox="1"/>
          <p:nvPr/>
        </p:nvSpPr>
        <p:spPr>
          <a:xfrm>
            <a:off x="-76454" y="286257"/>
            <a:ext cx="1341530" cy="1107947"/>
          </a:xfrm>
          <a:prstGeom prst="rect">
            <a:avLst/>
          </a:prstGeom>
          <a:noFill/>
        </p:spPr>
        <p:txBody>
          <a:bodyPr wrap="square" lIns="91391" tIns="45696" rIns="91391" bIns="45696" rtlCol="0">
            <a:spAutoFit/>
          </a:bodyPr>
          <a:lstStyle/>
          <a:p>
            <a:pPr algn="ctr"/>
            <a:r>
              <a:rPr lang="en-US" sz="6600" b="1" dirty="0">
                <a:solidFill>
                  <a:srgbClr val="00B050"/>
                </a:solidFill>
                <a:latin typeface="Arial Rounded MT Bold" pitchFamily="34" charset="0"/>
                <a:ea typeface="Arial-Rounded" pitchFamily="34" charset="0"/>
                <a:cs typeface="Times New Roman" pitchFamily="18" charset="0"/>
              </a:rPr>
              <a:t>6</a:t>
            </a:r>
          </a:p>
        </p:txBody>
      </p:sp>
      <p:grpSp>
        <p:nvGrpSpPr>
          <p:cNvPr id="12" name="Group 11"/>
          <p:cNvGrpSpPr/>
          <p:nvPr/>
        </p:nvGrpSpPr>
        <p:grpSpPr>
          <a:xfrm>
            <a:off x="3930084" y="3264419"/>
            <a:ext cx="7652315" cy="1688581"/>
            <a:chOff x="2052684" y="2617912"/>
            <a:chExt cx="5768788" cy="1092595"/>
          </a:xfrm>
        </p:grpSpPr>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286312" y="2791819"/>
              <a:ext cx="5121462" cy="536299"/>
            </a:xfrm>
            <a:prstGeom prst="rect">
              <a:avLst/>
            </a:prstGeom>
            <a:noFill/>
          </p:spPr>
          <p:txBody>
            <a:bodyPr wrap="square" lIns="89301" tIns="44651" rIns="89301" bIns="44651" rtlCol="0">
              <a:spAutoFit/>
            </a:bodyPr>
            <a:lstStyle/>
            <a:p>
              <a:pPr algn="ctr"/>
              <a:r>
                <a:rPr lang="en-US" sz="4600" b="1" dirty="0">
                  <a:solidFill>
                    <a:srgbClr val="00863D"/>
                  </a:solidFill>
                  <a:latin typeface="Arial-Rounded" pitchFamily="34" charset="0"/>
                  <a:ea typeface="Arial-Rounded" pitchFamily="34" charset="0"/>
                  <a:cs typeface="Arial-Rounded" pitchFamily="34" charset="0"/>
                </a:rPr>
                <a:t>CHÚA TỂ RỪNG XANH</a:t>
              </a:r>
            </a:p>
          </p:txBody>
        </p:sp>
      </p:grpSp>
      <p:sp>
        <p:nvSpPr>
          <p:cNvPr id="15" name="Rectangle 16"/>
          <p:cNvSpPr/>
          <p:nvPr/>
        </p:nvSpPr>
        <p:spPr>
          <a:xfrm rot="269291">
            <a:off x="2895738" y="3581566"/>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rot="489815">
            <a:off x="3156244" y="3710324"/>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205" y="3217999"/>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759786" y="3264419"/>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3</a:t>
            </a:r>
          </a:p>
        </p:txBody>
      </p:sp>
    </p:spTree>
    <p:extLst>
      <p:ext uri="{BB962C8B-B14F-4D97-AF65-F5344CB8AC3E}">
        <p14:creationId xmlns:p14="http://schemas.microsoft.com/office/powerpoint/2010/main" val="10130883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1904</TotalTime>
  <Words>879</Words>
  <Application>Microsoft Office PowerPoint</Application>
  <PresentationFormat>Widescreen</PresentationFormat>
  <Paragraphs>109</Paragraphs>
  <Slides>21</Slides>
  <Notes>2</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21</vt:i4>
      </vt:variant>
    </vt:vector>
  </HeadingPairs>
  <TitlesOfParts>
    <vt:vector size="36" baseType="lpstr">
      <vt:lpstr>Arial</vt:lpstr>
      <vt:lpstr>Arial Rounded MT Bold</vt:lpstr>
      <vt:lpstr>Arial-Rounded</vt:lpstr>
      <vt:lpstr>Calibri</vt:lpstr>
      <vt:lpstr>Cambria Math</vt:lpstr>
      <vt:lpstr>HP001 4 hàng</vt:lpstr>
      <vt:lpstr>Tahoma</vt:lpstr>
      <vt:lpstr>Times New Roman</vt:lpstr>
      <vt:lpstr>Wingdings</vt:lpstr>
      <vt:lpstr>Office Theme</vt:lpstr>
      <vt:lpstr>1_Office Theme</vt:lpstr>
      <vt:lpstr>2_Office Theme</vt:lpstr>
      <vt:lpstr>3_Office Theme</vt:lpstr>
      <vt:lpstr>4_Office Theme</vt:lpstr>
      <vt:lpstr>Blends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NHATMINH</cp:lastModifiedBy>
  <cp:revision>85</cp:revision>
  <dcterms:created xsi:type="dcterms:W3CDTF">2020-04-21T23:11:04Z</dcterms:created>
  <dcterms:modified xsi:type="dcterms:W3CDTF">2024-05-26T03:31:26Z</dcterms:modified>
</cp:coreProperties>
</file>