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28"/>
  </p:notesMasterIdLst>
  <p:sldIdLst>
    <p:sldId id="285" r:id="rId7"/>
    <p:sldId id="267" r:id="rId8"/>
    <p:sldId id="262" r:id="rId9"/>
    <p:sldId id="268" r:id="rId10"/>
    <p:sldId id="269" r:id="rId11"/>
    <p:sldId id="270" r:id="rId12"/>
    <p:sldId id="271" r:id="rId13"/>
    <p:sldId id="260" r:id="rId14"/>
    <p:sldId id="284"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79" autoAdjust="0"/>
    <p:restoredTop sz="94660"/>
  </p:normalViewPr>
  <p:slideViewPr>
    <p:cSldViewPr>
      <p:cViewPr varScale="1">
        <p:scale>
          <a:sx n="67" d="100"/>
          <a:sy n="67" d="100"/>
        </p:scale>
        <p:origin x="79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DB78B-C9B5-4B80-8A37-C2C59B208C2B}"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A7307-C7AE-49EE-90DB-B8A9FBA0BC7C}" type="slidenum">
              <a:rPr lang="en-US" smtClean="0"/>
              <a:t>‹#›</a:t>
            </a:fld>
            <a:endParaRPr lang="en-US"/>
          </a:p>
        </p:txBody>
      </p:sp>
    </p:spTree>
    <p:extLst>
      <p:ext uri="{BB962C8B-B14F-4D97-AF65-F5344CB8AC3E}">
        <p14:creationId xmlns:p14="http://schemas.microsoft.com/office/powerpoint/2010/main" val="3936231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GV cho </a:t>
            </a:r>
            <a:r>
              <a:rPr lang="en-US" baseline="0" dirty="0" err="1"/>
              <a:t>hs</a:t>
            </a:r>
            <a:r>
              <a:rPr lang="en-US" baseline="0" dirty="0"/>
              <a:t> khai thác trên sách giáo khoa chứ đừng nhìn màn hình nhé.</a:t>
            </a:r>
            <a:endParaRPr lang="en-US" dirty="0"/>
          </a:p>
          <a:p>
            <a:endParaRPr lang="en-US" dirty="0"/>
          </a:p>
        </p:txBody>
      </p:sp>
      <p:sp>
        <p:nvSpPr>
          <p:cNvPr id="4" name="Slide Number Placeholder 3"/>
          <p:cNvSpPr>
            <a:spLocks noGrp="1"/>
          </p:cNvSpPr>
          <p:nvPr>
            <p:ph type="sldNum" sz="quarter" idx="10"/>
          </p:nvPr>
        </p:nvSpPr>
        <p:spPr/>
        <p:txBody>
          <a:bodyPr/>
          <a:lstStyle/>
          <a:p>
            <a:fld id="{F38A7307-C7AE-49EE-90DB-B8A9FBA0BC7C}" type="slidenum">
              <a:rPr lang="en-US" smtClean="0"/>
              <a:t>12</a:t>
            </a:fld>
            <a:endParaRPr lang="en-US"/>
          </a:p>
        </p:txBody>
      </p:sp>
    </p:spTree>
    <p:extLst>
      <p:ext uri="{BB962C8B-B14F-4D97-AF65-F5344CB8AC3E}">
        <p14:creationId xmlns:p14="http://schemas.microsoft.com/office/powerpoint/2010/main" val="377227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đã</a:t>
            </a:r>
            <a:r>
              <a:rPr lang="en-US" baseline="0" dirty="0"/>
              <a:t> có thể hiểu phân biệt khổ thơ và câu thơ nên không cần đánh dấu khổ và câu thơ nữa với lớp học nhanh lớp chậm GV vẫn nên HD cho HS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38A7307-C7AE-49EE-90DB-B8A9FBA0BC7C}" type="slidenum">
              <a:rPr lang="en-US" smtClean="0"/>
              <a:t>14</a:t>
            </a:fld>
            <a:endParaRPr lang="en-US"/>
          </a:p>
        </p:txBody>
      </p:sp>
    </p:spTree>
    <p:extLst>
      <p:ext uri="{BB962C8B-B14F-4D97-AF65-F5344CB8AC3E}">
        <p14:creationId xmlns:p14="http://schemas.microsoft.com/office/powerpoint/2010/main" val="151285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HD dẫn</a:t>
            </a:r>
            <a:r>
              <a:rPr lang="en-US" baseline="0" dirty="0"/>
              <a:t> dắt HS Thảo luận, còn lại nên để HD phát huy trí tưởng tượng và sự quan sát, rồi dùng lời nói ra điều mình đang suy nghĩ, tăng cường PT NL ngôn </a:t>
            </a:r>
            <a:r>
              <a:rPr lang="en-US" baseline="0" dirty="0" err="1"/>
              <a:t>nhữ</a:t>
            </a:r>
            <a:r>
              <a:rPr lang="en-US" baseline="0" dirty="0"/>
              <a:t> cho HS</a:t>
            </a:r>
            <a:endParaRPr lang="en-US" dirty="0"/>
          </a:p>
          <a:p>
            <a:endParaRPr lang="en-US" dirty="0"/>
          </a:p>
        </p:txBody>
      </p:sp>
      <p:sp>
        <p:nvSpPr>
          <p:cNvPr id="4" name="Slide Number Placeholder 3"/>
          <p:cNvSpPr>
            <a:spLocks noGrp="1"/>
          </p:cNvSpPr>
          <p:nvPr>
            <p:ph type="sldNum" sz="quarter" idx="10"/>
          </p:nvPr>
        </p:nvSpPr>
        <p:spPr/>
        <p:txBody>
          <a:bodyPr/>
          <a:lstStyle/>
          <a:p>
            <a:fld id="{F38A7307-C7AE-49EE-90DB-B8A9FBA0BC7C}" type="slidenum">
              <a:rPr lang="en-US" smtClean="0"/>
              <a:t>20</a:t>
            </a:fld>
            <a:endParaRPr lang="en-US"/>
          </a:p>
        </p:txBody>
      </p:sp>
    </p:spTree>
    <p:extLst>
      <p:ext uri="{BB962C8B-B14F-4D97-AF65-F5344CB8AC3E}">
        <p14:creationId xmlns:p14="http://schemas.microsoft.com/office/powerpoint/2010/main" val="3711859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91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2993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1491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58697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228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6832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03936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4"/>
            <a:ext cx="9144000" cy="2387865"/>
          </a:xfrm>
        </p:spPr>
        <p:txBody>
          <a:bodyPr anchor="b"/>
          <a:lstStyle>
            <a:lvl1pPr algn="ctr">
              <a:defRPr sz="5000"/>
            </a:lvl1pPr>
          </a:lstStyle>
          <a:p>
            <a:r>
              <a:rPr lang="en-US" smtClean="0"/>
              <a:t>Click to edit Master title style</a:t>
            </a:r>
            <a:endParaRPr lang="en-US"/>
          </a:p>
        </p:txBody>
      </p:sp>
      <p:sp>
        <p:nvSpPr>
          <p:cNvPr id="3" name="Subtitle 2"/>
          <p:cNvSpPr>
            <a:spLocks noGrp="1"/>
          </p:cNvSpPr>
          <p:nvPr>
            <p:ph type="subTitle" idx="1"/>
          </p:nvPr>
        </p:nvSpPr>
        <p:spPr>
          <a:xfrm>
            <a:off x="1524000" y="3602303"/>
            <a:ext cx="9144000" cy="1654968"/>
          </a:xfrm>
        </p:spPr>
        <p:txBody>
          <a:bodyPr/>
          <a:lstStyle>
            <a:lvl1pPr marL="0" indent="0" algn="ctr">
              <a:buNone/>
              <a:defRPr sz="2000"/>
            </a:lvl1pPr>
            <a:lvl2pPr marL="380976" indent="0" algn="ctr">
              <a:buNone/>
              <a:defRPr sz="1667"/>
            </a:lvl2pPr>
            <a:lvl3pPr marL="761952" indent="0" algn="ctr">
              <a:buNone/>
              <a:defRPr sz="1500"/>
            </a:lvl3pPr>
            <a:lvl4pPr marL="1142926" indent="0" algn="ctr">
              <a:buNone/>
              <a:defRPr sz="1333"/>
            </a:lvl4pPr>
            <a:lvl5pPr marL="1523901" indent="0" algn="ctr">
              <a:buNone/>
              <a:defRPr sz="1333"/>
            </a:lvl5pPr>
            <a:lvl6pPr marL="1904876" indent="0" algn="ctr">
              <a:buNone/>
              <a:defRPr sz="1333"/>
            </a:lvl6pPr>
            <a:lvl7pPr marL="2285852" indent="0" algn="ctr">
              <a:buNone/>
              <a:defRPr sz="1333"/>
            </a:lvl7pPr>
            <a:lvl8pPr marL="2666827" indent="0" algn="ctr">
              <a:buNone/>
              <a:defRPr sz="1333"/>
            </a:lvl8pPr>
            <a:lvl9pPr marL="3047802" indent="0" algn="ctr">
              <a:buNone/>
              <a:defRPr sz="1333"/>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49ADAFF2-94D0-42A9-B673-085DF60F12DF}"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3150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D7E83DE8-D61B-4725-9D84-115EDC3A0728}"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0795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6" y="1709209"/>
            <a:ext cx="10515864" cy="2853532"/>
          </a:xfrm>
        </p:spPr>
        <p:txBody>
          <a:bodyPr anchor="b"/>
          <a:lstStyle>
            <a:lvl1pPr>
              <a:defRPr sz="5000"/>
            </a:lvl1pPr>
          </a:lstStyle>
          <a:p>
            <a:r>
              <a:rPr lang="en-US" smtClean="0"/>
              <a:t>Click to edit Master title style</a:t>
            </a:r>
            <a:endParaRPr lang="en-US"/>
          </a:p>
        </p:txBody>
      </p:sp>
      <p:sp>
        <p:nvSpPr>
          <p:cNvPr id="3" name="Text Placeholder 2"/>
          <p:cNvSpPr>
            <a:spLocks noGrp="1"/>
          </p:cNvSpPr>
          <p:nvPr>
            <p:ph type="body" idx="1"/>
          </p:nvPr>
        </p:nvSpPr>
        <p:spPr>
          <a:xfrm>
            <a:off x="832116" y="4589199"/>
            <a:ext cx="10515864" cy="1500188"/>
          </a:xfrm>
        </p:spPr>
        <p:txBody>
          <a:bodyPr/>
          <a:lstStyle>
            <a:lvl1pPr marL="0" indent="0">
              <a:buNone/>
              <a:defRPr sz="2000"/>
            </a:lvl1pPr>
            <a:lvl2pPr marL="380976" indent="0">
              <a:buNone/>
              <a:defRPr sz="1667"/>
            </a:lvl2pPr>
            <a:lvl3pPr marL="761952" indent="0">
              <a:buNone/>
              <a:defRPr sz="1500"/>
            </a:lvl3pPr>
            <a:lvl4pPr marL="1142926" indent="0">
              <a:buNone/>
              <a:defRPr sz="1333"/>
            </a:lvl4pPr>
            <a:lvl5pPr marL="1523901" indent="0">
              <a:buNone/>
              <a:defRPr sz="1333"/>
            </a:lvl5pPr>
            <a:lvl6pPr marL="1904876" indent="0">
              <a:buNone/>
              <a:defRPr sz="1333"/>
            </a:lvl6pPr>
            <a:lvl7pPr marL="2285852" indent="0">
              <a:buNone/>
              <a:defRPr sz="1333"/>
            </a:lvl7pPr>
            <a:lvl8pPr marL="2666827" indent="0">
              <a:buNone/>
              <a:defRPr sz="1333"/>
            </a:lvl8pPr>
            <a:lvl9pPr marL="3047802" indent="0">
              <a:buNone/>
              <a:defRPr sz="1333"/>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57532B48-CE06-4A48-AE26-5E1A3322B6FE}"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21192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865" y="1600729"/>
            <a:ext cx="5422635" cy="45256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9501" y="1600729"/>
            <a:ext cx="5422636" cy="45256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E98CE947-CFA1-4741-B083-BAFBAABC4B11}"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93633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077484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53" y="365125"/>
            <a:ext cx="10515864"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53" y="1681429"/>
            <a:ext cx="5158052" cy="824177"/>
          </a:xfrm>
        </p:spPr>
        <p:txBody>
          <a:bodyPr anchor="b"/>
          <a:lstStyle>
            <a:lvl1pPr marL="0" indent="0">
              <a:buNone/>
              <a:defRPr sz="2000" b="1"/>
            </a:lvl1pPr>
            <a:lvl2pPr marL="380976" indent="0">
              <a:buNone/>
              <a:defRPr sz="1667" b="1"/>
            </a:lvl2pPr>
            <a:lvl3pPr marL="761952" indent="0">
              <a:buNone/>
              <a:defRPr sz="1500" b="1"/>
            </a:lvl3pPr>
            <a:lvl4pPr marL="1142926" indent="0">
              <a:buNone/>
              <a:defRPr sz="1333" b="1"/>
            </a:lvl4pPr>
            <a:lvl5pPr marL="1523901" indent="0">
              <a:buNone/>
              <a:defRPr sz="1333" b="1"/>
            </a:lvl5pPr>
            <a:lvl6pPr marL="1904876" indent="0">
              <a:buNone/>
              <a:defRPr sz="1333" b="1"/>
            </a:lvl6pPr>
            <a:lvl7pPr marL="2285852" indent="0">
              <a:buNone/>
              <a:defRPr sz="1333" b="1"/>
            </a:lvl7pPr>
            <a:lvl8pPr marL="2666827" indent="0">
              <a:buNone/>
              <a:defRPr sz="1333" b="1"/>
            </a:lvl8pPr>
            <a:lvl9pPr marL="3047802"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840053" y="2505605"/>
            <a:ext cx="5158052" cy="3684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730" y="1681429"/>
            <a:ext cx="5183188" cy="824177"/>
          </a:xfrm>
        </p:spPr>
        <p:txBody>
          <a:bodyPr anchor="b"/>
          <a:lstStyle>
            <a:lvl1pPr marL="0" indent="0">
              <a:buNone/>
              <a:defRPr sz="2000" b="1"/>
            </a:lvl1pPr>
            <a:lvl2pPr marL="380976" indent="0">
              <a:buNone/>
              <a:defRPr sz="1667" b="1"/>
            </a:lvl2pPr>
            <a:lvl3pPr marL="761952" indent="0">
              <a:buNone/>
              <a:defRPr sz="1500" b="1"/>
            </a:lvl3pPr>
            <a:lvl4pPr marL="1142926" indent="0">
              <a:buNone/>
              <a:defRPr sz="1333" b="1"/>
            </a:lvl4pPr>
            <a:lvl5pPr marL="1523901" indent="0">
              <a:buNone/>
              <a:defRPr sz="1333" b="1"/>
            </a:lvl5pPr>
            <a:lvl6pPr marL="1904876" indent="0">
              <a:buNone/>
              <a:defRPr sz="1333" b="1"/>
            </a:lvl6pPr>
            <a:lvl7pPr marL="2285852" indent="0">
              <a:buNone/>
              <a:defRPr sz="1333" b="1"/>
            </a:lvl7pPr>
            <a:lvl8pPr marL="2666827" indent="0">
              <a:buNone/>
              <a:defRPr sz="1333" b="1"/>
            </a:lvl8pPr>
            <a:lvl9pPr marL="3047802"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6172730" y="2505605"/>
            <a:ext cx="5183188" cy="3684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4289D2E1-88CD-4C4F-8B3B-F8FD00D768A0}"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22942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15F150AD-55E8-4533-8C21-AFF233EA61E7}"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00260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E63C5B0A-231A-4A2A-BC41-4885CFAA6A77}"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80314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730"/>
            <a:ext cx="3931708" cy="1599407"/>
          </a:xfrm>
        </p:spPr>
        <p:txBody>
          <a:bodyPr anchor="b"/>
          <a:lstStyle>
            <a:lvl1pPr>
              <a:defRPr sz="2667"/>
            </a:lvl1pPr>
          </a:lstStyle>
          <a:p>
            <a:r>
              <a:rPr lang="en-US" smtClean="0"/>
              <a:t>Click to edit Master title style</a:t>
            </a:r>
            <a:endParaRPr lang="en-US"/>
          </a:p>
        </p:txBody>
      </p:sp>
      <p:sp>
        <p:nvSpPr>
          <p:cNvPr id="3" name="Content Placeholder 2"/>
          <p:cNvSpPr>
            <a:spLocks noGrp="1"/>
          </p:cNvSpPr>
          <p:nvPr>
            <p:ph idx="1"/>
          </p:nvPr>
        </p:nvSpPr>
        <p:spPr>
          <a:xfrm>
            <a:off x="5183189" y="986897"/>
            <a:ext cx="6172729" cy="4873625"/>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54" y="2057137"/>
            <a:ext cx="3931708" cy="3811323"/>
          </a:xfrm>
        </p:spPr>
        <p:txBody>
          <a:bodyPr/>
          <a:lstStyle>
            <a:lvl1pPr marL="0" indent="0">
              <a:buNone/>
              <a:defRPr sz="1333"/>
            </a:lvl1pPr>
            <a:lvl2pPr marL="380976" indent="0">
              <a:buNone/>
              <a:defRPr sz="1167"/>
            </a:lvl2pPr>
            <a:lvl3pPr marL="761952" indent="0">
              <a:buNone/>
              <a:defRPr sz="1000"/>
            </a:lvl3pPr>
            <a:lvl4pPr marL="1142926" indent="0">
              <a:buNone/>
              <a:defRPr sz="833"/>
            </a:lvl4pPr>
            <a:lvl5pPr marL="1523901" indent="0">
              <a:buNone/>
              <a:defRPr sz="833"/>
            </a:lvl5pPr>
            <a:lvl6pPr marL="1904876" indent="0">
              <a:buNone/>
              <a:defRPr sz="833"/>
            </a:lvl6pPr>
            <a:lvl7pPr marL="2285852" indent="0">
              <a:buNone/>
              <a:defRPr sz="833"/>
            </a:lvl7pPr>
            <a:lvl8pPr marL="2666827" indent="0">
              <a:buNone/>
              <a:defRPr sz="833"/>
            </a:lvl8pPr>
            <a:lvl9pPr marL="3047802"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D7D585A4-8A61-456B-940A-5A18A367941A}"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0610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730"/>
            <a:ext cx="3931708" cy="1599407"/>
          </a:xfrm>
        </p:spPr>
        <p:txBody>
          <a:bodyPr anchor="b"/>
          <a:lstStyle>
            <a:lvl1pPr>
              <a:defRPr sz="2667"/>
            </a:lvl1pPr>
          </a:lstStyle>
          <a:p>
            <a:r>
              <a:rPr lang="en-US" smtClean="0"/>
              <a:t>Click to edit Master title style</a:t>
            </a:r>
            <a:endParaRPr lang="en-US"/>
          </a:p>
        </p:txBody>
      </p:sp>
      <p:sp>
        <p:nvSpPr>
          <p:cNvPr id="3" name="Picture Placeholder 2"/>
          <p:cNvSpPr>
            <a:spLocks noGrp="1"/>
          </p:cNvSpPr>
          <p:nvPr>
            <p:ph type="pic" idx="1"/>
          </p:nvPr>
        </p:nvSpPr>
        <p:spPr>
          <a:xfrm>
            <a:off x="5183189" y="986897"/>
            <a:ext cx="6172729" cy="4873625"/>
          </a:xfrm>
        </p:spPr>
        <p:txBody>
          <a:bodyPr/>
          <a:lstStyle>
            <a:lvl1pPr marL="0" indent="0">
              <a:buNone/>
              <a:defRPr sz="2667"/>
            </a:lvl1pPr>
            <a:lvl2pPr marL="380976" indent="0">
              <a:buNone/>
              <a:defRPr sz="2333"/>
            </a:lvl2pPr>
            <a:lvl3pPr marL="761952" indent="0">
              <a:buNone/>
              <a:defRPr sz="2000"/>
            </a:lvl3pPr>
            <a:lvl4pPr marL="1142926" indent="0">
              <a:buNone/>
              <a:defRPr sz="1667"/>
            </a:lvl4pPr>
            <a:lvl5pPr marL="1523901" indent="0">
              <a:buNone/>
              <a:defRPr sz="1667"/>
            </a:lvl5pPr>
            <a:lvl6pPr marL="1904876" indent="0">
              <a:buNone/>
              <a:defRPr sz="1667"/>
            </a:lvl6pPr>
            <a:lvl7pPr marL="2285852" indent="0">
              <a:buNone/>
              <a:defRPr sz="1667"/>
            </a:lvl7pPr>
            <a:lvl8pPr marL="2666827" indent="0">
              <a:buNone/>
              <a:defRPr sz="1667"/>
            </a:lvl8pPr>
            <a:lvl9pPr marL="3047802" indent="0">
              <a:buNone/>
              <a:defRPr sz="1667"/>
            </a:lvl9pPr>
          </a:lstStyle>
          <a:p>
            <a:endParaRPr lang="en-US"/>
          </a:p>
        </p:txBody>
      </p:sp>
      <p:sp>
        <p:nvSpPr>
          <p:cNvPr id="4" name="Text Placeholder 3"/>
          <p:cNvSpPr>
            <a:spLocks noGrp="1"/>
          </p:cNvSpPr>
          <p:nvPr>
            <p:ph type="body" sz="half" idx="2"/>
          </p:nvPr>
        </p:nvSpPr>
        <p:spPr>
          <a:xfrm>
            <a:off x="840054" y="2057137"/>
            <a:ext cx="3931708" cy="3811323"/>
          </a:xfrm>
        </p:spPr>
        <p:txBody>
          <a:bodyPr/>
          <a:lstStyle>
            <a:lvl1pPr marL="0" indent="0">
              <a:buNone/>
              <a:defRPr sz="1333"/>
            </a:lvl1pPr>
            <a:lvl2pPr marL="380976" indent="0">
              <a:buNone/>
              <a:defRPr sz="1167"/>
            </a:lvl2pPr>
            <a:lvl3pPr marL="761952" indent="0">
              <a:buNone/>
              <a:defRPr sz="1000"/>
            </a:lvl3pPr>
            <a:lvl4pPr marL="1142926" indent="0">
              <a:buNone/>
              <a:defRPr sz="833"/>
            </a:lvl4pPr>
            <a:lvl5pPr marL="1523901" indent="0">
              <a:buNone/>
              <a:defRPr sz="833"/>
            </a:lvl5pPr>
            <a:lvl6pPr marL="1904876" indent="0">
              <a:buNone/>
              <a:defRPr sz="833"/>
            </a:lvl6pPr>
            <a:lvl7pPr marL="2285852" indent="0">
              <a:buNone/>
              <a:defRPr sz="833"/>
            </a:lvl7pPr>
            <a:lvl8pPr marL="2666827" indent="0">
              <a:buNone/>
              <a:defRPr sz="833"/>
            </a:lvl8pPr>
            <a:lvl9pPr marL="3047802"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F98100B6-8DD4-45E3-8152-B27994FBE1D4}"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88842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E692CA14-4E9F-48E1-B75E-9783DD64AD62}"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94395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730" y="275168"/>
            <a:ext cx="2742407" cy="58512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865" y="275168"/>
            <a:ext cx="8102864" cy="58512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7F114499-C411-4738-AFEF-BA29889807E6}"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04293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866" y="275168"/>
            <a:ext cx="10972271" cy="58512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866" y="6245489"/>
            <a:ext cx="2844271" cy="476251"/>
          </a:xfrm>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a:xfrm>
            <a:off x="4165866" y="6245489"/>
            <a:ext cx="3860271" cy="476251"/>
          </a:xfrm>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a:xfrm>
            <a:off x="8737866" y="6245489"/>
            <a:ext cx="2844271" cy="476251"/>
          </a:xfrm>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CDDD3739-EB78-4A19-BC9A-97616BE86F86}"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57277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6913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317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06329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5/26/2024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23896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6" y="275167"/>
            <a:ext cx="109722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866" y="1600729"/>
            <a:ext cx="10972271" cy="4525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866" y="6245489"/>
            <a:ext cx="2844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defTabSz="1088690">
              <a:defRPr sz="1667">
                <a:latin typeface="+mn-lt"/>
              </a:defRPr>
            </a:lvl1pPr>
          </a:lstStyle>
          <a:p>
            <a:pPr marL="0" marR="0" lvl="0" indent="0" algn="l" defTabSz="1088690" rtl="0" eaLnBrk="1" fontAlgn="base" latinLnBrk="0" hangingPunct="1">
              <a:lnSpc>
                <a:spcPct val="100000"/>
              </a:lnSpc>
              <a:spcBef>
                <a:spcPct val="0"/>
              </a:spcBef>
              <a:spcAft>
                <a:spcPct val="0"/>
              </a:spcAft>
              <a:buClrTx/>
              <a:buSzTx/>
              <a:buFontTx/>
              <a:buNone/>
              <a:tabLst/>
              <a:defRPr/>
            </a:pPr>
            <a:endParaRPr kumimoji="0" lang="en-US" altLang="en-US" sz="1667" b="0" i="0" u="none" strike="noStrike" kern="1200" cap="none" spc="0" normalizeH="0" baseline="0" noProof="0" smtClean="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866" y="6245489"/>
            <a:ext cx="3860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algn="ctr" defTabSz="1088690">
              <a:defRPr sz="1667">
                <a:latin typeface="+mn-lt"/>
              </a:defRPr>
            </a:lvl1pPr>
          </a:lstStyle>
          <a:p>
            <a:pPr marL="0" marR="0" lvl="0" indent="0" algn="ctr" defTabSz="1088690" rtl="0" eaLnBrk="1" fontAlgn="base" latinLnBrk="0" hangingPunct="1">
              <a:lnSpc>
                <a:spcPct val="100000"/>
              </a:lnSpc>
              <a:spcBef>
                <a:spcPct val="0"/>
              </a:spcBef>
              <a:spcAft>
                <a:spcPct val="0"/>
              </a:spcAft>
              <a:buClrTx/>
              <a:buSzTx/>
              <a:buFontTx/>
              <a:buNone/>
              <a:tabLst/>
              <a:defRPr/>
            </a:pPr>
            <a:endParaRPr kumimoji="0" lang="en-US" altLang="en-US" sz="1667" b="0" i="0" u="none" strike="noStrike" kern="1200" cap="none" spc="0" normalizeH="0" baseline="0" noProof="0" smtClean="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866" y="6245489"/>
            <a:ext cx="2844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algn="r" defTabSz="1088690">
              <a:defRPr sz="1667">
                <a:latin typeface="+mn-lt"/>
              </a:defRPr>
            </a:lvl1pPr>
          </a:lstStyle>
          <a:p>
            <a:pPr marL="0" marR="0" lvl="0" indent="0" algn="r" defTabSz="1088690" rtl="0" eaLnBrk="1" fontAlgn="base" latinLnBrk="0" hangingPunct="1">
              <a:lnSpc>
                <a:spcPct val="100000"/>
              </a:lnSpc>
              <a:spcBef>
                <a:spcPct val="0"/>
              </a:spcBef>
              <a:spcAft>
                <a:spcPct val="0"/>
              </a:spcAft>
              <a:buClrTx/>
              <a:buSzTx/>
              <a:buFontTx/>
              <a:buNone/>
              <a:tabLst/>
              <a:defRPr/>
            </a:pPr>
            <a:fld id="{992630D5-18F2-4605-B20A-FE990BBF8E96}" type="slidenum">
              <a:rPr kumimoji="0" lang="en-US" altLang="en-US"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1088690" rtl="0" eaLnBrk="1" fontAlgn="base" latinLnBrk="0" hangingPunct="1">
                <a:lnSpc>
                  <a:spcPct val="100000"/>
                </a:lnSpc>
                <a:spcBef>
                  <a:spcPct val="0"/>
                </a:spcBef>
                <a:spcAft>
                  <a:spcPct val="0"/>
                </a:spcAft>
                <a:buClrTx/>
                <a:buSzTx/>
                <a:buFontTx/>
                <a:buNone/>
                <a:tabLst/>
                <a:defRPr/>
              </a:pPr>
              <a:t>‹#›</a:t>
            </a:fld>
            <a:endParaRPr kumimoji="0" lang="en-US" altLang="en-US" sz="1667" b="0" i="0" u="none" strike="noStrike" kern="1200" cap="none" spc="0" normalizeH="0" baseline="0" noProof="0" smtClean="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906603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1088690" rtl="0" fontAlgn="base">
        <a:spcBef>
          <a:spcPct val="0"/>
        </a:spcBef>
        <a:spcAft>
          <a:spcPct val="0"/>
        </a:spcAft>
        <a:defRPr sz="5251" kern="1200">
          <a:solidFill>
            <a:schemeClr val="tx2"/>
          </a:solidFill>
          <a:latin typeface="+mj-lt"/>
          <a:ea typeface="+mj-ea"/>
          <a:cs typeface="+mj-cs"/>
        </a:defRPr>
      </a:lvl1pPr>
      <a:lvl2pPr algn="ctr" defTabSz="1088690" rtl="0" fontAlgn="base">
        <a:spcBef>
          <a:spcPct val="0"/>
        </a:spcBef>
        <a:spcAft>
          <a:spcPct val="0"/>
        </a:spcAft>
        <a:defRPr sz="5251">
          <a:solidFill>
            <a:schemeClr val="tx2"/>
          </a:solidFill>
          <a:latin typeface="Arial" panose="020B0604020202020204" pitchFamily="34" charset="0"/>
        </a:defRPr>
      </a:lvl2pPr>
      <a:lvl3pPr algn="ctr" defTabSz="1088690" rtl="0" fontAlgn="base">
        <a:spcBef>
          <a:spcPct val="0"/>
        </a:spcBef>
        <a:spcAft>
          <a:spcPct val="0"/>
        </a:spcAft>
        <a:defRPr sz="5251">
          <a:solidFill>
            <a:schemeClr val="tx2"/>
          </a:solidFill>
          <a:latin typeface="Arial" panose="020B0604020202020204" pitchFamily="34" charset="0"/>
        </a:defRPr>
      </a:lvl3pPr>
      <a:lvl4pPr algn="ctr" defTabSz="1088690" rtl="0" fontAlgn="base">
        <a:spcBef>
          <a:spcPct val="0"/>
        </a:spcBef>
        <a:spcAft>
          <a:spcPct val="0"/>
        </a:spcAft>
        <a:defRPr sz="5251">
          <a:solidFill>
            <a:schemeClr val="tx2"/>
          </a:solidFill>
          <a:latin typeface="Arial" panose="020B0604020202020204" pitchFamily="34" charset="0"/>
        </a:defRPr>
      </a:lvl4pPr>
      <a:lvl5pPr algn="ctr" defTabSz="1088690" rtl="0" fontAlgn="base">
        <a:spcBef>
          <a:spcPct val="0"/>
        </a:spcBef>
        <a:spcAft>
          <a:spcPct val="0"/>
        </a:spcAft>
        <a:defRPr sz="5251">
          <a:solidFill>
            <a:schemeClr val="tx2"/>
          </a:solidFill>
          <a:latin typeface="Arial" panose="020B0604020202020204" pitchFamily="34" charset="0"/>
        </a:defRPr>
      </a:lvl5pPr>
      <a:lvl6pPr marL="380976" algn="ctr" defTabSz="1088690" rtl="0" fontAlgn="base">
        <a:spcBef>
          <a:spcPct val="0"/>
        </a:spcBef>
        <a:spcAft>
          <a:spcPct val="0"/>
        </a:spcAft>
        <a:defRPr sz="5251">
          <a:solidFill>
            <a:schemeClr val="tx2"/>
          </a:solidFill>
          <a:latin typeface="Arial" panose="020B0604020202020204" pitchFamily="34" charset="0"/>
        </a:defRPr>
      </a:lvl6pPr>
      <a:lvl7pPr marL="761952" algn="ctr" defTabSz="1088690" rtl="0" fontAlgn="base">
        <a:spcBef>
          <a:spcPct val="0"/>
        </a:spcBef>
        <a:spcAft>
          <a:spcPct val="0"/>
        </a:spcAft>
        <a:defRPr sz="5251">
          <a:solidFill>
            <a:schemeClr val="tx2"/>
          </a:solidFill>
          <a:latin typeface="Arial" panose="020B0604020202020204" pitchFamily="34" charset="0"/>
        </a:defRPr>
      </a:lvl7pPr>
      <a:lvl8pPr marL="1142926" algn="ctr" defTabSz="1088690" rtl="0" fontAlgn="base">
        <a:spcBef>
          <a:spcPct val="0"/>
        </a:spcBef>
        <a:spcAft>
          <a:spcPct val="0"/>
        </a:spcAft>
        <a:defRPr sz="5251">
          <a:solidFill>
            <a:schemeClr val="tx2"/>
          </a:solidFill>
          <a:latin typeface="Arial" panose="020B0604020202020204" pitchFamily="34" charset="0"/>
        </a:defRPr>
      </a:lvl8pPr>
      <a:lvl9pPr marL="1523901" algn="ctr" defTabSz="1088690" rtl="0" fontAlgn="base">
        <a:spcBef>
          <a:spcPct val="0"/>
        </a:spcBef>
        <a:spcAft>
          <a:spcPct val="0"/>
        </a:spcAft>
        <a:defRPr sz="5251">
          <a:solidFill>
            <a:schemeClr val="tx2"/>
          </a:solidFill>
          <a:latin typeface="Arial" panose="020B0604020202020204" pitchFamily="34" charset="0"/>
        </a:defRPr>
      </a:lvl9pPr>
    </p:titleStyle>
    <p:bodyStyle>
      <a:lvl1pPr marL="408755" indent="-408755" algn="l" defTabSz="1088690" rtl="0" fontAlgn="base">
        <a:spcBef>
          <a:spcPct val="20000"/>
        </a:spcBef>
        <a:spcAft>
          <a:spcPct val="0"/>
        </a:spcAft>
        <a:buChar char="•"/>
        <a:defRPr sz="3833" kern="1200">
          <a:solidFill>
            <a:schemeClr val="tx1"/>
          </a:solidFill>
          <a:latin typeface="+mn-lt"/>
          <a:ea typeface="+mn-ea"/>
          <a:cs typeface="+mn-cs"/>
        </a:defRPr>
      </a:lvl1pPr>
      <a:lvl2pPr marL="884974" indent="-341290" algn="l" defTabSz="1088690" rtl="0" fontAlgn="base">
        <a:spcBef>
          <a:spcPct val="20000"/>
        </a:spcBef>
        <a:spcAft>
          <a:spcPct val="0"/>
        </a:spcAft>
        <a:buChar char="–"/>
        <a:defRPr sz="3333" kern="1200">
          <a:solidFill>
            <a:schemeClr val="tx1"/>
          </a:solidFill>
          <a:latin typeface="+mn-lt"/>
          <a:ea typeface="+mn-ea"/>
          <a:cs typeface="+mn-cs"/>
        </a:defRPr>
      </a:lvl2pPr>
      <a:lvl3pPr marL="1361193" indent="-272504" algn="l" defTabSz="1088690" rtl="0" fontAlgn="base">
        <a:spcBef>
          <a:spcPct val="20000"/>
        </a:spcBef>
        <a:spcAft>
          <a:spcPct val="0"/>
        </a:spcAft>
        <a:buChar char="•"/>
        <a:defRPr sz="2833" kern="1200">
          <a:solidFill>
            <a:schemeClr val="tx1"/>
          </a:solidFill>
          <a:latin typeface="+mn-lt"/>
          <a:ea typeface="+mn-ea"/>
          <a:cs typeface="+mn-cs"/>
        </a:defRPr>
      </a:lvl3pPr>
      <a:lvl4pPr marL="1904876" indent="-272504" algn="l" defTabSz="1088690" rtl="0" fontAlgn="base">
        <a:spcBef>
          <a:spcPct val="20000"/>
        </a:spcBef>
        <a:spcAft>
          <a:spcPct val="0"/>
        </a:spcAft>
        <a:buChar char="–"/>
        <a:defRPr sz="2417" kern="1200">
          <a:solidFill>
            <a:schemeClr val="tx1"/>
          </a:solidFill>
          <a:latin typeface="+mn-lt"/>
          <a:ea typeface="+mn-ea"/>
          <a:cs typeface="+mn-cs"/>
        </a:defRPr>
      </a:lvl4pPr>
      <a:lvl5pPr marL="2448560" indent="-271180" algn="l" defTabSz="1088690" rtl="0" fontAlgn="base">
        <a:spcBef>
          <a:spcPct val="20000"/>
        </a:spcBef>
        <a:spcAft>
          <a:spcPct val="0"/>
        </a:spcAft>
        <a:buChar char="»"/>
        <a:defRPr sz="2417" kern="1200">
          <a:solidFill>
            <a:schemeClr val="tx1"/>
          </a:solidFill>
          <a:latin typeface="+mn-lt"/>
          <a:ea typeface="+mn-ea"/>
          <a:cs typeface="+mn-cs"/>
        </a:defRPr>
      </a:lvl5pPr>
      <a:lvl6pPr marL="2095364"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339"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15"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290"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52" rtl="0" eaLnBrk="1" latinLnBrk="0" hangingPunct="1">
        <a:defRPr sz="1500" kern="1200">
          <a:solidFill>
            <a:schemeClr val="tx1"/>
          </a:solidFill>
          <a:latin typeface="+mn-lt"/>
          <a:ea typeface="+mn-ea"/>
          <a:cs typeface="+mn-cs"/>
        </a:defRPr>
      </a:lvl1pPr>
      <a:lvl2pPr marL="380976" algn="l" defTabSz="761952" rtl="0" eaLnBrk="1" latinLnBrk="0" hangingPunct="1">
        <a:defRPr sz="1500" kern="1200">
          <a:solidFill>
            <a:schemeClr val="tx1"/>
          </a:solidFill>
          <a:latin typeface="+mn-lt"/>
          <a:ea typeface="+mn-ea"/>
          <a:cs typeface="+mn-cs"/>
        </a:defRPr>
      </a:lvl2pPr>
      <a:lvl3pPr marL="761952" algn="l" defTabSz="761952" rtl="0" eaLnBrk="1" latinLnBrk="0" hangingPunct="1">
        <a:defRPr sz="1500" kern="1200">
          <a:solidFill>
            <a:schemeClr val="tx1"/>
          </a:solidFill>
          <a:latin typeface="+mn-lt"/>
          <a:ea typeface="+mn-ea"/>
          <a:cs typeface="+mn-cs"/>
        </a:defRPr>
      </a:lvl3pPr>
      <a:lvl4pPr marL="1142926" algn="l" defTabSz="761952" rtl="0" eaLnBrk="1" latinLnBrk="0" hangingPunct="1">
        <a:defRPr sz="1500" kern="1200">
          <a:solidFill>
            <a:schemeClr val="tx1"/>
          </a:solidFill>
          <a:latin typeface="+mn-lt"/>
          <a:ea typeface="+mn-ea"/>
          <a:cs typeface="+mn-cs"/>
        </a:defRPr>
      </a:lvl4pPr>
      <a:lvl5pPr marL="1523901" algn="l" defTabSz="761952" rtl="0" eaLnBrk="1" latinLnBrk="0" hangingPunct="1">
        <a:defRPr sz="1500" kern="1200">
          <a:solidFill>
            <a:schemeClr val="tx1"/>
          </a:solidFill>
          <a:latin typeface="+mn-lt"/>
          <a:ea typeface="+mn-ea"/>
          <a:cs typeface="+mn-cs"/>
        </a:defRPr>
      </a:lvl5pPr>
      <a:lvl6pPr marL="1904876" algn="l" defTabSz="761952" rtl="0" eaLnBrk="1" latinLnBrk="0" hangingPunct="1">
        <a:defRPr sz="1500" kern="1200">
          <a:solidFill>
            <a:schemeClr val="tx1"/>
          </a:solidFill>
          <a:latin typeface="+mn-lt"/>
          <a:ea typeface="+mn-ea"/>
          <a:cs typeface="+mn-cs"/>
        </a:defRPr>
      </a:lvl6pPr>
      <a:lvl7pPr marL="2285852" algn="l" defTabSz="761952" rtl="0" eaLnBrk="1" latinLnBrk="0" hangingPunct="1">
        <a:defRPr sz="1500" kern="1200">
          <a:solidFill>
            <a:schemeClr val="tx1"/>
          </a:solidFill>
          <a:latin typeface="+mn-lt"/>
          <a:ea typeface="+mn-ea"/>
          <a:cs typeface="+mn-cs"/>
        </a:defRPr>
      </a:lvl7pPr>
      <a:lvl8pPr marL="2666827" algn="l" defTabSz="761952" rtl="0" eaLnBrk="1" latinLnBrk="0" hangingPunct="1">
        <a:defRPr sz="1500" kern="1200">
          <a:solidFill>
            <a:schemeClr val="tx1"/>
          </a:solidFill>
          <a:latin typeface="+mn-lt"/>
          <a:ea typeface="+mn-ea"/>
          <a:cs typeface="+mn-cs"/>
        </a:defRPr>
      </a:lvl8pPr>
      <a:lvl9pPr marL="3047802" algn="l" defTabSz="7619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2.xml"/><Relationship Id="rId7" Type="http://schemas.openxmlformats.org/officeDocument/2006/relationships/image" Target="../media/image4.gif"/><Relationship Id="rId2" Type="http://schemas.openxmlformats.org/officeDocument/2006/relationships/audio" Target="file:///H:\gi&#225;o%20&#225;n%20to&#225;n\07%20Em%20yeu%20truong%20em.wma" TargetMode="External"/><Relationship Id="rId1" Type="http://schemas.openxmlformats.org/officeDocument/2006/relationships/audio" Target="file:///D:\GI&#193;O%20&#193;N%202016-2017\GI&#193;O%20&#193;N%20D&#7920;%20GI&#7900;\THI%20GV%20GI&#7886;I%20C&#7844;P%20TR&#431;&#7900;NG%2016-17\TO&#193;N\Em%20yeu%20truong%20em%20-%20Ngoc%20Diep.mp3" TargetMode="Externa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gif"/><Relationship Id="rId4" Type="http://schemas.microsoft.com/office/2007/relationships/hdphoto" Target="../media/hdphoto19.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gif"/><Relationship Id="rId5" Type="http://schemas.microsoft.com/office/2007/relationships/hdphoto" Target="../media/hdphoto19.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41.gif"/><Relationship Id="rId10" Type="http://schemas.microsoft.com/office/2007/relationships/hdphoto" Target="../media/hdphoto22.wdp"/><Relationship Id="rId4" Type="http://schemas.microsoft.com/office/2007/relationships/hdphoto" Target="../media/hdphoto20.wdp"/><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9.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41.gif"/><Relationship Id="rId10" Type="http://schemas.microsoft.com/office/2007/relationships/hdphoto" Target="../media/hdphoto22.wdp"/><Relationship Id="rId4" Type="http://schemas.microsoft.com/office/2007/relationships/hdphoto" Target="../media/hdphoto20.wdp"/><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9.gif"/><Relationship Id="rId4" Type="http://schemas.openxmlformats.org/officeDocument/2006/relationships/image" Target="../media/image41.gif"/></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41.gif"/><Relationship Id="rId4" Type="http://schemas.microsoft.com/office/2007/relationships/hdphoto" Target="../media/hdphoto2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image" Target="../media/image15.gif"/><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slide" Target="slide8.xml"/><Relationship Id="rId10" Type="http://schemas.microsoft.com/office/2007/relationships/hdphoto" Target="../media/hdphoto2.wdp"/><Relationship Id="rId4" Type="http://schemas.openxmlformats.org/officeDocument/2006/relationships/image" Target="../media/image6.jpg"/><Relationship Id="rId9" Type="http://schemas.openxmlformats.org/officeDocument/2006/relationships/image" Target="../media/image10.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7.png"/><Relationship Id="rId7" Type="http://schemas.openxmlformats.org/officeDocument/2006/relationships/image" Target="../media/image50.gif"/><Relationship Id="rId12" Type="http://schemas.openxmlformats.org/officeDocument/2006/relationships/image" Target="../media/image5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gif"/><Relationship Id="rId11" Type="http://schemas.openxmlformats.org/officeDocument/2006/relationships/image" Target="../media/image53.gif"/><Relationship Id="rId5" Type="http://schemas.openxmlformats.org/officeDocument/2006/relationships/image" Target="../media/image48.gif"/><Relationship Id="rId10" Type="http://schemas.openxmlformats.org/officeDocument/2006/relationships/image" Target="../media/image20.gif"/><Relationship Id="rId4" Type="http://schemas.microsoft.com/office/2007/relationships/hdphoto" Target="../media/hdphoto24.wdp"/><Relationship Id="rId9" Type="http://schemas.openxmlformats.org/officeDocument/2006/relationships/image" Target="../media/image52.gif"/></Relationships>
</file>

<file path=ppt/slides/_rels/slide21.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49.gif"/><Relationship Id="rId18" Type="http://schemas.openxmlformats.org/officeDocument/2006/relationships/image" Target="../media/image62.png"/><Relationship Id="rId26" Type="http://schemas.openxmlformats.org/officeDocument/2006/relationships/image" Target="../media/image66.gif"/><Relationship Id="rId3" Type="http://schemas.microsoft.com/office/2007/relationships/hdphoto" Target="../media/hdphoto25.wdp"/><Relationship Id="rId21" Type="http://schemas.microsoft.com/office/2007/relationships/hdphoto" Target="../media/hdphoto30.wdp"/><Relationship Id="rId7" Type="http://schemas.openxmlformats.org/officeDocument/2006/relationships/image" Target="../media/image57.png"/><Relationship Id="rId12" Type="http://schemas.openxmlformats.org/officeDocument/2006/relationships/image" Target="../media/image20.gif"/><Relationship Id="rId17" Type="http://schemas.openxmlformats.org/officeDocument/2006/relationships/image" Target="../media/image61.gif"/><Relationship Id="rId25" Type="http://schemas.microsoft.com/office/2007/relationships/hdphoto" Target="../media/hdphoto32.wdp"/><Relationship Id="rId2" Type="http://schemas.openxmlformats.org/officeDocument/2006/relationships/image" Target="../media/image55.png"/><Relationship Id="rId16" Type="http://schemas.openxmlformats.org/officeDocument/2006/relationships/image" Target="../media/image60.gif"/><Relationship Id="rId20"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26.wdp"/><Relationship Id="rId11" Type="http://schemas.microsoft.com/office/2007/relationships/hdphoto" Target="../media/hdphoto28.wdp"/><Relationship Id="rId24" Type="http://schemas.openxmlformats.org/officeDocument/2006/relationships/image" Target="../media/image65.png"/><Relationship Id="rId5" Type="http://schemas.openxmlformats.org/officeDocument/2006/relationships/image" Target="../media/image56.png"/><Relationship Id="rId15" Type="http://schemas.microsoft.com/office/2007/relationships/hdphoto" Target="../media/hdphoto21.wdp"/><Relationship Id="rId23" Type="http://schemas.microsoft.com/office/2007/relationships/hdphoto" Target="../media/hdphoto31.wdp"/><Relationship Id="rId10" Type="http://schemas.openxmlformats.org/officeDocument/2006/relationships/image" Target="../media/image59.png"/><Relationship Id="rId19" Type="http://schemas.microsoft.com/office/2007/relationships/hdphoto" Target="../media/hdphoto29.wdp"/><Relationship Id="rId4" Type="http://schemas.openxmlformats.org/officeDocument/2006/relationships/image" Target="../media/image52.gif"/><Relationship Id="rId9" Type="http://schemas.openxmlformats.org/officeDocument/2006/relationships/image" Target="../media/image58.gif"/><Relationship Id="rId14" Type="http://schemas.openxmlformats.org/officeDocument/2006/relationships/image" Target="../media/image42.png"/><Relationship Id="rId22"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20.gif"/><Relationship Id="rId5" Type="http://schemas.openxmlformats.org/officeDocument/2006/relationships/image" Target="../media/image18.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18.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18.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18.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6.xml"/><Relationship Id="rId6" Type="http://schemas.microsoft.com/office/2007/relationships/hdphoto" Target="../media/hdphoto6.wdp"/><Relationship Id="rId5" Type="http://schemas.openxmlformats.org/officeDocument/2006/relationships/image" Target="../media/image18.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27.png"/><Relationship Id="rId26" Type="http://schemas.openxmlformats.org/officeDocument/2006/relationships/image" Target="../media/image31.png"/><Relationship Id="rId3" Type="http://schemas.openxmlformats.org/officeDocument/2006/relationships/image" Target="../media/image22.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25.png"/><Relationship Id="rId17" Type="http://schemas.openxmlformats.org/officeDocument/2006/relationships/slide" Target="slide4.xml"/><Relationship Id="rId25" Type="http://schemas.microsoft.com/office/2007/relationships/hdphoto" Target="../media/hdphoto15.wdp"/><Relationship Id="rId33" Type="http://schemas.openxmlformats.org/officeDocument/2006/relationships/image" Target="../media/image34.png"/><Relationship Id="rId2" Type="http://schemas.openxmlformats.org/officeDocument/2006/relationships/image" Target="../media/image21.jpg"/><Relationship Id="rId16" Type="http://schemas.microsoft.com/office/2007/relationships/hdphoto" Target="../media/hdphoto11.wdp"/><Relationship Id="rId20" Type="http://schemas.openxmlformats.org/officeDocument/2006/relationships/image" Target="../media/image28.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slide" Target="slide6.xml"/><Relationship Id="rId24" Type="http://schemas.openxmlformats.org/officeDocument/2006/relationships/image" Target="../media/image30.png"/><Relationship Id="rId32" Type="http://schemas.openxmlformats.org/officeDocument/2006/relationships/image" Target="../media/image33.gif"/><Relationship Id="rId5" Type="http://schemas.openxmlformats.org/officeDocument/2006/relationships/slide" Target="slide3.xml"/><Relationship Id="rId15" Type="http://schemas.openxmlformats.org/officeDocument/2006/relationships/image" Target="../media/image26.png"/><Relationship Id="rId23" Type="http://schemas.microsoft.com/office/2007/relationships/hdphoto" Target="../media/hdphoto14.wdp"/><Relationship Id="rId28" Type="http://schemas.openxmlformats.org/officeDocument/2006/relationships/image" Target="../media/image8.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24.png"/><Relationship Id="rId14" Type="http://schemas.openxmlformats.org/officeDocument/2006/relationships/slide" Target="slide7.xml"/><Relationship Id="rId22" Type="http://schemas.openxmlformats.org/officeDocument/2006/relationships/image" Target="../media/image29.png"/><Relationship Id="rId27" Type="http://schemas.microsoft.com/office/2007/relationships/hdphoto" Target="../media/hdphoto16.wdp"/><Relationship Id="rId30" Type="http://schemas.openxmlformats.org/officeDocument/2006/relationships/image" Target="../media/image32.png"/><Relationship Id="rId35" Type="http://schemas.openxmlformats.org/officeDocument/2006/relationships/image" Target="../media/image35.gif"/><Relationship Id="rId8"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137" y="3352271"/>
            <a:ext cx="203729" cy="15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0" name="Text Box 8"/>
          <p:cNvSpPr txBox="1">
            <a:spLocks noChangeArrowheads="1"/>
          </p:cNvSpPr>
          <p:nvPr/>
        </p:nvSpPr>
        <p:spPr bwMode="auto">
          <a:xfrm>
            <a:off x="831864" y="3679105"/>
            <a:ext cx="10615083" cy="158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marL="0" marR="0" lvl="0" indent="0" algn="ctr" defTabSz="1306513" rtl="0" eaLnBrk="0" fontAlgn="base" latinLnBrk="0" hangingPunct="0">
              <a:lnSpc>
                <a:spcPct val="100000"/>
              </a:lnSpc>
              <a:spcBef>
                <a:spcPct val="50000"/>
              </a:spcBef>
              <a:spcAft>
                <a:spcPct val="0"/>
              </a:spcAft>
              <a:buClrTx/>
              <a:buSzTx/>
              <a:buFontTx/>
              <a:buNone/>
              <a:tabLst/>
              <a:defRPr/>
            </a:pP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Giáo</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viên</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thực</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hiện</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Lương</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Thị</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Vân</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Anh</a:t>
            </a:r>
            <a:endPar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ctr" defTabSz="1306513" rtl="0" eaLnBrk="0" fontAlgn="base" latinLnBrk="0" hangingPunct="0">
              <a:lnSpc>
                <a:spcPct val="100000"/>
              </a:lnSpc>
              <a:spcBef>
                <a:spcPct val="50000"/>
              </a:spcBef>
              <a:spcAft>
                <a:spcPct val="0"/>
              </a:spcAft>
              <a:buClrTx/>
              <a:buSzTx/>
              <a:buFontTx/>
              <a:buNone/>
              <a:tabLst/>
              <a:defRPr/>
            </a:pP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Trường</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Tiểu</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học</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Quốc</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Tuấn</a:t>
            </a:r>
            <a:endPar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3561" name="Text Box 9"/>
          <p:cNvSpPr txBox="1">
            <a:spLocks noChangeArrowheads="1"/>
          </p:cNvSpPr>
          <p:nvPr/>
        </p:nvSpPr>
        <p:spPr bwMode="auto">
          <a:xfrm>
            <a:off x="1162523" y="1856938"/>
            <a:ext cx="9550136" cy="164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marL="0" marR="0" lvl="0" indent="0" algn="ctr" defTabSz="1306513"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err="1">
                <a:ln>
                  <a:noFill/>
                </a:ln>
                <a:solidFill>
                  <a:srgbClr val="920000"/>
                </a:solidFill>
                <a:effectLst/>
                <a:uLnTx/>
                <a:uFillTx/>
                <a:latin typeface="Times New Roman" panose="02020603050405020304" pitchFamily="18" charset="0"/>
                <a:ea typeface="+mn-ea"/>
                <a:cs typeface="+mn-cs"/>
              </a:rPr>
              <a:t>Môn</a:t>
            </a:r>
            <a:r>
              <a:rPr kumimoji="0" lang="en-US" altLang="en-US" sz="40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mn-cs"/>
              </a:rPr>
              <a:t>: TIẾNG VIỆT- </a:t>
            </a:r>
            <a:r>
              <a:rPr kumimoji="0" lang="en-US" altLang="en-US" sz="4000" b="1" i="0" u="none" strike="noStrike" kern="1200" cap="none" spc="0" normalizeH="0" baseline="0" noProof="0" dirty="0" err="1">
                <a:ln>
                  <a:noFill/>
                </a:ln>
                <a:solidFill>
                  <a:srgbClr val="920000"/>
                </a:solidFill>
                <a:effectLst/>
                <a:uLnTx/>
                <a:uFillTx/>
                <a:latin typeface="Times New Roman" panose="02020603050405020304" pitchFamily="18" charset="0"/>
                <a:ea typeface="+mn-ea"/>
                <a:cs typeface="+mn-cs"/>
              </a:rPr>
              <a:t>Lớp</a:t>
            </a:r>
            <a:r>
              <a:rPr kumimoji="0" lang="en-US" altLang="en-US" sz="40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smtClean="0">
                <a:ln>
                  <a:noFill/>
                </a:ln>
                <a:solidFill>
                  <a:srgbClr val="920000"/>
                </a:solidFill>
                <a:effectLst/>
                <a:uLnTx/>
                <a:uFillTx/>
                <a:latin typeface="Times New Roman" panose="02020603050405020304" pitchFamily="18" charset="0"/>
                <a:ea typeface="+mn-ea"/>
                <a:cs typeface="+mn-cs"/>
              </a:rPr>
              <a:t>1</a:t>
            </a:r>
          </a:p>
          <a:p>
            <a:pPr marL="0" marR="0" lvl="0" indent="0" algn="ctr" defTabSz="1306513"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920000"/>
                </a:solidFill>
                <a:effectLst/>
                <a:uLnTx/>
                <a:uFillTx/>
                <a:latin typeface="Times New Roman" panose="02020603050405020304" pitchFamily="18" charset="0"/>
                <a:ea typeface="+mn-ea"/>
                <a:cs typeface="+mn-cs"/>
              </a:rPr>
              <a:t>Bài</a:t>
            </a:r>
            <a:r>
              <a:rPr kumimoji="0" lang="en-US" altLang="en-US" sz="4000" b="1" i="0" u="none" strike="noStrike" kern="1200" cap="none" spc="0" normalizeH="0" baseline="0" noProof="0" smtClean="0">
                <a:ln>
                  <a:noFill/>
                </a:ln>
                <a:solidFill>
                  <a:srgbClr val="920000"/>
                </a:solidFill>
                <a:effectLst/>
                <a:uLnTx/>
                <a:uFillTx/>
                <a:latin typeface="Times New Roman" panose="02020603050405020304" pitchFamily="18" charset="0"/>
                <a:ea typeface="+mn-ea"/>
                <a:cs typeface="+mn-cs"/>
              </a:rPr>
              <a:t>: HOA PHƯỢNG</a:t>
            </a:r>
            <a:endParaRPr kumimoji="0" lang="en-US" altLang="en-US" sz="40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mn-cs"/>
            </a:endParaRPr>
          </a:p>
        </p:txBody>
      </p:sp>
      <p:sp>
        <p:nvSpPr>
          <p:cNvPr id="36869" name="WordArt 11"/>
          <p:cNvSpPr>
            <a:spLocks noChangeArrowheads="1" noChangeShapeType="1" noTextEdit="1"/>
          </p:cNvSpPr>
          <p:nvPr/>
        </p:nvSpPr>
        <p:spPr bwMode="auto">
          <a:xfrm>
            <a:off x="1729715" y="574364"/>
            <a:ext cx="8415752" cy="38262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0" cap="none" spc="0" normalizeH="0" baseline="0" noProof="0" dirty="0">
                <a:ln>
                  <a:noFill/>
                </a:ln>
                <a:solidFill>
                  <a:srgbClr val="00206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CHÀO MỪNG QUÝ THẦY CÔ VỀ DỰ GIỜ </a:t>
            </a:r>
          </a:p>
        </p:txBody>
      </p:sp>
      <p:sp>
        <p:nvSpPr>
          <p:cNvPr id="2" name="Text Box 8"/>
          <p:cNvSpPr txBox="1">
            <a:spLocks noChangeArrowheads="1"/>
          </p:cNvSpPr>
          <p:nvPr/>
        </p:nvSpPr>
        <p:spPr bwMode="auto">
          <a:xfrm>
            <a:off x="1016001" y="5715002"/>
            <a:ext cx="10615083" cy="69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marL="0" marR="0" lvl="0" indent="0" algn="ctr" defTabSz="1306513" rtl="0" eaLnBrk="0" fontAlgn="base" latinLnBrk="0" hangingPunct="0">
              <a:lnSpc>
                <a:spcPct val="100000"/>
              </a:lnSpc>
              <a:spcBef>
                <a:spcPct val="50000"/>
              </a:spcBef>
              <a:spcAft>
                <a:spcPct val="0"/>
              </a:spcAft>
              <a:buClrTx/>
              <a:buSzTx/>
              <a:buFontTx/>
              <a:buNone/>
              <a:tabLst/>
              <a:defRPr/>
            </a:pPr>
            <a:r>
              <a:rPr kumimoji="0" lang="en-US" altLang="en-US" sz="3833"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Năm</a:t>
            </a:r>
            <a:r>
              <a:rPr kumimoji="0" lang="en-US" altLang="en-US" sz="3833"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học</a:t>
            </a:r>
            <a:r>
              <a:rPr kumimoji="0" lang="en-US" altLang="en-US" sz="3833" b="1" i="1"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rPr>
              <a:t>2023 </a:t>
            </a:r>
            <a:r>
              <a:rPr kumimoji="0" lang="en-US" altLang="en-US" sz="3833" b="1" i="1"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rPr>
              <a:t>2024</a:t>
            </a:r>
            <a:endParaRPr kumimoji="0" lang="en-US" altLang="en-US" sz="3833"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121866" name="AutoShape 10"/>
          <p:cNvSpPr>
            <a:spLocks noChangeArrowheads="1"/>
          </p:cNvSpPr>
          <p:nvPr/>
        </p:nvSpPr>
        <p:spPr bwMode="auto">
          <a:xfrm>
            <a:off x="10807904" y="3862767"/>
            <a:ext cx="1278089" cy="1153735"/>
          </a:xfrm>
          <a:prstGeom prst="star32">
            <a:avLst>
              <a:gd name="adj" fmla="val 6361"/>
            </a:avLst>
          </a:prstGeom>
          <a:solidFill>
            <a:srgbClr val="33CC33"/>
          </a:solidFill>
          <a:ln w="28575" algn="ctr">
            <a:solidFill>
              <a:srgbClr val="0000FF"/>
            </a:solidFill>
            <a:miter lim="800000"/>
            <a:headEnd/>
            <a:tailEnd/>
          </a:ln>
        </p:spPr>
        <p:txBody>
          <a:bodyPr wrap="none" lIns="108852" tIns="54427" rIns="108852" bIns="54427" anchor="ct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marL="0" marR="0" lvl="0" indent="0" algn="l" defTabSz="1306513" rtl="0" eaLnBrk="0" fontAlgn="base" latinLnBrk="0" hangingPunct="0">
              <a:lnSpc>
                <a:spcPct val="100000"/>
              </a:lnSpc>
              <a:spcBef>
                <a:spcPct val="0"/>
              </a:spcBef>
              <a:spcAft>
                <a:spcPct val="0"/>
              </a:spcAft>
              <a:buClrTx/>
              <a:buSzTx/>
              <a:buFontTx/>
              <a:buNone/>
              <a:tabLst/>
              <a:defRPr/>
            </a:pPr>
            <a:endParaRPr kumimoji="0" lang="en-US" altLang="en-US" sz="2167"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121867" name="AutoShape 11"/>
          <p:cNvSpPr>
            <a:spLocks noChangeArrowheads="1"/>
          </p:cNvSpPr>
          <p:nvPr/>
        </p:nvSpPr>
        <p:spPr bwMode="auto">
          <a:xfrm>
            <a:off x="158750" y="3995527"/>
            <a:ext cx="1359959" cy="1143000"/>
          </a:xfrm>
          <a:prstGeom prst="star16">
            <a:avLst>
              <a:gd name="adj" fmla="val 10917"/>
            </a:avLst>
          </a:prstGeom>
          <a:solidFill>
            <a:srgbClr val="FF6600"/>
          </a:solidFill>
          <a:ln w="28575" algn="ctr">
            <a:solidFill>
              <a:srgbClr val="FF0000"/>
            </a:solidFill>
            <a:miter lim="800000"/>
            <a:headEnd/>
            <a:tailEnd/>
          </a:ln>
        </p:spPr>
        <p:txBody>
          <a:bodyPr wrap="none" lIns="108852" tIns="54427" rIns="108852" bIns="54427" anchor="ct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marL="0" marR="0" lvl="0" indent="0" algn="l" defTabSz="1306513" rtl="0" eaLnBrk="0" fontAlgn="base" latinLnBrk="0" hangingPunct="0">
              <a:lnSpc>
                <a:spcPct val="100000"/>
              </a:lnSpc>
              <a:spcBef>
                <a:spcPct val="0"/>
              </a:spcBef>
              <a:spcAft>
                <a:spcPct val="0"/>
              </a:spcAft>
              <a:buClrTx/>
              <a:buSzTx/>
              <a:buFontTx/>
              <a:buNone/>
              <a:tabLst/>
              <a:defRPr/>
            </a:pPr>
            <a:endParaRPr kumimoji="0" lang="en-US" altLang="en-US" sz="2167"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grpSp>
        <p:nvGrpSpPr>
          <p:cNvPr id="36875" name="Group 11"/>
          <p:cNvGrpSpPr>
            <a:grpSpLocks/>
          </p:cNvGrpSpPr>
          <p:nvPr/>
        </p:nvGrpSpPr>
        <p:grpSpPr bwMode="auto">
          <a:xfrm>
            <a:off x="0" y="0"/>
            <a:ext cx="12192000" cy="6858000"/>
            <a:chOff x="0" y="0"/>
            <a:chExt cx="9216" cy="5184"/>
          </a:xfrm>
        </p:grpSpPr>
        <p:pic>
          <p:nvPicPr>
            <p:cNvPr id="36876" name="Picture 4"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152"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112" y="-168"/>
              <a:ext cx="936"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48" y="4024"/>
              <a:ext cx="1012"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6" y="4116"/>
              <a:ext cx="1470"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4" descr="EXPLOD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92"/>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5" descr="EXPLOD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87" y="115"/>
              <a:ext cx="92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82" name="Em yeu truong em - Ngoc Diep.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254002" y="6654273"/>
            <a:ext cx="203729" cy="203729"/>
          </a:xfrm>
          <a:prstGeom prst="rect">
            <a:avLst/>
          </a:prstGeom>
          <a:noFill/>
          <a:extLst>
            <a:ext uri="{909E8E84-426E-40DD-AFC4-6F175D3DCCD1}">
              <a14:hiddenFill xmlns:a14="http://schemas.microsoft.com/office/drawing/2010/main">
                <a:solidFill>
                  <a:srgbClr val="FFFFFF"/>
                </a:solidFill>
              </a14:hiddenFill>
            </a:ext>
          </a:extLst>
        </p:spPr>
      </p:pic>
      <p:pic>
        <p:nvPicPr>
          <p:cNvPr id="36883" name="07 Em yeu truong em.wma">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5969000" y="3302000"/>
            <a:ext cx="254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939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866" fill="hold"/>
                                        <p:tgtEl>
                                          <p:spTgt spid="36883"/>
                                        </p:tgtEl>
                                      </p:cBhvr>
                                    </p:cmd>
                                  </p:childTnLst>
                                </p:cTn>
                              </p:par>
                              <p:par>
                                <p:cTn id="7" presetID="21" presetClass="emph" presetSubtype="0" repeatCount="indefinite" fill="hold" grpId="0" nodeType="withEffect">
                                  <p:stCondLst>
                                    <p:cond delay="0"/>
                                  </p:stCondLst>
                                  <p:childTnLst>
                                    <p:animClr clrSpc="hsl" dir="cw">
                                      <p:cBhvr override="childStyle">
                                        <p:cTn id="8" dur="5000" fill="hold"/>
                                        <p:tgtEl>
                                          <p:spTgt spid="36869"/>
                                        </p:tgtEl>
                                        <p:attrNameLst>
                                          <p:attrName>style.color</p:attrName>
                                        </p:attrNameLst>
                                      </p:cBhvr>
                                      <p:by>
                                        <p:hsl h="7200000" s="0" l="0"/>
                                      </p:by>
                                    </p:animClr>
                                    <p:animClr clrSpc="hsl" dir="cw">
                                      <p:cBhvr>
                                        <p:cTn id="9" dur="5000" fill="hold"/>
                                        <p:tgtEl>
                                          <p:spTgt spid="36869"/>
                                        </p:tgtEl>
                                        <p:attrNameLst>
                                          <p:attrName>fillcolor</p:attrName>
                                        </p:attrNameLst>
                                      </p:cBhvr>
                                      <p:by>
                                        <p:hsl h="7200000" s="0" l="0"/>
                                      </p:by>
                                    </p:animClr>
                                    <p:animClr clrSpc="hsl" dir="cw">
                                      <p:cBhvr>
                                        <p:cTn id="10" dur="5000" fill="hold"/>
                                        <p:tgtEl>
                                          <p:spTgt spid="36869"/>
                                        </p:tgtEl>
                                        <p:attrNameLst>
                                          <p:attrName>stroke.color</p:attrName>
                                        </p:attrNameLst>
                                      </p:cBhvr>
                                      <p:by>
                                        <p:hsl h="7200000" s="0" l="0"/>
                                      </p:by>
                                    </p:animClr>
                                    <p:set>
                                      <p:cBhvr>
                                        <p:cTn id="11" dur="5000" fill="hold"/>
                                        <p:tgtEl>
                                          <p:spTgt spid="36869"/>
                                        </p:tgtEl>
                                        <p:attrNameLst>
                                          <p:attrName>fill.type</p:attrName>
                                        </p:attrNameLst>
                                      </p:cBhvr>
                                      <p:to>
                                        <p:strVal val="solid"/>
                                      </p:to>
                                    </p:set>
                                  </p:childTnLst>
                                </p:cTn>
                              </p:par>
                              <p:par>
                                <p:cTn id="12" presetID="20" presetClass="entr" presetSubtype="0" fill="hold" nodeType="withEffect">
                                  <p:stCondLst>
                                    <p:cond delay="0"/>
                                  </p:stCondLst>
                                  <p:childTnLst>
                                    <p:set>
                                      <p:cBhvr>
                                        <p:cTn id="13" dur="1" fill="hold">
                                          <p:stCondLst>
                                            <p:cond delay="0"/>
                                          </p:stCondLst>
                                        </p:cTn>
                                        <p:tgtEl>
                                          <p:spTgt spid="23555"/>
                                        </p:tgtEl>
                                        <p:attrNameLst>
                                          <p:attrName>style.visibility</p:attrName>
                                        </p:attrNameLst>
                                      </p:cBhvr>
                                      <p:to>
                                        <p:strVal val="visible"/>
                                      </p:to>
                                    </p:set>
                                    <p:animEffect transition="in" filter="wedge">
                                      <p:cBhvr>
                                        <p:cTn id="14" dur="2000"/>
                                        <p:tgtEl>
                                          <p:spTgt spid="23555"/>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23560"/>
                                        </p:tgtEl>
                                        <p:attrNameLst>
                                          <p:attrName>style.visibility</p:attrName>
                                        </p:attrNameLst>
                                      </p:cBhvr>
                                      <p:to>
                                        <p:strVal val="visible"/>
                                      </p:to>
                                    </p:set>
                                    <p:animEffect transition="in" filter="wedge">
                                      <p:cBhvr>
                                        <p:cTn id="17" dur="2000"/>
                                        <p:tgtEl>
                                          <p:spTgt spid="23560"/>
                                        </p:tgtEl>
                                      </p:cBhvr>
                                    </p:animEffect>
                                  </p:childTnLst>
                                </p:cTn>
                              </p:par>
                              <p:par>
                                <p:cTn id="18" presetID="20" presetClass="entr" presetSubtype="0" fill="hold" grpId="0" nodeType="withEffect">
                                  <p:stCondLst>
                                    <p:cond delay="0"/>
                                  </p:stCondLst>
                                  <p:iterate type="lt">
                                    <p:tmPct val="0"/>
                                  </p:iterate>
                                  <p:childTnLst>
                                    <p:set>
                                      <p:cBhvr>
                                        <p:cTn id="19" dur="1" fill="hold">
                                          <p:stCondLst>
                                            <p:cond delay="0"/>
                                          </p:stCondLst>
                                        </p:cTn>
                                        <p:tgtEl>
                                          <p:spTgt spid="23561"/>
                                        </p:tgtEl>
                                        <p:attrNameLst>
                                          <p:attrName>style.visibility</p:attrName>
                                        </p:attrNameLst>
                                      </p:cBhvr>
                                      <p:to>
                                        <p:strVal val="visible"/>
                                      </p:to>
                                    </p:set>
                                    <p:animEffect transition="in" filter="wedge">
                                      <p:cBhvr>
                                        <p:cTn id="20" dur="2000"/>
                                        <p:tgtEl>
                                          <p:spTgt spid="23561"/>
                                        </p:tgtEl>
                                      </p:cBhvr>
                                    </p:animEffect>
                                  </p:childTnLst>
                                </p:cTn>
                              </p:par>
                              <p:par>
                                <p:cTn id="21" presetID="20" presetClass="entr" presetSubtype="0" fill="hold" grpId="0" nodeType="withEffect">
                                  <p:stCondLst>
                                    <p:cond delay="0"/>
                                  </p:stCondLst>
                                  <p:iterate type="lt">
                                    <p:tmPct val="0"/>
                                  </p:iterate>
                                  <p:childTnLst>
                                    <p:set>
                                      <p:cBhvr>
                                        <p:cTn id="22" dur="1" fill="hold">
                                          <p:stCondLst>
                                            <p:cond delay="0"/>
                                          </p:stCondLst>
                                        </p:cTn>
                                        <p:tgtEl>
                                          <p:spTgt spid="2"/>
                                        </p:tgtEl>
                                        <p:attrNameLst>
                                          <p:attrName>style.visibility</p:attrName>
                                        </p:attrNameLst>
                                      </p:cBhvr>
                                      <p:to>
                                        <p:strVal val="visible"/>
                                      </p:to>
                                    </p:set>
                                    <p:animEffect transition="in" filter="wedge">
                                      <p:cBhvr>
                                        <p:cTn id="23" dur="2000"/>
                                        <p:tgtEl>
                                          <p:spTgt spid="2"/>
                                        </p:tgtEl>
                                      </p:cBhvr>
                                    </p:animEffect>
                                  </p:childTnLst>
                                </p:cTn>
                              </p:par>
                              <p:par>
                                <p:cTn id="24" presetID="51" presetClass="entr" presetSubtype="0" fill="hold" grpId="0" nodeType="withEffect">
                                  <p:stCondLst>
                                    <p:cond delay="0"/>
                                  </p:stCondLst>
                                  <p:childTnLst>
                                    <p:set>
                                      <p:cBhvr>
                                        <p:cTn id="25" dur="1" fill="hold">
                                          <p:stCondLst>
                                            <p:cond delay="0"/>
                                          </p:stCondLst>
                                        </p:cTn>
                                        <p:tgtEl>
                                          <p:spTgt spid="121866"/>
                                        </p:tgtEl>
                                        <p:attrNameLst>
                                          <p:attrName>style.visibility</p:attrName>
                                        </p:attrNameLst>
                                      </p:cBhvr>
                                      <p:to>
                                        <p:strVal val="visible"/>
                                      </p:to>
                                    </p:set>
                                    <p:animEffect transition="in" filter="fade">
                                      <p:cBhvr>
                                        <p:cTn id="26" dur="770" decel="100000"/>
                                        <p:tgtEl>
                                          <p:spTgt spid="121866"/>
                                        </p:tgtEl>
                                      </p:cBhvr>
                                    </p:animEffect>
                                    <p:animScale>
                                      <p:cBhvr>
                                        <p:cTn id="27" dur="770" decel="100000"/>
                                        <p:tgtEl>
                                          <p:spTgt spid="121866"/>
                                        </p:tgtEl>
                                      </p:cBhvr>
                                      <p:from x="10000" y="10000"/>
                                      <p:to x="200000" y="450000"/>
                                    </p:animScale>
                                    <p:animScale>
                                      <p:cBhvr>
                                        <p:cTn id="28" dur="1230" accel="100000" fill="hold">
                                          <p:stCondLst>
                                            <p:cond delay="770"/>
                                          </p:stCondLst>
                                        </p:cTn>
                                        <p:tgtEl>
                                          <p:spTgt spid="121866"/>
                                        </p:tgtEl>
                                      </p:cBhvr>
                                      <p:from x="200000" y="450000"/>
                                      <p:to x="100000" y="100000"/>
                                    </p:animScale>
                                    <p:set>
                                      <p:cBhvr>
                                        <p:cTn id="29" dur="770" fill="hold"/>
                                        <p:tgtEl>
                                          <p:spTgt spid="121866"/>
                                        </p:tgtEl>
                                        <p:attrNameLst>
                                          <p:attrName>ppt_x</p:attrName>
                                        </p:attrNameLst>
                                      </p:cBhvr>
                                      <p:to>
                                        <p:strVal val="(0.5)"/>
                                      </p:to>
                                    </p:set>
                                    <p:anim from="(0.5)" to="(#ppt_x)" calcmode="lin" valueType="num">
                                      <p:cBhvr>
                                        <p:cTn id="30" dur="1230" accel="100000" fill="hold">
                                          <p:stCondLst>
                                            <p:cond delay="770"/>
                                          </p:stCondLst>
                                        </p:cTn>
                                        <p:tgtEl>
                                          <p:spTgt spid="121866"/>
                                        </p:tgtEl>
                                        <p:attrNameLst>
                                          <p:attrName>ppt_x</p:attrName>
                                        </p:attrNameLst>
                                      </p:cBhvr>
                                    </p:anim>
                                    <p:set>
                                      <p:cBhvr>
                                        <p:cTn id="31" dur="770" fill="hold"/>
                                        <p:tgtEl>
                                          <p:spTgt spid="121866"/>
                                        </p:tgtEl>
                                        <p:attrNameLst>
                                          <p:attrName>ppt_y</p:attrName>
                                        </p:attrNameLst>
                                      </p:cBhvr>
                                      <p:to>
                                        <p:strVal val="(#ppt_y+0.4)"/>
                                      </p:to>
                                    </p:set>
                                    <p:anim from="(#ppt_y+0.4)" to="(#ppt_y)" calcmode="lin" valueType="num">
                                      <p:cBhvr>
                                        <p:cTn id="32" dur="1230" accel="100000" fill="hold">
                                          <p:stCondLst>
                                            <p:cond delay="770"/>
                                          </p:stCondLst>
                                        </p:cTn>
                                        <p:tgtEl>
                                          <p:spTgt spid="121866"/>
                                        </p:tgtEl>
                                        <p:attrNameLst>
                                          <p:attrName>ppt_y</p:attrName>
                                        </p:attrNameLst>
                                      </p:cBhvr>
                                    </p:anim>
                                  </p:childTnLst>
                                </p:cTn>
                              </p:par>
                              <p:par>
                                <p:cTn id="33" presetID="8" presetClass="emph" presetSubtype="0" repeatCount="indefinite" fill="hold" grpId="1" nodeType="withEffect">
                                  <p:stCondLst>
                                    <p:cond delay="0"/>
                                  </p:stCondLst>
                                  <p:childTnLst>
                                    <p:animRot by="21600000">
                                      <p:cBhvr>
                                        <p:cTn id="34" dur="2000" fill="hold"/>
                                        <p:tgtEl>
                                          <p:spTgt spid="121866"/>
                                        </p:tgtEl>
                                        <p:attrNameLst>
                                          <p:attrName>r</p:attrName>
                                        </p:attrNameLst>
                                      </p:cBhvr>
                                    </p:animRot>
                                  </p:childTnLst>
                                </p:cTn>
                              </p:par>
                              <p:par>
                                <p:cTn id="35" presetID="8" presetClass="emph" presetSubtype="0" fill="hold" grpId="2" nodeType="withEffect">
                                  <p:stCondLst>
                                    <p:cond delay="0"/>
                                  </p:stCondLst>
                                  <p:childTnLst>
                                    <p:animRot by="21600000">
                                      <p:cBhvr>
                                        <p:cTn id="36" dur="2000" fill="hold"/>
                                        <p:tgtEl>
                                          <p:spTgt spid="121866"/>
                                        </p:tgtEl>
                                        <p:attrNameLst>
                                          <p:attrName>r</p:attrName>
                                        </p:attrNameLst>
                                      </p:cBhvr>
                                    </p:animRot>
                                  </p:childTnLst>
                                </p:cTn>
                              </p:par>
                              <p:par>
                                <p:cTn id="37" presetID="51" presetClass="entr" presetSubtype="0" fill="hold" grpId="0" nodeType="withEffect">
                                  <p:stCondLst>
                                    <p:cond delay="0"/>
                                  </p:stCondLst>
                                  <p:childTnLst>
                                    <p:set>
                                      <p:cBhvr>
                                        <p:cTn id="38" dur="1" fill="hold">
                                          <p:stCondLst>
                                            <p:cond delay="0"/>
                                          </p:stCondLst>
                                        </p:cTn>
                                        <p:tgtEl>
                                          <p:spTgt spid="121867"/>
                                        </p:tgtEl>
                                        <p:attrNameLst>
                                          <p:attrName>style.visibility</p:attrName>
                                        </p:attrNameLst>
                                      </p:cBhvr>
                                      <p:to>
                                        <p:strVal val="visible"/>
                                      </p:to>
                                    </p:set>
                                    <p:animEffect transition="in" filter="fade">
                                      <p:cBhvr>
                                        <p:cTn id="39" dur="770" decel="100000"/>
                                        <p:tgtEl>
                                          <p:spTgt spid="121867"/>
                                        </p:tgtEl>
                                      </p:cBhvr>
                                    </p:animEffect>
                                    <p:animScale>
                                      <p:cBhvr>
                                        <p:cTn id="40" dur="770" decel="100000"/>
                                        <p:tgtEl>
                                          <p:spTgt spid="121867"/>
                                        </p:tgtEl>
                                      </p:cBhvr>
                                      <p:from x="10000" y="10000"/>
                                      <p:to x="200000" y="450000"/>
                                    </p:animScale>
                                    <p:animScale>
                                      <p:cBhvr>
                                        <p:cTn id="41" dur="1230" accel="100000" fill="hold">
                                          <p:stCondLst>
                                            <p:cond delay="770"/>
                                          </p:stCondLst>
                                        </p:cTn>
                                        <p:tgtEl>
                                          <p:spTgt spid="121867"/>
                                        </p:tgtEl>
                                      </p:cBhvr>
                                      <p:from x="200000" y="450000"/>
                                      <p:to x="100000" y="100000"/>
                                    </p:animScale>
                                    <p:set>
                                      <p:cBhvr>
                                        <p:cTn id="42" dur="770" fill="hold"/>
                                        <p:tgtEl>
                                          <p:spTgt spid="121867"/>
                                        </p:tgtEl>
                                        <p:attrNameLst>
                                          <p:attrName>ppt_x</p:attrName>
                                        </p:attrNameLst>
                                      </p:cBhvr>
                                      <p:to>
                                        <p:strVal val="(0.5)"/>
                                      </p:to>
                                    </p:set>
                                    <p:anim from="(0.5)" to="(#ppt_x)" calcmode="lin" valueType="num">
                                      <p:cBhvr>
                                        <p:cTn id="43" dur="1230" accel="100000" fill="hold">
                                          <p:stCondLst>
                                            <p:cond delay="770"/>
                                          </p:stCondLst>
                                        </p:cTn>
                                        <p:tgtEl>
                                          <p:spTgt spid="121867"/>
                                        </p:tgtEl>
                                        <p:attrNameLst>
                                          <p:attrName>ppt_x</p:attrName>
                                        </p:attrNameLst>
                                      </p:cBhvr>
                                    </p:anim>
                                    <p:set>
                                      <p:cBhvr>
                                        <p:cTn id="44" dur="770" fill="hold"/>
                                        <p:tgtEl>
                                          <p:spTgt spid="121867"/>
                                        </p:tgtEl>
                                        <p:attrNameLst>
                                          <p:attrName>ppt_y</p:attrName>
                                        </p:attrNameLst>
                                      </p:cBhvr>
                                      <p:to>
                                        <p:strVal val="(#ppt_y+0.4)"/>
                                      </p:to>
                                    </p:set>
                                    <p:anim from="(#ppt_y+0.4)" to="(#ppt_y)" calcmode="lin" valueType="num">
                                      <p:cBhvr>
                                        <p:cTn id="45" dur="1230" accel="100000" fill="hold">
                                          <p:stCondLst>
                                            <p:cond delay="770"/>
                                          </p:stCondLst>
                                        </p:cTn>
                                        <p:tgtEl>
                                          <p:spTgt spid="121867"/>
                                        </p:tgtEl>
                                        <p:attrNameLst>
                                          <p:attrName>ppt_y</p:attrName>
                                        </p:attrNameLst>
                                      </p:cBhvr>
                                    </p:anim>
                                  </p:childTnLst>
                                </p:cTn>
                              </p:par>
                              <p:par>
                                <p:cTn id="46" presetID="19" presetClass="entr" presetSubtype="10" repeatCount="indefinite" fill="hold" grpId="1" nodeType="withEffect">
                                  <p:stCondLst>
                                    <p:cond delay="0"/>
                                  </p:stCondLst>
                                  <p:childTnLst>
                                    <p:set>
                                      <p:cBhvr>
                                        <p:cTn id="47" dur="1" fill="hold">
                                          <p:stCondLst>
                                            <p:cond delay="0"/>
                                          </p:stCondLst>
                                        </p:cTn>
                                        <p:tgtEl>
                                          <p:spTgt spid="121867"/>
                                        </p:tgtEl>
                                        <p:attrNameLst>
                                          <p:attrName>style.visibility</p:attrName>
                                        </p:attrNameLst>
                                      </p:cBhvr>
                                      <p:to>
                                        <p:strVal val="visible"/>
                                      </p:to>
                                    </p:set>
                                    <p:anim calcmode="lin" valueType="num">
                                      <p:cBhvr>
                                        <p:cTn id="48" dur="2000" fill="hold"/>
                                        <p:tgtEl>
                                          <p:spTgt spid="121867"/>
                                        </p:tgtEl>
                                        <p:attrNameLst>
                                          <p:attrName>ppt_w</p:attrName>
                                        </p:attrNameLst>
                                      </p:cBhvr>
                                      <p:tavLst>
                                        <p:tav tm="0" fmla="#ppt_w*sin(2.5*pi*$)">
                                          <p:val>
                                            <p:fltVal val="0"/>
                                          </p:val>
                                        </p:tav>
                                        <p:tav tm="100000">
                                          <p:val>
                                            <p:fltVal val="1"/>
                                          </p:val>
                                        </p:tav>
                                      </p:tavLst>
                                    </p:anim>
                                    <p:anim calcmode="lin" valueType="num">
                                      <p:cBhvr>
                                        <p:cTn id="49" dur="2000" fill="hold"/>
                                        <p:tgtEl>
                                          <p:spTgt spid="121867"/>
                                        </p:tgtEl>
                                        <p:attrNameLst>
                                          <p:attrName>ppt_h</p:attrName>
                                        </p:attrNameLst>
                                      </p:cBhvr>
                                      <p:tavLst>
                                        <p:tav tm="0">
                                          <p:val>
                                            <p:strVal val="#ppt_h"/>
                                          </p:val>
                                        </p:tav>
                                        <p:tav tm="100000">
                                          <p:val>
                                            <p:strVal val="#ppt_h"/>
                                          </p:val>
                                        </p:tav>
                                      </p:tavLst>
                                    </p:anim>
                                  </p:childTnLst>
                                </p:cTn>
                              </p:par>
                              <p:par>
                                <p:cTn id="50" presetID="22" presetClass="emph" presetSubtype="0" repeatCount="indefinite" fill="hold" grpId="2" nodeType="withEffect">
                                  <p:stCondLst>
                                    <p:cond delay="0"/>
                                  </p:stCondLst>
                                  <p:childTnLst>
                                    <p:animClr clrSpc="hsl" dir="cw">
                                      <p:cBhvr override="childStyle">
                                        <p:cTn id="51" dur="2000" fill="hold"/>
                                        <p:tgtEl>
                                          <p:spTgt spid="121867"/>
                                        </p:tgtEl>
                                        <p:attrNameLst>
                                          <p:attrName>style.color</p:attrName>
                                        </p:attrNameLst>
                                      </p:cBhvr>
                                      <p:by>
                                        <p:hsl h="-7200000" s="0" l="0"/>
                                      </p:by>
                                    </p:animClr>
                                    <p:animClr clrSpc="hsl" dir="cw">
                                      <p:cBhvr>
                                        <p:cTn id="52" dur="2000" fill="hold"/>
                                        <p:tgtEl>
                                          <p:spTgt spid="121867"/>
                                        </p:tgtEl>
                                        <p:attrNameLst>
                                          <p:attrName>fillcolor</p:attrName>
                                        </p:attrNameLst>
                                      </p:cBhvr>
                                      <p:by>
                                        <p:hsl h="-7200000" s="0" l="0"/>
                                      </p:by>
                                    </p:animClr>
                                    <p:animClr clrSpc="hsl" dir="cw">
                                      <p:cBhvr>
                                        <p:cTn id="53" dur="2000" fill="hold"/>
                                        <p:tgtEl>
                                          <p:spTgt spid="121867"/>
                                        </p:tgtEl>
                                        <p:attrNameLst>
                                          <p:attrName>stroke.color</p:attrName>
                                        </p:attrNameLst>
                                      </p:cBhvr>
                                      <p:by>
                                        <p:hsl h="-7200000" s="0" l="0"/>
                                      </p:by>
                                    </p:animClr>
                                    <p:set>
                                      <p:cBhvr>
                                        <p:cTn id="54" dur="2000" fill="hold"/>
                                        <p:tgtEl>
                                          <p:spTgt spid="1218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55" repeatCount="indefinite" fill="hold" display="0">
                  <p:stCondLst>
                    <p:cond delay="indefinite"/>
                  </p:stCondLst>
                  <p:endCondLst>
                    <p:cond evt="onPrev" delay="0">
                      <p:tgtEl>
                        <p:sldTgt/>
                      </p:tgtEl>
                    </p:cond>
                    <p:cond evt="onStopAudio" delay="0">
                      <p:tgtEl>
                        <p:sldTgt/>
                      </p:tgtEl>
                    </p:cond>
                  </p:endCondLst>
                </p:cTn>
                <p:tgtEl>
                  <p:spTgt spid="36882"/>
                </p:tgtEl>
              </p:cMediaNode>
            </p:audio>
            <p:audio>
              <p:cMediaNode>
                <p:cTn id="56" fill="hold" display="0">
                  <p:stCondLst>
                    <p:cond delay="indefinite"/>
                  </p:stCondLst>
                  <p:endCondLst>
                    <p:cond evt="onNext" delay="0">
                      <p:tgtEl>
                        <p:sldTgt/>
                      </p:tgtEl>
                    </p:cond>
                    <p:cond evt="onPrev" delay="0">
                      <p:tgtEl>
                        <p:sldTgt/>
                      </p:tgtEl>
                    </p:cond>
                    <p:cond evt="onStopAudio" delay="0">
                      <p:tgtEl>
                        <p:sldTgt/>
                      </p:tgtEl>
                    </p:cond>
                  </p:endCondLst>
                </p:cTn>
                <p:tgtEl>
                  <p:spTgt spid="36883"/>
                </p:tgtEl>
              </p:cMediaNode>
            </p:audio>
          </p:childTnLst>
        </p:cTn>
      </p:par>
    </p:tnLst>
    <p:bldLst>
      <p:bldP spid="23560" grpId="0"/>
      <p:bldP spid="23561" grpId="0"/>
      <p:bldP spid="36869" grpId="0"/>
      <p:bldP spid="2" grpId="0"/>
      <p:bldP spid="121866" grpId="0" animBg="1"/>
      <p:bldP spid="121866" grpId="1" animBg="1"/>
      <p:bldP spid="121866" grpId="2" animBg="1"/>
      <p:bldP spid="121867" grpId="0" animBg="1"/>
      <p:bldP spid="121867" grpId="1" animBg="1"/>
      <p:bldP spid="121867"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6" name="TextBox 5"/>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7" name="Group 6"/>
          <p:cNvGrpSpPr/>
          <p:nvPr/>
        </p:nvGrpSpPr>
        <p:grpSpPr>
          <a:xfrm>
            <a:off x="-659635" y="-848744"/>
            <a:ext cx="2469633" cy="2296731"/>
            <a:chOff x="-2957976" y="-1125796"/>
            <a:chExt cx="2469633" cy="2296731"/>
          </a:xfrm>
        </p:grpSpPr>
        <p:sp>
          <p:nvSpPr>
            <p:cNvPr id="8" name="Oval 7"/>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grpSp>
        <p:nvGrpSpPr>
          <p:cNvPr id="12" name="Group 11"/>
          <p:cNvGrpSpPr/>
          <p:nvPr/>
        </p:nvGrpSpPr>
        <p:grpSpPr>
          <a:xfrm>
            <a:off x="3505200" y="2965954"/>
            <a:ext cx="7010400" cy="1295400"/>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815797" y="2822865"/>
            <a:ext cx="1378806" cy="1412343"/>
            <a:chOff x="1149549" y="1066515"/>
            <a:chExt cx="992332" cy="992332"/>
          </a:xfrm>
          <a:solidFill>
            <a:schemeClr val="accent6">
              <a:lumMod val="75000"/>
            </a:schemeClr>
          </a:solidFill>
        </p:grpSpPr>
        <p:sp>
          <p:nvSpPr>
            <p:cNvPr id="19" name="Oval 18"/>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3009900" y="2871872"/>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7</a:t>
            </a:r>
          </a:p>
        </p:txBody>
      </p:sp>
      <p:sp>
        <p:nvSpPr>
          <p:cNvPr id="22" name="TextBox 21"/>
          <p:cNvSpPr txBox="1"/>
          <p:nvPr/>
        </p:nvSpPr>
        <p:spPr>
          <a:xfrm>
            <a:off x="3826385" y="3089739"/>
            <a:ext cx="5622415" cy="1015614"/>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itchFamily="34" charset="0"/>
                <a:ea typeface="Arial-Rounded" pitchFamily="34" charset="0"/>
                <a:cs typeface="Arial-Rounded" pitchFamily="34" charset="0"/>
              </a:rPr>
              <a:t>HOA PHƯỢNG</a:t>
            </a:r>
          </a:p>
        </p:txBody>
      </p:sp>
      <p:sp>
        <p:nvSpPr>
          <p:cNvPr id="23" name="Rectangle 22"/>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1292028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1000" b="17000"/>
          </a:stretch>
        </a:blipFill>
        <a:effectLst/>
      </p:bgPr>
    </p:bg>
    <p:spTree>
      <p:nvGrpSpPr>
        <p:cNvPr id="1" name=""/>
        <p:cNvGrpSpPr/>
        <p:nvPr/>
      </p:nvGrpSpPr>
      <p:grpSpPr>
        <a:xfrm>
          <a:off x="0" y="0"/>
          <a:ext cx="0" cy="0"/>
          <a:chOff x="0" y="0"/>
          <a:chExt cx="0" cy="0"/>
        </a:xfrm>
      </p:grpSpPr>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375" y1="4639" x2="4633" y2="45361"/>
                        <a14:foregroundMark x1="80309" y1="5155" x2="99614" y2="32990"/>
                        <a14:foregroundMark x1="10039" y1="6186" x2="3475" y2="21134"/>
                        <a14:foregroundMark x1="5019" y1="75773" x2="16988" y2="93299"/>
                      </a14:backgroundRemoval>
                    </a14:imgEffect>
                  </a14:imgLayer>
                </a14:imgProps>
              </a:ext>
              <a:ext uri="{28A0092B-C50C-407E-A947-70E740481C1C}">
                <a14:useLocalDpi xmlns:a14="http://schemas.microsoft.com/office/drawing/2010/main" val="0"/>
              </a:ext>
            </a:extLst>
          </a:blip>
          <a:stretch>
            <a:fillRect/>
          </a:stretch>
        </p:blipFill>
        <p:spPr>
          <a:xfrm>
            <a:off x="8686800" y="20278"/>
            <a:ext cx="2466975" cy="1847850"/>
          </a:xfrm>
          <a:prstGeom prst="rect">
            <a:avLst/>
          </a:prstGeom>
        </p:spPr>
      </p:pic>
      <p:sp>
        <p:nvSpPr>
          <p:cNvPr id="13" name="Rectangle 12"/>
          <p:cNvSpPr/>
          <p:nvPr/>
        </p:nvSpPr>
        <p:spPr>
          <a:xfrm>
            <a:off x="0" y="-534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3"/>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27708" y="121920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4606203" y="1650752"/>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p:cNvSpPr/>
          <p:nvPr/>
        </p:nvSpPr>
        <p:spPr>
          <a:xfrm>
            <a:off x="4343400" y="5218435"/>
            <a:ext cx="2658556" cy="730269"/>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spTree>
    <p:extLst>
      <p:ext uri="{BB962C8B-B14F-4D97-AF65-F5344CB8AC3E}">
        <p14:creationId xmlns:p14="http://schemas.microsoft.com/office/powerpoint/2010/main" val="239923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 calcmode="lin" valueType="num">
                                      <p:cBhvr>
                                        <p:cTn id="23" dur="1000" fill="hold"/>
                                        <p:tgtEl>
                                          <p:spTgt spid="17"/>
                                        </p:tgtEl>
                                        <p:attrNameLst>
                                          <p:attrName>style.rotation</p:attrName>
                                        </p:attrNameLst>
                                      </p:cBhvr>
                                      <p:tavLst>
                                        <p:tav tm="0">
                                          <p:val>
                                            <p:fltVal val="90"/>
                                          </p:val>
                                        </p:tav>
                                        <p:tav tm="100000">
                                          <p:val>
                                            <p:fltVal val="0"/>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2000" b="25000"/>
          </a:stretch>
        </a:blipFill>
        <a:effectLst/>
      </p:bgPr>
    </p:bg>
    <p:spTree>
      <p:nvGrpSpPr>
        <p:cNvPr id="1" name=""/>
        <p:cNvGrpSpPr/>
        <p:nvPr/>
      </p:nvGrpSpPr>
      <p:grpSpPr>
        <a:xfrm>
          <a:off x="0" y="0"/>
          <a:ext cx="0" cy="0"/>
          <a:chOff x="0" y="0"/>
          <a:chExt cx="0" cy="0"/>
        </a:xfrm>
      </p:grpSpPr>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7375" y1="4639" x2="4633" y2="45361"/>
                        <a14:foregroundMark x1="80309" y1="5155" x2="99614" y2="32990"/>
                        <a14:foregroundMark x1="10039" y1="6186" x2="3475" y2="21134"/>
                        <a14:foregroundMark x1="5019" y1="75773" x2="16988" y2="93299"/>
                      </a14:backgroundRemoval>
                    </a14:imgEffect>
                  </a14:imgLayer>
                </a14:imgProps>
              </a:ext>
              <a:ext uri="{28A0092B-C50C-407E-A947-70E740481C1C}">
                <a14:useLocalDpi xmlns:a14="http://schemas.microsoft.com/office/drawing/2010/main" val="0"/>
              </a:ext>
            </a:extLst>
          </a:blip>
          <a:stretch>
            <a:fillRect/>
          </a:stretch>
        </p:blipFill>
        <p:spPr>
          <a:xfrm>
            <a:off x="8686800" y="20278"/>
            <a:ext cx="2466975" cy="1847850"/>
          </a:xfrm>
          <a:prstGeom prst="rect">
            <a:avLst/>
          </a:prstGeom>
        </p:spPr>
      </p:pic>
      <p:sp>
        <p:nvSpPr>
          <p:cNvPr id="11" name="Rectangle 10"/>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1"/>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7708" y="121920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4606203" y="1650752"/>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1424243" y="5752602"/>
            <a:ext cx="7445441"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Em hãy tìm từ khó đọc, khó hiểu trong bài.</a:t>
            </a:r>
          </a:p>
        </p:txBody>
      </p:sp>
      <p:cxnSp>
        <p:nvCxnSpPr>
          <p:cNvPr id="16" name="Straight Connector 15"/>
          <p:cNvCxnSpPr/>
          <p:nvPr/>
        </p:nvCxnSpPr>
        <p:spPr>
          <a:xfrm flipH="1">
            <a:off x="2286000" y="1650752"/>
            <a:ext cx="1371600" cy="6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687655" y="2590800"/>
            <a:ext cx="5983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3128" y="3048000"/>
            <a:ext cx="22028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971800" y="4359186"/>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24243" y="5734499"/>
            <a:ext cx="7445441"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2 lần.</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spTree>
    <p:extLst>
      <p:ext uri="{BB962C8B-B14F-4D97-AF65-F5344CB8AC3E}">
        <p14:creationId xmlns:p14="http://schemas.microsoft.com/office/powerpoint/2010/main" val="41592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1000" fill="hold"/>
                                        <p:tgtEl>
                                          <p:spTgt spid="23"/>
                                        </p:tgtEl>
                                        <p:attrNameLst>
                                          <p:attrName>ppt_x</p:attrName>
                                        </p:attrNameLst>
                                      </p:cBhvr>
                                      <p:tavLst>
                                        <p:tav tm="0">
                                          <p:val>
                                            <p:strVal val="1+#ppt_w/2"/>
                                          </p:val>
                                        </p:tav>
                                        <p:tav tm="100000">
                                          <p:val>
                                            <p:strVal val="#ppt_x"/>
                                          </p:val>
                                        </p:tav>
                                      </p:tavLst>
                                    </p:anim>
                                    <p:anim calcmode="lin" valueType="num">
                                      <p:cBhvr additive="base">
                                        <p:cTn id="4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0" b="24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TextBox 10"/>
          <p:cNvSpPr txBox="1"/>
          <p:nvPr/>
        </p:nvSpPr>
        <p:spPr>
          <a:xfrm>
            <a:off x="2362200" y="246832"/>
            <a:ext cx="3325776" cy="769405"/>
          </a:xfrm>
          <a:prstGeom prst="rect">
            <a:avLst/>
          </a:prstGeom>
          <a:solidFill>
            <a:schemeClr val="accent6"/>
          </a:solidFill>
        </p:spPr>
        <p:txBody>
          <a:bodyPr wrap="square" lIns="91403" tIns="45702" rIns="91403" bIns="45702" rtlCol="0">
            <a:spAutoFit/>
          </a:bodyPr>
          <a:lstStyle/>
          <a:p>
            <a:pPr algn="ctr"/>
            <a:r>
              <a:rPr lang="en-US" sz="4400" dirty="0">
                <a:latin typeface="Arial-Rounded" pitchFamily="34" charset="0"/>
                <a:ea typeface="Arial-Rounded" pitchFamily="34" charset="0"/>
                <a:cs typeface="Arial-Rounded" pitchFamily="34" charset="0"/>
              </a:rPr>
              <a:t>Giải nghĩa từ</a:t>
            </a:r>
          </a:p>
        </p:txBody>
      </p:sp>
      <p:sp>
        <p:nvSpPr>
          <p:cNvPr id="12" name="Rectangle 11"/>
          <p:cNvSpPr/>
          <p:nvPr/>
        </p:nvSpPr>
        <p:spPr>
          <a:xfrm>
            <a:off x="685800" y="1981200"/>
            <a:ext cx="9753600" cy="2062103"/>
          </a:xfrm>
          <a:prstGeom prst="rect">
            <a:avLst/>
          </a:prstGeom>
        </p:spPr>
        <p:txBody>
          <a:bodyPr wrap="square">
            <a:spAutoFit/>
          </a:bodyPr>
          <a:lstStyle/>
          <a:p>
            <a:r>
              <a:rPr lang="vi-VN" sz="32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lấm tấm</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nở ít, xuất hiện rải rác trên cành lá;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bừng</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đây có nghĩa là nở rộ, nở rất nhanh và nhiều;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 rực cháy</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đây có nghĩa là hoa phượng như những ngọn lửa</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215355"/>
            <a:ext cx="2153327" cy="157207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09640"/>
            <a:ext cx="2057400" cy="1391972"/>
          </a:xfrm>
          <a:prstGeom prst="ellipse">
            <a:avLst/>
          </a:prstGeom>
          <a:ln>
            <a:noFill/>
          </a:ln>
          <a:effectLst>
            <a:softEdge rad="112500"/>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3505200" y="5095162"/>
            <a:ext cx="4114800" cy="1762838"/>
          </a:xfrm>
          <a:prstGeom prst="rect">
            <a:avLst/>
          </a:prstGeom>
        </p:spPr>
      </p:pic>
      <p:sp>
        <p:nvSpPr>
          <p:cNvPr id="18" name="Rectangle 17"/>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424" b="100000" l="0" r="100000"/>
                    </a14:imgEffect>
                  </a14:imgLayer>
                </a14:imgProps>
              </a:ext>
              <a:ext uri="{28A0092B-C50C-407E-A947-70E740481C1C}">
                <a14:useLocalDpi xmlns:a14="http://schemas.microsoft.com/office/drawing/2010/main" val="0"/>
              </a:ext>
            </a:extLst>
          </a:blip>
          <a:stretch>
            <a:fillRect/>
          </a:stretch>
        </p:blipFill>
        <p:spPr>
          <a:xfrm>
            <a:off x="-34635" y="5235211"/>
            <a:ext cx="1495425" cy="1448998"/>
          </a:xfrm>
          <a:prstGeom prst="rect">
            <a:avLst/>
          </a:prstGeom>
        </p:spPr>
      </p:pic>
    </p:spTree>
    <p:extLst>
      <p:ext uri="{BB962C8B-B14F-4D97-AF65-F5344CB8AC3E}">
        <p14:creationId xmlns:p14="http://schemas.microsoft.com/office/powerpoint/2010/main" val="46334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iterate type="lt">
                                    <p:tmPct val="5000"/>
                                  </p:iterate>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p:cTn id="1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2">
                                            <p:txEl>
                                              <p:pRg st="0" end="0"/>
                                            </p:txEl>
                                          </p:spTgt>
                                        </p:tgtEl>
                                      </p:cBhvr>
                                    </p:animEffect>
                                  </p:childTnLst>
                                </p:cTn>
                              </p:par>
                            </p:childTnLst>
                          </p:cTn>
                        </p:par>
                        <p:par>
                          <p:cTn id="16" fill="hold">
                            <p:stCondLst>
                              <p:cond delay="38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p:cTn id="19"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12">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12">
                                            <p:txEl>
                                              <p:pRg st="1" end="1"/>
                                            </p:txEl>
                                          </p:spTgt>
                                        </p:tgtEl>
                                      </p:cBhvr>
                                    </p:animEffect>
                                  </p:childTnLst>
                                </p:cTn>
                              </p:par>
                            </p:childTnLst>
                          </p:cTn>
                        </p:par>
                        <p:par>
                          <p:cTn id="23" fill="hold">
                            <p:stCondLst>
                              <p:cond delay="6800"/>
                            </p:stCondLst>
                            <p:childTnLst>
                              <p:par>
                                <p:cTn id="24" presetID="31" presetClass="entr" presetSubtype="0" fill="hold" nodeType="afterEffect">
                                  <p:stCondLst>
                                    <p:cond delay="0"/>
                                  </p:stCondLst>
                                  <p:iterate type="lt">
                                    <p:tmPct val="5000"/>
                                  </p:iterate>
                                  <p:childTnLst>
                                    <p:set>
                                      <p:cBhvr>
                                        <p:cTn id="25" dur="1" fill="hold">
                                          <p:stCondLst>
                                            <p:cond delay="0"/>
                                          </p:stCondLst>
                                        </p:cTn>
                                        <p:tgtEl>
                                          <p:spTgt spid="12">
                                            <p:txEl>
                                              <p:pRg st="2" end="2"/>
                                            </p:txEl>
                                          </p:spTgt>
                                        </p:tgtEl>
                                        <p:attrNameLst>
                                          <p:attrName>style.visibility</p:attrName>
                                        </p:attrNameLst>
                                      </p:cBhvr>
                                      <p:to>
                                        <p:strVal val="visible"/>
                                      </p:to>
                                    </p:set>
                                    <p:anim calcmode="lin" valueType="num">
                                      <p:cBhvr>
                                        <p:cTn id="26"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12">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1000" b="37000"/>
          </a:stretch>
        </a:blipFill>
        <a:effectLst/>
      </p:bgPr>
    </p:bg>
    <p:spTree>
      <p:nvGrpSpPr>
        <p:cNvPr id="1" name=""/>
        <p:cNvGrpSpPr/>
        <p:nvPr/>
      </p:nvGrpSpPr>
      <p:grpSpPr>
        <a:xfrm>
          <a:off x="0" y="0"/>
          <a:ext cx="0" cy="0"/>
          <a:chOff x="0" y="0"/>
          <a:chExt cx="0" cy="0"/>
        </a:xfrm>
      </p:grpSpPr>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7375" y1="4639" x2="4633" y2="45361"/>
                        <a14:foregroundMark x1="80309" y1="5155" x2="99614" y2="32990"/>
                        <a14:foregroundMark x1="10039" y1="6186" x2="3475" y2="21134"/>
                        <a14:foregroundMark x1="5019" y1="75773" x2="16988" y2="93299"/>
                      </a14:backgroundRemoval>
                    </a14:imgEffect>
                  </a14:imgLayer>
                </a14:imgProps>
              </a:ext>
              <a:ext uri="{28A0092B-C50C-407E-A947-70E740481C1C}">
                <a14:useLocalDpi xmlns:a14="http://schemas.microsoft.com/office/drawing/2010/main" val="0"/>
              </a:ext>
            </a:extLst>
          </a:blip>
          <a:stretch>
            <a:fillRect/>
          </a:stretch>
        </p:blipFill>
        <p:spPr>
          <a:xfrm>
            <a:off x="8686800" y="20278"/>
            <a:ext cx="2466975" cy="1847850"/>
          </a:xfrm>
          <a:prstGeom prst="rect">
            <a:avLst/>
          </a:prstGeom>
        </p:spPr>
      </p:pic>
      <p:sp>
        <p:nvSpPr>
          <p:cNvPr id="9" name="Rectangle 8"/>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0" name="Rectangle 9"/>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210388" y="1842590"/>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2245648" y="6018859"/>
            <a:ext cx="642037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VB chia thành mấy khổ thơ?</a:t>
            </a:r>
          </a:p>
        </p:txBody>
      </p:sp>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4" y="664277"/>
            <a:ext cx="527050" cy="237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10" y="3062487"/>
            <a:ext cx="527050" cy="231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6863" y="1360938"/>
            <a:ext cx="527050" cy="24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507238" y="5985769"/>
            <a:ext cx="609600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khổ thơ</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spTree>
    <p:extLst>
      <p:ext uri="{BB962C8B-B14F-4D97-AF65-F5344CB8AC3E}">
        <p14:creationId xmlns:p14="http://schemas.microsoft.com/office/powerpoint/2010/main" val="393754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8305800" y="187646"/>
            <a:ext cx="3872345" cy="4689154"/>
          </a:xfrm>
          <a:prstGeom prst="rect">
            <a:avLst/>
          </a:prstGeom>
        </p:spPr>
      </p:pic>
      <p:sp>
        <p:nvSpPr>
          <p:cNvPr id="9" name="TextBox 8"/>
          <p:cNvSpPr txBox="1"/>
          <p:nvPr/>
        </p:nvSpPr>
        <p:spPr>
          <a:xfrm>
            <a:off x="2209800" y="381000"/>
            <a:ext cx="35814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khổ thơ</a:t>
            </a:r>
          </a:p>
        </p:txBody>
      </p:sp>
      <p:sp>
        <p:nvSpPr>
          <p:cNvPr id="10" name="Rectangle 9"/>
          <p:cNvSpPr/>
          <p:nvPr/>
        </p:nvSpPr>
        <p:spPr>
          <a:xfrm>
            <a:off x="2057400" y="1892719"/>
            <a:ext cx="6096000" cy="2308324"/>
          </a:xfrm>
          <a:prstGeom prst="rect">
            <a:avLst/>
          </a:prstGeom>
        </p:spPr>
        <p:txBody>
          <a:bodyPr>
            <a:spAutoFit/>
          </a:bodyPr>
          <a:lstStyle/>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qua còn lấm tấm</a:t>
            </a:r>
          </a:p>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Chen lẫn màu lá xanh</a:t>
            </a:r>
          </a:p>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rực cháy trên cành.</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215355"/>
            <a:ext cx="2153327" cy="157207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09640"/>
            <a:ext cx="2057400" cy="1391972"/>
          </a:xfrm>
          <a:prstGeom prst="ellipse">
            <a:avLst/>
          </a:prstGeom>
          <a:ln>
            <a:noFill/>
          </a:ln>
          <a:effectLst>
            <a:softEdge rad="112500"/>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cxnSp>
        <p:nvCxnSpPr>
          <p:cNvPr id="14" name="Straight Connector 13"/>
          <p:cNvCxnSpPr/>
          <p:nvPr/>
        </p:nvCxnSpPr>
        <p:spPr>
          <a:xfrm flipH="1">
            <a:off x="4000500" y="196041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6472095" y="185294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6607753" y="181454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818371" y="2521527"/>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6343941" y="247884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6479599" y="247884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960236" y="3032625"/>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6890690" y="2884782"/>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7001238" y="289943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4876800" y="357646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860961" y="360569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6966890" y="360569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26" name="Picture 25"/>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3505200" y="5095162"/>
            <a:ext cx="4114800" cy="1762838"/>
          </a:xfrm>
          <a:prstGeom prst="rect">
            <a:avLst/>
          </a:prstGeom>
        </p:spPr>
      </p:pic>
      <p:sp>
        <p:nvSpPr>
          <p:cNvPr id="27" name="Rectangle 26"/>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424" b="100000" l="0" r="100000"/>
                    </a14:imgEffect>
                  </a14:imgLayer>
                </a14:imgProps>
              </a:ext>
              <a:ext uri="{28A0092B-C50C-407E-A947-70E740481C1C}">
                <a14:useLocalDpi xmlns:a14="http://schemas.microsoft.com/office/drawing/2010/main" val="0"/>
              </a:ext>
            </a:extLst>
          </a:blip>
          <a:stretch>
            <a:fillRect/>
          </a:stretch>
        </p:blipFill>
        <p:spPr>
          <a:xfrm>
            <a:off x="-34635" y="5235211"/>
            <a:ext cx="1495425" cy="1448998"/>
          </a:xfrm>
          <a:prstGeom prst="rect">
            <a:avLst/>
          </a:prstGeom>
        </p:spPr>
      </p:pic>
    </p:spTree>
    <p:extLst>
      <p:ext uri="{BB962C8B-B14F-4D97-AF65-F5344CB8AC3E}">
        <p14:creationId xmlns:p14="http://schemas.microsoft.com/office/powerpoint/2010/main" val="8348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700"/>
                            </p:stCondLst>
                            <p:childTnLst>
                              <p:par>
                                <p:cTn id="15" presetID="2" presetClass="entr" presetSubtype="4" fill="hold" nodeType="afterEffect">
                                  <p:stCondLst>
                                    <p:cond delay="0"/>
                                  </p:stCondLst>
                                  <p:iterate type="lt">
                                    <p:tmPct val="10000"/>
                                  </p:iterate>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950"/>
                            </p:stCondLst>
                            <p:childTnLst>
                              <p:par>
                                <p:cTn id="20" presetID="2" presetClass="entr" presetSubtype="4" fill="hold" nodeType="afterEffect">
                                  <p:stCondLst>
                                    <p:cond delay="0"/>
                                  </p:stCondLst>
                                  <p:iterate type="lt">
                                    <p:tmPct val="10000"/>
                                  </p:iterate>
                                  <p:childTnLst>
                                    <p:set>
                                      <p:cBhvr>
                                        <p:cTn id="21" dur="1" fill="hold">
                                          <p:stCondLst>
                                            <p:cond delay="0"/>
                                          </p:stCondLst>
                                        </p:cTn>
                                        <p:tgtEl>
                                          <p:spTgt spid="10">
                                            <p:txEl>
                                              <p:pRg st="2" end="2"/>
                                            </p:txEl>
                                          </p:spTgt>
                                        </p:tgtEl>
                                        <p:attrNameLst>
                                          <p:attrName>style.visibility</p:attrName>
                                        </p:attrNameLst>
                                      </p:cBhvr>
                                      <p:to>
                                        <p:strVal val="visible"/>
                                      </p:to>
                                    </p:set>
                                    <p:anim calcmode="lin" valueType="num">
                                      <p:cBhvr additive="base">
                                        <p:cTn id="2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300"/>
                            </p:stCondLst>
                            <p:childTnLst>
                              <p:par>
                                <p:cTn id="25" presetID="2" presetClass="entr" presetSubtype="4" fill="hold" nodeType="afterEffect">
                                  <p:stCondLst>
                                    <p:cond delay="0"/>
                                  </p:stCondLst>
                                  <p:iterate type="lt">
                                    <p:tmPct val="10000"/>
                                  </p:iterate>
                                  <p:childTnLst>
                                    <p:set>
                                      <p:cBhvr>
                                        <p:cTn id="26" dur="1" fill="hold">
                                          <p:stCondLst>
                                            <p:cond delay="0"/>
                                          </p:stCondLst>
                                        </p:cTn>
                                        <p:tgtEl>
                                          <p:spTgt spid="10">
                                            <p:txEl>
                                              <p:pRg st="3" end="3"/>
                                            </p:txEl>
                                          </p:spTgt>
                                        </p:tgtEl>
                                        <p:attrNameLst>
                                          <p:attrName>style.visibility</p:attrName>
                                        </p:attrNameLst>
                                      </p:cBhvr>
                                      <p:to>
                                        <p:strVal val="visible"/>
                                      </p:to>
                                    </p:set>
                                    <p:anim calcmode="lin" valueType="num">
                                      <p:cBhvr additive="base">
                                        <p:cTn id="2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750"/>
                            </p:stCondLst>
                            <p:childTnLst>
                              <p:par>
                                <p:cTn id="30" presetID="42"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par>
                          <p:cTn id="35" fill="hold">
                            <p:stCondLst>
                              <p:cond delay="6750"/>
                            </p:stCondLst>
                            <p:childTnLst>
                              <p:par>
                                <p:cTn id="36" presetID="42"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7750"/>
                            </p:stCondLst>
                            <p:childTnLst>
                              <p:par>
                                <p:cTn id="42" presetID="42"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8750"/>
                            </p:stCondLst>
                            <p:childTnLst>
                              <p:par>
                                <p:cTn id="48" presetID="42"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par>
                          <p:cTn id="53" fill="hold">
                            <p:stCondLst>
                              <p:cond delay="9750"/>
                            </p:stCondLst>
                            <p:childTnLst>
                              <p:par>
                                <p:cTn id="54" presetID="42"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par>
                          <p:cTn id="59" fill="hold">
                            <p:stCondLst>
                              <p:cond delay="10750"/>
                            </p:stCondLst>
                            <p:childTnLst>
                              <p:par>
                                <p:cTn id="60" presetID="42" presetClass="entr" presetSubtype="0"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par>
                          <p:cTn id="65" fill="hold">
                            <p:stCondLst>
                              <p:cond delay="11750"/>
                            </p:stCondLst>
                            <p:childTnLst>
                              <p:par>
                                <p:cTn id="66" presetID="42" presetClass="entr" presetSubtype="0"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childTnLst>
                          </p:cTn>
                        </p:par>
                        <p:par>
                          <p:cTn id="71" fill="hold">
                            <p:stCondLst>
                              <p:cond delay="12750"/>
                            </p:stCondLst>
                            <p:childTnLst>
                              <p:par>
                                <p:cTn id="72" presetID="42" presetClass="entr" presetSubtype="0"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childTnLst>
                          </p:cTn>
                        </p:par>
                        <p:par>
                          <p:cTn id="77" fill="hold">
                            <p:stCondLst>
                              <p:cond delay="13750"/>
                            </p:stCondLst>
                            <p:childTnLst>
                              <p:par>
                                <p:cTn id="78" presetID="42" presetClass="entr" presetSubtype="0"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childTnLst>
                          </p:cTn>
                        </p:par>
                        <p:par>
                          <p:cTn id="83" fill="hold">
                            <p:stCondLst>
                              <p:cond delay="14750"/>
                            </p:stCondLst>
                            <p:childTnLst>
                              <p:par>
                                <p:cTn id="84" presetID="42" presetClass="entr" presetSubtype="0"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1000"/>
                                        <p:tgtEl>
                                          <p:spTgt spid="23"/>
                                        </p:tgtEl>
                                      </p:cBhvr>
                                    </p:animEffect>
                                    <p:anim calcmode="lin" valueType="num">
                                      <p:cBhvr>
                                        <p:cTn id="87" dur="1000" fill="hold"/>
                                        <p:tgtEl>
                                          <p:spTgt spid="23"/>
                                        </p:tgtEl>
                                        <p:attrNameLst>
                                          <p:attrName>ppt_x</p:attrName>
                                        </p:attrNameLst>
                                      </p:cBhvr>
                                      <p:tavLst>
                                        <p:tav tm="0">
                                          <p:val>
                                            <p:strVal val="#ppt_x"/>
                                          </p:val>
                                        </p:tav>
                                        <p:tav tm="100000">
                                          <p:val>
                                            <p:strVal val="#ppt_x"/>
                                          </p:val>
                                        </p:tav>
                                      </p:tavLst>
                                    </p:anim>
                                    <p:anim calcmode="lin" valueType="num">
                                      <p:cBhvr>
                                        <p:cTn id="88" dur="1000" fill="hold"/>
                                        <p:tgtEl>
                                          <p:spTgt spid="23"/>
                                        </p:tgtEl>
                                        <p:attrNameLst>
                                          <p:attrName>ppt_y</p:attrName>
                                        </p:attrNameLst>
                                      </p:cBhvr>
                                      <p:tavLst>
                                        <p:tav tm="0">
                                          <p:val>
                                            <p:strVal val="#ppt_y+.1"/>
                                          </p:val>
                                        </p:tav>
                                        <p:tav tm="100000">
                                          <p:val>
                                            <p:strVal val="#ppt_y"/>
                                          </p:val>
                                        </p:tav>
                                      </p:tavLst>
                                    </p:anim>
                                  </p:childTnLst>
                                </p:cTn>
                              </p:par>
                            </p:childTnLst>
                          </p:cTn>
                        </p:par>
                        <p:par>
                          <p:cTn id="89" fill="hold">
                            <p:stCondLst>
                              <p:cond delay="15750"/>
                            </p:stCondLst>
                            <p:childTnLst>
                              <p:par>
                                <p:cTn id="90" presetID="42" presetClass="entr" presetSubtype="0"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par>
                          <p:cTn id="95" fill="hold">
                            <p:stCondLst>
                              <p:cond delay="16750"/>
                            </p:stCondLst>
                            <p:childTnLst>
                              <p:par>
                                <p:cTn id="96" presetID="42" presetClass="entr" presetSubtype="0" fill="hold" nodeType="after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8" name="Rectangle 7"/>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8305800" y="187646"/>
            <a:ext cx="3872345" cy="4689154"/>
          </a:xfrm>
          <a:prstGeom prst="rect">
            <a:avLst/>
          </a:prstGeom>
        </p:spPr>
      </p:pic>
      <p:sp>
        <p:nvSpPr>
          <p:cNvPr id="12" name="Rectangle 11"/>
          <p:cNvSpPr/>
          <p:nvPr/>
        </p:nvSpPr>
        <p:spPr>
          <a:xfrm>
            <a:off x="5210388" y="1842590"/>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3013363" y="5844866"/>
            <a:ext cx="60960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nhóm 3</a:t>
            </a:r>
          </a:p>
        </p:txBody>
      </p:sp>
      <p:sp>
        <p:nvSpPr>
          <p:cNvPr id="14" name="TextBox 13"/>
          <p:cNvSpPr txBox="1"/>
          <p:nvPr/>
        </p:nvSpPr>
        <p:spPr>
          <a:xfrm>
            <a:off x="3013363" y="5855111"/>
            <a:ext cx="60960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Thi Đọc nhóm 3</a:t>
            </a:r>
          </a:p>
        </p:txBody>
      </p:sp>
      <p:sp>
        <p:nvSpPr>
          <p:cNvPr id="15" name="TextBox 14"/>
          <p:cNvSpPr txBox="1"/>
          <p:nvPr/>
        </p:nvSpPr>
        <p:spPr>
          <a:xfrm>
            <a:off x="3013363" y="5844865"/>
            <a:ext cx="60960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toàn bài</a:t>
            </a:r>
          </a:p>
        </p:txBody>
      </p:sp>
    </p:spTree>
    <p:extLst>
      <p:ext uri="{BB962C8B-B14F-4D97-AF65-F5344CB8AC3E}">
        <p14:creationId xmlns:p14="http://schemas.microsoft.com/office/powerpoint/2010/main" val="27314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8" name="Oval 7"/>
          <p:cNvSpPr/>
          <p:nvPr/>
        </p:nvSpPr>
        <p:spPr>
          <a:xfrm>
            <a:off x="1"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9" name="TextBox 8"/>
          <p:cNvSpPr txBox="1"/>
          <p:nvPr/>
        </p:nvSpPr>
        <p:spPr>
          <a:xfrm>
            <a:off x="838200" y="390459"/>
            <a:ext cx="10053776"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tiếng cùng vần với mỗi tiếng </a:t>
            </a:r>
            <a:r>
              <a:rPr lang="en-US" sz="3200" b="1" i="1" dirty="0">
                <a:latin typeface="Arial-Rounded" pitchFamily="34" charset="0"/>
                <a:ea typeface="Arial-Rounded" pitchFamily="34" charset="0"/>
                <a:cs typeface="Arial-Rounded" pitchFamily="34" charset="0"/>
              </a:rPr>
              <a:t>xanh, lửa, cây</a:t>
            </a:r>
            <a:r>
              <a:rPr lang="en-US" sz="3200" b="1" dirty="0">
                <a:latin typeface="Arial-Rounded" pitchFamily="34" charset="0"/>
                <a:ea typeface="Arial-Rounded" pitchFamily="34" charset="0"/>
                <a:cs typeface="Arial-Rounded" pitchFamily="34" charset="0"/>
              </a:rPr>
              <a:t>.</a:t>
            </a:r>
          </a:p>
        </p:txBody>
      </p:sp>
      <p:sp>
        <p:nvSpPr>
          <p:cNvPr id="10" name="Rounded Rectangular Callout 9"/>
          <p:cNvSpPr/>
          <p:nvPr/>
        </p:nvSpPr>
        <p:spPr>
          <a:xfrm>
            <a:off x="304800" y="1371600"/>
            <a:ext cx="10587176" cy="3672379"/>
          </a:xfrm>
          <a:prstGeom prst="wedgeRoundRectCallout">
            <a:avLst>
              <a:gd name="adj1" fmla="val 38725"/>
              <a:gd name="adj2" fmla="val 60854"/>
              <a:gd name="adj3" fmla="val 16667"/>
            </a:avLst>
          </a:prstGeom>
          <a:solidFill>
            <a:schemeClr val="accent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57200" y="1574365"/>
            <a:ext cx="9618339" cy="1200329"/>
          </a:xfrm>
          <a:prstGeom prst="rect">
            <a:avLst/>
          </a:prstGeom>
        </p:spPr>
        <p:txBody>
          <a:bodyPr wrap="none">
            <a:spAutoFit/>
          </a:bodyPr>
          <a:lstStyle/>
          <a:p>
            <a:pPr lvl="0" fontAlgn="base">
              <a:spcBef>
                <a:spcPct val="20000"/>
              </a:spcBef>
              <a:spcAft>
                <a:spcPct val="0"/>
              </a:spcAft>
            </a:pPr>
            <a:r>
              <a:rPr lang="en-US" sz="4000" b="1" dirty="0">
                <a:solidFill>
                  <a:prstClr val="black"/>
                </a:solidFill>
                <a:latin typeface="Arial-Rounded" pitchFamily="34" charset="0"/>
                <a:ea typeface="Arial-Rounded" pitchFamily="34" charset="0"/>
                <a:cs typeface="Arial-Rounded" pitchFamily="34" charset="0"/>
              </a:rPr>
              <a:t>Cùng vần với tiếng </a:t>
            </a:r>
            <a:r>
              <a:rPr lang="en-US" sz="4000" b="1" i="1" dirty="0">
                <a:solidFill>
                  <a:prstClr val="black"/>
                </a:solidFill>
                <a:latin typeface="Arial-Rounded" pitchFamily="34" charset="0"/>
                <a:ea typeface="Arial-Rounded" pitchFamily="34" charset="0"/>
                <a:cs typeface="Arial-Rounded" pitchFamily="34" charset="0"/>
              </a:rPr>
              <a:t>xanh: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cành, nhanh, bánh</a:t>
            </a:r>
          </a:p>
          <a:p>
            <a:r>
              <a:rPr lang="en-US" sz="3200" b="1" i="1" dirty="0">
                <a:solidFill>
                  <a:prstClr val="black"/>
                </a:solidFill>
                <a:latin typeface="Arial-Rounded" pitchFamily="34" charset="0"/>
                <a:ea typeface="Arial-Rounded" pitchFamily="34" charset="0"/>
                <a:cs typeface="Arial-Rounded" pitchFamily="34" charset="0"/>
              </a:rPr>
              <a:t> </a:t>
            </a:r>
            <a:endParaRPr lang="en-US" dirty="0"/>
          </a:p>
        </p:txBody>
      </p:sp>
      <p:sp>
        <p:nvSpPr>
          <p:cNvPr id="12" name="Rectangle 11"/>
          <p:cNvSpPr/>
          <p:nvPr/>
        </p:nvSpPr>
        <p:spPr>
          <a:xfrm>
            <a:off x="477982" y="2615416"/>
            <a:ext cx="8255786" cy="1200329"/>
          </a:xfrm>
          <a:prstGeom prst="rect">
            <a:avLst/>
          </a:prstGeom>
        </p:spPr>
        <p:txBody>
          <a:bodyPr wrap="none">
            <a:spAutoFit/>
          </a:bodyPr>
          <a:lstStyle/>
          <a:p>
            <a:pPr lvl="0" fontAlgn="base">
              <a:spcBef>
                <a:spcPct val="20000"/>
              </a:spcBef>
              <a:spcAft>
                <a:spcPct val="0"/>
              </a:spcAft>
            </a:pPr>
            <a:r>
              <a:rPr lang="en-US" sz="4000" b="1" dirty="0">
                <a:solidFill>
                  <a:prstClr val="black"/>
                </a:solidFill>
                <a:latin typeface="Arial-Rounded" pitchFamily="34" charset="0"/>
                <a:ea typeface="Arial-Rounded" pitchFamily="34" charset="0"/>
                <a:cs typeface="Arial-Rounded" pitchFamily="34" charset="0"/>
              </a:rPr>
              <a:t>Cùng vần với tiếng </a:t>
            </a:r>
            <a:r>
              <a:rPr lang="en-US" sz="4000" b="1" i="1" dirty="0">
                <a:solidFill>
                  <a:prstClr val="black"/>
                </a:solidFill>
                <a:latin typeface="Arial-Rounded" pitchFamily="34" charset="0"/>
                <a:ea typeface="Arial-Rounded" pitchFamily="34" charset="0"/>
                <a:cs typeface="Arial-Rounded" pitchFamily="34" charset="0"/>
              </a:rPr>
              <a:t>lửa: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 hứa, cưa</a:t>
            </a:r>
          </a:p>
          <a:p>
            <a:r>
              <a:rPr lang="en-US" sz="3200" b="1" i="1" dirty="0">
                <a:solidFill>
                  <a:prstClr val="black"/>
                </a:solidFill>
                <a:latin typeface="Arial-Rounded" pitchFamily="34" charset="0"/>
                <a:ea typeface="Arial-Rounded" pitchFamily="34" charset="0"/>
                <a:cs typeface="Arial-Rounded" pitchFamily="34" charset="0"/>
              </a:rPr>
              <a:t> </a:t>
            </a:r>
            <a:endParaRPr lang="en-US" dirty="0"/>
          </a:p>
        </p:txBody>
      </p:sp>
      <p:sp>
        <p:nvSpPr>
          <p:cNvPr id="13" name="Rectangle 12"/>
          <p:cNvSpPr/>
          <p:nvPr/>
        </p:nvSpPr>
        <p:spPr>
          <a:xfrm>
            <a:off x="464127" y="3711301"/>
            <a:ext cx="8440131" cy="1200329"/>
          </a:xfrm>
          <a:prstGeom prst="rect">
            <a:avLst/>
          </a:prstGeom>
        </p:spPr>
        <p:txBody>
          <a:bodyPr wrap="none">
            <a:spAutoFit/>
          </a:bodyPr>
          <a:lstStyle/>
          <a:p>
            <a:pPr lvl="0" fontAlgn="base">
              <a:spcBef>
                <a:spcPct val="20000"/>
              </a:spcBef>
              <a:spcAft>
                <a:spcPct val="0"/>
              </a:spcAft>
            </a:pPr>
            <a:r>
              <a:rPr lang="en-US" sz="4000" b="1" dirty="0">
                <a:solidFill>
                  <a:prstClr val="black"/>
                </a:solidFill>
                <a:latin typeface="Arial-Rounded" pitchFamily="34" charset="0"/>
                <a:ea typeface="Arial-Rounded" pitchFamily="34" charset="0"/>
                <a:cs typeface="Arial-Rounded" pitchFamily="34" charset="0"/>
              </a:rPr>
              <a:t>Cùng vần với tiếng </a:t>
            </a:r>
            <a:r>
              <a:rPr lang="en-US" sz="4000" b="1" i="1" dirty="0">
                <a:solidFill>
                  <a:prstClr val="black"/>
                </a:solidFill>
                <a:latin typeface="Arial-Rounded" pitchFamily="34" charset="0"/>
                <a:ea typeface="Arial-Rounded" pitchFamily="34" charset="0"/>
                <a:cs typeface="Arial-Rounded" pitchFamily="34" charset="0"/>
              </a:rPr>
              <a:t>cây: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 cấy, ngấy</a:t>
            </a:r>
          </a:p>
          <a:p>
            <a:r>
              <a:rPr lang="en-US" sz="3200" b="1" i="1" dirty="0">
                <a:solidFill>
                  <a:prstClr val="black"/>
                </a:solidFill>
                <a:latin typeface="Arial-Rounded" pitchFamily="34" charset="0"/>
                <a:ea typeface="Arial-Rounded" pitchFamily="34" charset="0"/>
                <a:cs typeface="Arial-Rounded" pitchFamily="34" charset="0"/>
              </a:rPr>
              <a:t> </a:t>
            </a:r>
            <a:endParaRPr lang="en-US" dirty="0"/>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3004127" y="5007809"/>
            <a:ext cx="4114800" cy="1762838"/>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3175" y="107677"/>
            <a:ext cx="2057400" cy="1035323"/>
          </a:xfrm>
          <a:prstGeom prst="ellipse">
            <a:avLst/>
          </a:prstGeom>
          <a:ln>
            <a:noFill/>
          </a:ln>
          <a:effectLst>
            <a:softEdge rad="112500"/>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3961" y="751512"/>
            <a:ext cx="1824184" cy="1240175"/>
          </a:xfrm>
          <a:prstGeom prst="rect">
            <a:avLst/>
          </a:prstGeom>
        </p:spPr>
      </p:pic>
      <p:pic>
        <p:nvPicPr>
          <p:cNvPr id="18" name="Picture 1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3750" l="10000" r="90000">
                        <a14:foregroundMark x1="37344" y1="21406" x2="38125" y2="39688"/>
                        <a14:foregroundMark x1="47344" y1="88125" x2="53594" y2="88125"/>
                        <a14:foregroundMark x1="46875" y1="86250" x2="53594" y2="86250"/>
                      </a14:backgroundRemoval>
                    </a14:imgEffect>
                  </a14:imgLayer>
                </a14:imgProps>
              </a:ext>
              <a:ext uri="{28A0092B-C50C-407E-A947-70E740481C1C}">
                <a14:useLocalDpi xmlns:a14="http://schemas.microsoft.com/office/drawing/2010/main" val="0"/>
              </a:ext>
            </a:extLst>
          </a:blip>
          <a:srcRect l="23750" t="12500" r="28750" b="10000"/>
          <a:stretch/>
        </p:blipFill>
        <p:spPr>
          <a:xfrm>
            <a:off x="10123053" y="5007809"/>
            <a:ext cx="1143000" cy="1676400"/>
          </a:xfrm>
          <a:prstGeom prst="rect">
            <a:avLst/>
          </a:prstGeom>
        </p:spPr>
      </p:pic>
    </p:spTree>
    <p:extLst>
      <p:ext uri="{BB962C8B-B14F-4D97-AF65-F5344CB8AC3E}">
        <p14:creationId xmlns:p14="http://schemas.microsoft.com/office/powerpoint/2010/main" val="52015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6" presetClass="entr" presetSubtype="16"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10800"/>
                            </p:stCondLst>
                            <p:childTnLst>
                              <p:par>
                                <p:cTn id="13" presetID="6" presetClass="entr" presetSubtype="16"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par>
                          <p:cTn id="16" fill="hold">
                            <p:stCondLst>
                              <p:cond delay="18600"/>
                            </p:stCondLst>
                            <p:childTnLst>
                              <p:par>
                                <p:cTn id="17" presetID="6" presetClass="entr" presetSubtype="16" fill="hold" grpId="0" nodeType="after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7" name="TextBox 6"/>
          <p:cNvSpPr txBox="1"/>
          <p:nvPr/>
        </p:nvSpPr>
        <p:spPr>
          <a:xfrm>
            <a:off x="838200" y="268118"/>
            <a:ext cx="3450145"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Trả lời câu hỏi</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9157855" y="187646"/>
            <a:ext cx="3034145" cy="2860354"/>
          </a:xfrm>
          <a:prstGeom prst="rect">
            <a:avLst/>
          </a:prstGeom>
        </p:spPr>
      </p:pic>
      <p:sp>
        <p:nvSpPr>
          <p:cNvPr id="9" name="Rectangle 8"/>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5210388" y="1842590"/>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550717" y="5711035"/>
            <a:ext cx="11062855"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a. Những câu thơ nào cho biết hoa phượng nở rất nhiều?</a:t>
            </a:r>
          </a:p>
        </p:txBody>
      </p:sp>
      <p:cxnSp>
        <p:nvCxnSpPr>
          <p:cNvPr id="12" name="Straight Connector 11"/>
          <p:cNvCxnSpPr/>
          <p:nvPr/>
        </p:nvCxnSpPr>
        <p:spPr>
          <a:xfrm flipH="1">
            <a:off x="457200" y="4343400"/>
            <a:ext cx="38311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4800" y="5257800"/>
            <a:ext cx="381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4573" y="5711035"/>
            <a:ext cx="11062855"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b. Trong bài thơ, cây phượng được trồng ở đâu?</a:t>
            </a:r>
          </a:p>
        </p:txBody>
      </p:sp>
      <p:cxnSp>
        <p:nvCxnSpPr>
          <p:cNvPr id="17" name="Straight Connector 16"/>
          <p:cNvCxnSpPr/>
          <p:nvPr/>
        </p:nvCxnSpPr>
        <p:spPr>
          <a:xfrm flipH="1">
            <a:off x="457201" y="4800600"/>
            <a:ext cx="16001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4573" y="5434036"/>
            <a:ext cx="11062855" cy="1200280"/>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c. Theo bạn nhỏ, chị gió và mặt trời đã làm gì giúp cây phượng nở hoa?</a:t>
            </a:r>
          </a:p>
        </p:txBody>
      </p:sp>
      <p:cxnSp>
        <p:nvCxnSpPr>
          <p:cNvPr id="20" name="Straight Connector 19"/>
          <p:cNvCxnSpPr/>
          <p:nvPr/>
        </p:nvCxnSpPr>
        <p:spPr>
          <a:xfrm flipH="1">
            <a:off x="5403273" y="2743200"/>
            <a:ext cx="3207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467601" y="3276600"/>
            <a:ext cx="8381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66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6"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57200" y="373804"/>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7" name="TextBox 6"/>
          <p:cNvSpPr txBox="1"/>
          <p:nvPr/>
        </p:nvSpPr>
        <p:spPr>
          <a:xfrm>
            <a:off x="1066800" y="386241"/>
            <a:ext cx="61722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thuộc lòng hai khổ thơ đầu</a:t>
            </a:r>
            <a:endParaRPr lang="en-US" sz="3200" b="1" dirty="0">
              <a:latin typeface="Arial Rounded MT Bold" pitchFamily="34" charset="0"/>
              <a:ea typeface="Arial-Rounded" pitchFamily="34" charset="0"/>
              <a:cs typeface="Arial-Rounded" pitchFamily="34" charset="0"/>
            </a:endParaRPr>
          </a:p>
        </p:txBody>
      </p:sp>
      <p:sp>
        <p:nvSpPr>
          <p:cNvPr id="8" name="Rectangle 7"/>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8305800" y="187646"/>
            <a:ext cx="3872345" cy="4689154"/>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5728855" y="4876800"/>
            <a:ext cx="4114800" cy="171286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3961" y="751512"/>
            <a:ext cx="1824184" cy="1240175"/>
          </a:xfrm>
          <a:prstGeom prst="rect">
            <a:avLst/>
          </a:prstGeom>
        </p:spPr>
      </p:pic>
      <p:sp>
        <p:nvSpPr>
          <p:cNvPr id="14" name="Rectangle 13"/>
          <p:cNvSpPr/>
          <p:nvPr/>
        </p:nvSpPr>
        <p:spPr>
          <a:xfrm>
            <a:off x="221669" y="1143000"/>
            <a:ext cx="5174672" cy="6617196"/>
          </a:xfrm>
          <a:prstGeom prst="rect">
            <a:avLst/>
          </a:prstGeom>
          <a:solidFill>
            <a:schemeClr val="bg1"/>
          </a:solidFill>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17505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554" y="107154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9241612" y="117464"/>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400" y="5355158"/>
            <a:ext cx="2055999" cy="1483667"/>
          </a:xfrm>
          <a:prstGeom prst="rect">
            <a:avLst/>
          </a:prstGeom>
        </p:spPr>
      </p:pic>
      <p:pic>
        <p:nvPicPr>
          <p:cNvPr id="21"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31410" y="2351245"/>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02286" y="4408387"/>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0494254" y="2022632"/>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0395476" y="53617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a:off x="3052831" y="39612"/>
            <a:ext cx="4572000" cy="2206978"/>
          </a:xfrm>
          <a:prstGeom prst="wedgeEllipseCallou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Cùng nhau ôn và khởi động cùng ếch xanh  nhé!</a:t>
            </a:r>
            <a:endParaRPr lang="en-US" sz="1200" dirty="0"/>
          </a:p>
        </p:txBody>
      </p:sp>
    </p:spTree>
    <p:extLst>
      <p:ext uri="{BB962C8B-B14F-4D97-AF65-F5344CB8AC3E}">
        <p14:creationId xmlns:p14="http://schemas.microsoft.com/office/powerpoint/2010/main" val="7321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par>
                                <p:cTn id="61" presetID="32" presetClass="emph" presetSubtype="0" repeatCount="indefinite" fill="hold" nodeType="withEffect">
                                  <p:stCondLst>
                                    <p:cond delay="0"/>
                                  </p:stCondLst>
                                  <p:childTnLst>
                                    <p:animRot by="120000">
                                      <p:cBhvr>
                                        <p:cTn id="62" dur="325" fill="hold">
                                          <p:stCondLst>
                                            <p:cond delay="0"/>
                                          </p:stCondLst>
                                        </p:cTn>
                                        <p:tgtEl>
                                          <p:spTgt spid="21"/>
                                        </p:tgtEl>
                                        <p:attrNameLst>
                                          <p:attrName>r</p:attrName>
                                        </p:attrNameLst>
                                      </p:cBhvr>
                                    </p:animRot>
                                    <p:animRot by="-240000">
                                      <p:cBhvr>
                                        <p:cTn id="63" dur="650" fill="hold">
                                          <p:stCondLst>
                                            <p:cond delay="650"/>
                                          </p:stCondLst>
                                        </p:cTn>
                                        <p:tgtEl>
                                          <p:spTgt spid="21"/>
                                        </p:tgtEl>
                                        <p:attrNameLst>
                                          <p:attrName>r</p:attrName>
                                        </p:attrNameLst>
                                      </p:cBhvr>
                                    </p:animRot>
                                    <p:animRot by="240000">
                                      <p:cBhvr>
                                        <p:cTn id="64" dur="650" fill="hold">
                                          <p:stCondLst>
                                            <p:cond delay="1300"/>
                                          </p:stCondLst>
                                        </p:cTn>
                                        <p:tgtEl>
                                          <p:spTgt spid="21"/>
                                        </p:tgtEl>
                                        <p:attrNameLst>
                                          <p:attrName>r</p:attrName>
                                        </p:attrNameLst>
                                      </p:cBhvr>
                                    </p:animRot>
                                    <p:animRot by="-240000">
                                      <p:cBhvr>
                                        <p:cTn id="65" dur="650" fill="hold">
                                          <p:stCondLst>
                                            <p:cond delay="1950"/>
                                          </p:stCondLst>
                                        </p:cTn>
                                        <p:tgtEl>
                                          <p:spTgt spid="21"/>
                                        </p:tgtEl>
                                        <p:attrNameLst>
                                          <p:attrName>r</p:attrName>
                                        </p:attrNameLst>
                                      </p:cBhvr>
                                    </p:animRot>
                                    <p:animRot by="120000">
                                      <p:cBhvr>
                                        <p:cTn id="66" dur="650" fill="hold">
                                          <p:stCondLst>
                                            <p:cond delay="2600"/>
                                          </p:stCondLst>
                                        </p:cTn>
                                        <p:tgtEl>
                                          <p:spTgt spid="21"/>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325" fill="hold">
                                          <p:stCondLst>
                                            <p:cond delay="0"/>
                                          </p:stCondLst>
                                        </p:cTn>
                                        <p:tgtEl>
                                          <p:spTgt spid="22"/>
                                        </p:tgtEl>
                                        <p:attrNameLst>
                                          <p:attrName>r</p:attrName>
                                        </p:attrNameLst>
                                      </p:cBhvr>
                                    </p:animRot>
                                    <p:animRot by="-240000">
                                      <p:cBhvr>
                                        <p:cTn id="69" dur="650" fill="hold">
                                          <p:stCondLst>
                                            <p:cond delay="650"/>
                                          </p:stCondLst>
                                        </p:cTn>
                                        <p:tgtEl>
                                          <p:spTgt spid="22"/>
                                        </p:tgtEl>
                                        <p:attrNameLst>
                                          <p:attrName>r</p:attrName>
                                        </p:attrNameLst>
                                      </p:cBhvr>
                                    </p:animRot>
                                    <p:animRot by="240000">
                                      <p:cBhvr>
                                        <p:cTn id="70" dur="650" fill="hold">
                                          <p:stCondLst>
                                            <p:cond delay="1300"/>
                                          </p:stCondLst>
                                        </p:cTn>
                                        <p:tgtEl>
                                          <p:spTgt spid="22"/>
                                        </p:tgtEl>
                                        <p:attrNameLst>
                                          <p:attrName>r</p:attrName>
                                        </p:attrNameLst>
                                      </p:cBhvr>
                                    </p:animRot>
                                    <p:animRot by="-240000">
                                      <p:cBhvr>
                                        <p:cTn id="71" dur="650" fill="hold">
                                          <p:stCondLst>
                                            <p:cond delay="1950"/>
                                          </p:stCondLst>
                                        </p:cTn>
                                        <p:tgtEl>
                                          <p:spTgt spid="22"/>
                                        </p:tgtEl>
                                        <p:attrNameLst>
                                          <p:attrName>r</p:attrName>
                                        </p:attrNameLst>
                                      </p:cBhvr>
                                    </p:animRot>
                                    <p:animRot by="120000">
                                      <p:cBhvr>
                                        <p:cTn id="72" dur="650" fill="hold">
                                          <p:stCondLst>
                                            <p:cond delay="2600"/>
                                          </p:stCondLst>
                                        </p:cTn>
                                        <p:tgtEl>
                                          <p:spTgt spid="22"/>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325" fill="hold">
                                          <p:stCondLst>
                                            <p:cond delay="0"/>
                                          </p:stCondLst>
                                        </p:cTn>
                                        <p:tgtEl>
                                          <p:spTgt spid="23"/>
                                        </p:tgtEl>
                                        <p:attrNameLst>
                                          <p:attrName>r</p:attrName>
                                        </p:attrNameLst>
                                      </p:cBhvr>
                                    </p:animRot>
                                    <p:animRot by="-240000">
                                      <p:cBhvr>
                                        <p:cTn id="75" dur="650" fill="hold">
                                          <p:stCondLst>
                                            <p:cond delay="650"/>
                                          </p:stCondLst>
                                        </p:cTn>
                                        <p:tgtEl>
                                          <p:spTgt spid="23"/>
                                        </p:tgtEl>
                                        <p:attrNameLst>
                                          <p:attrName>r</p:attrName>
                                        </p:attrNameLst>
                                      </p:cBhvr>
                                    </p:animRot>
                                    <p:animRot by="240000">
                                      <p:cBhvr>
                                        <p:cTn id="76" dur="650" fill="hold">
                                          <p:stCondLst>
                                            <p:cond delay="1300"/>
                                          </p:stCondLst>
                                        </p:cTn>
                                        <p:tgtEl>
                                          <p:spTgt spid="23"/>
                                        </p:tgtEl>
                                        <p:attrNameLst>
                                          <p:attrName>r</p:attrName>
                                        </p:attrNameLst>
                                      </p:cBhvr>
                                    </p:animRot>
                                    <p:animRot by="-240000">
                                      <p:cBhvr>
                                        <p:cTn id="77" dur="650" fill="hold">
                                          <p:stCondLst>
                                            <p:cond delay="1950"/>
                                          </p:stCondLst>
                                        </p:cTn>
                                        <p:tgtEl>
                                          <p:spTgt spid="23"/>
                                        </p:tgtEl>
                                        <p:attrNameLst>
                                          <p:attrName>r</p:attrName>
                                        </p:attrNameLst>
                                      </p:cBhvr>
                                    </p:animRot>
                                    <p:animRot by="120000">
                                      <p:cBhvr>
                                        <p:cTn id="78" dur="650" fill="hold">
                                          <p:stCondLst>
                                            <p:cond delay="2600"/>
                                          </p:stCondLst>
                                        </p:cTn>
                                        <p:tgtEl>
                                          <p:spTgt spid="23"/>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325" fill="hold">
                                          <p:stCondLst>
                                            <p:cond delay="0"/>
                                          </p:stCondLst>
                                        </p:cTn>
                                        <p:tgtEl>
                                          <p:spTgt spid="24"/>
                                        </p:tgtEl>
                                        <p:attrNameLst>
                                          <p:attrName>r</p:attrName>
                                        </p:attrNameLst>
                                      </p:cBhvr>
                                    </p:animRot>
                                    <p:animRot by="-240000">
                                      <p:cBhvr>
                                        <p:cTn id="81" dur="650" fill="hold">
                                          <p:stCondLst>
                                            <p:cond delay="650"/>
                                          </p:stCondLst>
                                        </p:cTn>
                                        <p:tgtEl>
                                          <p:spTgt spid="24"/>
                                        </p:tgtEl>
                                        <p:attrNameLst>
                                          <p:attrName>r</p:attrName>
                                        </p:attrNameLst>
                                      </p:cBhvr>
                                    </p:animRot>
                                    <p:animRot by="240000">
                                      <p:cBhvr>
                                        <p:cTn id="82" dur="650" fill="hold">
                                          <p:stCondLst>
                                            <p:cond delay="1300"/>
                                          </p:stCondLst>
                                        </p:cTn>
                                        <p:tgtEl>
                                          <p:spTgt spid="24"/>
                                        </p:tgtEl>
                                        <p:attrNameLst>
                                          <p:attrName>r</p:attrName>
                                        </p:attrNameLst>
                                      </p:cBhvr>
                                    </p:animRot>
                                    <p:animRot by="-240000">
                                      <p:cBhvr>
                                        <p:cTn id="83" dur="650" fill="hold">
                                          <p:stCondLst>
                                            <p:cond delay="1950"/>
                                          </p:stCondLst>
                                        </p:cTn>
                                        <p:tgtEl>
                                          <p:spTgt spid="24"/>
                                        </p:tgtEl>
                                        <p:attrNameLst>
                                          <p:attrName>r</p:attrName>
                                        </p:attrNameLst>
                                      </p:cBhvr>
                                    </p:animRot>
                                    <p:animRot by="120000">
                                      <p:cBhvr>
                                        <p:cTn id="84" dur="650" fill="hold">
                                          <p:stCondLst>
                                            <p:cond delay="2600"/>
                                          </p:stCondLst>
                                        </p:cTn>
                                        <p:tgtEl>
                                          <p:spTgt spid="24"/>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31" presetClass="exit" presetSubtype="0" fill="hold" grpId="0" nodeType="clickEffect">
                                  <p:stCondLst>
                                    <p:cond delay="0"/>
                                  </p:stCondLst>
                                  <p:childTnLst>
                                    <p:anim calcmode="lin" valueType="num">
                                      <p:cBhvr>
                                        <p:cTn id="88" dur="1000"/>
                                        <p:tgtEl>
                                          <p:spTgt spid="4"/>
                                        </p:tgtEl>
                                        <p:attrNameLst>
                                          <p:attrName>ppt_w</p:attrName>
                                        </p:attrNameLst>
                                      </p:cBhvr>
                                      <p:tavLst>
                                        <p:tav tm="0">
                                          <p:val>
                                            <p:strVal val="ppt_w"/>
                                          </p:val>
                                        </p:tav>
                                        <p:tav tm="100000">
                                          <p:val>
                                            <p:fltVal val="0"/>
                                          </p:val>
                                        </p:tav>
                                      </p:tavLst>
                                    </p:anim>
                                    <p:anim calcmode="lin" valueType="num">
                                      <p:cBhvr>
                                        <p:cTn id="89" dur="1000"/>
                                        <p:tgtEl>
                                          <p:spTgt spid="4"/>
                                        </p:tgtEl>
                                        <p:attrNameLst>
                                          <p:attrName>ppt_h</p:attrName>
                                        </p:attrNameLst>
                                      </p:cBhvr>
                                      <p:tavLst>
                                        <p:tav tm="0">
                                          <p:val>
                                            <p:strVal val="ppt_h"/>
                                          </p:val>
                                        </p:tav>
                                        <p:tav tm="100000">
                                          <p:val>
                                            <p:fltVal val="0"/>
                                          </p:val>
                                        </p:tav>
                                      </p:tavLst>
                                    </p:anim>
                                    <p:anim calcmode="lin" valueType="num">
                                      <p:cBhvr>
                                        <p:cTn id="90" dur="1000"/>
                                        <p:tgtEl>
                                          <p:spTgt spid="4"/>
                                        </p:tgtEl>
                                        <p:attrNameLst>
                                          <p:attrName>style.rotation</p:attrName>
                                        </p:attrNameLst>
                                      </p:cBhvr>
                                      <p:tavLst>
                                        <p:tav tm="0">
                                          <p:val>
                                            <p:fltVal val="0"/>
                                          </p:val>
                                        </p:tav>
                                        <p:tav tm="100000">
                                          <p:val>
                                            <p:fltVal val="90"/>
                                          </p:val>
                                        </p:tav>
                                      </p:tavLst>
                                    </p:anim>
                                    <p:animEffect transition="out" filter="fade">
                                      <p:cBhvr>
                                        <p:cTn id="91" dur="1000"/>
                                        <p:tgtEl>
                                          <p:spTgt spid="4"/>
                                        </p:tgtEl>
                                      </p:cBhvr>
                                    </p:animEffect>
                                    <p:set>
                                      <p:cBhvr>
                                        <p:cTn id="9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9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Oval 6"/>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8" name="TextBox 7"/>
          <p:cNvSpPr txBox="1"/>
          <p:nvPr/>
        </p:nvSpPr>
        <p:spPr>
          <a:xfrm>
            <a:off x="761999" y="329673"/>
            <a:ext cx="11416145"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Vẽ một loài hoa và nói về bức tranh em vẽ</a:t>
            </a:r>
            <a:endParaRPr lang="en-US" sz="3200" b="1" dirty="0">
              <a:latin typeface="Arial Rounded MT Bold" pitchFamily="34" charset="0"/>
              <a:ea typeface="Arial-Rounded" pitchFamily="34" charset="0"/>
              <a:cs typeface="Arial-Rounded" pitchFamily="34"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557" l="1733" r="99505">
                        <a14:foregroundMark x1="97277" y1="3165" x2="99257" y2="5063"/>
                        <a14:foregroundMark x1="97277" y1="28481" x2="81931" y2="39873"/>
                      </a14:backgroundRemoval>
                    </a14:imgEffect>
                  </a14:imgLayer>
                </a14:imgProps>
              </a:ext>
              <a:ext uri="{28A0092B-C50C-407E-A947-70E740481C1C}">
                <a14:useLocalDpi xmlns:a14="http://schemas.microsoft.com/office/drawing/2010/main" val="0"/>
              </a:ext>
            </a:extLst>
          </a:blip>
          <a:stretch>
            <a:fillRect/>
          </a:stretch>
        </p:blipFill>
        <p:spPr>
          <a:xfrm>
            <a:off x="7846866" y="1715776"/>
            <a:ext cx="4331278" cy="20193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1121609"/>
            <a:ext cx="4003096" cy="2154999"/>
          </a:xfrm>
          <a:prstGeom prst="ellipse">
            <a:avLst/>
          </a:prstGeom>
          <a:ln>
            <a:noFill/>
          </a:ln>
          <a:effectLst>
            <a:softEdge rad="112500"/>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130" y="2121172"/>
            <a:ext cx="2857500" cy="413385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0" y="3454691"/>
            <a:ext cx="4191000" cy="2821113"/>
          </a:xfrm>
          <a:prstGeom prst="ellipse">
            <a:avLst/>
          </a:prstGeom>
          <a:ln>
            <a:noFill/>
          </a:ln>
          <a:effectLst>
            <a:softEdge rad="112500"/>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94" y="319629"/>
            <a:ext cx="3253221" cy="190500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7022" y="100750"/>
            <a:ext cx="2923309" cy="1993849"/>
          </a:xfrm>
          <a:prstGeom prst="ellipse">
            <a:avLst/>
          </a:prstGeom>
          <a:ln>
            <a:noFill/>
          </a:ln>
          <a:effectLst>
            <a:softEdge rad="112500"/>
          </a:effec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7169" y="845993"/>
            <a:ext cx="6577445" cy="6684208"/>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5087" y="3863533"/>
            <a:ext cx="2286000" cy="2133600"/>
          </a:xfrm>
          <a:prstGeom prst="ellipse">
            <a:avLst/>
          </a:prstGeom>
          <a:ln>
            <a:noFill/>
          </a:ln>
          <a:effectLst>
            <a:softEdge rad="112500"/>
          </a:effectLst>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14509" y="3276609"/>
            <a:ext cx="3293918" cy="2589886"/>
          </a:xfrm>
          <a:prstGeom prst="rect">
            <a:avLst/>
          </a:prstGeom>
        </p:spPr>
      </p:pic>
    </p:spTree>
    <p:extLst>
      <p:ext uri="{BB962C8B-B14F-4D97-AF65-F5344CB8AC3E}">
        <p14:creationId xmlns:p14="http://schemas.microsoft.com/office/powerpoint/2010/main" val="2177416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545" y="-83127"/>
            <a:ext cx="2923309" cy="1993849"/>
          </a:xfrm>
          <a:prstGeom prst="ellipse">
            <a:avLst/>
          </a:prstGeom>
          <a:ln>
            <a:noFill/>
          </a:ln>
          <a:effectLst>
            <a:softEdge rad="112500"/>
          </a:effectLst>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216236" y="1066800"/>
            <a:ext cx="5146964" cy="304800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8343900" y="609600"/>
            <a:ext cx="4038600" cy="36576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3863" y="3275787"/>
            <a:ext cx="1137329" cy="91521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5386" y="3275787"/>
            <a:ext cx="1137329" cy="915213"/>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199" y="1980793"/>
            <a:ext cx="1137329" cy="91521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050" y="1980793"/>
            <a:ext cx="1137329" cy="915213"/>
          </a:xfrm>
          <a:prstGeom prst="rect">
            <a:avLst/>
          </a:prstGeom>
        </p:spPr>
      </p:pic>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5315" y="-1606621"/>
            <a:ext cx="6259579" cy="3536082"/>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45" y="5367383"/>
            <a:ext cx="1620031" cy="959648"/>
          </a:xfrm>
          <a:prstGeom prst="rect">
            <a:avLst/>
          </a:prstGeom>
        </p:spPr>
      </p:pic>
      <p:pic>
        <p:nvPicPr>
          <p:cNvPr id="20" name="Picture 19"/>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4548472" y="4421409"/>
            <a:ext cx="4114800" cy="1759223"/>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89226" y="3886200"/>
            <a:ext cx="1318228" cy="2418537"/>
          </a:xfrm>
          <a:prstGeom prst="rect">
            <a:avLst/>
          </a:prstGeom>
        </p:spPr>
      </p:pic>
      <p:pic>
        <p:nvPicPr>
          <p:cNvPr id="23" name="Picture 22"/>
          <p:cNvPicPr>
            <a:picLocks noChangeAspect="1"/>
          </p:cNvPicPr>
          <p:nvPr/>
        </p:nvPicPr>
        <p:blipFill>
          <a:blip r:embed="rId18">
            <a:extLst>
              <a:ext uri="{BEBA8EAE-BF5A-486C-A8C5-ECC9F3942E4B}">
                <a14:imgProps xmlns:a14="http://schemas.microsoft.com/office/drawing/2010/main">
                  <a14:imgLayer r:embed="rId19">
                    <a14:imgEffect>
                      <a14:backgroundRemoval t="400" b="99600" l="9664" r="89916">
                        <a14:foregroundMark x1="44538" y1="87200" x2="40336" y2="91200"/>
                        <a14:backgroundMark x1="38655" y1="94000" x2="74370" y2="93200"/>
                      </a14:backgroundRemoval>
                    </a14:imgEffect>
                  </a14:imgLayer>
                </a14:imgProps>
              </a:ext>
              <a:ext uri="{28A0092B-C50C-407E-A947-70E740481C1C}">
                <a14:useLocalDpi xmlns:a14="http://schemas.microsoft.com/office/drawing/2010/main" val="0"/>
              </a:ext>
            </a:extLst>
          </a:blip>
          <a:stretch>
            <a:fillRect/>
          </a:stretch>
        </p:blipFill>
        <p:spPr>
          <a:xfrm>
            <a:off x="3757417" y="1505291"/>
            <a:ext cx="1840348" cy="2442441"/>
          </a:xfrm>
          <a:prstGeom prst="rect">
            <a:avLst/>
          </a:prstGeom>
        </p:spPr>
      </p:pic>
      <p:pic>
        <p:nvPicPr>
          <p:cNvPr id="24" name="Picture 2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510082" y="4583503"/>
            <a:ext cx="1228718" cy="1645902"/>
          </a:xfrm>
          <a:prstGeom prst="rect">
            <a:avLst/>
          </a:prstGeom>
        </p:spPr>
      </p:pic>
      <p:pic>
        <p:nvPicPr>
          <p:cNvPr id="25" name="Picture 2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835129" y="4489970"/>
            <a:ext cx="1398310" cy="1551709"/>
          </a:xfrm>
          <a:prstGeom prst="rect">
            <a:avLst/>
          </a:prstGeom>
        </p:spPr>
      </p:pic>
      <p:pic>
        <p:nvPicPr>
          <p:cNvPr id="26" name="Picture 25"/>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4516" b="96129" l="10000" r="90000"/>
                    </a14:imgEffect>
                  </a14:imgLayer>
                </a14:imgProps>
              </a:ext>
              <a:ext uri="{28A0092B-C50C-407E-A947-70E740481C1C}">
                <a14:useLocalDpi xmlns:a14="http://schemas.microsoft.com/office/drawing/2010/main" val="0"/>
              </a:ext>
            </a:extLst>
          </a:blip>
          <a:srcRect l="32941" t="6098" r="30176"/>
          <a:stretch/>
        </p:blipFill>
        <p:spPr>
          <a:xfrm>
            <a:off x="8735192" y="3698757"/>
            <a:ext cx="1014845" cy="1718370"/>
          </a:xfrm>
          <a:prstGeom prst="rect">
            <a:avLst/>
          </a:prstGeom>
        </p:spPr>
      </p:pic>
      <p:pic>
        <p:nvPicPr>
          <p:cNvPr id="27" name="Picture 2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334139" y="-83127"/>
            <a:ext cx="1581150" cy="1554718"/>
          </a:xfrm>
          <a:prstGeom prst="ellipse">
            <a:avLst/>
          </a:prstGeom>
          <a:ln>
            <a:noFill/>
          </a:ln>
          <a:effectLst>
            <a:softEdge rad="112500"/>
          </a:effectLst>
        </p:spPr>
      </p:pic>
      <p:sp>
        <p:nvSpPr>
          <p:cNvPr id="28" name="Rectangle 27"/>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Lớp 1a1 hẹn gặp lại các bạn ở bài sau nhé</a:t>
            </a:r>
          </a:p>
        </p:txBody>
      </p:sp>
    </p:spTree>
    <p:extLst>
      <p:ext uri="{BB962C8B-B14F-4D97-AF65-F5344CB8AC3E}">
        <p14:creationId xmlns:p14="http://schemas.microsoft.com/office/powerpoint/2010/main" val="113443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par>
                          <p:cTn id="17" fill="hold">
                            <p:stCondLst>
                              <p:cond delay="2000"/>
                            </p:stCondLst>
                            <p:childTnLst>
                              <p:par>
                                <p:cTn id="18" presetID="32" presetClass="emph" presetSubtype="0" fill="hold" nodeType="afterEffect">
                                  <p:stCondLst>
                                    <p:cond delay="500"/>
                                  </p:stCondLst>
                                  <p:childTnLst>
                                    <p:animRot by="120000">
                                      <p:cBhvr>
                                        <p:cTn id="19" dur="100" fill="hold">
                                          <p:stCondLst>
                                            <p:cond delay="0"/>
                                          </p:stCondLst>
                                        </p:cTn>
                                        <p:tgtEl>
                                          <p:spTgt spid="25"/>
                                        </p:tgtEl>
                                        <p:attrNameLst>
                                          <p:attrName>r</p:attrName>
                                        </p:attrNameLst>
                                      </p:cBhvr>
                                    </p:animRot>
                                    <p:animRot by="-240000">
                                      <p:cBhvr>
                                        <p:cTn id="20" dur="200" fill="hold">
                                          <p:stCondLst>
                                            <p:cond delay="200"/>
                                          </p:stCondLst>
                                        </p:cTn>
                                        <p:tgtEl>
                                          <p:spTgt spid="25"/>
                                        </p:tgtEl>
                                        <p:attrNameLst>
                                          <p:attrName>r</p:attrName>
                                        </p:attrNameLst>
                                      </p:cBhvr>
                                    </p:animRot>
                                    <p:animRot by="240000">
                                      <p:cBhvr>
                                        <p:cTn id="21" dur="200" fill="hold">
                                          <p:stCondLst>
                                            <p:cond delay="400"/>
                                          </p:stCondLst>
                                        </p:cTn>
                                        <p:tgtEl>
                                          <p:spTgt spid="25"/>
                                        </p:tgtEl>
                                        <p:attrNameLst>
                                          <p:attrName>r</p:attrName>
                                        </p:attrNameLst>
                                      </p:cBhvr>
                                    </p:animRot>
                                    <p:animRot by="-240000">
                                      <p:cBhvr>
                                        <p:cTn id="22" dur="200" fill="hold">
                                          <p:stCondLst>
                                            <p:cond delay="600"/>
                                          </p:stCondLst>
                                        </p:cTn>
                                        <p:tgtEl>
                                          <p:spTgt spid="25"/>
                                        </p:tgtEl>
                                        <p:attrNameLst>
                                          <p:attrName>r</p:attrName>
                                        </p:attrNameLst>
                                      </p:cBhvr>
                                    </p:animRot>
                                    <p:animRot by="120000">
                                      <p:cBhvr>
                                        <p:cTn id="23" dur="200" fill="hold">
                                          <p:stCondLst>
                                            <p:cond delay="800"/>
                                          </p:stCondLst>
                                        </p:cTn>
                                        <p:tgtEl>
                                          <p:spTgt spid="25"/>
                                        </p:tgtEl>
                                        <p:attrNameLst>
                                          <p:attrName>r</p:attrName>
                                        </p:attrNameLst>
                                      </p:cBhvr>
                                    </p:animRot>
                                  </p:childTnLst>
                                </p:cTn>
                              </p:par>
                            </p:childTnLst>
                          </p:cTn>
                        </p:par>
                        <p:par>
                          <p:cTn id="24" fill="hold">
                            <p:stCondLst>
                              <p:cond delay="3500"/>
                            </p:stCondLst>
                            <p:childTnLst>
                              <p:par>
                                <p:cTn id="25" presetID="6" presetClass="entr" presetSubtype="16"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ircle(in)">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25171"/>
            <a:ext cx="6172200" cy="325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52400" y="1988804"/>
            <a:ext cx="11582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838200" y="317572"/>
            <a:ext cx="2971800" cy="1469428"/>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80196" y="841688"/>
            <a:ext cx="1578429" cy="2053744"/>
          </a:xfrm>
          <a:prstGeom prst="rect">
            <a:avLst/>
          </a:prstGeom>
        </p:spPr>
      </p:pic>
      <p:sp>
        <p:nvSpPr>
          <p:cNvPr id="15" name="TextBox 14"/>
          <p:cNvSpPr txBox="1"/>
          <p:nvPr/>
        </p:nvSpPr>
        <p:spPr>
          <a:xfrm>
            <a:off x="4381500" y="1113718"/>
            <a:ext cx="5029200" cy="2308324"/>
          </a:xfrm>
          <a:prstGeom prst="rect">
            <a:avLst/>
          </a:prstGeom>
          <a:noFill/>
        </p:spPr>
        <p:txBody>
          <a:bodyPr wrap="square" rtlCol="0">
            <a:spAutoFit/>
          </a:bodyPr>
          <a:lstStyle/>
          <a:p>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buổi trưa hè những con vật nào được nhắc tới? </a:t>
            </a:r>
          </a:p>
        </p:txBody>
      </p:sp>
      <p:sp>
        <p:nvSpPr>
          <p:cNvPr id="16" name="Rectangular Callout 15"/>
          <p:cNvSpPr/>
          <p:nvPr/>
        </p:nvSpPr>
        <p:spPr>
          <a:xfrm>
            <a:off x="0" y="5699373"/>
            <a:ext cx="3429000" cy="1158627"/>
          </a:xfrm>
          <a:prstGeom prst="wedgeRectCallout">
            <a:avLst>
              <a:gd name="adj1" fmla="val 44013"/>
              <a:gd name="adj2" fmla="val -1660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Gồm 2 con: Con bò và con bướm</a:t>
            </a:r>
          </a:p>
        </p:txBody>
      </p:sp>
      <p:sp>
        <p:nvSpPr>
          <p:cNvPr id="18" name="Right Arrow 17">
            <a:hlinkClick r:id="rId8" action="ppaction://hlinksldjump"/>
          </p:cNvPr>
          <p:cNvSpPr/>
          <p:nvPr/>
        </p:nvSpPr>
        <p:spPr>
          <a:xfrm>
            <a:off x="11148649" y="6075010"/>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1400" y="2594845"/>
            <a:ext cx="8382000" cy="3042622"/>
          </a:xfrm>
          <a:prstGeom prst="rect">
            <a:avLst/>
          </a:prstGeom>
        </p:spPr>
      </p:pic>
    </p:spTree>
    <p:extLst>
      <p:ext uri="{BB962C8B-B14F-4D97-AF65-F5344CB8AC3E}">
        <p14:creationId xmlns:p14="http://schemas.microsoft.com/office/powerpoint/2010/main" val="1125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551" y="990600"/>
            <a:ext cx="6599462" cy="291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7214" y="2011825"/>
            <a:ext cx="12039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162050" y="254407"/>
            <a:ext cx="3028951" cy="1773940"/>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38013" y="259245"/>
            <a:ext cx="1578429" cy="2053744"/>
          </a:xfrm>
          <a:prstGeom prst="rect">
            <a:avLst/>
          </a:prstGeom>
        </p:spPr>
      </p:pic>
      <p:sp>
        <p:nvSpPr>
          <p:cNvPr id="15" name="TextBox 14"/>
          <p:cNvSpPr txBox="1"/>
          <p:nvPr/>
        </p:nvSpPr>
        <p:spPr>
          <a:xfrm>
            <a:off x="4098473" y="1343493"/>
            <a:ext cx="5867400" cy="1938992"/>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chủ đề 7 bài nào nói về loài cò, hãy nêu tên bài đọc đó.</a:t>
            </a:r>
          </a:p>
        </p:txBody>
      </p:sp>
      <p:sp>
        <p:nvSpPr>
          <p:cNvPr id="16" name="Rectangular Callout 15"/>
          <p:cNvSpPr/>
          <p:nvPr/>
        </p:nvSpPr>
        <p:spPr>
          <a:xfrm>
            <a:off x="-19050" y="5670798"/>
            <a:ext cx="2362200" cy="1158627"/>
          </a:xfrm>
          <a:prstGeom prst="wedgeRectCallout">
            <a:avLst>
              <a:gd name="adj1" fmla="val 67846"/>
              <a:gd name="adj2" fmla="val -13523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cánh cò</a:t>
            </a:r>
          </a:p>
        </p:txBody>
      </p:sp>
      <p:sp>
        <p:nvSpPr>
          <p:cNvPr id="18" name="Right Arrow 17">
            <a:hlinkClick r:id="rId8" action="ppaction://hlinksldjump"/>
          </p:cNvPr>
          <p:cNvSpPr/>
          <p:nvPr/>
        </p:nvSpPr>
        <p:spPr>
          <a:xfrm>
            <a:off x="11158174" y="600860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3246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28600" y="1988804"/>
            <a:ext cx="11811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066800" y="262734"/>
            <a:ext cx="2930236" cy="1825144"/>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101105" y="228600"/>
            <a:ext cx="1578429" cy="2053744"/>
          </a:xfrm>
          <a:prstGeom prst="rect">
            <a:avLst/>
          </a:prstGeom>
        </p:spPr>
      </p:pic>
      <p:sp>
        <p:nvSpPr>
          <p:cNvPr id="15" name="TextBox 14"/>
          <p:cNvSpPr txBox="1"/>
          <p:nvPr/>
        </p:nvSpPr>
        <p:spPr>
          <a:xfrm>
            <a:off x="4724971" y="685289"/>
            <a:ext cx="4572000" cy="2123658"/>
          </a:xfrm>
          <a:prstGeom prst="rect">
            <a:avLst/>
          </a:prstGeom>
          <a:noFill/>
        </p:spPr>
        <p:txBody>
          <a:bodyPr wrap="square" rtlCol="0">
            <a:spAutoFit/>
          </a:bodyP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 ngữ nào cho thấy buổi trưa hè rất yên tĩnh?</a:t>
            </a:r>
          </a:p>
        </p:txBody>
      </p:sp>
      <p:sp>
        <p:nvSpPr>
          <p:cNvPr id="16" name="Rectangular Callout 15"/>
          <p:cNvSpPr/>
          <p:nvPr/>
        </p:nvSpPr>
        <p:spPr>
          <a:xfrm>
            <a:off x="-19050" y="5617029"/>
            <a:ext cx="3295650" cy="1158627"/>
          </a:xfrm>
          <a:prstGeom prst="wedgeRectCallout">
            <a:avLst>
              <a:gd name="adj1" fmla="val 57688"/>
              <a:gd name="adj2" fmla="val -19689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 từ ngữ: lim dim, êm ả, vắng</a:t>
            </a:r>
          </a:p>
        </p:txBody>
      </p:sp>
      <p:sp>
        <p:nvSpPr>
          <p:cNvPr id="18" name="Right Arrow 17">
            <a:hlinkClick r:id="rId8" action="ppaction://hlinksldjump"/>
          </p:cNvPr>
          <p:cNvSpPr/>
          <p:nvPr/>
        </p:nvSpPr>
        <p:spPr>
          <a:xfrm>
            <a:off x="11157858" y="6135121"/>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533400"/>
            <a:ext cx="6400800" cy="316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533400" y="1850660"/>
            <a:ext cx="11658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2181598" y="0"/>
            <a:ext cx="2793174" cy="1750918"/>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657114" y="319282"/>
            <a:ext cx="1578429" cy="2053744"/>
          </a:xfrm>
          <a:prstGeom prst="rect">
            <a:avLst/>
          </a:prstGeom>
        </p:spPr>
      </p:pic>
      <p:sp>
        <p:nvSpPr>
          <p:cNvPr id="15" name="TextBox 14"/>
          <p:cNvSpPr txBox="1"/>
          <p:nvPr/>
        </p:nvSpPr>
        <p:spPr>
          <a:xfrm>
            <a:off x="5050972" y="1346154"/>
            <a:ext cx="4953000" cy="1446550"/>
          </a:xfrm>
          <a:prstGeom prst="rect">
            <a:avLst/>
          </a:prstGeom>
          <a:noFill/>
        </p:spPr>
        <p:txBody>
          <a:bodyPr wrap="square" rtlCol="0">
            <a:spAutoFit/>
          </a:bodyPr>
          <a:lstStyle/>
          <a:p>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 Tranh vẽ hoa gì? </a:t>
            </a:r>
          </a:p>
        </p:txBody>
      </p:sp>
      <p:sp>
        <p:nvSpPr>
          <p:cNvPr id="16" name="Rectangular Callout 15"/>
          <p:cNvSpPr/>
          <p:nvPr/>
        </p:nvSpPr>
        <p:spPr>
          <a:xfrm>
            <a:off x="0" y="5410199"/>
            <a:ext cx="3124200" cy="1447801"/>
          </a:xfrm>
          <a:prstGeom prst="wedgeRectCallout">
            <a:avLst>
              <a:gd name="adj1" fmla="val 46232"/>
              <a:gd name="adj2" fmla="val -14627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Tranh vẽ hoa phượng</a:t>
            </a:r>
          </a:p>
        </p:txBody>
      </p:sp>
      <p:sp>
        <p:nvSpPr>
          <p:cNvPr id="18" name="Right Arrow 17">
            <a:hlinkClick r:id="rId8" action="ppaction://hlinksldjump"/>
          </p:cNvPr>
          <p:cNvSpPr/>
          <p:nvPr/>
        </p:nvSpPr>
        <p:spPr>
          <a:xfrm>
            <a:off x="11086304" y="600860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03719"/>
            <a:ext cx="6172200" cy="371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04800" y="1964112"/>
            <a:ext cx="11772158"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943100" y="303718"/>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98529" y="177156"/>
            <a:ext cx="1578429" cy="2053744"/>
          </a:xfrm>
          <a:prstGeom prst="rect">
            <a:avLst/>
          </a:prstGeom>
        </p:spPr>
      </p:pic>
      <p:sp>
        <p:nvSpPr>
          <p:cNvPr id="15" name="TextBox 14"/>
          <p:cNvSpPr txBox="1"/>
          <p:nvPr/>
        </p:nvSpPr>
        <p:spPr>
          <a:xfrm>
            <a:off x="4264355" y="793198"/>
            <a:ext cx="5791200" cy="2308324"/>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 Em biết gì về loài hoa này? Thành phố nào của nước ta được mệnh danh là thành phố “Hoa phượng đỏ”? </a:t>
            </a:r>
          </a:p>
        </p:txBody>
      </p:sp>
      <p:sp>
        <p:nvSpPr>
          <p:cNvPr id="16" name="Rectangular Callout 15"/>
          <p:cNvSpPr/>
          <p:nvPr/>
        </p:nvSpPr>
        <p:spPr>
          <a:xfrm>
            <a:off x="0" y="5029201"/>
            <a:ext cx="4495800" cy="1817962"/>
          </a:xfrm>
          <a:prstGeom prst="wedgeRectCallout">
            <a:avLst>
              <a:gd name="adj1" fmla="val 13342"/>
              <a:gd name="adj2" fmla="val -11811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Hoa phượng là loài hoa đặc trưng báo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hệu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mùa hè đến, học sinh sắp được nghỉ hè. Thành phố Hải Phòng</a:t>
            </a:r>
          </a:p>
        </p:txBody>
      </p:sp>
      <p:sp>
        <p:nvSpPr>
          <p:cNvPr id="18" name="Right Arrow 17">
            <a:hlinkClick r:id="rId8" action="ppaction://hlinksldjump"/>
          </p:cNvPr>
          <p:cNvSpPr/>
          <p:nvPr/>
        </p:nvSpPr>
        <p:spPr>
          <a:xfrm>
            <a:off x="11148649" y="6127595"/>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24201" y="2466626"/>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592769" y="2784288"/>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Xin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Ếch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800" dirty="0">
                <a:latin typeface="Arial-Rounded" panose="020B0500000000000000" pitchFamily="34" charset="0"/>
                <a:ea typeface="Arial-Rounded" panose="020B0500000000000000" pitchFamily="34" charset="0"/>
                <a:cs typeface="Arial-Rounded" panose="020B0500000000000000" pitchFamily="34" charset="0"/>
              </a:rPr>
              <a:t> nay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latin typeface="Arial-Rounded" panose="020B0500000000000000" pitchFamily="34" charset="0"/>
                <a:ea typeface="Arial-Rounded" panose="020B0500000000000000" pitchFamily="34" charset="0"/>
                <a:cs typeface="Arial-Rounded" panose="020B0500000000000000" pitchFamily="34" charset="0"/>
              </a:rPr>
              <a:t> sang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800" dirty="0">
                <a:latin typeface="Arial-Rounded" panose="020B0500000000000000" pitchFamily="34" charset="0"/>
                <a:ea typeface="Arial-Rounded" panose="020B0500000000000000" pitchFamily="34" charset="0"/>
                <a:cs typeface="Arial-Rounded" panose="020B0500000000000000" pitchFamily="34" charset="0"/>
              </a:rPr>
              <a:t> qua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ạ.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 Phượng Vĩ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12039600" cy="6248400"/>
          </a:xfrm>
          <a:prstGeom prst="rect">
            <a:avLst/>
          </a:prstGeom>
        </p:spPr>
      </p:pic>
    </p:spTree>
    <p:extLst>
      <p:ext uri="{BB962C8B-B14F-4D97-AF65-F5344CB8AC3E}">
        <p14:creationId xmlns:p14="http://schemas.microsoft.com/office/powerpoint/2010/main" val="473343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2050</TotalTime>
  <Words>1117</Words>
  <Application>Microsoft Office PowerPoint</Application>
  <PresentationFormat>Widescreen</PresentationFormat>
  <Paragraphs>245</Paragraphs>
  <Slides>21</Slides>
  <Notes>3</Notes>
  <HiddenSlides>0</HiddenSlides>
  <MMClips>4</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21</vt:i4>
      </vt:variant>
    </vt:vector>
  </HeadingPairs>
  <TitlesOfParts>
    <vt:vector size="33" baseType="lpstr">
      <vt:lpstr>Arial</vt:lpstr>
      <vt:lpstr>Arial Rounded MT Bold</vt:lpstr>
      <vt:lpstr>Arial-Rounded</vt:lpstr>
      <vt:lpstr>Calibri</vt:lpstr>
      <vt:lpstr>Times New Roman</vt:lpstr>
      <vt:lpstr>Verdana</vt:lpstr>
      <vt:lpstr>Office Theme</vt:lpstr>
      <vt:lpstr>1_Office Theme</vt:lpstr>
      <vt:lpstr>2_Office Theme</vt:lpstr>
      <vt:lpstr>3_Office Theme</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NHATMINH</cp:lastModifiedBy>
  <cp:revision>89</cp:revision>
  <dcterms:created xsi:type="dcterms:W3CDTF">2020-04-21T23:11:04Z</dcterms:created>
  <dcterms:modified xsi:type="dcterms:W3CDTF">2024-05-26T03:37:54Z</dcterms:modified>
</cp:coreProperties>
</file>