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57" r:id="rId3"/>
    <p:sldId id="259" r:id="rId4"/>
    <p:sldId id="277" r:id="rId5"/>
    <p:sldId id="290" r:id="rId6"/>
    <p:sldId id="291" r:id="rId7"/>
    <p:sldId id="292" r:id="rId8"/>
    <p:sldId id="263" r:id="rId9"/>
    <p:sldId id="264" r:id="rId10"/>
    <p:sldId id="262" r:id="rId11"/>
    <p:sldId id="294" r:id="rId12"/>
    <p:sldId id="295" r:id="rId13"/>
    <p:sldId id="296" r:id="rId14"/>
    <p:sldId id="297" r:id="rId15"/>
    <p:sldId id="29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11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07E79-257D-477C-8858-D51301EC9CF3}"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90D1B-BC49-41BE-817E-541A5A6E44A8}" type="slidenum">
              <a:rPr lang="en-US" smtClean="0"/>
              <a:t>‹#›</a:t>
            </a:fld>
            <a:endParaRPr lang="en-US"/>
          </a:p>
        </p:txBody>
      </p:sp>
    </p:spTree>
    <p:extLst>
      <p:ext uri="{BB962C8B-B14F-4D97-AF65-F5344CB8AC3E}">
        <p14:creationId xmlns:p14="http://schemas.microsoft.com/office/powerpoint/2010/main" val="67821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690D1B-BC49-41BE-817E-541A5A6E4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03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22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43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0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12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15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6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31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952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430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6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44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9CF189C3-5279-FAC1-66EA-B3E944EA177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66654" y="133350"/>
            <a:ext cx="1346658" cy="1346658"/>
          </a:xfrm>
          <a:prstGeom prst="rect">
            <a:avLst/>
          </a:prstGeom>
        </p:spPr>
      </p:pic>
    </p:spTree>
    <p:extLst>
      <p:ext uri="{BB962C8B-B14F-4D97-AF65-F5344CB8AC3E}">
        <p14:creationId xmlns:p14="http://schemas.microsoft.com/office/powerpoint/2010/main" val="731262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0.svg"/><Relationship Id="rId4" Type="http://schemas.openxmlformats.org/officeDocument/2006/relationships/image" Target="../media/image23.png"/><Relationship Id="rId9"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798B916-84D1-D493-3E40-C7DBC1462280}"/>
              </a:ext>
            </a:extLst>
          </p:cNvPr>
          <p:cNvPicPr>
            <a:picLocks noChangeAspect="1"/>
          </p:cNvPicPr>
          <p:nvPr/>
        </p:nvPicPr>
        <p:blipFill>
          <a:blip r:embed="rId10"/>
          <a:stretch>
            <a:fillRect/>
          </a:stretch>
        </p:blipFill>
        <p:spPr>
          <a:xfrm>
            <a:off x="652815" y="1630516"/>
            <a:ext cx="10906689" cy="377984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13772955-FCC2-A7CD-E337-DCF719C52908}"/>
              </a:ext>
            </a:extLst>
          </p:cNvPr>
          <p:cNvSpPr txBox="1"/>
          <p:nvPr/>
        </p:nvSpPr>
        <p:spPr>
          <a:xfrm>
            <a:off x="3454399" y="292510"/>
            <a:ext cx="4932517" cy="677108"/>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Dàn</a:t>
            </a:r>
            <a:r>
              <a:rPr kumimoji="0" lang="en-US" sz="4400" b="1" i="0" u="none" strike="noStrike" kern="100" cap="none" spc="0" normalizeH="0" baseline="0" noProof="0" dirty="0">
                <a:ln>
                  <a:noFill/>
                </a:ln>
                <a:solidFill>
                  <a:srgbClr val="EEECE1">
                    <a:lumMod val="10000"/>
                  </a:srgbClr>
                </a:solidFill>
                <a:effectLst/>
                <a:uLnTx/>
                <a:uFillTx/>
                <a:latin typeface="Calibri"/>
                <a:ea typeface="+mn-ea"/>
                <a:cs typeface="+mn-cs"/>
              </a:rPr>
              <a:t> ý </a:t>
            </a: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mẫu</a:t>
            </a:r>
            <a:endPar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endParaRPr>
          </a:p>
        </p:txBody>
      </p:sp>
      <p:graphicFrame>
        <p:nvGraphicFramePr>
          <p:cNvPr id="5" name="Table 5">
            <a:extLst>
              <a:ext uri="{FF2B5EF4-FFF2-40B4-BE49-F238E27FC236}">
                <a16:creationId xmlns:a16="http://schemas.microsoft.com/office/drawing/2014/main" id="{0894AEC9-71BE-E2A6-CE7C-6B7638F78411}"/>
              </a:ext>
            </a:extLst>
          </p:cNvPr>
          <p:cNvGraphicFramePr>
            <a:graphicFrameLocks noGrp="1"/>
          </p:cNvGraphicFramePr>
          <p:nvPr>
            <p:extLst>
              <p:ext uri="{D42A27DB-BD31-4B8C-83A1-F6EECF244321}">
                <p14:modId xmlns:p14="http://schemas.microsoft.com/office/powerpoint/2010/main" val="4017727658"/>
              </p:ext>
            </p:extLst>
          </p:nvPr>
        </p:nvGraphicFramePr>
        <p:xfrm>
          <a:off x="172720" y="1158240"/>
          <a:ext cx="11734800" cy="5527040"/>
        </p:xfrm>
        <a:graphic>
          <a:graphicData uri="http://schemas.openxmlformats.org/drawingml/2006/table">
            <a:tbl>
              <a:tblPr firstRow="1" bandRow="1">
                <a:tableStyleId>{21E4AEA4-8DFA-4A89-87EB-49C32662AFE0}</a:tableStyleId>
              </a:tblPr>
              <a:tblGrid>
                <a:gridCol w="1511785">
                  <a:extLst>
                    <a:ext uri="{9D8B030D-6E8A-4147-A177-3AD203B41FA5}">
                      <a16:colId xmlns:a16="http://schemas.microsoft.com/office/drawing/2014/main" val="2635258989"/>
                    </a:ext>
                  </a:extLst>
                </a:gridCol>
                <a:gridCol w="10223015">
                  <a:extLst>
                    <a:ext uri="{9D8B030D-6E8A-4147-A177-3AD203B41FA5}">
                      <a16:colId xmlns:a16="http://schemas.microsoft.com/office/drawing/2014/main" val="2782079848"/>
                    </a:ext>
                  </a:extLst>
                </a:gridCol>
              </a:tblGrid>
              <a:tr h="955040">
                <a:tc>
                  <a:txBody>
                    <a:bodyPr/>
                    <a:lstStyle/>
                    <a:p>
                      <a:r>
                        <a:rPr lang="en-US" sz="2400" dirty="0" err="1">
                          <a:solidFill>
                            <a:schemeClr val="bg1"/>
                          </a:solidFill>
                          <a:latin typeface="Cambria" panose="02040503050406030204" pitchFamily="18" charset="0"/>
                          <a:ea typeface="Cambria" panose="02040503050406030204" pitchFamily="18" charset="0"/>
                        </a:rPr>
                        <a:t>Mở</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Trong lịch sử Việt Nam có rất nhiều anh hùng dân tộc hi sinh để bảo vệ đất nước trước giặc ngoại xâm nhưng em thích  nhất là nhân vật anh Kim Đồng</a:t>
                      </a:r>
                      <a:endParaRPr lang="vi-VN"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549683"/>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Thân</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sự việc chính theo diễn biến  của câu chuyện.</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Kim Đồng tuy nhỏ tuổi nhưng rất gan dạ, dũng cảm, mưu trí trước sự tàn ác của kẻ thù........</a:t>
                      </a:r>
                    </a:p>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suy nghĩ nổi bật, hành động của nhân vật lịch sử</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thoắt thoặt bên những cánh đồng mang  thư mật cho cách mạng, đầu đội mũ lệch, \đi vụt qua mặt trận bom đạn, trước mọi nguy hiểm thế nhưng anh vẫn thể hiện tinh thần lạc quan yêu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693882"/>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Kết</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Chọn cách kết bài mở rộng, không mở rộng.</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Dù chiến tranh đã qua đi nhưng tấm gương về anh Kim Đồng vẫn luôn tươi sáng trong bao thế hệ trẻ Việt Nam.Các thế hệ trẻ luôn phải cố gắng học tập để gìn giữ đất nước xứng đáng với những gì mà ông cha ta đã hi sinh để bảo vệ nền độc lập nước nhà </a:t>
                      </a:r>
                      <a:endParaRPr lang="en-US"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7598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3000" y="3987844"/>
            <a:ext cx="4156455" cy="2629902"/>
          </a:xfrm>
          <a:prstGeom prst="rect">
            <a:avLst/>
          </a:prstGeom>
        </p:spPr>
      </p:pic>
      <p:sp>
        <p:nvSpPr>
          <p:cNvPr id="7" name="TextBox 3"/>
          <p:cNvSpPr txBox="1"/>
          <p:nvPr/>
        </p:nvSpPr>
        <p:spPr>
          <a:xfrm>
            <a:off x="1499235" y="1556470"/>
            <a:ext cx="8974390" cy="3539430"/>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3.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Góp</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và</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chỉnh</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sửa</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dàn</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a:t>
            </a:r>
          </a:p>
        </p:txBody>
      </p:sp>
    </p:spTree>
    <p:extLst>
      <p:ext uri="{BB962C8B-B14F-4D97-AF65-F5344CB8AC3E}">
        <p14:creationId xmlns:p14="http://schemas.microsoft.com/office/powerpoint/2010/main" val="56889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7627" y="-352595"/>
            <a:ext cx="3680827" cy="2328959"/>
          </a:xfrm>
          <a:prstGeom prst="rect">
            <a:avLst/>
          </a:prstGeom>
        </p:spPr>
      </p:pic>
      <p:sp>
        <p:nvSpPr>
          <p:cNvPr id="7" name="Rounded Rectangle 6"/>
          <p:cNvSpPr/>
          <p:nvPr/>
        </p:nvSpPr>
        <p:spPr>
          <a:xfrm>
            <a:off x="2656841" y="1195032"/>
            <a:ext cx="645668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en-US" sz="4400" dirty="0">
                <a:solidFill>
                  <a:srgbClr val="002060"/>
                </a:solidFill>
              </a:rPr>
              <a:t>- </a:t>
            </a:r>
            <a:r>
              <a:rPr lang="en-US" sz="4400" dirty="0" err="1">
                <a:solidFill>
                  <a:srgbClr val="002060"/>
                </a:solidFill>
              </a:rPr>
              <a:t>Dàn</a:t>
            </a:r>
            <a:r>
              <a:rPr lang="en-US" sz="4400" dirty="0">
                <a:solidFill>
                  <a:srgbClr val="002060"/>
                </a:solidFill>
              </a:rPr>
              <a:t> ý </a:t>
            </a:r>
            <a:r>
              <a:rPr lang="en-US" sz="4400" dirty="0" err="1">
                <a:solidFill>
                  <a:srgbClr val="002060"/>
                </a:solidFill>
              </a:rPr>
              <a:t>có</a:t>
            </a:r>
            <a:r>
              <a:rPr lang="en-US" sz="4400" dirty="0">
                <a:solidFill>
                  <a:srgbClr val="002060"/>
                </a:solidFill>
              </a:rPr>
              <a:t> </a:t>
            </a:r>
            <a:r>
              <a:rPr lang="en-US" sz="4400" dirty="0" err="1">
                <a:solidFill>
                  <a:srgbClr val="002060"/>
                </a:solidFill>
              </a:rPr>
              <a:t>đủ</a:t>
            </a:r>
            <a:r>
              <a:rPr lang="en-US" sz="4400" dirty="0">
                <a:solidFill>
                  <a:srgbClr val="002060"/>
                </a:solidFill>
              </a:rPr>
              <a:t> 3 </a:t>
            </a:r>
            <a:r>
              <a:rPr lang="en-US" sz="4400" dirty="0" err="1">
                <a:solidFill>
                  <a:srgbClr val="002060"/>
                </a:solidFill>
              </a:rPr>
              <a:t>phần</a:t>
            </a:r>
            <a:r>
              <a:rPr lang="en-US" sz="44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1764031" y="2626957"/>
            <a:ext cx="826389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chi tiết được lựa chọn hợp lí.</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Rounded Rectangle 6">
            <a:extLst>
              <a:ext uri="{FF2B5EF4-FFF2-40B4-BE49-F238E27FC236}">
                <a16:creationId xmlns:a16="http://schemas.microsoft.com/office/drawing/2014/main" id="{40D49B70-AB17-42FF-DD67-C5713A0536B4}"/>
              </a:ext>
            </a:extLst>
          </p:cNvPr>
          <p:cNvSpPr/>
          <p:nvPr/>
        </p:nvSpPr>
        <p:spPr>
          <a:xfrm>
            <a:off x="1473200" y="4008716"/>
            <a:ext cx="9083039" cy="14980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sự việc được sắp xếp đúng diễn biến của câu chuyện.</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3158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2" y="741680"/>
            <a:ext cx="9718437" cy="3220719"/>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just">
              <a:buClr>
                <a:srgbClr val="000000"/>
              </a:buClr>
              <a:defRPr/>
            </a:pPr>
            <a:r>
              <a:rPr lang="vi-VN" sz="3200" kern="0" dirty="0">
                <a:solidFill>
                  <a:srgbClr val="F7A9BD">
                    <a:lumMod val="10000"/>
                  </a:srgbClr>
                </a:solidFill>
                <a:latin typeface="Cambria" panose="02040503050406030204" pitchFamily="18" charset="0"/>
                <a:sym typeface="Arial"/>
              </a:rPr>
              <a:t>Trong một bài văn kể chuyện bao giờ cũng đủ 3 phần (mở bài, thân bài, kết bài) chúng ta cần lưu ý khi viết cần viết theo trình tự câu chuyện và lồng ghép những diễn biến, hành động, suy nghĩ của nhân vật thì câu chuyện mới hấp dẫn người nghe và bài viết thêm sinh động. </a:t>
            </a:r>
            <a:endParaRPr kumimoji="0" lang="en-US" sz="32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93729" y="3138808"/>
            <a:ext cx="2844511" cy="3719192"/>
          </a:xfrm>
          <a:prstGeom prst="rect">
            <a:avLst/>
          </a:prstGeom>
        </p:spPr>
      </p:pic>
    </p:spTree>
    <p:extLst>
      <p:ext uri="{BB962C8B-B14F-4D97-AF65-F5344CB8AC3E}">
        <p14:creationId xmlns:p14="http://schemas.microsoft.com/office/powerpoint/2010/main" val="24034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162F6B1-A6C0-0BEE-6278-7324846CDA0E}"/>
              </a:ext>
            </a:extLst>
          </p:cNvPr>
          <p:cNvPicPr>
            <a:picLocks noChangeAspect="1"/>
          </p:cNvPicPr>
          <p:nvPr/>
        </p:nvPicPr>
        <p:blipFill>
          <a:blip r:embed="rId10"/>
          <a:stretch>
            <a:fillRect/>
          </a:stretch>
        </p:blipFill>
        <p:spPr>
          <a:xfrm>
            <a:off x="895669" y="1732116"/>
            <a:ext cx="10217782" cy="3779848"/>
          </a:xfrm>
          <a:prstGeom prst="rect">
            <a:avLst/>
          </a:prstGeom>
        </p:spPr>
      </p:pic>
    </p:spTree>
    <p:extLst>
      <p:ext uri="{BB962C8B-B14F-4D97-AF65-F5344CB8AC3E}">
        <p14:creationId xmlns:p14="http://schemas.microsoft.com/office/powerpoint/2010/main" val="4060148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107996"/>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Về</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nhà</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vi-VN" sz="3600" b="1" i="0" u="none" strike="noStrike" kern="100" cap="none" spc="0" normalizeH="0" baseline="0" noProof="0" dirty="0">
                <a:ln>
                  <a:noFill/>
                </a:ln>
                <a:solidFill>
                  <a:srgbClr val="EEECE1">
                    <a:lumMod val="10000"/>
                  </a:srgbClr>
                </a:solidFill>
                <a:effectLst/>
                <a:uLnTx/>
                <a:uFillTx/>
                <a:latin typeface="Calibri"/>
                <a:ea typeface="+mn-ea"/>
                <a:cs typeface="+mn-cs"/>
              </a:rPr>
              <a:t>Tìm đọc thêm những câu chuyện về nguồn gốc hoặc phong tục, tập quán của các dân tộc Việt Nam. </a:t>
            </a:r>
          </a:p>
        </p:txBody>
      </p:sp>
      <p:pic>
        <p:nvPicPr>
          <p:cNvPr id="2050" name="Picture 2" descr="Truyện cổ tích: Sự tích Cây Nêu Ngày Tết">
            <a:extLst>
              <a:ext uri="{FF2B5EF4-FFF2-40B4-BE49-F238E27FC236}">
                <a16:creationId xmlns:a16="http://schemas.microsoft.com/office/drawing/2014/main" id="{2D3B2415-7AF3-B920-A81C-959399941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39" y="2095136"/>
            <a:ext cx="4087495" cy="4671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ự Tích Táo Quân | Sự Tích Ông Công Ông Táo | Sự Tích Ông Táo về Trời | Kể  Chuyện Cổ Tích Việt Nam - YouTube">
            <a:extLst>
              <a:ext uri="{FF2B5EF4-FFF2-40B4-BE49-F238E27FC236}">
                <a16:creationId xmlns:a16="http://schemas.microsoft.com/office/drawing/2014/main" id="{73B376F3-4077-CAFD-477D-F3C21B470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0" y="2504440"/>
            <a:ext cx="6583680"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407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14" y="-586602"/>
            <a:ext cx="4876800" cy="254480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12474" y="277290"/>
            <a:ext cx="4156455" cy="2629902"/>
          </a:xfrm>
          <a:prstGeom prst="rect">
            <a:avLst/>
          </a:prstGeom>
        </p:spPr>
      </p:pic>
      <p:pic>
        <p:nvPicPr>
          <p:cNvPr id="6" name="Picture 6"/>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687302"/>
            <a:ext cx="3492195" cy="275565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27514" y="3543599"/>
            <a:ext cx="3646591" cy="2287407"/>
          </a:xfrm>
          <a:prstGeom prst="rect">
            <a:avLst/>
          </a:prstGeom>
        </p:spPr>
      </p:pic>
      <p:sp>
        <p:nvSpPr>
          <p:cNvPr id="8" name="TextBox 4"/>
          <p:cNvSpPr txBox="1"/>
          <p:nvPr/>
        </p:nvSpPr>
        <p:spPr>
          <a:xfrm>
            <a:off x="1851202" y="2391542"/>
            <a:ext cx="8622853" cy="2103140"/>
          </a:xfrm>
          <a:prstGeom prst="rect">
            <a:avLst/>
          </a:prstGeom>
        </p:spPr>
        <p:txBody>
          <a:bodyPr lIns="0" tIns="0" rIns="0" bIns="0" rtlCol="0" anchor="t">
            <a:spAutoFit/>
          </a:bodyPr>
          <a:lstStyle/>
          <a:p>
            <a:pPr algn="ctr" defTabSz="609630">
              <a:lnSpc>
                <a:spcPts val="8000"/>
              </a:lnSpc>
              <a:spcBef>
                <a:spcPct val="0"/>
              </a:spcBef>
            </a:pPr>
            <a:r>
              <a:rPr lang="en-US" sz="8000" b="1" dirty="0" err="1">
                <a:solidFill>
                  <a:prstClr val="white">
                    <a:lumMod val="95000"/>
                  </a:prstClr>
                </a:solidFill>
                <a:latin typeface="Nunito" panose="00000500000000000000" pitchFamily="2" charset="0"/>
                <a:cs typeface="Baloo" panose="020B0604020202020204" charset="0"/>
              </a:rPr>
              <a:t>Chào</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tạm</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biệt</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và</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hẹn</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gặp</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lại</a:t>
            </a:r>
            <a:r>
              <a:rPr lang="en-US" sz="8000" b="1" dirty="0">
                <a:solidFill>
                  <a:prstClr val="white">
                    <a:lumMod val="95000"/>
                  </a:prstClr>
                </a:solidFill>
                <a:latin typeface="Nunito" panose="00000500000000000000" pitchFamily="2" charset="0"/>
                <a:cs typeface="Baloo" panose="020B0604020202020204"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55600" y="5857433"/>
            <a:ext cx="12925459" cy="3166737"/>
          </a:xfrm>
          <a:prstGeom prst="rect">
            <a:avLst/>
          </a:prstGeom>
        </p:spPr>
      </p:pic>
      <p:pic>
        <p:nvPicPr>
          <p:cNvPr id="6" name="Picture 6"/>
          <p:cNvPicPr>
            <a:picLocks noChangeAspect="1"/>
          </p:cNvPicPr>
          <p:nvPr/>
        </p:nvPicPr>
        <p:blipFill>
          <a:blip r:embed="rId3"/>
          <a:srcRect/>
          <a:stretch>
            <a:fillRect/>
          </a:stretch>
        </p:blipFill>
        <p:spPr>
          <a:xfrm>
            <a:off x="-784809" y="3578192"/>
            <a:ext cx="3193713" cy="32798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84" y="0"/>
            <a:ext cx="1759195" cy="17718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692" y="3312707"/>
            <a:ext cx="3214094" cy="3566695"/>
          </a:xfrm>
          <a:prstGeom prst="rect">
            <a:avLst/>
          </a:prstGeom>
        </p:spPr>
      </p:pic>
      <p:pic>
        <p:nvPicPr>
          <p:cNvPr id="9" name="Picture 8">
            <a:extLst>
              <a:ext uri="{FF2B5EF4-FFF2-40B4-BE49-F238E27FC236}">
                <a16:creationId xmlns:a16="http://schemas.microsoft.com/office/drawing/2014/main" id="{4448CD4D-AA18-81B3-A055-C562B5446C01}"/>
              </a:ext>
            </a:extLst>
          </p:cNvPr>
          <p:cNvPicPr>
            <a:picLocks noChangeAspect="1"/>
          </p:cNvPicPr>
          <p:nvPr/>
        </p:nvPicPr>
        <p:blipFill>
          <a:blip r:embed="rId6"/>
          <a:stretch>
            <a:fillRect/>
          </a:stretch>
        </p:blipFill>
        <p:spPr>
          <a:xfrm>
            <a:off x="2705859" y="179164"/>
            <a:ext cx="6565961" cy="1780186"/>
          </a:xfrm>
          <a:prstGeom prst="rect">
            <a:avLst/>
          </a:prstGeom>
        </p:spPr>
      </p:pic>
      <p:pic>
        <p:nvPicPr>
          <p:cNvPr id="10" name="Picture 9">
            <a:extLst>
              <a:ext uri="{FF2B5EF4-FFF2-40B4-BE49-F238E27FC236}">
                <a16:creationId xmlns:a16="http://schemas.microsoft.com/office/drawing/2014/main" id="{C2EEB9C3-B600-E60A-6EB9-1F4E971BBEBC}"/>
              </a:ext>
            </a:extLst>
          </p:cNvPr>
          <p:cNvPicPr>
            <a:picLocks noChangeAspect="1"/>
          </p:cNvPicPr>
          <p:nvPr/>
        </p:nvPicPr>
        <p:blipFill>
          <a:blip r:embed="rId7"/>
          <a:stretch>
            <a:fillRect/>
          </a:stretch>
        </p:blipFill>
        <p:spPr>
          <a:xfrm>
            <a:off x="1530062" y="1581027"/>
            <a:ext cx="9839797" cy="228010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7627" y="-352595"/>
            <a:ext cx="3680827" cy="2328959"/>
          </a:xfrm>
          <a:prstGeom prst="rect">
            <a:avLst/>
          </a:prstGeom>
        </p:spPr>
      </p:pic>
      <p:sp>
        <p:nvSpPr>
          <p:cNvPr id="2" name="TextBox 2"/>
          <p:cNvSpPr txBox="1"/>
          <p:nvPr/>
        </p:nvSpPr>
        <p:spPr>
          <a:xfrm>
            <a:off x="911225" y="285725"/>
            <a:ext cx="10109200" cy="1150636"/>
          </a:xfrm>
          <a:prstGeom prst="rect">
            <a:avLst/>
          </a:prstGeom>
          <a:solidFill>
            <a:schemeClr val="accent5">
              <a:lumMod val="20000"/>
              <a:lumOff val="80000"/>
            </a:schemeClr>
          </a:solidFill>
        </p:spPr>
        <p:txBody>
          <a:bodyPr wrap="square" lIns="0" tIns="0" rIns="0" bIns="0" rtlCol="0" anchor="t">
            <a:spAutoFit/>
          </a:bodyPr>
          <a:lstStyle/>
          <a:p>
            <a:pPr algn="ctr" defTabSz="609630">
              <a:lnSpc>
                <a:spcPts val="4561"/>
              </a:lnSpc>
            </a:pPr>
            <a:r>
              <a:rPr lang="en-US" sz="3600" b="1" kern="100" dirty="0" err="1">
                <a:solidFill>
                  <a:srgbClr val="EEECE1">
                    <a:lumMod val="10000"/>
                  </a:srgbClr>
                </a:solidFill>
                <a:latin typeface="Arial" panose="020B0604020202020204" pitchFamily="34" charset="0"/>
              </a:rPr>
              <a:t>Đề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Viết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văn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kể</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lại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câu</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chuyện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một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nhân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vật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lịch</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sử</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mà</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em</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đọc</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nghe</a:t>
            </a:r>
            <a:r>
              <a:rPr lang="en-US" sz="3600" b="1" kern="100" dirty="0">
                <a:solidFill>
                  <a:srgbClr val="EEECE1">
                    <a:lumMod val="10000"/>
                  </a:srgbClr>
                </a:solidFill>
                <a:latin typeface="Arial" panose="020B0604020202020204" pitchFamily="34" charset="0"/>
              </a:rPr>
              <a:t>.</a:t>
            </a:r>
            <a:endParaRPr lang="en-US" sz="3600" b="1" kern="100" dirty="0">
              <a:solidFill>
                <a:srgbClr val="EEECE1">
                  <a:lumMod val="10000"/>
                </a:srgbClr>
              </a:solidFill>
              <a:latin typeface="Calibri"/>
            </a:endParaRPr>
          </a:p>
        </p:txBody>
      </p:sp>
      <p:sp>
        <p:nvSpPr>
          <p:cNvPr id="7" name="Rounded Rectangle 6"/>
          <p:cNvSpPr/>
          <p:nvPr/>
        </p:nvSpPr>
        <p:spPr>
          <a:xfrm>
            <a:off x="990600" y="2536152"/>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Chọn</a:t>
            </a:r>
            <a:r>
              <a:rPr lang="en-US" sz="3200" dirty="0">
                <a:solidFill>
                  <a:srgbClr val="002060"/>
                </a:solidFill>
              </a:rPr>
              <a:t> </a:t>
            </a:r>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lịch</a:t>
            </a:r>
            <a:r>
              <a:rPr lang="en-US" sz="3200" dirty="0">
                <a:solidFill>
                  <a:srgbClr val="002060"/>
                </a:solidFill>
              </a:rPr>
              <a:t> </a:t>
            </a:r>
            <a:r>
              <a:rPr lang="en-US" sz="3200" dirty="0" err="1">
                <a:solidFill>
                  <a:srgbClr val="002060"/>
                </a:solidFill>
              </a:rPr>
              <a:t>sử</a:t>
            </a:r>
            <a:r>
              <a:rPr lang="en-US" sz="3200" dirty="0">
                <a:solidFill>
                  <a:srgbClr val="002060"/>
                </a:solidFill>
              </a:rPr>
              <a:t> </a:t>
            </a:r>
            <a:r>
              <a:rPr lang="en-US" sz="3200" dirty="0" err="1">
                <a:solidFill>
                  <a:srgbClr val="002060"/>
                </a:solidFill>
              </a:rPr>
              <a:t>mà</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yêu</a:t>
            </a:r>
            <a:r>
              <a:rPr lang="en-US" sz="3200" dirty="0">
                <a:solidFill>
                  <a:srgbClr val="002060"/>
                </a:solidFill>
              </a:rPr>
              <a:t> </a:t>
            </a:r>
            <a:r>
              <a:rPr lang="en-US" sz="3200" dirty="0" err="1">
                <a:solidFill>
                  <a:srgbClr val="002060"/>
                </a:solidFill>
              </a:rPr>
              <a:t>thích</a:t>
            </a:r>
            <a:r>
              <a:rPr lang="en-US" sz="3200" dirty="0">
                <a:solidFill>
                  <a:srgbClr val="002060"/>
                </a:solidFill>
              </a:rPr>
              <a:t>.</a:t>
            </a:r>
            <a:endParaRPr lang="en-US" sz="2000" dirty="0">
              <a:solidFill>
                <a:srgbClr val="002060"/>
              </a:solidFill>
              <a:latin typeface="Calibri"/>
            </a:endParaRPr>
          </a:p>
        </p:txBody>
      </p:sp>
      <p:sp>
        <p:nvSpPr>
          <p:cNvPr id="9" name="TextBox 8">
            <a:extLst>
              <a:ext uri="{FF2B5EF4-FFF2-40B4-BE49-F238E27FC236}">
                <a16:creationId xmlns:a16="http://schemas.microsoft.com/office/drawing/2014/main" id="{322961C2-EB1C-476E-F8AA-197CADDC9F7C}"/>
              </a:ext>
            </a:extLst>
          </p:cNvPr>
          <p:cNvSpPr txBox="1"/>
          <p:nvPr/>
        </p:nvSpPr>
        <p:spPr>
          <a:xfrm>
            <a:off x="2933700" y="1581150"/>
            <a:ext cx="5172075" cy="830997"/>
          </a:xfrm>
          <a:prstGeom prst="rect">
            <a:avLst/>
          </a:prstGeom>
          <a:noFill/>
        </p:spPr>
        <p:txBody>
          <a:bodyPr wrap="square" rtlCol="0">
            <a:spAutoFit/>
          </a:bodyPr>
          <a:lstStyle/>
          <a:p>
            <a:pPr algn="ctr"/>
            <a:r>
              <a:rPr lang="en-US" sz="4800" b="1" dirty="0">
                <a:solidFill>
                  <a:srgbClr val="FFFF00"/>
                </a:solidFill>
              </a:rPr>
              <a:t>1. </a:t>
            </a:r>
            <a:r>
              <a:rPr lang="en-US" sz="4800" b="1" dirty="0" err="1">
                <a:solidFill>
                  <a:srgbClr val="FFFF00"/>
                </a:solidFill>
              </a:rPr>
              <a:t>Chuẩn</a:t>
            </a:r>
            <a:r>
              <a:rPr lang="en-US" sz="4800" b="1" dirty="0">
                <a:solidFill>
                  <a:srgbClr val="FFFF00"/>
                </a:solidFill>
              </a:rPr>
              <a:t> </a:t>
            </a:r>
            <a:r>
              <a:rPr lang="en-US" sz="4800" b="1" dirty="0" err="1">
                <a:solidFill>
                  <a:srgbClr val="FFFF00"/>
                </a:solidFill>
              </a:rPr>
              <a:t>bị</a:t>
            </a:r>
            <a:endParaRPr lang="en-US" sz="4800" b="1" dirty="0">
              <a:solidFill>
                <a:srgbClr val="FFFF00"/>
              </a:solidFill>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971550" y="361247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đầu</a:t>
            </a:r>
            <a:r>
              <a:rPr lang="en-US" sz="3200" dirty="0">
                <a:solidFill>
                  <a:srgbClr val="002060"/>
                </a:solidFill>
              </a:rPr>
              <a:t>, </a:t>
            </a:r>
            <a:r>
              <a:rPr lang="en-US" sz="3200" dirty="0" err="1">
                <a:solidFill>
                  <a:srgbClr val="002060"/>
                </a:solidFill>
              </a:rPr>
              <a:t>diễn</a:t>
            </a:r>
            <a:r>
              <a:rPr lang="en-US" sz="3200" dirty="0">
                <a:solidFill>
                  <a:srgbClr val="002060"/>
                </a:solidFill>
              </a:rPr>
              <a:t> </a:t>
            </a:r>
            <a:r>
              <a:rPr lang="en-US" sz="3200" dirty="0" err="1">
                <a:solidFill>
                  <a:srgbClr val="002060"/>
                </a:solidFill>
              </a:rPr>
              <a:t>biến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thúc</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nào</a:t>
            </a:r>
            <a:r>
              <a:rPr lang="en-US" sz="3200" dirty="0">
                <a:solidFill>
                  <a:srgbClr val="002060"/>
                </a:solidFill>
              </a:rPr>
              <a:t>?</a:t>
            </a:r>
            <a:endParaRPr lang="en-US" sz="2000" dirty="0">
              <a:solidFill>
                <a:srgbClr val="002060"/>
              </a:solidFill>
              <a:latin typeface="Calibri"/>
            </a:endParaRPr>
          </a:p>
        </p:txBody>
      </p:sp>
      <p:sp>
        <p:nvSpPr>
          <p:cNvPr id="12" name="Rounded Rectangle 6">
            <a:extLst>
              <a:ext uri="{FF2B5EF4-FFF2-40B4-BE49-F238E27FC236}">
                <a16:creationId xmlns:a16="http://schemas.microsoft.com/office/drawing/2014/main" id="{67DB36DE-0FA5-3EED-3697-A3556B07FB7A}"/>
              </a:ext>
            </a:extLst>
          </p:cNvPr>
          <p:cNvSpPr/>
          <p:nvPr/>
        </p:nvSpPr>
        <p:spPr>
          <a:xfrm>
            <a:off x="981075" y="469832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Nhân vật lịch sử có những đóng góp gì cho đất nước? </a:t>
            </a:r>
            <a:endParaRPr lang="en-US" sz="2000" dirty="0">
              <a:solidFill>
                <a:srgbClr val="002060"/>
              </a:solidFill>
              <a:latin typeface="Calibri"/>
            </a:endParaRPr>
          </a:p>
        </p:txBody>
      </p:sp>
      <p:sp>
        <p:nvSpPr>
          <p:cNvPr id="13" name="Rounded Rectangle 6">
            <a:extLst>
              <a:ext uri="{FF2B5EF4-FFF2-40B4-BE49-F238E27FC236}">
                <a16:creationId xmlns:a16="http://schemas.microsoft.com/office/drawing/2014/main" id="{D824AF6B-CA34-39F8-E7E2-24AA4B6682A2}"/>
              </a:ext>
            </a:extLst>
          </p:cNvPr>
          <p:cNvSpPr/>
          <p:nvPr/>
        </p:nvSpPr>
        <p:spPr>
          <a:xfrm>
            <a:off x="552450" y="5755602"/>
            <a:ext cx="109632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Em có cảm nghĩ như thế nào về nhân vật và câu chuyện? </a:t>
            </a:r>
            <a:endParaRPr lang="en-US" sz="2000" dirty="0">
              <a:solidFill>
                <a:srgbClr val="002060"/>
              </a:solidFill>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6000" y="381000"/>
            <a:ext cx="10490200" cy="1354217"/>
          </a:xfrm>
          <a:prstGeom prst="rect">
            <a:avLst/>
          </a:prstGeom>
          <a:solidFill>
            <a:schemeClr val="accent5">
              <a:lumMod val="20000"/>
              <a:lumOff val="80000"/>
            </a:schemeClr>
          </a:solidFill>
        </p:spPr>
        <p:txBody>
          <a:bodyPr wrap="square" lIns="0" tIns="0" rIns="0" bIns="0" rtlCol="0" anchor="t">
            <a:spAutoFit/>
          </a:bodyPr>
          <a:lstStyle/>
          <a:p>
            <a:pPr algn="ctr" defTabSz="609630"/>
            <a:r>
              <a:rPr lang="en-US" sz="4400" b="1" kern="100" dirty="0" err="1">
                <a:solidFill>
                  <a:srgbClr val="EEECE1">
                    <a:lumMod val="10000"/>
                  </a:srgbClr>
                </a:solidFill>
              </a:rPr>
              <a:t>Chọn</a:t>
            </a:r>
            <a:r>
              <a:rPr lang="en-US" sz="4400" b="1" kern="100" dirty="0">
                <a:solidFill>
                  <a:srgbClr val="EEECE1">
                    <a:lumMod val="10000"/>
                  </a:srgbClr>
                </a:solidFill>
              </a:rPr>
              <a:t> </a:t>
            </a:r>
            <a:r>
              <a:rPr lang="en-US" sz="4400" b="1" kern="100" dirty="0" err="1">
                <a:solidFill>
                  <a:srgbClr val="EEECE1">
                    <a:lumMod val="10000"/>
                  </a:srgbClr>
                </a:solidFill>
              </a:rPr>
              <a:t>câu</a:t>
            </a:r>
            <a:r>
              <a:rPr lang="en-US" sz="4400" b="1" kern="100" dirty="0">
                <a:solidFill>
                  <a:srgbClr val="EEECE1">
                    <a:lumMod val="10000"/>
                  </a:srgbClr>
                </a:solidFill>
              </a:rPr>
              <a:t> </a:t>
            </a:r>
            <a:r>
              <a:rPr lang="en-US" sz="4400" b="1" kern="100" dirty="0" err="1">
                <a:solidFill>
                  <a:srgbClr val="EEECE1">
                    <a:lumMod val="10000"/>
                  </a:srgbClr>
                </a:solidFill>
              </a:rPr>
              <a:t>chuyện</a:t>
            </a:r>
            <a:r>
              <a:rPr lang="en-US" sz="4400" b="1" kern="100" dirty="0">
                <a:solidFill>
                  <a:srgbClr val="EEECE1">
                    <a:lumMod val="10000"/>
                  </a:srgbClr>
                </a:solidFill>
              </a:rPr>
              <a:t> </a:t>
            </a:r>
            <a:r>
              <a:rPr lang="en-US" sz="4400" b="1" kern="100" dirty="0" err="1">
                <a:solidFill>
                  <a:srgbClr val="EEECE1">
                    <a:lumMod val="10000"/>
                  </a:srgbClr>
                </a:solidFill>
              </a:rPr>
              <a:t>về</a:t>
            </a:r>
            <a:r>
              <a:rPr lang="en-US" sz="4400" b="1" kern="100" dirty="0">
                <a:solidFill>
                  <a:srgbClr val="EEECE1">
                    <a:lumMod val="10000"/>
                  </a:srgbClr>
                </a:solidFill>
              </a:rPr>
              <a:t> </a:t>
            </a:r>
            <a:r>
              <a:rPr lang="en-US" sz="4400" b="1" kern="100" dirty="0" err="1">
                <a:solidFill>
                  <a:srgbClr val="EEECE1">
                    <a:lumMod val="10000"/>
                  </a:srgbClr>
                </a:solidFill>
              </a:rPr>
              <a:t>một</a:t>
            </a:r>
            <a:r>
              <a:rPr lang="en-US" sz="4400" b="1" kern="100" dirty="0">
                <a:solidFill>
                  <a:srgbClr val="EEECE1">
                    <a:lumMod val="10000"/>
                  </a:srgbClr>
                </a:solidFill>
              </a:rPr>
              <a:t> </a:t>
            </a:r>
            <a:r>
              <a:rPr lang="en-US" sz="4400" b="1" kern="100" dirty="0" err="1">
                <a:solidFill>
                  <a:srgbClr val="EEECE1">
                    <a:lumMod val="10000"/>
                  </a:srgbClr>
                </a:solidFill>
              </a:rPr>
              <a:t>nhân</a:t>
            </a:r>
            <a:r>
              <a:rPr lang="en-US" sz="4400" b="1" kern="100" dirty="0">
                <a:solidFill>
                  <a:srgbClr val="EEECE1">
                    <a:lumMod val="10000"/>
                  </a:srgbClr>
                </a:solidFill>
              </a:rPr>
              <a:t> </a:t>
            </a:r>
            <a:r>
              <a:rPr lang="en-US" sz="4400" b="1" kern="100" dirty="0" err="1">
                <a:solidFill>
                  <a:srgbClr val="EEECE1">
                    <a:lumMod val="10000"/>
                  </a:srgbClr>
                </a:solidFill>
              </a:rPr>
              <a:t>vật</a:t>
            </a:r>
            <a:r>
              <a:rPr lang="en-US" sz="4400" b="1" kern="100" dirty="0">
                <a:solidFill>
                  <a:srgbClr val="EEECE1">
                    <a:lumMod val="10000"/>
                  </a:srgbClr>
                </a:solidFill>
              </a:rPr>
              <a:t> </a:t>
            </a:r>
            <a:r>
              <a:rPr lang="en-US" sz="4400" b="1" kern="100" dirty="0" err="1">
                <a:solidFill>
                  <a:srgbClr val="EEECE1">
                    <a:lumMod val="10000"/>
                  </a:srgbClr>
                </a:solidFill>
              </a:rPr>
              <a:t>lịch</a:t>
            </a:r>
            <a:r>
              <a:rPr lang="en-US" sz="4400" b="1" kern="100" dirty="0">
                <a:solidFill>
                  <a:srgbClr val="EEECE1">
                    <a:lumMod val="10000"/>
                  </a:srgbClr>
                </a:solidFill>
              </a:rPr>
              <a:t> </a:t>
            </a:r>
            <a:r>
              <a:rPr lang="en-US" sz="4400" b="1" kern="100" dirty="0" err="1">
                <a:solidFill>
                  <a:srgbClr val="EEECE1">
                    <a:lumMod val="10000"/>
                  </a:srgbClr>
                </a:solidFill>
              </a:rPr>
              <a:t>sử</a:t>
            </a:r>
            <a:r>
              <a:rPr lang="en-US" sz="4400" b="1" kern="100" dirty="0">
                <a:solidFill>
                  <a:srgbClr val="EEECE1">
                    <a:lumMod val="10000"/>
                  </a:srgbClr>
                </a:solidFill>
              </a:rPr>
              <a:t> </a:t>
            </a:r>
            <a:r>
              <a:rPr lang="en-US" sz="4400" b="1" kern="100" dirty="0" err="1">
                <a:solidFill>
                  <a:srgbClr val="EEECE1">
                    <a:lumMod val="10000"/>
                  </a:srgbClr>
                </a:solidFill>
              </a:rPr>
              <a:t>mà</a:t>
            </a:r>
            <a:r>
              <a:rPr lang="en-US" sz="4400" b="1" kern="100" dirty="0">
                <a:solidFill>
                  <a:srgbClr val="EEECE1">
                    <a:lumMod val="10000"/>
                  </a:srgbClr>
                </a:solidFill>
              </a:rPr>
              <a:t> </a:t>
            </a:r>
            <a:r>
              <a:rPr lang="en-US" sz="4400" b="1" kern="100" dirty="0" err="1">
                <a:solidFill>
                  <a:srgbClr val="EEECE1">
                    <a:lumMod val="10000"/>
                  </a:srgbClr>
                </a:solidFill>
              </a:rPr>
              <a:t>em</a:t>
            </a:r>
            <a:r>
              <a:rPr lang="en-US" sz="4400" b="1" kern="100" dirty="0">
                <a:solidFill>
                  <a:srgbClr val="EEECE1">
                    <a:lumMod val="10000"/>
                  </a:srgbClr>
                </a:solidFill>
              </a:rPr>
              <a:t> </a:t>
            </a:r>
            <a:r>
              <a:rPr lang="en-US" sz="4400" b="1" kern="100" dirty="0" err="1">
                <a:solidFill>
                  <a:srgbClr val="EEECE1">
                    <a:lumMod val="10000"/>
                  </a:srgbClr>
                </a:solidFill>
              </a:rPr>
              <a:t>yêu</a:t>
            </a:r>
            <a:r>
              <a:rPr lang="en-US" sz="4400" b="1" kern="100" dirty="0">
                <a:solidFill>
                  <a:srgbClr val="EEECE1">
                    <a:lumMod val="10000"/>
                  </a:srgbClr>
                </a:solidFill>
              </a:rPr>
              <a:t> </a:t>
            </a:r>
            <a:r>
              <a:rPr lang="en-US" sz="4400" b="1" kern="100" dirty="0" err="1">
                <a:solidFill>
                  <a:srgbClr val="EEECE1">
                    <a:lumMod val="10000"/>
                  </a:srgbClr>
                </a:solidFill>
              </a:rPr>
              <a:t>thích</a:t>
            </a:r>
            <a:r>
              <a:rPr lang="en-US" sz="4400" b="1" kern="100" dirty="0">
                <a:solidFill>
                  <a:srgbClr val="EEECE1">
                    <a:lumMod val="10000"/>
                  </a:srgbClr>
                </a:solidFill>
              </a:rPr>
              <a:t>.</a:t>
            </a:r>
          </a:p>
        </p:txBody>
      </p:sp>
      <p:sp>
        <p:nvSpPr>
          <p:cNvPr id="9" name="Rounded Rectangle 8"/>
          <p:cNvSpPr/>
          <p:nvPr/>
        </p:nvSpPr>
        <p:spPr>
          <a:xfrm>
            <a:off x="1228725" y="2133599"/>
            <a:ext cx="10239375" cy="16478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en-US" sz="3200" b="1" dirty="0" err="1">
                <a:solidFill>
                  <a:srgbClr val="FF0000"/>
                </a:solidFill>
                <a:latin typeface="Cambria" panose="02040503050406030204" pitchFamily="18" charset="0"/>
                <a:ea typeface="Cambria" panose="02040503050406030204" pitchFamily="18" charset="0"/>
              </a:rPr>
              <a:t>Gợi</a:t>
            </a:r>
            <a:r>
              <a:rPr lang="en-US" sz="3200" b="1" dirty="0">
                <a:solidFill>
                  <a:srgbClr val="FF0000"/>
                </a:solidFill>
                <a:latin typeface="Cambria" panose="02040503050406030204" pitchFamily="18" charset="0"/>
                <a:ea typeface="Cambria" panose="02040503050406030204" pitchFamily="18" charset="0"/>
              </a:rPr>
              <a:t> ý: </a:t>
            </a:r>
            <a:r>
              <a:rPr lang="en-US" sz="3200" dirty="0" err="1">
                <a:solidFill>
                  <a:srgbClr val="FF0000"/>
                </a:solidFill>
                <a:latin typeface="Cambria" panose="02040503050406030204" pitchFamily="18" charset="0"/>
                <a:ea typeface="Cambria" panose="02040503050406030204" pitchFamily="18" charset="0"/>
              </a:rPr>
              <a:t>Câu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về</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Quốc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Toản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Phạm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Ngũ</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Lão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Yết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Kiêu</a:t>
            </a:r>
            <a:r>
              <a:rPr lang="en-US" sz="3200" dirty="0">
                <a:solidFill>
                  <a:srgbClr val="FF0000"/>
                </a:solidFill>
                <a:latin typeface="Cambria" panose="02040503050406030204" pitchFamily="18" charset="0"/>
                <a:ea typeface="Cambria" panose="02040503050406030204" pitchFamily="18" charset="0"/>
              </a:rPr>
              <a:t>, Lê Lai,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Trung </a:t>
            </a:r>
            <a:r>
              <a:rPr lang="en-US" sz="3200" dirty="0" err="1">
                <a:solidFill>
                  <a:srgbClr val="FF0000"/>
                </a:solidFill>
                <a:latin typeface="Cambria" panose="02040503050406030204" pitchFamily="18" charset="0"/>
                <a:ea typeface="Cambria" panose="02040503050406030204" pitchFamily="18" charset="0"/>
              </a:rPr>
              <a:t>Trực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Hồ</a:t>
            </a:r>
            <a:r>
              <a:rPr lang="en-US" sz="3200" dirty="0">
                <a:solidFill>
                  <a:srgbClr val="FF0000"/>
                </a:solidFill>
                <a:latin typeface="Cambria" panose="02040503050406030204" pitchFamily="18" charset="0"/>
                <a:ea typeface="Cambria" panose="02040503050406030204" pitchFamily="18" charset="0"/>
              </a:rPr>
              <a:t> Chí Minh, Kim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Văn </a:t>
            </a:r>
            <a:r>
              <a:rPr lang="en-US" sz="3200" dirty="0" err="1">
                <a:solidFill>
                  <a:srgbClr val="FF0000"/>
                </a:solidFill>
                <a:latin typeface="Cambria" panose="02040503050406030204" pitchFamily="18" charset="0"/>
                <a:ea typeface="Cambria" panose="02040503050406030204" pitchFamily="18" charset="0"/>
              </a:rPr>
              <a:t>Trỗi</a:t>
            </a:r>
            <a:r>
              <a:rPr lang="en-US" sz="3200" dirty="0">
                <a:solidFill>
                  <a:srgbClr val="FF0000"/>
                </a:solidFill>
                <a:latin typeface="Cambria" panose="02040503050406030204" pitchFamily="18" charset="0"/>
                <a:ea typeface="Cambria" panose="02040503050406030204" pitchFamily="18" charset="0"/>
              </a:rPr>
              <a:t>,...</a:t>
            </a:r>
          </a:p>
        </p:txBody>
      </p:sp>
      <p:sp>
        <p:nvSpPr>
          <p:cNvPr id="4" name="Arrow: Right 3">
            <a:extLst>
              <a:ext uri="{FF2B5EF4-FFF2-40B4-BE49-F238E27FC236}">
                <a16:creationId xmlns:a16="http://schemas.microsoft.com/office/drawing/2014/main" id="{513FBDFE-059E-E9EA-7CB8-4A49CE6185B7}"/>
              </a:ext>
            </a:extLst>
          </p:cNvPr>
          <p:cNvSpPr/>
          <p:nvPr/>
        </p:nvSpPr>
        <p:spPr>
          <a:xfrm>
            <a:off x="676275" y="44862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6DE19E5-1401-8289-87D5-ECE9513E126C}"/>
              </a:ext>
            </a:extLst>
          </p:cNvPr>
          <p:cNvSpPr txBox="1"/>
          <p:nvPr/>
        </p:nvSpPr>
        <p:spPr>
          <a:xfrm>
            <a:off x="2228850" y="4419600"/>
            <a:ext cx="9677400" cy="707886"/>
          </a:xfrm>
          <a:prstGeom prst="rect">
            <a:avLst/>
          </a:prstGeom>
          <a:noFill/>
        </p:spPr>
        <p:txBody>
          <a:bodyPr wrap="square" rtlCol="0">
            <a:spAutoFit/>
          </a:bodyPr>
          <a:lstStyle/>
          <a:p>
            <a:r>
              <a:rPr lang="en-US" sz="4000" b="1" dirty="0" err="1">
                <a:solidFill>
                  <a:srgbClr val="FFFF00"/>
                </a:solidFill>
                <a:latin typeface="Cambria" panose="02040503050406030204" pitchFamily="18" charset="0"/>
                <a:ea typeface="Cambria" panose="02040503050406030204" pitchFamily="18" charset="0"/>
              </a:rPr>
              <a:t>Ví</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dụ</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Chọn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câu</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chuyện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về</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anh</a:t>
            </a:r>
            <a:r>
              <a:rPr lang="en-US" sz="4000" b="1" dirty="0">
                <a:solidFill>
                  <a:srgbClr val="FFFF00"/>
                </a:solidFill>
                <a:latin typeface="Cambria" panose="02040503050406030204" pitchFamily="18" charset="0"/>
                <a:ea typeface="Cambria" panose="02040503050406030204" pitchFamily="18" charset="0"/>
              </a:rPr>
              <a:t> Kim </a:t>
            </a:r>
            <a:r>
              <a:rPr lang="en-US" sz="4000" b="1" dirty="0" err="1">
                <a:solidFill>
                  <a:srgbClr val="FFFF00"/>
                </a:solidFill>
                <a:latin typeface="Cambria" panose="02040503050406030204" pitchFamily="18" charset="0"/>
                <a:ea typeface="Cambria" panose="02040503050406030204" pitchFamily="18" charset="0"/>
              </a:rPr>
              <a:t>Đồng</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11863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a:ln>
                  <a:noFill/>
                </a:ln>
                <a:solidFill>
                  <a:srgbClr val="EEECE1">
                    <a:lumMod val="10000"/>
                  </a:srgbClr>
                </a:solidFill>
                <a:effectLst/>
                <a:uLnTx/>
                <a:uFillTx/>
                <a:latin typeface="Calibri"/>
                <a:ea typeface="+mn-ea"/>
                <a:cs typeface="+mn-cs"/>
              </a:rPr>
              <a:t>Câu chuyện có mở đầu, diễn biến và kết thúc thế nào?</a:t>
            </a:r>
            <a:endPar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9" name="Rounded Rectangle 8"/>
          <p:cNvSpPr/>
          <p:nvPr/>
        </p:nvSpPr>
        <p:spPr>
          <a:xfrm>
            <a:off x="1228726" y="226695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đầu</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 name="Arrow: Right 3">
            <a:extLst>
              <a:ext uri="{FF2B5EF4-FFF2-40B4-BE49-F238E27FC236}">
                <a16:creationId xmlns:a16="http://schemas.microsoft.com/office/drawing/2014/main" id="{C61C6F05-A0BD-82AF-D63A-30A976956722}"/>
              </a:ext>
            </a:extLst>
          </p:cNvPr>
          <p:cNvSpPr/>
          <p:nvPr/>
        </p:nvSpPr>
        <p:spPr>
          <a:xfrm>
            <a:off x="3657600" y="2514600"/>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8">
            <a:extLst>
              <a:ext uri="{FF2B5EF4-FFF2-40B4-BE49-F238E27FC236}">
                <a16:creationId xmlns:a16="http://schemas.microsoft.com/office/drawing/2014/main" id="{0B475287-2380-ED09-09C5-9D45773D4B3B}"/>
              </a:ext>
            </a:extLst>
          </p:cNvPr>
          <p:cNvSpPr/>
          <p:nvPr/>
        </p:nvSpPr>
        <p:spPr>
          <a:xfrm>
            <a:off x="5238751" y="232410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dung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Arrow: Right 7">
            <a:extLst>
              <a:ext uri="{FF2B5EF4-FFF2-40B4-BE49-F238E27FC236}">
                <a16:creationId xmlns:a16="http://schemas.microsoft.com/office/drawing/2014/main" id="{736F13FC-4ED0-71A8-AAA6-4CB07973E69B}"/>
              </a:ext>
            </a:extLst>
          </p:cNvPr>
          <p:cNvSpPr/>
          <p:nvPr/>
        </p:nvSpPr>
        <p:spPr>
          <a:xfrm>
            <a:off x="7820025" y="25431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56CD0B98-8A01-5085-9C74-0B5A71853071}"/>
              </a:ext>
            </a:extLst>
          </p:cNvPr>
          <p:cNvSpPr/>
          <p:nvPr/>
        </p:nvSpPr>
        <p:spPr>
          <a:xfrm>
            <a:off x="9401176" y="2352675"/>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thúc</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Rounded Rectangle 21">
            <a:extLst>
              <a:ext uri="{FF2B5EF4-FFF2-40B4-BE49-F238E27FC236}">
                <a16:creationId xmlns:a16="http://schemas.microsoft.com/office/drawing/2014/main" id="{19781105-F767-B8D2-148B-CDDB067660F6}"/>
              </a:ext>
            </a:extLst>
          </p:cNvPr>
          <p:cNvSpPr/>
          <p:nvPr/>
        </p:nvSpPr>
        <p:spPr>
          <a:xfrm>
            <a:off x="436879" y="3473450"/>
            <a:ext cx="3576321" cy="274637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400" dirty="0">
                <a:solidFill>
                  <a:srgbClr val="002060"/>
                </a:solidFill>
                <a:latin typeface="Cambria" panose="02040503050406030204" pitchFamily="18" charset="0"/>
                <a:ea typeface="Cambria" panose="02040503050406030204" pitchFamily="18" charset="0"/>
              </a:rPr>
              <a:t>Một lần, sau khi làm nhiệm vụ dẫn cán bộ vào căn cứ, Kim Đồng đang trên đường trở về nhà thì nghe có tiếng động lạ ở trong rừng. </a:t>
            </a:r>
          </a:p>
        </p:txBody>
      </p:sp>
      <p:sp>
        <p:nvSpPr>
          <p:cNvPr id="12" name="Rounded Rectangle 21">
            <a:extLst>
              <a:ext uri="{FF2B5EF4-FFF2-40B4-BE49-F238E27FC236}">
                <a16:creationId xmlns:a16="http://schemas.microsoft.com/office/drawing/2014/main" id="{E25C7E52-54A9-F481-B051-EE1A31D23EA6}"/>
              </a:ext>
            </a:extLst>
          </p:cNvPr>
          <p:cNvSpPr/>
          <p:nvPr/>
        </p:nvSpPr>
        <p:spPr>
          <a:xfrm>
            <a:off x="4287520" y="3492500"/>
            <a:ext cx="4683760" cy="3274060"/>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liền rủ Cao Sơn tìm cách báo động cho các anh cán bộ đang ở trong xóm biết.</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Sau khi quan sát, Kim Đồng đã nhìn thấy bọn lính đang lợi dụng sương mù phục kích trên đường vào xóm và im lặng đợi bắt người.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bảo Cao Sơn lùi về phía sau, chạy về báo cáo.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Đợi cho bạn đi rồi, Kim Đồng ngắm kĩ địa hình, để chạy vọt qua suối, lên phía rừng. Như vậy, bọn lính sẽ phải nổ súng hoặc kêu lên. Chúng nó sẽ bị lộ.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Quả nhiên, thấy có bóng người chạy, bọn giặc lên đạn và hô: “Đứng lại!”. Kim Đồng không dừng chân. Giặc bắn theo. </a:t>
            </a:r>
          </a:p>
        </p:txBody>
      </p:sp>
      <p:sp>
        <p:nvSpPr>
          <p:cNvPr id="13" name="Rounded Rectangle 21">
            <a:extLst>
              <a:ext uri="{FF2B5EF4-FFF2-40B4-BE49-F238E27FC236}">
                <a16:creationId xmlns:a16="http://schemas.microsoft.com/office/drawing/2014/main" id="{C1B313F1-8DFE-F2F5-8BC6-8933B0DCF2AC}"/>
              </a:ext>
            </a:extLst>
          </p:cNvPr>
          <p:cNvSpPr/>
          <p:nvPr/>
        </p:nvSpPr>
        <p:spPr>
          <a:xfrm>
            <a:off x="9220200" y="3482975"/>
            <a:ext cx="2628900" cy="272732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800" dirty="0">
                <a:solidFill>
                  <a:srgbClr val="002060"/>
                </a:solidFill>
                <a:latin typeface="Cambria" panose="02040503050406030204" pitchFamily="18" charset="0"/>
                <a:ea typeface="Cambria" panose="02040503050406030204" pitchFamily="18" charset="0"/>
              </a:rPr>
              <a:t>Anh Kim Đồng đã anh dũng hi sinh. </a:t>
            </a:r>
          </a:p>
        </p:txBody>
      </p:sp>
    </p:spTree>
    <p:extLst>
      <p:ext uri="{BB962C8B-B14F-4D97-AF65-F5344CB8AC3E}">
        <p14:creationId xmlns:p14="http://schemas.microsoft.com/office/powerpoint/2010/main" val="28609418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8"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a:ln>
                  <a:noFill/>
                </a:ln>
                <a:solidFill>
                  <a:srgbClr val="EEECE1">
                    <a:lumMod val="10000"/>
                  </a:srgbClr>
                </a:solidFill>
                <a:effectLst/>
                <a:uLnTx/>
                <a:uFillTx/>
                <a:latin typeface="Calibri"/>
                <a:ea typeface="+mn-ea"/>
                <a:cs typeface="+mn-cs"/>
              </a:rPr>
              <a:t>Nhân vật lịch sử có những đóng góp gì cho đất nước? </a:t>
            </a:r>
            <a:endParaRPr kumimoji="0" lang="vi-VN"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FE10909-1C72-E236-251D-B665B202C738}"/>
              </a:ext>
            </a:extLst>
          </p:cNvPr>
          <p:cNvSpPr txBox="1"/>
          <p:nvPr/>
        </p:nvSpPr>
        <p:spPr>
          <a:xfrm>
            <a:off x="2047874" y="2466975"/>
            <a:ext cx="9763125" cy="1938992"/>
          </a:xfrm>
          <a:prstGeom prst="rect">
            <a:avLst/>
          </a:prstGeom>
          <a:noFill/>
        </p:spPr>
        <p:txBody>
          <a:bodyPr wrap="square" rtlCol="0">
            <a:spAutoFit/>
          </a:bodyPr>
          <a:lstStyle/>
          <a:p>
            <a:pPr algn="just"/>
            <a:r>
              <a:rPr lang="en-US" sz="4000" b="1" dirty="0">
                <a:solidFill>
                  <a:srgbClr val="FFFF00"/>
                </a:solidFill>
                <a:latin typeface="Cambria" panose="02040503050406030204" pitchFamily="18" charset="0"/>
                <a:ea typeface="Cambria" panose="02040503050406030204" pitchFamily="18" charset="0"/>
              </a:rPr>
              <a:t>Kim </a:t>
            </a:r>
            <a:r>
              <a:rPr lang="en-US" sz="4000" b="1" dirty="0" err="1">
                <a:solidFill>
                  <a:srgbClr val="FFFF00"/>
                </a:solidFill>
                <a:latin typeface="Cambria" panose="02040503050406030204" pitchFamily="18" charset="0"/>
                <a:ea typeface="Cambria" panose="02040503050406030204" pitchFamily="18" charset="0"/>
              </a:rPr>
              <a:t>Đồng</a:t>
            </a:r>
            <a:r>
              <a:rPr lang="en-US" sz="4000" b="1" dirty="0">
                <a:solidFill>
                  <a:srgbClr val="FFFF00"/>
                </a:solidFill>
                <a:latin typeface="Cambria" panose="02040503050406030204" pitchFamily="18" charset="0"/>
                <a:ea typeface="Cambria" panose="02040503050406030204" pitchFamily="18" charset="0"/>
              </a:rPr>
              <a:t> </a:t>
            </a:r>
            <a:r>
              <a:rPr lang="vi-VN" sz="4000" b="1" dirty="0">
                <a:solidFill>
                  <a:srgbClr val="FFFF00"/>
                </a:solidFill>
                <a:latin typeface="Cambria" panose="02040503050406030204" pitchFamily="18" charset="0"/>
                <a:ea typeface="Cambria" panose="02040503050406030204" pitchFamily="18" charset="0"/>
              </a:rPr>
              <a:t>một tấm gương vì cách mạng quên mình, hy sinh khi làm nhiệm vụ bảo vệ cán bộ cách mạng. </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29028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rPr>
              <a:t>Em có cảm nghĩ như thế nào về nhân vật và câu chuyện? </a:t>
            </a: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E10909-1C72-E236-251D-B665B202C738}"/>
              </a:ext>
            </a:extLst>
          </p:cNvPr>
          <p:cNvSpPr txBox="1"/>
          <p:nvPr/>
        </p:nvSpPr>
        <p:spPr>
          <a:xfrm>
            <a:off x="2057399" y="2324100"/>
            <a:ext cx="9763125" cy="2308324"/>
          </a:xfrm>
          <a:prstGeom prst="rect">
            <a:avLst/>
          </a:prstGeom>
          <a:noFill/>
        </p:spPr>
        <p:txBody>
          <a:bodyPr wrap="square" rtlCol="0">
            <a:spAutoFit/>
          </a:bodyPr>
          <a:lstStyle/>
          <a:p>
            <a:pPr lvl="0" algn="just"/>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thấy</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rất</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ngưỡng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mộ</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anh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Kim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Đồng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en-US" sz="3600" b="1" dirty="0">
                <a:solidFill>
                  <a:srgbClr val="FFFF00"/>
                </a:solidFill>
                <a:latin typeface="Cambria" panose="02040503050406030204" pitchFamily="18" charset="0"/>
                <a:ea typeface="Cambria" panose="02040503050406030204" pitchFamily="18" charset="0"/>
              </a:rPr>
              <a:t>A</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chính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vi-VN" sz="3600" b="1" dirty="0">
                <a:solidFill>
                  <a:srgbClr val="FFFF00"/>
                </a:solidFill>
                <a:latin typeface="Cambria" panose="02040503050406030204" pitchFamily="18" charset="0"/>
                <a:ea typeface="Cambria" panose="02040503050406030204" pitchFamily="18" charset="0"/>
              </a:rPr>
              <a:t>là tấm gương sáng chói mở đầu cho nhiều gương cao quí khác trong đội ngũ Đội viên Thiếu niên Tiền phong Hồ Chí Minh.</a:t>
            </a:r>
            <a:endPar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38252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3000" y="3987844"/>
            <a:ext cx="4156455" cy="2629902"/>
          </a:xfrm>
          <a:prstGeom prst="rect">
            <a:avLst/>
          </a:prstGeom>
        </p:spPr>
      </p:pic>
      <p:sp>
        <p:nvSpPr>
          <p:cNvPr id="7" name="TextBox 3"/>
          <p:cNvSpPr txBox="1"/>
          <p:nvPr/>
        </p:nvSpPr>
        <p:spPr>
          <a:xfrm>
            <a:off x="1590675" y="1790150"/>
            <a:ext cx="8974390" cy="2031325"/>
          </a:xfrm>
          <a:prstGeom prst="rect">
            <a:avLst/>
          </a:prstGeom>
        </p:spPr>
        <p:txBody>
          <a:bodyPr wrap="square" lIns="0" tIns="0" rIns="0" bIns="0" rtlCol="0" anchor="t">
            <a:spAutoFit/>
          </a:bodyPr>
          <a:lstStyle/>
          <a:p>
            <a:pPr algn="ctr" defTabSz="609630">
              <a:lnSpc>
                <a:spcPct val="150000"/>
              </a:lnSpc>
              <a:spcBef>
                <a:spcPct val="0"/>
              </a:spcBef>
            </a:pPr>
            <a:r>
              <a:rPr lang="en-US" sz="9600" b="1" dirty="0">
                <a:solidFill>
                  <a:schemeClr val="bg1"/>
                </a:solidFill>
                <a:latin typeface="Nunito" panose="00000500000000000000" pitchFamily="2" charset="0"/>
                <a:cs typeface="Baloo" panose="020B0604020202020204" charset="0"/>
              </a:rPr>
              <a:t>2. </a:t>
            </a:r>
            <a:r>
              <a:rPr lang="en-US" sz="9600" b="1" dirty="0" err="1">
                <a:solidFill>
                  <a:schemeClr val="bg1"/>
                </a:solidFill>
                <a:latin typeface="Nunito" panose="00000500000000000000" pitchFamily="2" charset="0"/>
                <a:cs typeface="Baloo" panose="020B0604020202020204" charset="0"/>
              </a:rPr>
              <a:t>Lập</a:t>
            </a:r>
            <a:r>
              <a:rPr lang="en-US" sz="9600" b="1" dirty="0">
                <a:solidFill>
                  <a:schemeClr val="bg1"/>
                </a:solidFill>
                <a:latin typeface="Nunito" panose="00000500000000000000" pitchFamily="2" charset="0"/>
                <a:cs typeface="Baloo" panose="020B0604020202020204" charset="0"/>
              </a:rPr>
              <a:t> </a:t>
            </a:r>
            <a:r>
              <a:rPr lang="en-US" sz="9600" b="1" dirty="0" err="1">
                <a:solidFill>
                  <a:schemeClr val="bg1"/>
                </a:solidFill>
                <a:latin typeface="Nunito" panose="00000500000000000000" pitchFamily="2" charset="0"/>
                <a:cs typeface="Baloo" panose="020B0604020202020204" charset="0"/>
              </a:rPr>
              <a:t>dàn</a:t>
            </a:r>
            <a:r>
              <a:rPr lang="en-US" sz="9600" b="1" dirty="0">
                <a:solidFill>
                  <a:schemeClr val="bg1"/>
                </a:solidFill>
                <a:latin typeface="Nunito" panose="00000500000000000000" pitchFamily="2" charset="0"/>
                <a:cs typeface="Baloo" panose="020B060402020202020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F9E0C78F-0A57-55CD-371D-B8234264C00F}"/>
              </a:ext>
            </a:extLst>
          </p:cNvPr>
          <p:cNvGraphicFramePr>
            <a:graphicFrameLocks noGrp="1"/>
          </p:cNvGraphicFramePr>
          <p:nvPr>
            <p:extLst>
              <p:ext uri="{D42A27DB-BD31-4B8C-83A1-F6EECF244321}">
                <p14:modId xmlns:p14="http://schemas.microsoft.com/office/powerpoint/2010/main" val="2291227095"/>
              </p:ext>
            </p:extLst>
          </p:nvPr>
        </p:nvGraphicFramePr>
        <p:xfrm>
          <a:off x="1268361" y="275303"/>
          <a:ext cx="9763433" cy="1280160"/>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
        <p:nvSpPr>
          <p:cNvPr id="9" name="Arrow: Right 8">
            <a:extLst>
              <a:ext uri="{FF2B5EF4-FFF2-40B4-BE49-F238E27FC236}">
                <a16:creationId xmlns:a16="http://schemas.microsoft.com/office/drawing/2014/main" id="{3E0634AA-F767-CE1A-2F93-27D199C394F3}"/>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Table 12">
            <a:extLst>
              <a:ext uri="{FF2B5EF4-FFF2-40B4-BE49-F238E27FC236}">
                <a16:creationId xmlns:a16="http://schemas.microsoft.com/office/drawing/2014/main" id="{5F1766B5-A8D5-633F-0278-A058216FB8F9}"/>
              </a:ext>
            </a:extLst>
          </p:cNvPr>
          <p:cNvGraphicFramePr>
            <a:graphicFrameLocks noGrp="1"/>
          </p:cNvGraphicFramePr>
          <p:nvPr>
            <p:extLst>
              <p:ext uri="{D42A27DB-BD31-4B8C-83A1-F6EECF244321}">
                <p14:modId xmlns:p14="http://schemas.microsoft.com/office/powerpoint/2010/main" val="650641916"/>
              </p:ext>
            </p:extLst>
          </p:nvPr>
        </p:nvGraphicFramePr>
        <p:xfrm>
          <a:off x="1294581" y="2165007"/>
          <a:ext cx="9717548" cy="2133600"/>
        </p:xfrm>
        <a:graphic>
          <a:graphicData uri="http://schemas.openxmlformats.org/drawingml/2006/table">
            <a:tbl>
              <a:tblPr firstRow="1" bandRow="1">
                <a:tableStyleId>{00A15C55-8517-42AA-B614-E9B94910E393}</a:tableStyleId>
              </a:tblPr>
              <a:tblGrid>
                <a:gridCol w="4858774">
                  <a:extLst>
                    <a:ext uri="{9D8B030D-6E8A-4147-A177-3AD203B41FA5}">
                      <a16:colId xmlns:a16="http://schemas.microsoft.com/office/drawing/2014/main" val="1401880992"/>
                    </a:ext>
                  </a:extLst>
                </a:gridCol>
                <a:gridCol w="485877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a:t>
                      </a: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Chú</a:t>
                      </a:r>
                      <a:r>
                        <a:rPr lang="en-US" sz="3200" dirty="0">
                          <a:latin typeface="Cambria" panose="02040503050406030204" pitchFamily="18" charset="0"/>
                          <a:ea typeface="Cambria" panose="02040503050406030204" pitchFamily="18" charset="0"/>
                        </a:rPr>
                        <a:t> ý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3" name="Arrow: Right 12">
            <a:extLst>
              <a:ext uri="{FF2B5EF4-FFF2-40B4-BE49-F238E27FC236}">
                <a16:creationId xmlns:a16="http://schemas.microsoft.com/office/drawing/2014/main" id="{60B0AA35-B892-B8B8-100A-8E2439355385}"/>
              </a:ext>
            </a:extLst>
          </p:cNvPr>
          <p:cNvSpPr/>
          <p:nvPr/>
        </p:nvSpPr>
        <p:spPr>
          <a:xfrm rot="5400000">
            <a:off x="5880843" y="4317054"/>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5E0E6D10-2DFD-A624-1304-F4540A9B2A96}"/>
              </a:ext>
            </a:extLst>
          </p:cNvPr>
          <p:cNvGraphicFramePr>
            <a:graphicFrameLocks noGrp="1"/>
          </p:cNvGraphicFramePr>
          <p:nvPr>
            <p:extLst>
              <p:ext uri="{D42A27DB-BD31-4B8C-83A1-F6EECF244321}">
                <p14:modId xmlns:p14="http://schemas.microsoft.com/office/powerpoint/2010/main" val="3091046455"/>
              </p:ext>
            </p:extLst>
          </p:nvPr>
        </p:nvGraphicFramePr>
        <p:xfrm>
          <a:off x="1317522" y="4945626"/>
          <a:ext cx="9763433" cy="1280160"/>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847</Words>
  <Application>Microsoft Office PowerPoint</Application>
  <PresentationFormat>Widescreen</PresentationFormat>
  <Paragraphs>51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Baloo</vt:lpstr>
      <vt:lpstr>Calibri</vt:lpstr>
      <vt:lpstr>Cambria</vt:lpstr>
      <vt:lpstr>Nunito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37</cp:revision>
  <dcterms:created xsi:type="dcterms:W3CDTF">2023-12-08T06:13:32Z</dcterms:created>
  <dcterms:modified xsi:type="dcterms:W3CDTF">2025-02-22T02:59:47Z</dcterms:modified>
</cp:coreProperties>
</file>