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3"/>
  </p:notesMasterIdLst>
  <p:sldIdLst>
    <p:sldId id="277" r:id="rId3"/>
    <p:sldId id="260" r:id="rId4"/>
    <p:sldId id="256" r:id="rId5"/>
    <p:sldId id="264" r:id="rId6"/>
    <p:sldId id="270" r:id="rId7"/>
    <p:sldId id="278" r:id="rId8"/>
    <p:sldId id="279" r:id="rId9"/>
    <p:sldId id="275" r:id="rId10"/>
    <p:sldId id="280" r:id="rId11"/>
    <p:sldId id="273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85050" autoAdjust="0"/>
  </p:normalViewPr>
  <p:slideViewPr>
    <p:cSldViewPr snapToGrid="0">
      <p:cViewPr varScale="1">
        <p:scale>
          <a:sx n="63" d="100"/>
          <a:sy n="63" d="100"/>
        </p:scale>
        <p:origin x="804" y="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345FF0-7E21-491E-BB6F-41D9F58AB1DB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66D65C-48BD-4E4E-97FE-182A25975B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1492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734D7E-DDC1-43BA-BA84-4A1CFE3D3418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24944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734D7E-DDC1-43BA-BA84-4A1CFE3D3418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086680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734D7E-DDC1-43BA-BA84-4A1CFE3D3418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88501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734D7E-DDC1-43BA-BA84-4A1CFE3D3418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163263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7C9FB91-F3A1-FDD0-C7FB-52A26CEAF5D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4F53142-C5D0-921E-430E-A7B4E1D5F1C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072812" y="0"/>
            <a:ext cx="1019175" cy="523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21086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29C4DC0-3601-4728-8E8F-404A0C38FDA5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16B5DD-BB03-42CF-8F58-889019EF75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0659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29C4DC0-3601-4728-8E8F-404A0C38FDA5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16B5DD-BB03-42CF-8F58-889019EF75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6755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4138DE-F0ED-0F81-1E96-4579BD729D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D93B624-C9FB-B5AF-12A2-CC11F17DA6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3EF9E5-C541-D760-C22F-F3AE278237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5E9493-D703-4436-8B06-D7457D5E1643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9BE93F-8975-6AB7-6C29-0379F334A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7F3B21-7139-64C5-187A-2AD05EA931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289E65-7942-4C1C-AE42-C2C6422F0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6995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DC6463-7C72-1B77-1391-B3A0AE41ED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BE9F9E-51EF-23BC-520B-41565FC479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134080-47EB-3FAF-80B3-E03D680ED23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5E9493-D703-4436-8B06-D7457D5E1643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985A2B-1C76-B937-4002-3D0CC2D2E4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A7B864-C836-4D08-89C3-5EB0EF7ACA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289E65-7942-4C1C-AE42-C2C6422F0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9053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1636CE-0160-4241-38C2-212FBCF9F9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A999CE-820C-0D98-B73F-CBC5CDB32B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576377-F50A-1299-097E-D20223F22E0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5E9493-D703-4436-8B06-D7457D5E1643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B850AB-CC6A-7E48-F848-8FEB88618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99D97E-078E-C0F0-9F6C-DB1B2C461C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289E65-7942-4C1C-AE42-C2C6422F0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9609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80C83E-115C-3713-09E9-9F21D46483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8A4559-D478-C602-F2FB-9585F8A71C1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F4CFF9-0815-8621-20EB-AF2F219459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44F539-1968-54A9-6ED8-874090E80F8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5E9493-D703-4436-8B06-D7457D5E1643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B2CD96-91FD-32A0-35CC-1AC122702E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59B7FA-8089-8D6E-4324-168E3EF17D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289E65-7942-4C1C-AE42-C2C6422F0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67500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460E4C-65DB-890F-D677-9EBB034202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670EB3-CFD7-1A8B-F297-74E8164D19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715562-04AF-4815-60CD-48E58DAE87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0BAFD74-F3E2-9036-5A8D-9F2854DAF67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F182B5C-9B60-653C-98E3-4680F6BB787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2BEADD2-28E3-236E-76AD-530F7A7B1F0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5E9493-D703-4436-8B06-D7457D5E1643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1E17475-0386-ED69-BE1C-7C13B7C546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9839D8F-5A9E-0B07-9C9F-1E3ED57E39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289E65-7942-4C1C-AE42-C2C6422F0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7492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8AC770-32E8-4601-30AE-26AB1C0285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4B065C1-64FE-DF9F-7BC6-46154532ACC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5E9493-D703-4436-8B06-D7457D5E1643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64E9D8F-34F0-3E16-DC80-DAD7349B11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CB067A6-8C8B-0D11-D9E6-C879FF93BB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289E65-7942-4C1C-AE42-C2C6422F0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4309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173A1FE-9BD7-6BAB-8F9D-FD1AA08E59C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5E9493-D703-4436-8B06-D7457D5E1643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54BA72C-46A4-1D82-B2D4-2722ACC3F8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C9AA71-9B03-223D-DEAE-E38A06A5D1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289E65-7942-4C1C-AE42-C2C6422F0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3224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996AF5-BC3E-9599-6779-9E3B5316A5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6EB166-BC0A-75F1-8BC9-2662087F5D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1B2870-A62F-A1B3-ADBF-1D9CFABAED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53C03E-5A46-576A-C41D-DA10BCFEDDF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5E9493-D703-4436-8B06-D7457D5E1643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31B385-EB01-ED23-A9F2-7B31568453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8BFBBB-13DA-3637-5692-4E4D9342D0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289E65-7942-4C1C-AE42-C2C6422F0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8459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29C4DC0-3601-4728-8E8F-404A0C38FDA5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16B5DD-BB03-42CF-8F58-889019EF75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2589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5B051B-D8A8-87D0-7969-AB7EE0FAFE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16045C0-B71C-9724-597E-56ED5DD204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88A9D8A-1926-F81B-AC7F-02458F4F20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285CEF-5D55-990E-518F-B5283AB86B5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5E9493-D703-4436-8B06-D7457D5E1643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A371355-CE02-23A9-7B9A-3EE1D9EDC3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0D1BEF-A62F-396C-2DB9-004AAD936D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289E65-7942-4C1C-AE42-C2C6422F0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06415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59B078-494F-4BFF-4452-CC67BD2C6C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5514739-F03B-57F1-F5C7-FC7BE0C5D2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88A1EF-6CD3-A458-D8A2-D817CD43B7F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5E9493-D703-4436-8B06-D7457D5E1643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E8C12B-A97F-2FFA-B73C-4CC31C9618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AA9F4B-4538-48F9-9A64-4242A2C35B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289E65-7942-4C1C-AE42-C2C6422F0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35906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3EB1DDE-B4C2-D5F7-E8F4-78A36C58199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57CFCFE-3B40-F234-2096-65B9E3F85E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5D299E-1444-D330-30AC-02CB15F2506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5E9493-D703-4436-8B06-D7457D5E1643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8BC074-C7D7-8FFC-766D-722E14FA22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DBD8BA-4C94-B883-3EAA-BDCC588F8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289E65-7942-4C1C-AE42-C2C6422F0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3470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29C4DC0-3601-4728-8E8F-404A0C38FDA5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16B5DD-BB03-42CF-8F58-889019EF75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6750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29C4DC0-3601-4728-8E8F-404A0C38FDA5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16B5DD-BB03-42CF-8F58-889019EF75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8373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29C4DC0-3601-4728-8E8F-404A0C38FDA5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16B5DD-BB03-42CF-8F58-889019EF75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3488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29C4DC0-3601-4728-8E8F-404A0C38FDA5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16B5DD-BB03-42CF-8F58-889019EF75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6272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29C4DC0-3601-4728-8E8F-404A0C38FDA5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16B5DD-BB03-42CF-8F58-889019EF75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4847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29C4DC0-3601-4728-8E8F-404A0C38FDA5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16B5DD-BB03-42CF-8F58-889019EF75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7339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29C4DC0-3601-4728-8E8F-404A0C38FDA5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16B5DD-BB03-42CF-8F58-889019EF75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1386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D0D0DA8-DE51-C6A1-A828-A21543106376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54788" y="0"/>
            <a:ext cx="1456614" cy="1456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451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582746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svg"/><Relationship Id="rId3" Type="http://schemas.openxmlformats.org/officeDocument/2006/relationships/image" Target="../media/image10.jpeg"/><Relationship Id="rId7" Type="http://schemas.openxmlformats.org/officeDocument/2006/relationships/image" Target="../media/image14.svg"/><Relationship Id="rId12" Type="http://schemas.openxmlformats.org/officeDocument/2006/relationships/image" Target="../media/image19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11" Type="http://schemas.openxmlformats.org/officeDocument/2006/relationships/image" Target="../media/image18.svg"/><Relationship Id="rId5" Type="http://schemas.openxmlformats.org/officeDocument/2006/relationships/image" Target="../media/image12.jpeg"/><Relationship Id="rId10" Type="http://schemas.openxmlformats.org/officeDocument/2006/relationships/image" Target="../media/image17.png"/><Relationship Id="rId4" Type="http://schemas.openxmlformats.org/officeDocument/2006/relationships/image" Target="../media/image11.jpeg"/><Relationship Id="rId9" Type="http://schemas.openxmlformats.org/officeDocument/2006/relationships/image" Target="../media/image16.svg"/><Relationship Id="rId1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3.xml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svg"/><Relationship Id="rId3" Type="http://schemas.openxmlformats.org/officeDocument/2006/relationships/image" Target="../media/image10.jpeg"/><Relationship Id="rId7" Type="http://schemas.openxmlformats.org/officeDocument/2006/relationships/image" Target="../media/image14.svg"/><Relationship Id="rId12" Type="http://schemas.openxmlformats.org/officeDocument/2006/relationships/image" Target="../media/image19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11" Type="http://schemas.openxmlformats.org/officeDocument/2006/relationships/image" Target="../media/image18.svg"/><Relationship Id="rId5" Type="http://schemas.openxmlformats.org/officeDocument/2006/relationships/image" Target="../media/image12.jpeg"/><Relationship Id="rId15" Type="http://schemas.openxmlformats.org/officeDocument/2006/relationships/image" Target="../media/image22.png"/><Relationship Id="rId10" Type="http://schemas.openxmlformats.org/officeDocument/2006/relationships/image" Target="../media/image17.png"/><Relationship Id="rId4" Type="http://schemas.openxmlformats.org/officeDocument/2006/relationships/image" Target="../media/image11.jpeg"/><Relationship Id="rId9" Type="http://schemas.openxmlformats.org/officeDocument/2006/relationships/image" Target="../media/image16.svg"/><Relationship Id="rId14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45826" y="330958"/>
            <a:ext cx="11273051" cy="6196083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022" t="36385" r="19097" b="38541"/>
          <a:stretch/>
        </p:blipFill>
        <p:spPr>
          <a:xfrm rot="1228952">
            <a:off x="10400295" y="-99423"/>
            <a:ext cx="1799087" cy="1842967"/>
          </a:xfrm>
          <a:prstGeom prst="rect">
            <a:avLst/>
          </a:prstGeom>
        </p:spPr>
      </p:pic>
      <p:pic>
        <p:nvPicPr>
          <p:cNvPr id="9218" name="Picture 2" descr="Vector hand drawn illustration for world book day celebration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04" b="91054" l="9904" r="89936">
                        <a14:foregroundMark x1="15335" y1="84505" x2="28435" y2="88019"/>
                        <a14:foregroundMark x1="45048" y1="88019" x2="30032" y2="87061"/>
                        <a14:foregroundMark x1="18690" y1="88339" x2="13578" y2="85783"/>
                        <a14:foregroundMark x1="13578" y1="85783" x2="12620" y2="85304"/>
                        <a14:foregroundMark x1="31789" y1="87061" x2="41214" y2="91054"/>
                        <a14:foregroundMark x1="31789" y1="89617" x2="37859" y2="90895"/>
                        <a14:foregroundMark x1="46805" y1="89776" x2="76677" y2="88019"/>
                        <a14:foregroundMark x1="83706" y1="84185" x2="76677" y2="87859"/>
                        <a14:foregroundMark x1="83866" y1="85463" x2="87540" y2="8338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088" t="23332" r="8334" b="7120"/>
          <a:stretch/>
        </p:blipFill>
        <p:spPr bwMode="auto">
          <a:xfrm>
            <a:off x="6082351" y="1523999"/>
            <a:ext cx="5191850" cy="4556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32EBD13-8FC3-A63D-8869-3E277C79AD1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57925" y="1006637"/>
            <a:ext cx="4304149" cy="5047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8204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97" t="13333" r="4050" b="54194"/>
          <a:stretch/>
        </p:blipFill>
        <p:spPr>
          <a:xfrm>
            <a:off x="5768917" y="4772422"/>
            <a:ext cx="1857614" cy="196153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78" t="10681" r="38586" b="53620"/>
          <a:stretch/>
        </p:blipFill>
        <p:spPr>
          <a:xfrm rot="769855">
            <a:off x="3391204" y="4766445"/>
            <a:ext cx="1305840" cy="1825516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8" t="10824" r="66129" b="53262"/>
          <a:stretch/>
        </p:blipFill>
        <p:spPr>
          <a:xfrm rot="20712847">
            <a:off x="312361" y="4375426"/>
            <a:ext cx="1833973" cy="2203406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51" y="11710"/>
            <a:ext cx="3205605" cy="1923363"/>
          </a:xfrm>
          <a:prstGeom prst="rect">
            <a:avLst/>
          </a:prstGeom>
        </p:spPr>
      </p:pic>
      <p:pic>
        <p:nvPicPr>
          <p:cNvPr id="18" name="Graphic 9">
            <a:extLst>
              <a:ext uri="{FF2B5EF4-FFF2-40B4-BE49-F238E27FC236}">
                <a16:creationId xmlns:a16="http://schemas.microsoft.com/office/drawing/2014/main" id="{6D276259-97E7-11C4-710F-AAFB3408070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061989" y="3156155"/>
            <a:ext cx="1849704" cy="3019440"/>
          </a:xfrm>
          <a:prstGeom prst="rect">
            <a:avLst/>
          </a:prstGeom>
        </p:spPr>
      </p:pic>
      <p:pic>
        <p:nvPicPr>
          <p:cNvPr id="32" name="Graphic 6">
            <a:extLst>
              <a:ext uri="{FF2B5EF4-FFF2-40B4-BE49-F238E27FC236}">
                <a16:creationId xmlns:a16="http://schemas.microsoft.com/office/drawing/2014/main" id="{13544356-2E4C-8AA0-D7F7-AEAD9CF287C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189452" y="1127987"/>
            <a:ext cx="1820187" cy="4815906"/>
          </a:xfrm>
          <a:prstGeom prst="rect">
            <a:avLst/>
          </a:prstGeom>
        </p:spPr>
      </p:pic>
      <p:pic>
        <p:nvPicPr>
          <p:cNvPr id="31" name="Graphic 18">
            <a:extLst>
              <a:ext uri="{FF2B5EF4-FFF2-40B4-BE49-F238E27FC236}">
                <a16:creationId xmlns:a16="http://schemas.microsoft.com/office/drawing/2014/main" id="{A87C4BBC-7128-0CE0-01E1-8CA8B923591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 flipH="1">
            <a:off x="10074816" y="3429000"/>
            <a:ext cx="2054204" cy="2965596"/>
          </a:xfrm>
          <a:prstGeom prst="rect">
            <a:avLst/>
          </a:prstGeom>
        </p:spPr>
      </p:pic>
      <p:pic>
        <p:nvPicPr>
          <p:cNvPr id="2" name="Graphic 1">
            <a:extLst>
              <a:ext uri="{FF2B5EF4-FFF2-40B4-BE49-F238E27FC236}">
                <a16:creationId xmlns:a16="http://schemas.microsoft.com/office/drawing/2014/main" id="{D10F20CE-9A21-AA6F-B6DF-65EE8695306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-577516" y="5033568"/>
            <a:ext cx="13330990" cy="198062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086242A-614D-7027-1290-6986822FDFAD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398733" y="1909949"/>
            <a:ext cx="6895174" cy="3017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798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1A4EDA64-CC0E-6D3C-68A0-D471F7E0716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112" b="89522" l="533" r="96803">
                        <a14:foregroundMark x1="6750" y1="33257" x2="13677" y2="44647"/>
                        <a14:foregroundMark x1="3375" y1="43964" x2="7815" y2="46241"/>
                        <a14:foregroundMark x1="888" y1="43280" x2="4796" y2="46469"/>
                        <a14:foregroundMark x1="3908" y1="42597" x2="5151" y2="42141"/>
                        <a14:foregroundMark x1="34103" y1="9112" x2="34103" y2="9112"/>
                        <a14:foregroundMark x1="17584" y1="59453" x2="16723" y2="79710"/>
                        <a14:foregroundMark x1="83837" y1="11390" x2="85258" y2="56264"/>
                        <a14:foregroundMark x1="85258" y1="56264" x2="85258" y2="56264"/>
                        <a14:foregroundMark x1="74067" y1="41913" x2="63588" y2="61276"/>
                        <a14:foregroundMark x1="63588" y1="61276" x2="63588" y2="63781"/>
                        <a14:foregroundMark x1="96803" y1="22779" x2="86146" y2="41230"/>
                        <a14:foregroundMark x1="80639" y1="13212" x2="81883" y2="29613"/>
                        <a14:foregroundMark x1="78863" y1="55353" x2="76909" y2="79043"/>
                        <a14:foregroundMark x1="90941" y1="80866" x2="90941" y2="80866"/>
                        <a14:foregroundMark x1="90409" y1="82460" x2="90409" y2="82460"/>
                        <a14:foregroundMark x1="88099" y1="81321" x2="90586" y2="80182"/>
                        <a14:foregroundMark x1="75488" y1="83144" x2="74778" y2="79043"/>
                        <a14:foregroundMark x1="55886" y1="59453" x2="64121" y2="63326"/>
                        <a14:foregroundMark x1="53464" y1="58314" x2="55886" y2="59453"/>
                        <a14:foregroundMark x1="55721" y1="59453" x2="57016" y2="60137"/>
                        <a14:foregroundMark x1="50977" y1="56948" x2="55721" y2="59453"/>
                        <a14:foregroundMark x1="12966" y1="20046" x2="12966" y2="27563"/>
                        <a14:foregroundMark x1="58970" y1="51936" x2="58970" y2="51936"/>
                        <a14:foregroundMark x1="55950" y1="55809" x2="55950" y2="55809"/>
                        <a14:foregroundMark x1="58437" y1="67654" x2="60924" y2="68793"/>
                        <a14:foregroundMark x1="32504" y1="81549" x2="35879" y2="79043"/>
                        <a14:foregroundMark x1="35879" y1="81549" x2="35879" y2="79499"/>
                        <a14:foregroundMark x1="23623" y1="78360" x2="23623" y2="76310"/>
                        <a14:backgroundMark x1="10657" y1="83827" x2="21314" y2="82005"/>
                        <a14:backgroundMark x1="57904" y1="58314" x2="57904" y2="58314"/>
                        <a14:backgroundMark x1="58259" y1="59453" x2="58259" y2="5945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991"/>
          <a:stretch/>
        </p:blipFill>
        <p:spPr bwMode="auto">
          <a:xfrm>
            <a:off x="9430950" y="3443340"/>
            <a:ext cx="2489440" cy="3960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>
            <a:extLst>
              <a:ext uri="{FF2B5EF4-FFF2-40B4-BE49-F238E27FC236}">
                <a16:creationId xmlns:a16="http://schemas.microsoft.com/office/drawing/2014/main" id="{72BB6CA8-C378-4939-AEC2-B4738C64496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112" b="89522" l="533" r="96803">
                        <a14:foregroundMark x1="6750" y1="33257" x2="13677" y2="44647"/>
                        <a14:foregroundMark x1="3375" y1="43964" x2="7815" y2="46241"/>
                        <a14:foregroundMark x1="888" y1="43280" x2="4796" y2="46469"/>
                        <a14:foregroundMark x1="3908" y1="42597" x2="5151" y2="42141"/>
                        <a14:foregroundMark x1="34103" y1="9112" x2="34103" y2="9112"/>
                        <a14:foregroundMark x1="17584" y1="59453" x2="16723" y2="79710"/>
                        <a14:foregroundMark x1="83837" y1="11390" x2="85258" y2="56264"/>
                        <a14:foregroundMark x1="85258" y1="56264" x2="85258" y2="56264"/>
                        <a14:foregroundMark x1="74067" y1="41913" x2="63588" y2="61276"/>
                        <a14:foregroundMark x1="63588" y1="61276" x2="63588" y2="63781"/>
                        <a14:foregroundMark x1="96803" y1="22779" x2="86146" y2="41230"/>
                        <a14:foregroundMark x1="80639" y1="13212" x2="81883" y2="29613"/>
                        <a14:foregroundMark x1="78863" y1="55353" x2="76909" y2="79043"/>
                        <a14:foregroundMark x1="90941" y1="80866" x2="90941" y2="80866"/>
                        <a14:foregroundMark x1="90409" y1="82460" x2="90409" y2="82460"/>
                        <a14:foregroundMark x1="88099" y1="81321" x2="90586" y2="80182"/>
                        <a14:foregroundMark x1="75488" y1="83144" x2="74778" y2="79043"/>
                        <a14:foregroundMark x1="55886" y1="59453" x2="64121" y2="63326"/>
                        <a14:foregroundMark x1="53464" y1="58314" x2="55886" y2="59453"/>
                        <a14:foregroundMark x1="55721" y1="59453" x2="57016" y2="60137"/>
                        <a14:foregroundMark x1="50977" y1="56948" x2="55721" y2="59453"/>
                        <a14:foregroundMark x1="12966" y1="20046" x2="12966" y2="27563"/>
                        <a14:foregroundMark x1="58970" y1="51936" x2="58970" y2="51936"/>
                        <a14:foregroundMark x1="55950" y1="55809" x2="55950" y2="55809"/>
                        <a14:foregroundMark x1="58437" y1="67654" x2="60924" y2="68793"/>
                        <a14:foregroundMark x1="32504" y1="81549" x2="35879" y2="79043"/>
                        <a14:foregroundMark x1="35879" y1="81549" x2="35879" y2="79499"/>
                        <a14:foregroundMark x1="23623" y1="78360" x2="23623" y2="76310"/>
                        <a14:backgroundMark x1="10657" y1="83827" x2="21314" y2="82005"/>
                        <a14:backgroundMark x1="57904" y1="58314" x2="57904" y2="58314"/>
                        <a14:backgroundMark x1="58259" y1="59453" x2="58259" y2="5945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7504"/>
          <a:stretch/>
        </p:blipFill>
        <p:spPr bwMode="auto">
          <a:xfrm>
            <a:off x="271610" y="3492663"/>
            <a:ext cx="2666577" cy="3960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peech Bubble: Rectangle with Corners Rounded 1">
            <a:extLst>
              <a:ext uri="{FF2B5EF4-FFF2-40B4-BE49-F238E27FC236}">
                <a16:creationId xmlns:a16="http://schemas.microsoft.com/office/drawing/2014/main" id="{99871616-ABE5-E496-4498-E228B56D8006}"/>
              </a:ext>
            </a:extLst>
          </p:cNvPr>
          <p:cNvSpPr/>
          <p:nvPr/>
        </p:nvSpPr>
        <p:spPr>
          <a:xfrm>
            <a:off x="284480" y="1859280"/>
            <a:ext cx="5069840" cy="1676400"/>
          </a:xfrm>
          <a:prstGeom prst="wedgeRoundRectCallout">
            <a:avLst/>
          </a:prstGeom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200" dirty="0"/>
              <a:t>Bản đồ tỉnh Lạng Sơn có tỉ lệ là 1: 1 000 cho ta biết điều gì?</a:t>
            </a:r>
            <a:endParaRPr lang="en-US" sz="3200" dirty="0"/>
          </a:p>
        </p:txBody>
      </p:sp>
      <p:sp>
        <p:nvSpPr>
          <p:cNvPr id="3" name="Speech Bubble: Rectangle with Corners Rounded 2">
            <a:extLst>
              <a:ext uri="{FF2B5EF4-FFF2-40B4-BE49-F238E27FC236}">
                <a16:creationId xmlns:a16="http://schemas.microsoft.com/office/drawing/2014/main" id="{BD3E9E9C-2A03-8A17-13A2-848306BEB485}"/>
              </a:ext>
            </a:extLst>
          </p:cNvPr>
          <p:cNvSpPr/>
          <p:nvPr/>
        </p:nvSpPr>
        <p:spPr>
          <a:xfrm>
            <a:off x="6431280" y="792480"/>
            <a:ext cx="5069840" cy="2540000"/>
          </a:xfrm>
          <a:prstGeom prst="wedgeRoundRectCallout">
            <a:avLst>
              <a:gd name="adj1" fmla="val 26862"/>
              <a:gd name="adj2" fmla="val 68561"/>
              <a:gd name="adj3" fmla="val 16667"/>
            </a:avLst>
          </a:prstGeom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 dirty="0">
                <a:solidFill>
                  <a:srgbClr val="FF0000"/>
                </a:solidFill>
              </a:rPr>
              <a:t>Cho ta biết tỉnh Lạng Sơn được vẽ thu nhỏ lại 1 000 lần. Chẳng hạn: độ dài 1 cm trên bản đồ ứng với độ dài thật là 1 000 cm hay 10 m.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9530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97" t="13333" r="4050" b="54194"/>
          <a:stretch/>
        </p:blipFill>
        <p:spPr>
          <a:xfrm>
            <a:off x="5768917" y="4772422"/>
            <a:ext cx="1857614" cy="196153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78" t="10681" r="38586" b="53620"/>
          <a:stretch/>
        </p:blipFill>
        <p:spPr>
          <a:xfrm rot="769855">
            <a:off x="3391204" y="4766445"/>
            <a:ext cx="1305840" cy="1825516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8" t="10824" r="66129" b="53262"/>
          <a:stretch/>
        </p:blipFill>
        <p:spPr>
          <a:xfrm rot="20712847">
            <a:off x="312361" y="4375426"/>
            <a:ext cx="1833973" cy="2203406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813" y="11710"/>
            <a:ext cx="3205605" cy="1923363"/>
          </a:xfrm>
          <a:prstGeom prst="rect">
            <a:avLst/>
          </a:prstGeom>
        </p:spPr>
      </p:pic>
      <p:sp>
        <p:nvSpPr>
          <p:cNvPr id="22" name="Cloud Callout 21"/>
          <p:cNvSpPr/>
          <p:nvPr/>
        </p:nvSpPr>
        <p:spPr>
          <a:xfrm>
            <a:off x="1901088" y="24426"/>
            <a:ext cx="2043424" cy="1079011"/>
          </a:xfrm>
          <a:prstGeom prst="cloudCallout">
            <a:avLst>
              <a:gd name="adj1" fmla="val -67440"/>
              <a:gd name="adj2" fmla="val 21286"/>
            </a:avLst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2215715" y="279359"/>
            <a:ext cx="1414170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000" b="1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#9Slide03 SFU Futura_05" panose="00000800000000000000" pitchFamily="2" charset="0"/>
              </a:rPr>
              <a:t>TOÁN</a:t>
            </a:r>
            <a:endParaRPr lang="en-US" sz="3000" b="1" cap="none" spc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#9Slide03 SFU Futura_05" panose="00000800000000000000" pitchFamily="2" charset="0"/>
            </a:endParaRPr>
          </a:p>
        </p:txBody>
      </p:sp>
      <p:pic>
        <p:nvPicPr>
          <p:cNvPr id="18" name="Graphic 9">
            <a:extLst>
              <a:ext uri="{FF2B5EF4-FFF2-40B4-BE49-F238E27FC236}">
                <a16:creationId xmlns:a16="http://schemas.microsoft.com/office/drawing/2014/main" id="{6D276259-97E7-11C4-710F-AAFB3408070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061989" y="3156155"/>
            <a:ext cx="1849704" cy="3019440"/>
          </a:xfrm>
          <a:prstGeom prst="rect">
            <a:avLst/>
          </a:prstGeom>
        </p:spPr>
      </p:pic>
      <p:pic>
        <p:nvPicPr>
          <p:cNvPr id="32" name="Graphic 6">
            <a:extLst>
              <a:ext uri="{FF2B5EF4-FFF2-40B4-BE49-F238E27FC236}">
                <a16:creationId xmlns:a16="http://schemas.microsoft.com/office/drawing/2014/main" id="{13544356-2E4C-8AA0-D7F7-AEAD9CF287C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189452" y="1127987"/>
            <a:ext cx="1820187" cy="4815906"/>
          </a:xfrm>
          <a:prstGeom prst="rect">
            <a:avLst/>
          </a:prstGeom>
        </p:spPr>
      </p:pic>
      <p:pic>
        <p:nvPicPr>
          <p:cNvPr id="31" name="Graphic 18">
            <a:extLst>
              <a:ext uri="{FF2B5EF4-FFF2-40B4-BE49-F238E27FC236}">
                <a16:creationId xmlns:a16="http://schemas.microsoft.com/office/drawing/2014/main" id="{A87C4BBC-7128-0CE0-01E1-8CA8B923591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 flipH="1">
            <a:off x="10074816" y="3429000"/>
            <a:ext cx="2054204" cy="2965596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0292F24E-E10D-2D00-B05E-321BD040675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-577516" y="5033568"/>
            <a:ext cx="13330990" cy="198062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4575969-DBC4-E92D-C40C-43A46FAFE520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385868" y="340310"/>
            <a:ext cx="4700423" cy="115834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EB7916A-922A-0536-5C0A-55711BE3BF54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67351" y="1493378"/>
            <a:ext cx="7206097" cy="3261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052370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45826" y="330958"/>
            <a:ext cx="11273051" cy="6196083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022" t="36385" r="19097" b="38541"/>
          <a:stretch/>
        </p:blipFill>
        <p:spPr>
          <a:xfrm rot="1228952">
            <a:off x="10400295" y="-99423"/>
            <a:ext cx="1799087" cy="1842967"/>
          </a:xfrm>
          <a:prstGeom prst="rect">
            <a:avLst/>
          </a:prstGeom>
        </p:spPr>
      </p:pic>
      <p:pic>
        <p:nvPicPr>
          <p:cNvPr id="9218" name="Picture 2" descr="Vector hand drawn illustration for world book day celebration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04" b="91054" l="9904" r="89936">
                        <a14:foregroundMark x1="15335" y1="84505" x2="28435" y2="88019"/>
                        <a14:foregroundMark x1="45048" y1="88019" x2="30032" y2="87061"/>
                        <a14:foregroundMark x1="18690" y1="88339" x2="13578" y2="85783"/>
                        <a14:foregroundMark x1="13578" y1="85783" x2="12620" y2="85304"/>
                        <a14:foregroundMark x1="31789" y1="87061" x2="41214" y2="91054"/>
                        <a14:foregroundMark x1="31789" y1="89617" x2="37859" y2="90895"/>
                        <a14:foregroundMark x1="46805" y1="89776" x2="76677" y2="88019"/>
                        <a14:foregroundMark x1="83706" y1="84185" x2="76677" y2="87859"/>
                        <a14:foregroundMark x1="83866" y1="85463" x2="87540" y2="8338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088" t="23332" r="8334" b="7120"/>
          <a:stretch/>
        </p:blipFill>
        <p:spPr bwMode="auto">
          <a:xfrm>
            <a:off x="6082351" y="1523999"/>
            <a:ext cx="5191850" cy="4556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610D436-9CB8-E1D1-6B95-AF5072AB076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82168" y="1046267"/>
            <a:ext cx="4066384" cy="4907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9215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tangle 53"/>
          <p:cNvSpPr/>
          <p:nvPr/>
        </p:nvSpPr>
        <p:spPr>
          <a:xfrm>
            <a:off x="265470" y="221226"/>
            <a:ext cx="11680723" cy="6445045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F0F76273-A165-4585-AAF8-94F5A2ACE72E}"/>
              </a:ext>
            </a:extLst>
          </p:cNvPr>
          <p:cNvSpPr txBox="1"/>
          <p:nvPr/>
        </p:nvSpPr>
        <p:spPr>
          <a:xfrm>
            <a:off x="1074283" y="289078"/>
            <a:ext cx="1059169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</a:t>
            </a:r>
            <a:r>
              <a:rPr lang="vi-VN" sz="32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rên bản đồ tỉ lệ 1 : 10 000 000, quãng đường sắt Đà Nẵng – Nha Trang đo được là 5 cm. Trên thực tế, quãng đường sắt Đà Nẵng – Nha Trang dài khoảng bao nhiêu ki-lô-mét?</a:t>
            </a:r>
            <a:endParaRPr lang="en-US" sz="3200" b="1" dirty="0">
              <a:solidFill>
                <a:srgbClr val="0070C0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416804" y="396655"/>
            <a:ext cx="657479" cy="56043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580E058-E674-E6C5-8461-6689164CC0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22816" y="2692400"/>
            <a:ext cx="5005328" cy="268350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15125F2-5C00-7D44-767A-3432CE518A27}"/>
              </a:ext>
            </a:extLst>
          </p:cNvPr>
          <p:cNvSpPr txBox="1"/>
          <p:nvPr/>
        </p:nvSpPr>
        <p:spPr>
          <a:xfrm>
            <a:off x="426720" y="2814320"/>
            <a:ext cx="648208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vi-VN" sz="32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giải:</a:t>
            </a:r>
            <a:endParaRPr lang="vi-VN" sz="3200" b="0" i="0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vi-VN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Trên thực tế, quãng đường sắt Đà Nẵng – Nha Trang dài khoảng là:</a:t>
            </a:r>
          </a:p>
          <a:p>
            <a:pPr algn="ctr"/>
            <a:r>
              <a:rPr lang="vi-VN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5 × 10 000 000 = 50 000 000 (cm)</a:t>
            </a:r>
          </a:p>
          <a:p>
            <a:pPr algn="ctr"/>
            <a:r>
              <a:rPr lang="vi-VN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50 000 000 cm = 500 km</a:t>
            </a:r>
          </a:p>
          <a:p>
            <a:pPr algn="r"/>
            <a:r>
              <a:rPr lang="vi-VN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Đáp số: 500 km.</a:t>
            </a:r>
          </a:p>
        </p:txBody>
      </p:sp>
    </p:spTree>
    <p:extLst>
      <p:ext uri="{BB962C8B-B14F-4D97-AF65-F5344CB8AC3E}">
        <p14:creationId xmlns:p14="http://schemas.microsoft.com/office/powerpoint/2010/main" val="66066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  <p:bldP spid="2" grpId="0" animBg="1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tangle 53"/>
          <p:cNvSpPr/>
          <p:nvPr/>
        </p:nvSpPr>
        <p:spPr>
          <a:xfrm>
            <a:off x="265470" y="221226"/>
            <a:ext cx="11680723" cy="6445045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F0F76273-A165-4585-AAF8-94F5A2ACE72E}"/>
              </a:ext>
            </a:extLst>
          </p:cNvPr>
          <p:cNvSpPr txBox="1"/>
          <p:nvPr/>
        </p:nvSpPr>
        <p:spPr>
          <a:xfrm>
            <a:off x="1074283" y="289078"/>
            <a:ext cx="1059169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28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Quãng đường từ bản A đến trường tiểu học B dài 1 500 m, từ bản A đến đài truyền hình C dài 1 200 m. Bạn Nam đã vẽ hai quãng đường đó trên bản đồ tỉ lệ 1 : 3 000. Hỏi trên bản đồ này, mỗi đoạn thẳng AB, AC dài bao nhiêu xăng-ti-mét?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416804" y="396655"/>
            <a:ext cx="657479" cy="56043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7DF171B-BF59-7BC4-C0C5-E5D6BA82F8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9279" y="2894408"/>
            <a:ext cx="5166995" cy="282440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2D41DF1-1E49-B415-A256-FC985033244F}"/>
              </a:ext>
            </a:extLst>
          </p:cNvPr>
          <p:cNvSpPr txBox="1"/>
          <p:nvPr/>
        </p:nvSpPr>
        <p:spPr>
          <a:xfrm>
            <a:off x="518160" y="2550160"/>
            <a:ext cx="663448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2400" b="1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24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giải</a:t>
            </a:r>
            <a:r>
              <a:rPr lang="en-US" sz="24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24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Đổi</a:t>
            </a:r>
            <a:r>
              <a:rPr lang="en-US" sz="2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 1 500 m = 150 000 cm; 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       1 200 m = 120 000 cm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24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Trên</a:t>
            </a:r>
            <a:r>
              <a:rPr lang="en-US" sz="2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bản</a:t>
            </a:r>
            <a:r>
              <a:rPr lang="en-US" sz="2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đồ</a:t>
            </a:r>
            <a:r>
              <a:rPr lang="en-US" sz="2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4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đoạn</a:t>
            </a:r>
            <a:r>
              <a:rPr lang="en-US" sz="2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thẳng</a:t>
            </a:r>
            <a:r>
              <a:rPr lang="en-US" sz="2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AB </a:t>
            </a:r>
            <a:r>
              <a:rPr lang="en-US" sz="24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dài</a:t>
            </a:r>
            <a:r>
              <a:rPr lang="en-US" sz="2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xăng-ti-mét</a:t>
            </a:r>
            <a:r>
              <a:rPr lang="en-US" sz="2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150 000 : 3 000 = 50 (cm)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24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Trên</a:t>
            </a:r>
            <a:r>
              <a:rPr lang="en-US" sz="2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bản</a:t>
            </a:r>
            <a:r>
              <a:rPr lang="en-US" sz="2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đồ</a:t>
            </a:r>
            <a:r>
              <a:rPr lang="en-US" sz="2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4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đoạn</a:t>
            </a:r>
            <a:r>
              <a:rPr lang="en-US" sz="2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thẳng</a:t>
            </a:r>
            <a:r>
              <a:rPr lang="en-US" sz="2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AC </a:t>
            </a:r>
            <a:r>
              <a:rPr lang="en-US" sz="24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dài</a:t>
            </a:r>
            <a:r>
              <a:rPr lang="en-US" sz="2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xăng-ti-mét</a:t>
            </a:r>
            <a:r>
              <a:rPr lang="en-US" sz="2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120 000 : 3000 = 40 (cm)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                   </a:t>
            </a:r>
            <a:r>
              <a:rPr lang="en-US" sz="24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Đáp</a:t>
            </a:r>
            <a:r>
              <a:rPr lang="en-US" sz="2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 AB: 50 cm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                                AC: 40 cm</a:t>
            </a:r>
          </a:p>
        </p:txBody>
      </p:sp>
    </p:spTree>
    <p:extLst>
      <p:ext uri="{BB962C8B-B14F-4D97-AF65-F5344CB8AC3E}">
        <p14:creationId xmlns:p14="http://schemas.microsoft.com/office/powerpoint/2010/main" val="3404018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  <p:bldP spid="2" grpId="0" animBg="1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tangle 53"/>
          <p:cNvSpPr/>
          <p:nvPr/>
        </p:nvSpPr>
        <p:spPr>
          <a:xfrm>
            <a:off x="265470" y="221226"/>
            <a:ext cx="11680723" cy="6445045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F0F76273-A165-4585-AAF8-94F5A2ACE72E}"/>
              </a:ext>
            </a:extLst>
          </p:cNvPr>
          <p:cNvSpPr txBox="1"/>
          <p:nvPr/>
        </p:nvSpPr>
        <p:spPr>
          <a:xfrm>
            <a:off x="1074283" y="289078"/>
            <a:ext cx="105916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Số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" name="Oval 1"/>
          <p:cNvSpPr/>
          <p:nvPr/>
        </p:nvSpPr>
        <p:spPr>
          <a:xfrm>
            <a:off x="416804" y="396655"/>
            <a:ext cx="657479" cy="56043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8D4B50C8-352C-9C25-FD3F-677C6EE989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5516217"/>
              </p:ext>
            </p:extLst>
          </p:nvPr>
        </p:nvGraphicFramePr>
        <p:xfrm>
          <a:off x="746760" y="1380014"/>
          <a:ext cx="10515600" cy="3184049"/>
        </p:xfrm>
        <a:graphic>
          <a:graphicData uri="http://schemas.openxmlformats.org/drawingml/2006/table">
            <a:tbl>
              <a:tblPr/>
              <a:tblGrid>
                <a:gridCol w="2628900">
                  <a:extLst>
                    <a:ext uri="{9D8B030D-6E8A-4147-A177-3AD203B41FA5}">
                      <a16:colId xmlns:a16="http://schemas.microsoft.com/office/drawing/2014/main" val="2923874907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1523292688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2938813020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1203522366"/>
                    </a:ext>
                  </a:extLst>
                </a:gridCol>
              </a:tblGrid>
              <a:tr h="1050449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</a:rPr>
                        <a:t>Tỉ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</a:rPr>
                        <a:t>lệ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</a:rPr>
                        <a:t>bản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</a:rPr>
                        <a:t>đồ</a:t>
                      </a:r>
                      <a:endParaRPr lang="en-US" sz="320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</a:rPr>
                        <a:t>1 : 10 000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</a:rPr>
                        <a:t>1 : 1 000 000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</a:rPr>
                        <a:t>1 : 500 000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4359057"/>
                  </a:ext>
                </a:extLst>
              </a:tr>
              <a:tr h="1050449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</a:rPr>
                        <a:t>Độ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</a:rPr>
                        <a:t>dài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</a:rPr>
                        <a:t>trên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</a:rPr>
                        <a:t>bản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</a:rPr>
                        <a:t>đồ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</a:rPr>
                        <a:t> (cm)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</a:rPr>
                        <a:t>15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rgbClr val="000000"/>
                          </a:solidFill>
                          <a:effectLst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rgbClr val="000000"/>
                          </a:solidFill>
                          <a:effectLst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39438300"/>
                  </a:ext>
                </a:extLst>
              </a:tr>
              <a:tr h="1050449"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rgbClr val="000000"/>
                          </a:solidFill>
                          <a:effectLst/>
                        </a:rPr>
                        <a:t>Độ dài thật (km)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rgbClr val="000000"/>
                          </a:solidFill>
                          <a:effectLst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rgbClr val="000000"/>
                          </a:solidFill>
                          <a:effectLst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</a:rPr>
                        <a:t>40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64466244"/>
                  </a:ext>
                </a:extLst>
              </a:tr>
            </a:tbl>
          </a:graphicData>
        </a:graphic>
      </p:graphicFrame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0A6C52F4-B44D-D57C-B092-86C4F9C4D8AA}"/>
              </a:ext>
            </a:extLst>
          </p:cNvPr>
          <p:cNvSpPr/>
          <p:nvPr/>
        </p:nvSpPr>
        <p:spPr>
          <a:xfrm>
            <a:off x="4135120" y="3688080"/>
            <a:ext cx="1219200" cy="680720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FF0000"/>
                </a:solidFill>
              </a:rPr>
              <a:t>1,5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13FA60B3-126D-C267-9014-82074E926EF3}"/>
              </a:ext>
            </a:extLst>
          </p:cNvPr>
          <p:cNvSpPr/>
          <p:nvPr/>
        </p:nvSpPr>
        <p:spPr>
          <a:xfrm>
            <a:off x="6766560" y="3667760"/>
            <a:ext cx="1219200" cy="680720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FF0000"/>
                </a:solidFill>
              </a:rPr>
              <a:t>80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FEE075E4-5AE5-7423-D38D-13EA4C6DDF18}"/>
              </a:ext>
            </a:extLst>
          </p:cNvPr>
          <p:cNvSpPr/>
          <p:nvPr/>
        </p:nvSpPr>
        <p:spPr>
          <a:xfrm>
            <a:off x="9357360" y="2570480"/>
            <a:ext cx="1219200" cy="680720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FF0000"/>
                </a:solidFill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2369481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  <p:bldP spid="2" grpId="0" animBg="1"/>
      <p:bldP spid="6" grpId="0" animBg="1"/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45826" y="330958"/>
            <a:ext cx="11273051" cy="6196083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022" t="36385" r="19097" b="38541"/>
          <a:stretch/>
        </p:blipFill>
        <p:spPr>
          <a:xfrm rot="1228952">
            <a:off x="10400295" y="-99423"/>
            <a:ext cx="1799087" cy="1842967"/>
          </a:xfrm>
          <a:prstGeom prst="rect">
            <a:avLst/>
          </a:prstGeom>
        </p:spPr>
      </p:pic>
      <p:pic>
        <p:nvPicPr>
          <p:cNvPr id="1026" name="Picture 2" descr="Free vector a girl doing homework with books on white background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8130" y="1109351"/>
            <a:ext cx="5715898" cy="5524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27121DD-5CC3-F05D-F4F0-32192E23B8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72741" y="953807"/>
            <a:ext cx="4115157" cy="5011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8980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tangle 53"/>
          <p:cNvSpPr/>
          <p:nvPr/>
        </p:nvSpPr>
        <p:spPr>
          <a:xfrm>
            <a:off x="265470" y="221226"/>
            <a:ext cx="11680723" cy="6445045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F0F76273-A165-4585-AAF8-94F5A2ACE72E}"/>
              </a:ext>
            </a:extLst>
          </p:cNvPr>
          <p:cNvSpPr txBox="1"/>
          <p:nvPr/>
        </p:nvSpPr>
        <p:spPr>
          <a:xfrm>
            <a:off x="1074283" y="289078"/>
            <a:ext cx="1059169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32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Em hãy đo độ dài thật của cạnh một bàn học. Sau đó trên bản đồ tỉ lệ 1 : 50, em hãy vẽ đoạn thẳng AB là hình ảnh thu nhỏ của cạnh bàn học đó.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416804" y="396655"/>
            <a:ext cx="657479" cy="56043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FB41903-97E7-D7FF-854B-4617F3CB5D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6030" y="2131377"/>
            <a:ext cx="5676900" cy="328612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9199EA3-52F5-AFFD-CB4E-450D0ABC56A2}"/>
              </a:ext>
            </a:extLst>
          </p:cNvPr>
          <p:cNvSpPr txBox="1"/>
          <p:nvPr/>
        </p:nvSpPr>
        <p:spPr>
          <a:xfrm>
            <a:off x="589280" y="2357120"/>
            <a:ext cx="628904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Ví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dụ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Độ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dài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bàn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1m.</a:t>
            </a:r>
          </a:p>
          <a:p>
            <a:pPr algn="ctr"/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Đổi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1 m = 100 cm</a:t>
            </a:r>
          </a:p>
          <a:p>
            <a:pPr algn="ctr"/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Trên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bản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đồ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độ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dài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bàn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 100 : 50 = 2 (cm)</a:t>
            </a:r>
          </a:p>
        </p:txBody>
      </p:sp>
    </p:spTree>
    <p:extLst>
      <p:ext uri="{BB962C8B-B14F-4D97-AF65-F5344CB8AC3E}">
        <p14:creationId xmlns:p14="http://schemas.microsoft.com/office/powerpoint/2010/main" val="3492016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  <p:bldP spid="2" grpId="0" animBg="1"/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1983</TotalTime>
  <Words>414</Words>
  <Application>Microsoft Office PowerPoint</Application>
  <PresentationFormat>Widescreen</PresentationFormat>
  <Paragraphs>47</Paragraphs>
  <Slides>10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#9Slide03 SFU Futura_05</vt:lpstr>
      <vt:lpstr>Arial</vt:lpstr>
      <vt:lpstr>Calibri</vt:lpstr>
      <vt:lpstr>Cambria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KTUTS</Manager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Bieu thuc co chua chu tt</dc:title>
  <dc:subject>Toan 4</dc:subject>
  <dc:creator>Huong Thao - 0972115126</dc:creator>
  <cp:keywords>Chau</cp:keywords>
  <dc:description>KTUTS</dc:description>
  <cp:lastModifiedBy>Thao Tran</cp:lastModifiedBy>
  <cp:revision>13</cp:revision>
  <dcterms:created xsi:type="dcterms:W3CDTF">2023-08-13T03:06:39Z</dcterms:created>
  <dcterms:modified xsi:type="dcterms:W3CDTF">2024-10-30T02:38:43Z</dcterms:modified>
  <cp:version>KTUTS</cp:version>
</cp:coreProperties>
</file>