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32" r:id="rId3"/>
    <p:sldMasterId id="2147483744" r:id="rId4"/>
    <p:sldMasterId id="2147483756" r:id="rId5"/>
  </p:sldMasterIdLst>
  <p:notesMasterIdLst>
    <p:notesMasterId r:id="rId17"/>
  </p:notesMasterIdLst>
  <p:sldIdLst>
    <p:sldId id="256" r:id="rId6"/>
    <p:sldId id="289" r:id="rId7"/>
    <p:sldId id="293" r:id="rId8"/>
    <p:sldId id="290" r:id="rId9"/>
    <p:sldId id="302" r:id="rId10"/>
    <p:sldId id="303" r:id="rId11"/>
    <p:sldId id="294" r:id="rId12"/>
    <p:sldId id="304" r:id="rId13"/>
    <p:sldId id="305" r:id="rId14"/>
    <p:sldId id="282" r:id="rId15"/>
    <p:sldId id="28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9D9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142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B3246-DD7C-463C-8BEF-BCDC7CC89618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61ABF-3971-4E26-9941-907176577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61ABF-3971-4E26-9941-9071765770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54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61ABF-3971-4E26-9941-9071765770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54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61ABF-3971-4E26-9941-9071765770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54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61ABF-3971-4E26-9941-9071765770D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54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61ABF-3971-4E26-9941-9071765770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54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61ABF-3971-4E26-9941-9071765770D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54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61ABF-3971-4E26-9941-9071765770D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54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6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13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12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280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31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86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66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39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17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34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1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84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33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04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9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16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99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12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9088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398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907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7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960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7892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727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405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0473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0442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6107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294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1128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525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390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484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0627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705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456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7970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738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555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86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745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276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48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785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7962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294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748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498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9805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411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8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1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53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9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D629E-10BD-45C1-9C6A-589D2DD6179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4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6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45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06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6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526" y="-171399"/>
            <a:ext cx="7477802" cy="1368151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Chào mừng quý thầy cô và các bạn học sinh đến với tiết âm nhạc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014" y="-64725"/>
            <a:ext cx="585816" cy="5858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621" y="5382508"/>
            <a:ext cx="480835" cy="3854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9144" y="648866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Bản quyền TT-ÂN-Phi Trường 0987508433  cấm chia sẻ dưới mọi hình thức</a:t>
            </a:r>
          </a:p>
        </p:txBody>
      </p:sp>
      <p:pic>
        <p:nvPicPr>
          <p:cNvPr id="1027" name="Picture 3" descr="C:\Users\Administrator\Desktop\z2565632889832_891108cb7f0998dc6f2bff302641735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92896"/>
            <a:ext cx="3420469" cy="84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37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1806">
            <a:off x="7388425" y="929065"/>
            <a:ext cx="325538" cy="26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78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08" y="-169500"/>
            <a:ext cx="1148327" cy="11483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46359"/>
            <a:ext cx="709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Bản quyền TT ÂN Phi Trường 0987508433 cấm chia sẻ dưới mọi hình thức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530" y="6546358"/>
            <a:ext cx="397469" cy="31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6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0" y="-169640"/>
            <a:ext cx="1064323" cy="9471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10000" y="1052736"/>
            <a:ext cx="18277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/>
            <a:r>
              <a:rPr lang="pt-BR" sz="4000" b="1" u="sng">
                <a:solidFill>
                  <a:schemeClr val="bg1"/>
                </a:solidFill>
              </a:rPr>
              <a:t>TIẾT  18</a:t>
            </a:r>
            <a:endParaRPr lang="en-US" sz="4000" u="sng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85963" y="1713002"/>
            <a:ext cx="3572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b="1" i="1">
                <a:solidFill>
                  <a:schemeClr val="bg1"/>
                </a:solidFill>
              </a:rPr>
              <a:t>Đánh giá HK1</a:t>
            </a:r>
            <a:endParaRPr lang="en-US" sz="4000" i="1">
              <a:solidFill>
                <a:schemeClr val="bg1"/>
              </a:solidFill>
            </a:endParaRPr>
          </a:p>
        </p:txBody>
      </p:sp>
      <p:pic>
        <p:nvPicPr>
          <p:cNvPr id="2050" name="Picture 2" descr="C:\Users\Administrator\Desktop\hinh nen dep pp\HIH NG NGHEP BAI G\c6d5fe6b810c01226af19b390db7b6c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09223"/>
            <a:ext cx="1438062" cy="363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istrator\Desktop\hinh nen dep pp\HIH NG NGHEP BAI G\23c204a0cf52b7e935c15376522b1e0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8183" y="4468192"/>
            <a:ext cx="1552883" cy="238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950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855" y="6487554"/>
            <a:ext cx="375145" cy="3007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47946" y="1772816"/>
            <a:ext cx="63644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08305" algn="l"/>
              </a:tabLst>
            </a:pPr>
            <a:r>
              <a:rPr lang="en-US" sz="3200">
                <a:latin typeface="Times New Roman"/>
                <a:ea typeface="Times New Roman"/>
              </a:rPr>
              <a:t>Đàn 1 câu hát bất kỳ lần lượt 4 bài hát HK1- HS kể tên bài hát đó, tác giả?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581128"/>
            <a:ext cx="4481953" cy="18722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32103" y="622761"/>
            <a:ext cx="4170309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08305" algn="l"/>
              </a:tabLst>
            </a:pPr>
            <a:r>
              <a:rPr lang="en-US" sz="3200" b="1">
                <a:latin typeface="Times New Roman"/>
                <a:ea typeface="Times New Roman"/>
              </a:rPr>
              <a:t>1.Kiểm Tra các bài hát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3149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31640" y="764704"/>
            <a:ext cx="60486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>
                <a:latin typeface="Times New Roman"/>
                <a:ea typeface="Times New Roman"/>
              </a:rPr>
              <a:t>Ôn hát các bài hát với các hình thức:</a:t>
            </a:r>
          </a:p>
          <a:p>
            <a:pPr algn="just">
              <a:spcAft>
                <a:spcPts val="0"/>
              </a:spcAft>
            </a:pPr>
            <a:r>
              <a:rPr lang="en-US" sz="2000">
                <a:effectLst/>
                <a:latin typeface="Times New Roman"/>
                <a:ea typeface="Calibri"/>
              </a:rPr>
              <a:t>+Dàn nhạc trong vườn: Đơn ca</a:t>
            </a:r>
          </a:p>
          <a:p>
            <a:pPr algn="just">
              <a:spcAft>
                <a:spcPts val="0"/>
              </a:spcAft>
            </a:pPr>
            <a:r>
              <a:rPr lang="en-US" sz="2000">
                <a:latin typeface="Times New Roman"/>
                <a:ea typeface="Calibri"/>
              </a:rPr>
              <a:t>+Con chim chích chòe: Tốp ca</a:t>
            </a:r>
          </a:p>
          <a:p>
            <a:pPr algn="just">
              <a:spcAft>
                <a:spcPts val="0"/>
              </a:spcAft>
            </a:pPr>
            <a:r>
              <a:rPr lang="en-US" sz="2000">
                <a:effectLst/>
                <a:latin typeface="Times New Roman"/>
                <a:ea typeface="Calibri"/>
              </a:rPr>
              <a:t>+Học sinh lớp 2 chăm ngoan: Hát gõ đệm theo phách</a:t>
            </a:r>
          </a:p>
          <a:p>
            <a:pPr algn="just">
              <a:spcAft>
                <a:spcPts val="0"/>
              </a:spcAft>
            </a:pPr>
            <a:r>
              <a:rPr lang="en-US" sz="2000">
                <a:latin typeface="Times New Roman"/>
                <a:ea typeface="Calibri"/>
              </a:rPr>
              <a:t>+Chú chim nhỏ dễ thương: Hát vận động phụ họa</a:t>
            </a:r>
            <a:endParaRPr lang="en-US" sz="2000">
              <a:effectLst/>
              <a:latin typeface="Times New Roman"/>
              <a:ea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73016"/>
            <a:ext cx="7344816" cy="307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79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73016"/>
            <a:ext cx="7344816" cy="307091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19672" y="939017"/>
            <a:ext cx="61206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>
                <a:solidFill>
                  <a:prstClr val="black"/>
                </a:solidFill>
                <a:latin typeface="Times New Roman"/>
                <a:ea typeface="Times New Roman"/>
              </a:rPr>
              <a:t>GV nhận xét đánh dấu tắt vào cạnh tên HS trong sổ đánh giá phần hát, 1 trong 3 mức sau: 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 algn="just"/>
            <a:r>
              <a:rPr lang="en-US" sz="2800" i="1">
                <a:solidFill>
                  <a:prstClr val="black"/>
                </a:solidFill>
                <a:latin typeface="Times New Roman"/>
                <a:ea typeface="Times New Roman"/>
              </a:rPr>
              <a:t>Mức 1: Chưa hoàn thành(CHT)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 algn="just"/>
            <a:r>
              <a:rPr lang="en-US" sz="2800" i="1">
                <a:solidFill>
                  <a:prstClr val="black"/>
                </a:solidFill>
                <a:latin typeface="Times New Roman"/>
                <a:ea typeface="Times New Roman"/>
              </a:rPr>
              <a:t>Mức 2: Hoàn thành(HT)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 algn="just">
              <a:tabLst>
                <a:tab pos="408305" algn="l"/>
              </a:tabLst>
            </a:pPr>
            <a:r>
              <a:rPr lang="en-US" sz="2800" i="1">
                <a:solidFill>
                  <a:prstClr val="black"/>
                </a:solidFill>
                <a:latin typeface="Times New Roman"/>
                <a:ea typeface="Times New Roman"/>
              </a:rPr>
              <a:t>Mức 3: Hoàn thành tốt(HTT)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7302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581128"/>
            <a:ext cx="4481953" cy="1872208"/>
          </a:xfrm>
          <a:prstGeom prst="rect">
            <a:avLst/>
          </a:prstGeom>
        </p:spPr>
      </p:pic>
      <p:pic>
        <p:nvPicPr>
          <p:cNvPr id="1026" name="Picture 2" descr="C:\Users\Administrator\Desktop\cc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6336703" cy="222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5088" y="1313765"/>
            <a:ext cx="63367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</a:rPr>
              <a:t>Đọc bài đọc nhạc số 1 kết hợp thực hiện kí hiệu bàn tay </a:t>
            </a:r>
            <a:endParaRPr lang="en-US" sz="2800">
              <a:solidFill>
                <a:prstClr val="black"/>
              </a:solidFill>
            </a:endParaRPr>
          </a:p>
        </p:txBody>
      </p:sp>
      <p:pic>
        <p:nvPicPr>
          <p:cNvPr id="4" name="NHAC NEN DOC NHAC 1 2 LQ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40703" y="5661248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71816" y="653007"/>
            <a:ext cx="5063246" cy="660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" algn="just">
              <a:lnSpc>
                <a:spcPct val="150000"/>
              </a:lnSpc>
              <a:spcAft>
                <a:spcPts val="0"/>
              </a:spcAft>
            </a:pPr>
            <a:r>
              <a:rPr lang="en-US" sz="2800" b="1">
                <a:latin typeface="Arial"/>
                <a:ea typeface="Arial"/>
              </a:rPr>
              <a:t>2. Kiểm tra các bài Đọc nhạc</a:t>
            </a:r>
            <a:endParaRPr lang="en-US" sz="280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79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581128"/>
            <a:ext cx="4481953" cy="1872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08" y="2066776"/>
            <a:ext cx="5867809" cy="22263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91680" y="1374231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Times New Roman"/>
                <a:ea typeface="Times New Roman"/>
              </a:rPr>
              <a:t>Ôn đọc bài đọc nhạc  kết hợp vận động cơ thể. Sau đó cho HS  sáng tạo các động tác khác với hình thức cá nhân</a:t>
            </a:r>
            <a:endParaRPr lang="en-US"/>
          </a:p>
        </p:txBody>
      </p:sp>
      <p:pic>
        <p:nvPicPr>
          <p:cNvPr id="2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36633" y="55518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0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939017"/>
            <a:ext cx="61206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prstClr val="black"/>
                </a:solidFill>
                <a:latin typeface="Times New Roman"/>
                <a:ea typeface="Times New Roman"/>
              </a:rPr>
              <a:t>GV nhận xét đánh dấu tắt vào cạnh tên HS trong sổ đánh giá phần đọc nhạc, 1 trong 3 mức sau: 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  <a:p>
            <a:pPr algn="just"/>
            <a:r>
              <a:rPr lang="en-US" sz="2800" i="1">
                <a:solidFill>
                  <a:prstClr val="black"/>
                </a:solidFill>
                <a:latin typeface="Times New Roman"/>
                <a:ea typeface="Times New Roman"/>
              </a:rPr>
              <a:t>Mức 1: Chưa hoàn thành(CHT)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  <a:p>
            <a:pPr algn="just"/>
            <a:r>
              <a:rPr lang="en-US" sz="2800" i="1">
                <a:solidFill>
                  <a:prstClr val="black"/>
                </a:solidFill>
                <a:latin typeface="Times New Roman"/>
                <a:ea typeface="Times New Roman"/>
              </a:rPr>
              <a:t>Mức 2: Hoàn thành(HT)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  <a:p>
            <a:pPr algn="just">
              <a:tabLst>
                <a:tab pos="408305" algn="l"/>
              </a:tabLst>
            </a:pPr>
            <a:r>
              <a:rPr lang="en-US" sz="2800" i="1">
                <a:solidFill>
                  <a:prstClr val="black"/>
                </a:solidFill>
                <a:latin typeface="Times New Roman"/>
                <a:ea typeface="Times New Roman"/>
              </a:rPr>
              <a:t>Mức 3: Hoàn thành tốt(HTT)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581128"/>
            <a:ext cx="4481953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47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3648" y="929914"/>
            <a:ext cx="64087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000" b="1">
                <a:solidFill>
                  <a:srgbClr val="FC330E"/>
                </a:solidFill>
                <a:latin typeface="Arial"/>
                <a:ea typeface="Arial"/>
              </a:rPr>
              <a:t>II. Đánh giá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US" sz="2000">
                <a:solidFill>
                  <a:srgbClr val="000000"/>
                </a:solidFill>
                <a:latin typeface="Times New Roman"/>
                <a:ea typeface="Arial"/>
              </a:rPr>
              <a:t>- Đánh giá nhận xét chung, đọc 3 mức đánh giá cho HS rõ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US" sz="2000">
                <a:latin typeface="Times New Roman"/>
                <a:ea typeface="Times New Roman"/>
                <a:cs typeface="Arial"/>
              </a:rPr>
              <a:t>– Mức 1: Chưa hoàn thành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US" sz="2000" i="1">
                <a:latin typeface="Times New Roman"/>
                <a:ea typeface="Times New Roman"/>
                <a:cs typeface="Arial"/>
              </a:rPr>
              <a:t>+ HS chưa nhớ và chưa  gọi tên bài hát, tên nốt nhạc, tên nhạc cụ được học.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  <a:tabLst>
                <a:tab pos="1489710" algn="l"/>
              </a:tabLst>
            </a:pPr>
            <a:r>
              <a:rPr lang="en-US" sz="2000" i="1">
                <a:latin typeface="Times New Roman"/>
                <a:ea typeface="Times New Roman"/>
                <a:cs typeface="Arial"/>
              </a:rPr>
              <a:t>+ Thực hiện được ở mức độ vẫn cần sự hướng dẫn của GV.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US" sz="2000">
                <a:latin typeface="Times New Roman"/>
                <a:ea typeface="Times New Roman"/>
                <a:cs typeface="Arial"/>
              </a:rPr>
              <a:t>– Mức 2: Hoàn thành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US" sz="2000" i="1">
                <a:latin typeface="Times New Roman"/>
                <a:ea typeface="Times New Roman"/>
                <a:cs typeface="Arial"/>
              </a:rPr>
              <a:t>+ HS thể hiện được bài hát, đọc bài đọc nhạc, gõ đệm hình tiết tấu đã học với nhạc cụ ở mức độ đơn giản.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US" sz="2000" i="1">
                <a:latin typeface="Times New Roman"/>
                <a:ea typeface="Times New Roman"/>
                <a:cs typeface="Arial"/>
              </a:rPr>
              <a:t>+Tham gia vào các hoạt động tập thể nhưng còn chưa tự tin.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US" sz="2000">
                <a:latin typeface="Times New Roman"/>
                <a:ea typeface="Times New Roman"/>
                <a:cs typeface="Arial"/>
              </a:rPr>
              <a:t>– Mức 3: Hoàn thành tốt HS vận dụng được kiến thức đã học vào thực tế.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  <a:tabLst>
                <a:tab pos="308610" algn="l"/>
              </a:tabLst>
            </a:pPr>
            <a:r>
              <a:rPr lang="en-US" sz="2000" i="1">
                <a:latin typeface="Times New Roman"/>
                <a:ea typeface="Times New Roman"/>
                <a:cs typeface="Arial"/>
              </a:rPr>
              <a:t>+ Biết biểu diễn bài hát, đọc bài đọc nhạc, gõ đệm với nhạc cụ theo hình thức phù hợp.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  <a:tabLst>
                <a:tab pos="359410" algn="l"/>
              </a:tabLst>
            </a:pPr>
            <a:r>
              <a:rPr lang="en-US" sz="2000" i="1">
                <a:latin typeface="Times New Roman"/>
                <a:ea typeface="Times New Roman"/>
                <a:cs typeface="Arial"/>
              </a:rPr>
              <a:t>+ Biết thể hiện cảm xúc khi hát, gõ đệm và vận động phụ họa theo nhịp điệu.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  <a:tabLst>
                <a:tab pos="359410" algn="l"/>
              </a:tabLst>
            </a:pPr>
            <a:r>
              <a:rPr lang="en-US" sz="2000" i="1">
                <a:latin typeface="Times New Roman"/>
                <a:ea typeface="Times New Roman"/>
                <a:cs typeface="Arial"/>
              </a:rPr>
              <a:t>+ Biết chia sẻ ý kiến cá nhân với bạn/ nhóm. Tự tin, tích cực tham gia vào các hoạt động tâp thể.</a:t>
            </a:r>
            <a:endParaRPr lang="en-US" sz="200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5614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472</Words>
  <Application>Microsoft Office PowerPoint</Application>
  <PresentationFormat>On-screen Show (4:3)</PresentationFormat>
  <Paragraphs>43</Paragraphs>
  <Slides>11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5_Office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TAM</cp:lastModifiedBy>
  <cp:revision>127</cp:revision>
  <dcterms:created xsi:type="dcterms:W3CDTF">2021-06-20T03:25:41Z</dcterms:created>
  <dcterms:modified xsi:type="dcterms:W3CDTF">2025-01-21T06:03:34Z</dcterms:modified>
</cp:coreProperties>
</file>