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80" r:id="rId3"/>
    <p:sldMasterId id="2147483792" r:id="rId4"/>
  </p:sldMasterIdLst>
  <p:notesMasterIdLst>
    <p:notesMasterId r:id="rId25"/>
  </p:notesMasterIdLst>
  <p:sldIdLst>
    <p:sldId id="405" r:id="rId5"/>
    <p:sldId id="587" r:id="rId6"/>
    <p:sldId id="316" r:id="rId7"/>
    <p:sldId id="543" r:id="rId8"/>
    <p:sldId id="583" r:id="rId9"/>
    <p:sldId id="537" r:id="rId10"/>
    <p:sldId id="561" r:id="rId11"/>
    <p:sldId id="562" r:id="rId12"/>
    <p:sldId id="563" r:id="rId13"/>
    <p:sldId id="564" r:id="rId14"/>
    <p:sldId id="565" r:id="rId15"/>
    <p:sldId id="566" r:id="rId16"/>
    <p:sldId id="567" r:id="rId17"/>
    <p:sldId id="568" r:id="rId18"/>
    <p:sldId id="569" r:id="rId19"/>
    <p:sldId id="570" r:id="rId20"/>
    <p:sldId id="571" r:id="rId21"/>
    <p:sldId id="584" r:id="rId22"/>
    <p:sldId id="406" r:id="rId23"/>
    <p:sldId id="585" r:id="rId24"/>
  </p:sldIdLst>
  <p:sldSz cx="18288000" cy="10287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49" d="100"/>
          <a:sy n="49" d="100"/>
        </p:scale>
        <p:origin x="4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10/02/2025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10/02/2025</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10/02/2025</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2/10/2025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7.sv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7.sv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7.sv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7.sv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gif"/><Relationship Id="rId7" Type="http://schemas.openxmlformats.org/officeDocument/2006/relationships/image" Target="../media/image5.pn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18.GIF"/><Relationship Id="rId10" Type="http://schemas.openxmlformats.org/officeDocument/2006/relationships/image" Target="../media/image8.svg"/><Relationship Id="rId4" Type="http://schemas.openxmlformats.org/officeDocument/2006/relationships/image" Target="../media/image29.gif"/><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7.sv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7.sv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7.sv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18.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gif"/><Relationship Id="rId9" Type="http://schemas.openxmlformats.org/officeDocument/2006/relationships/image" Target="../media/image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B4B550A-6983-41E9-9592-8A421991A4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493043" y="3848100"/>
            <a:ext cx="5850270" cy="6139577"/>
          </a:xfrm>
          <a:prstGeom prst="rect">
            <a:avLst/>
          </a:prstGeom>
        </p:spPr>
      </p:pic>
      <p:pic>
        <p:nvPicPr>
          <p:cNvPr id="8" name="Picture 2" descr="C:\Users\Administrator\Desktop\1546057363994_gat_l.png">
            <a:extLst>
              <a:ext uri="{FF2B5EF4-FFF2-40B4-BE49-F238E27FC236}">
                <a16:creationId xmlns:a16="http://schemas.microsoft.com/office/drawing/2014/main" id="{96933182-36DD-5CB7-7076-5FA2C7438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1751" y="5118100"/>
            <a:ext cx="459981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5"/>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6"/>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4626520" y="3414764"/>
            <a:ext cx="9318080" cy="923330"/>
          </a:xfrm>
          <a:prstGeom prst="rect">
            <a:avLst/>
          </a:prstGeom>
          <a:noFill/>
        </p:spPr>
        <p:txBody>
          <a:bodyPr wrap="square" lIns="91440" tIns="45720" rIns="91440" bIns="45720">
            <a:spAutoFit/>
          </a:bodyPr>
          <a:lstStyle/>
          <a:p>
            <a:pPr algn="ctr"/>
            <a:r>
              <a:rPr lang="vi-VN" sz="5400" b="1" cap="none" spc="0">
                <a:ln w="6600">
                  <a:solidFill>
                    <a:schemeClr val="accent2"/>
                  </a:solidFill>
                  <a:prstDash val="solid"/>
                </a:ln>
                <a:solidFill>
                  <a:srgbClr val="FFFFFF"/>
                </a:solidFill>
                <a:effectLst>
                  <a:outerShdw dist="38100" dir="2700000" algn="tl" rotWithShape="0">
                    <a:schemeClr val="accent2"/>
                  </a:outerShdw>
                </a:effectLst>
              </a:rPr>
              <a:t>KHỞI ĐỘNG ĐẦU GIỜ</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4DA87847-CFD9-4FBD-892F-FB407D2AB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8" name="Picture 17">
            <a:extLst>
              <a:ext uri="{FF2B5EF4-FFF2-40B4-BE49-F238E27FC236}">
                <a16:creationId xmlns:a16="http://schemas.microsoft.com/office/drawing/2014/main" id="{8AB0E425-6750-42FA-9B88-34BCD0DA9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0" name="Freeform 2">
            <a:extLst>
              <a:ext uri="{FF2B5EF4-FFF2-40B4-BE49-F238E27FC236}">
                <a16:creationId xmlns:a16="http://schemas.microsoft.com/office/drawing/2014/main" id="{396C2B97-5CE7-4A0F-AE56-749247F38513}"/>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CAEC6E93-E64B-4E4D-AB3D-5934C5851C11}"/>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545BEFD-3558-400F-B862-808658AC13EF}"/>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58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165092" y="923711"/>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776392" y="1570042"/>
            <a:ext cx="16102473" cy="3954458"/>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3162300" y="2723050"/>
            <a:ext cx="145542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362200" y="3894650"/>
            <a:ext cx="14173200"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981200" y="5531858"/>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3:</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08788" y="2589165"/>
            <a:ext cx="15460012" cy="1605910"/>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4339344" y="402428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      hát. </a:t>
            </a:r>
          </a:p>
        </p:txBody>
      </p:sp>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a:blip r:embed="rId14"/>
          <a:stretch>
            <a:fillRect/>
          </a:stretch>
        </p:blipFill>
        <p:spPr>
          <a:xfrm>
            <a:off x="533400" y="2844577"/>
            <a:ext cx="17145000" cy="1406285"/>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3114328" y="4154705"/>
            <a:ext cx="14792672" cy="954107"/>
          </a:xfrm>
          <a:prstGeom prst="rect">
            <a:avLst/>
          </a:prstGeom>
          <a:noFill/>
        </p:spPr>
        <p:txBody>
          <a:bodyPr wrap="square">
            <a:spAutoFit/>
          </a:bodyPr>
          <a:lstStyle/>
          <a:p>
            <a:r>
              <a:rPr lang="vi-VN" sz="2800">
                <a:solidFill>
                  <a:srgbClr val="0070C0"/>
                </a:solidFill>
                <a:latin typeface="+mj-lt"/>
              </a:rPr>
              <a:t>Bông lúa       trĩu       i     trong lòng    tay        như  đựng   đầy  mưa      gió       nắng, </a:t>
            </a:r>
          </a:p>
          <a:p>
            <a:endParaRPr lang="vi-VN" sz="2800">
              <a:solidFill>
                <a:srgbClr val="0070C0"/>
              </a:solidFill>
              <a:latin typeface="+mj-lt"/>
            </a:endParaRPr>
          </a:p>
        </p:txBody>
      </p:sp>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3"/>
          <a:stretch>
            <a:fillRect/>
          </a:stretch>
        </p:blipFill>
        <p:spPr>
          <a:xfrm>
            <a:off x="0" y="1992093"/>
            <a:ext cx="17478800" cy="270510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581400" y="303573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622395"/>
            <a:ext cx="14792672" cy="954107"/>
          </a:xfrm>
          <a:prstGeom prst="rect">
            <a:avLst/>
          </a:prstGeom>
          <a:noFill/>
        </p:spPr>
        <p:txBody>
          <a:bodyPr wrap="square">
            <a:spAutoFit/>
          </a:bodyPr>
          <a:lstStyle/>
          <a:p>
            <a:r>
              <a:rPr lang="vi-VN" sz="2800">
                <a:solidFill>
                  <a:srgbClr val="0070C0"/>
                </a:solidFill>
                <a:latin typeface="+mj-lt"/>
              </a:rPr>
              <a:t>hát.     Bông lúa       trĩu       i     trong  lòng    tay        như  đựng    đầy  mưa       gió       nắng, </a:t>
            </a:r>
          </a:p>
          <a:p>
            <a:endParaRPr lang="vi-VN" sz="2800">
              <a:solidFill>
                <a:srgbClr val="0070C0"/>
              </a:solidFill>
              <a:latin typeface="+mj-lt"/>
            </a:endParaRPr>
          </a:p>
        </p:txBody>
      </p:sp>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328420" y="2616852"/>
            <a:ext cx="17631160" cy="1293438"/>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667000" y="3881893"/>
            <a:ext cx="1478280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       ơi!</a:t>
            </a:r>
          </a:p>
        </p:txBody>
      </p:sp>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3101628" y="4190726"/>
            <a:ext cx="13645536" cy="523220"/>
          </a:xfrm>
          <a:prstGeom prst="rect">
            <a:avLst/>
          </a:prstGeom>
          <a:noFill/>
        </p:spPr>
        <p:txBody>
          <a:bodyPr wrap="square">
            <a:spAutoFit/>
          </a:bodyPr>
          <a:lstStyle/>
          <a:p>
            <a:r>
              <a:rPr lang="vi-VN" sz="280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5" y="2595909"/>
            <a:ext cx="17577590" cy="1605457"/>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3"/>
          <a:stretch>
            <a:fillRect/>
          </a:stretch>
        </p:blipFill>
        <p:spPr>
          <a:xfrm>
            <a:off x="186900" y="1429981"/>
            <a:ext cx="17186700" cy="375804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743200" y="3031868"/>
            <a:ext cx="1496875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653604" y="5041455"/>
            <a:ext cx="13645536" cy="523220"/>
          </a:xfrm>
          <a:prstGeom prst="rect">
            <a:avLst/>
          </a:prstGeom>
          <a:noFill/>
        </p:spPr>
        <p:txBody>
          <a:bodyPr wrap="square">
            <a:spAutoFit/>
          </a:bodyPr>
          <a:lstStyle/>
          <a:p>
            <a:r>
              <a:rPr lang="vi-VN" sz="2800">
                <a:solidFill>
                  <a:srgbClr val="0070C0"/>
                </a:solidFill>
                <a:latin typeface="+mj-lt"/>
              </a:rPr>
              <a:t>ơi!        Của   bao    người    nuôi    lúa      lớn                            lúa               ơi! </a:t>
            </a:r>
          </a:p>
        </p:txBody>
      </p:sp>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179609" y="144032"/>
            <a:ext cx="3134192"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Ghép toàn bài:</a:t>
            </a:r>
            <a:endParaRPr lang="en-US" sz="3600" b="1" cap="none" spc="0">
              <a:ln w="0"/>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algn="ctr"/>
            <a:r>
              <a:rPr lang="vi-VN" sz="2200" i="1" cap="none" spc="0">
                <a:ln w="0"/>
                <a:effectLst>
                  <a:outerShdw blurRad="38100" dist="19050" dir="2700000" algn="tl" rotWithShape="0">
                    <a:schemeClr val="dk1">
                      <a:alpha val="40000"/>
                    </a:schemeClr>
                  </a:outerShdw>
                </a:effectLst>
                <a:latin typeface="+mj-lt"/>
              </a:rPr>
              <a:t>Nhạc: Bùi Đình Thảo</a:t>
            </a:r>
          </a:p>
          <a:p>
            <a:pPr algn="ctr"/>
            <a:r>
              <a:rPr lang="vi-VN" sz="2200" i="1">
                <a:ln w="0"/>
                <a:effectLst>
                  <a:outerShdw blurRad="38100" dist="19050" dir="2700000" algn="tl" rotWithShape="0">
                    <a:schemeClr val="dk1">
                      <a:alpha val="40000"/>
                    </a:schemeClr>
                  </a:outerShdw>
                </a:effectLst>
                <a:latin typeface="+mj-lt"/>
              </a:rPr>
              <a:t>Lời: Nguyễn Khoa Đăng – Bùi Đình Thảo</a:t>
            </a:r>
            <a:endParaRPr lang="en-US" sz="2200" i="1" cap="none" spc="0">
              <a:ln w="0"/>
              <a:effectLst>
                <a:outerShdw blurRad="38100" dist="19050" dir="2700000" algn="tl" rotWithShape="0">
                  <a:schemeClr val="dk1">
                    <a:alpha val="40000"/>
                  </a:schemeClr>
                </a:outerShdw>
              </a:effectLst>
              <a:latin typeface="+mj-lt"/>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r>
              <a:rPr lang="vi-VN" sz="2800">
                <a:solidFill>
                  <a:srgbClr val="0070C0"/>
                </a:solidFill>
                <a:latin typeface="+mj-lt"/>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r>
              <a:rPr lang="vi-VN" sz="2800">
                <a:solidFill>
                  <a:srgbClr val="0070C0"/>
                </a:solidFill>
                <a:latin typeface="+mj-lt"/>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r>
              <a:rPr lang="vi-VN" sz="2800">
                <a:solidFill>
                  <a:srgbClr val="0070C0"/>
                </a:solidFill>
                <a:latin typeface="+mj-lt"/>
              </a:rPr>
              <a:t>trĩu       i     trong  lòng      tay          như   đựng     đầy    mưa        gió         nắng,       Như    mang </a:t>
            </a:r>
          </a:p>
          <a:p>
            <a:endParaRPr lang="vi-VN" sz="2800">
              <a:solidFill>
                <a:srgbClr val="0070C0"/>
              </a:solidFill>
              <a:latin typeface="+mj-lt"/>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r>
              <a:rPr lang="vi-VN" sz="2800">
                <a:solidFill>
                  <a:srgbClr val="0070C0"/>
                </a:solidFill>
                <a:latin typeface="+mj-lt"/>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r>
              <a:rPr lang="vi-VN" sz="2800">
                <a:solidFill>
                  <a:srgbClr val="0070C0"/>
                </a:solidFill>
                <a:latin typeface="+mj-lt"/>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r>
              <a:rPr lang="vi-VN" sz="2800">
                <a:solidFill>
                  <a:srgbClr val="0070C0"/>
                </a:solidFill>
                <a:latin typeface="+mj-lt"/>
              </a:rPr>
              <a:t>ơi!                                                            Em         đi…      …ơi!                             </a:t>
            </a:r>
          </a:p>
        </p:txBody>
      </p:sp>
    </p:spTree>
    <p:extLst>
      <p:ext uri="{BB962C8B-B14F-4D97-AF65-F5344CB8AC3E}">
        <p14:creationId xmlns:p14="http://schemas.microsoft.com/office/powerpoint/2010/main" val="225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020098" y="119680"/>
            <a:ext cx="417133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với nhạc đệm:</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Tree>
    <p:extLst>
      <p:ext uri="{BB962C8B-B14F-4D97-AF65-F5344CB8AC3E}">
        <p14:creationId xmlns:p14="http://schemas.microsoft.com/office/powerpoint/2010/main" val="268723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17" name="Picture 2" descr="C:\Users\Administrator\Desktop\1546057363994_gat_l.png">
            <a:extLst>
              <a:ext uri="{FF2B5EF4-FFF2-40B4-BE49-F238E27FC236}">
                <a16:creationId xmlns:a16="http://schemas.microsoft.com/office/drawing/2014/main" id="{4C51A6A4-9BEC-4A29-B575-0B7C2B4A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3835" y="6117404"/>
            <a:ext cx="3853573" cy="3699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85EB0BF-6E11-424D-BF48-7E820EDD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8481070"/>
            <a:ext cx="11125200" cy="1767829"/>
          </a:xfrm>
          <a:prstGeom prst="rect">
            <a:avLst/>
          </a:prstGeom>
        </p:spPr>
      </p:pic>
      <p:pic>
        <p:nvPicPr>
          <p:cNvPr id="19" name="Picture 18">
            <a:extLst>
              <a:ext uri="{FF2B5EF4-FFF2-40B4-BE49-F238E27FC236}">
                <a16:creationId xmlns:a16="http://schemas.microsoft.com/office/drawing/2014/main" id="{9A983C28-E1C5-4478-A5C6-173173300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8519170"/>
            <a:ext cx="9067800" cy="1767829"/>
          </a:xfrm>
          <a:prstGeom prst="rect">
            <a:avLst/>
          </a:prstGeom>
        </p:spPr>
      </p:pic>
      <p:sp>
        <p:nvSpPr>
          <p:cNvPr id="20" name="Freeform 2">
            <a:extLst>
              <a:ext uri="{FF2B5EF4-FFF2-40B4-BE49-F238E27FC236}">
                <a16:creationId xmlns:a16="http://schemas.microsoft.com/office/drawing/2014/main" id="{1CAB12FD-6C0D-442D-BDC2-72CFA1D708AF}"/>
              </a:ext>
            </a:extLst>
          </p:cNvPr>
          <p:cNvSpPr/>
          <p:nvPr/>
        </p:nvSpPr>
        <p:spPr>
          <a:xfrm>
            <a:off x="5998072" y="9807712"/>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1329E1A5-DAAB-400A-A218-59ADBDCAB056}"/>
              </a:ext>
            </a:extLst>
          </p:cNvPr>
          <p:cNvSpPr/>
          <p:nvPr/>
        </p:nvSpPr>
        <p:spPr>
          <a:xfrm>
            <a:off x="12094072" y="9817100"/>
            <a:ext cx="6410136"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4FEA145-0CF1-47BB-AEBA-2E9CE25CD09C}"/>
              </a:ext>
            </a:extLst>
          </p:cNvPr>
          <p:cNvSpPr/>
          <p:nvPr/>
        </p:nvSpPr>
        <p:spPr>
          <a:xfrm>
            <a:off x="-168624" y="9807713"/>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251424E-7CF0-4FF9-BAA1-2EBE16E50AD8}"/>
              </a:ext>
            </a:extLst>
          </p:cNvPr>
          <p:cNvSpPr/>
          <p:nvPr/>
        </p:nvSpPr>
        <p:spPr>
          <a:xfrm>
            <a:off x="1608788" y="1805929"/>
            <a:ext cx="806861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vỗ tay theo nhịp</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F9720B22-7042-4DAA-8DCB-256E6BA9DDCA}"/>
              </a:ext>
            </a:extLst>
          </p:cNvPr>
          <p:cNvPicPr>
            <a:picLocks noChangeAspect="1"/>
          </p:cNvPicPr>
          <p:nvPr/>
        </p:nvPicPr>
        <p:blipFill>
          <a:blip r:embed="rId11"/>
          <a:stretch>
            <a:fillRect/>
          </a:stretch>
        </p:blipFill>
        <p:spPr>
          <a:xfrm>
            <a:off x="685800" y="2717418"/>
            <a:ext cx="16188071" cy="2209800"/>
          </a:xfrm>
          <a:prstGeom prst="rect">
            <a:avLst/>
          </a:prstGeom>
        </p:spPr>
      </p:pic>
      <p:sp>
        <p:nvSpPr>
          <p:cNvPr id="13" name="TextBox 12">
            <a:extLst>
              <a:ext uri="{FF2B5EF4-FFF2-40B4-BE49-F238E27FC236}">
                <a16:creationId xmlns:a16="http://schemas.microsoft.com/office/drawing/2014/main" id="{53680D09-0BEC-46DA-A39C-BA7C23EFC797}"/>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14" name="Hình ảnh 1251147001" descr="Ảnh có chứa đồng hồ, bản phác thảo, hình vẽ, vòng tròn&#10;&#10;Mô tả được tạo tự động">
            <a:extLst>
              <a:ext uri="{FF2B5EF4-FFF2-40B4-BE49-F238E27FC236}">
                <a16:creationId xmlns:a16="http://schemas.microsoft.com/office/drawing/2014/main" id="{6B2FFC3D-2FC5-4ACE-BF38-270F20B9B7D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419600" y="5213386"/>
            <a:ext cx="914400" cy="1057462"/>
          </a:xfrm>
          <a:prstGeom prst="ellipse">
            <a:avLst/>
          </a:prstGeom>
          <a:ln>
            <a:noFill/>
          </a:ln>
          <a:effectLst>
            <a:softEdge rad="112500"/>
          </a:effectLst>
        </p:spPr>
      </p:pic>
      <p:pic>
        <p:nvPicPr>
          <p:cNvPr id="15" name="Hình ảnh 1251147001" descr="Ảnh có chứa đồng hồ, bản phác thảo, hình vẽ, vòng tròn&#10;&#10;Mô tả được tạo tự động">
            <a:extLst>
              <a:ext uri="{FF2B5EF4-FFF2-40B4-BE49-F238E27FC236}">
                <a16:creationId xmlns:a16="http://schemas.microsoft.com/office/drawing/2014/main" id="{5B070AB3-72C4-43A9-80D0-2C35E078DA80}"/>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7865435" y="5097255"/>
            <a:ext cx="914400" cy="1057462"/>
          </a:xfrm>
          <a:prstGeom prst="ellipse">
            <a:avLst/>
          </a:prstGeom>
          <a:ln>
            <a:noFill/>
          </a:ln>
          <a:effectLst>
            <a:softEdge rad="112500"/>
          </a:effectLst>
        </p:spPr>
      </p:pic>
      <p:pic>
        <p:nvPicPr>
          <p:cNvPr id="23" name="Hình ảnh 1251147001" descr="Ảnh có chứa đồng hồ, bản phác thảo, hình vẽ, vòng tròn&#10;&#10;Mô tả được tạo tự động">
            <a:extLst>
              <a:ext uri="{FF2B5EF4-FFF2-40B4-BE49-F238E27FC236}">
                <a16:creationId xmlns:a16="http://schemas.microsoft.com/office/drawing/2014/main" id="{EA654CF7-9EFD-4EC6-9BF0-E3F5F0EB411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0608635" y="5079537"/>
            <a:ext cx="914400" cy="1057462"/>
          </a:xfrm>
          <a:prstGeom prst="ellipse">
            <a:avLst/>
          </a:prstGeom>
          <a:ln>
            <a:noFill/>
          </a:ln>
          <a:effectLst>
            <a:softEdge rad="112500"/>
          </a:effectLst>
        </p:spPr>
      </p:pic>
      <p:pic>
        <p:nvPicPr>
          <p:cNvPr id="24" name="Hình ảnh 1251147001" descr="Ảnh có chứa đồng hồ, bản phác thảo, hình vẽ, vòng tròn&#10;&#10;Mô tả được tạo tự động">
            <a:extLst>
              <a:ext uri="{FF2B5EF4-FFF2-40B4-BE49-F238E27FC236}">
                <a16:creationId xmlns:a16="http://schemas.microsoft.com/office/drawing/2014/main" id="{099F9C28-9614-41FE-8BA8-BC764054FEB3}"/>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3959897" y="5059942"/>
            <a:ext cx="914400" cy="1057462"/>
          </a:xfrm>
          <a:prstGeom prst="ellipse">
            <a:avLst/>
          </a:prstGeom>
          <a:ln>
            <a:noFill/>
          </a:ln>
          <a:effectLst>
            <a:softEdge rad="112500"/>
          </a:effectLst>
        </p:spPr>
      </p:pic>
    </p:spTree>
    <p:extLst>
      <p:ext uri="{BB962C8B-B14F-4D97-AF65-F5344CB8AC3E}">
        <p14:creationId xmlns:p14="http://schemas.microsoft.com/office/powerpoint/2010/main" val="40464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14B31-B304-41A3-92EA-785545F65D6F}"/>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28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
        <p:nvSpPr>
          <p:cNvPr id="33" name="Rectangle 32">
            <a:extLst>
              <a:ext uri="{FF2B5EF4-FFF2-40B4-BE49-F238E27FC236}">
                <a16:creationId xmlns:a16="http://schemas.microsoft.com/office/drawing/2014/main" id="{269D41F6-50FB-4ADC-8096-4815100CF851}"/>
              </a:ext>
            </a:extLst>
          </p:cNvPr>
          <p:cNvSpPr/>
          <p:nvPr/>
        </p:nvSpPr>
        <p:spPr>
          <a:xfrm>
            <a:off x="-1232665" y="17159"/>
            <a:ext cx="806861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vỗ tay theo nhịp</a:t>
            </a:r>
            <a:endParaRPr kumimoji="0" lang="en-US"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Chủ đề 5: Thiên nhiên tươi đẹp</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402861" y="132378"/>
            <a:ext cx="20697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Tree>
    <p:extLst>
      <p:ext uri="{BB962C8B-B14F-4D97-AF65-F5344CB8AC3E}">
        <p14:creationId xmlns:p14="http://schemas.microsoft.com/office/powerpoint/2010/main" val="8299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1546057363994_gat_l.png">
            <a:extLst>
              <a:ext uri="{FF2B5EF4-FFF2-40B4-BE49-F238E27FC236}">
                <a16:creationId xmlns:a16="http://schemas.microsoft.com/office/drawing/2014/main" id="{7D0F4EDB-7D2F-4B23-A346-02F8EBA58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2989" y="544830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81200" y="441679"/>
            <a:ext cx="2132315"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Đọc lời ca</a:t>
            </a:r>
            <a:endParaRPr lang="en-US" sz="3600" b="1" cap="none" spc="0">
              <a:ln w="0"/>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algn="ctr"/>
            <a:r>
              <a:rPr lang="vi-VN" sz="2400" cap="none" spc="0">
                <a:ln w="0"/>
                <a:effectLst>
                  <a:outerShdw blurRad="38100" dist="19050" dir="2700000" algn="tl" rotWithShape="0">
                    <a:schemeClr val="dk1">
                      <a:alpha val="40000"/>
                    </a:schemeClr>
                  </a:outerShdw>
                </a:effectLst>
                <a:latin typeface="+mj-lt"/>
              </a:rPr>
              <a:t>Nhạc: Bùi Đình Thảo</a:t>
            </a:r>
          </a:p>
          <a:p>
            <a:pPr algn="ctr"/>
            <a:r>
              <a:rPr lang="vi-VN" sz="2400">
                <a:ln w="0"/>
                <a:effectLst>
                  <a:outerShdw blurRad="38100" dist="19050" dir="2700000" algn="tl" rotWithShape="0">
                    <a:schemeClr val="dk1">
                      <a:alpha val="40000"/>
                    </a:schemeClr>
                  </a:outerShdw>
                </a:effectLst>
                <a:latin typeface="+mj-lt"/>
              </a:rPr>
              <a:t>Lời: Nguyễn Khoa Đăng – Bùi Đình Thảo</a:t>
            </a:r>
            <a:endParaRPr lang="en-US" sz="2400" cap="none" spc="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0371312" cy="3108543"/>
          </a:xfrm>
          <a:prstGeom prst="rect">
            <a:avLst/>
          </a:prstGeom>
          <a:noFill/>
        </p:spPr>
        <p:txBody>
          <a:bodyPr wrap="square">
            <a:spAutoFit/>
          </a:bodyPr>
          <a:lstStyle/>
          <a:p>
            <a:r>
              <a:rPr lang="vi-VN" sz="2800">
                <a:latin typeface="+mj-lt"/>
              </a:rPr>
              <a:t>Câu 1: Em đi giữa biển vàng, nghe mênh mang trên đồng lúa hát. </a:t>
            </a:r>
          </a:p>
          <a:p>
            <a:r>
              <a:rPr lang="vi-VN" sz="2800">
                <a:latin typeface="+mj-lt"/>
              </a:rPr>
              <a:t>Câu 2: Hương lúa chín thoang thoảng bay làm lung lay hàng cột điện, làm xao động cả rặng cây. </a:t>
            </a:r>
          </a:p>
          <a:p>
            <a:r>
              <a:rPr lang="vi-VN" sz="2800">
                <a:latin typeface="+mj-lt"/>
              </a:rPr>
              <a:t>Câu 3: Em đi giữa biển vàng, nghe mênh mang trên đồng lúa hát.</a:t>
            </a:r>
          </a:p>
          <a:p>
            <a:r>
              <a:rPr lang="vi-VN" sz="2800">
                <a:latin typeface="+mj-lt"/>
              </a:rPr>
              <a:t>Câu 4: Bông lúa trĩu i trong lòng tay như đựng đầy mưa gió nắng, </a:t>
            </a:r>
          </a:p>
          <a:p>
            <a:r>
              <a:rPr lang="vi-VN" sz="2800">
                <a:latin typeface="+mj-lt"/>
              </a:rPr>
              <a:t>Câu 5: Như mang nặng giọt mồ hôi của bao người nuôi lúa lớn lúa ơi!</a:t>
            </a:r>
          </a:p>
          <a:p>
            <a:r>
              <a:rPr lang="vi-VN" sz="2800">
                <a:latin typeface="+mj-lt"/>
              </a:rPr>
              <a:t>Câu 6: Của bao người nuôi lúa lớn lúa ơi! </a:t>
            </a: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a:blip r:embed="rId14"/>
          <a:stretch>
            <a:fillRect/>
          </a:stretch>
        </p:blipFill>
        <p:spPr>
          <a:xfrm>
            <a:off x="685800" y="2717418"/>
            <a:ext cx="16188071" cy="2209800"/>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2832545"/>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4114801" y="2869404"/>
            <a:ext cx="13283932" cy="523220"/>
          </a:xfrm>
          <a:prstGeom prst="rect">
            <a:avLst/>
          </a:prstGeom>
          <a:noFill/>
        </p:spPr>
        <p:txBody>
          <a:bodyPr wrap="square">
            <a:spAutoFit/>
          </a:bodyPr>
          <a:lstStyle/>
          <a:p>
            <a:r>
              <a:rPr lang="vi-VN" sz="280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438400" y="4631379"/>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1705</TotalTime>
  <Words>1098</Words>
  <Application>Microsoft Office PowerPoint</Application>
  <PresentationFormat>Custom</PresentationFormat>
  <Paragraphs>94</Paragraphs>
  <Slides>20</Slides>
  <Notes>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20</vt:i4>
      </vt:variant>
    </vt:vector>
  </HeadingPairs>
  <TitlesOfParts>
    <vt:vector size="28" baseType="lpstr">
      <vt:lpstr>Arial</vt:lpstr>
      <vt:lpstr>Times New Roman</vt:lpstr>
      <vt:lpstr>Calibri Light</vt:lpstr>
      <vt:lpstr>Calibri</vt:lpstr>
      <vt:lpstr>2_Office Theme</vt:lpstr>
      <vt:lpstr>7_Office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TAM</cp:lastModifiedBy>
  <cp:revision>68</cp:revision>
  <dcterms:created xsi:type="dcterms:W3CDTF">2006-08-16T00:00:00Z</dcterms:created>
  <dcterms:modified xsi:type="dcterms:W3CDTF">2025-02-10T00:47:52Z</dcterms:modified>
  <dc:identifier>DAFNYV3U0-c</dc:identifier>
</cp:coreProperties>
</file>