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0" r:id="rId3"/>
    <p:sldId id="271" r:id="rId4"/>
    <p:sldId id="276" r:id="rId5"/>
    <p:sldId id="277" r:id="rId6"/>
    <p:sldId id="278" r:id="rId7"/>
    <p:sldId id="292" r:id="rId8"/>
    <p:sldId id="293" r:id="rId9"/>
    <p:sldId id="294" r:id="rId10"/>
    <p:sldId id="295" r:id="rId11"/>
    <p:sldId id="300" r:id="rId12"/>
    <p:sldId id="301" r:id="rId13"/>
    <p:sldId id="302" r:id="rId14"/>
    <p:sldId id="30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50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99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3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78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64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71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43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6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6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52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20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3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2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9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930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5585" y="1775292"/>
            <a:ext cx="167283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>
                <a:solidFill>
                  <a:srgbClr val="FF0000"/>
                </a:solidFill>
                <a:latin typeface="Times New Roman"/>
                <a:ea typeface="Times New Roman"/>
              </a:rPr>
              <a:t>TIẾT 22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3636" y="3451550"/>
            <a:ext cx="6462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latin typeface="Times New Roman"/>
                <a:ea typeface="Arial"/>
              </a:rPr>
              <a:t>* 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Arial"/>
              </a:rPr>
              <a:t>VẬN DỤNG - SÁNG TẠO</a:t>
            </a:r>
            <a:endParaRPr lang="en-US" sz="36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3636" y="2652960"/>
            <a:ext cx="6731971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b="1">
                <a:solidFill>
                  <a:srgbClr val="FF0000"/>
                </a:solidFill>
                <a:latin typeface="Times New Roman"/>
                <a:ea typeface="Arial"/>
              </a:rPr>
              <a:t>* 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Arial"/>
              </a:rPr>
              <a:t>ÔN TẬP: HÁT VÀ ĐỌC NHẠC</a:t>
            </a:r>
            <a:endParaRPr lang="en-US" sz="36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149080"/>
            <a:ext cx="2988796" cy="262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6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6176" y="1029254"/>
            <a:ext cx="2987824" cy="58287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99384" y="53864"/>
            <a:ext cx="55446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Times New Roman"/>
                <a:ea typeface="Arial"/>
              </a:rPr>
              <a:t>2. Vận dụng – Sáng tạo: </a:t>
            </a:r>
            <a:r>
              <a:rPr lang="en-US" b="1">
                <a:latin typeface="Times New Roman"/>
                <a:ea typeface="Times New Roman"/>
              </a:rPr>
              <a:t>Trò chơi </a:t>
            </a:r>
            <a:r>
              <a:rPr lang="en-US" b="1" i="1">
                <a:latin typeface="Times New Roman"/>
                <a:ea typeface="Times New Roman"/>
              </a:rPr>
              <a:t>Mình cùng trồng cây</a:t>
            </a:r>
            <a:r>
              <a:rPr lang="en-US" b="1">
                <a:latin typeface="Times New Roman"/>
                <a:ea typeface="Times New Roman"/>
              </a:rPr>
              <a:t> </a:t>
            </a:r>
            <a:endParaRPr lang="en-US">
              <a:effectLst/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03" y="53865"/>
            <a:ext cx="28478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>
                <a:solidFill>
                  <a:srgbClr val="FC330E"/>
                </a:solidFill>
                <a:latin typeface="Times New Roman"/>
                <a:ea typeface="Arial"/>
              </a:rPr>
              <a:t>VẬN DỤNG – SÁNG TẠO</a:t>
            </a:r>
            <a:endParaRPr lang="en-US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74" y="561003"/>
            <a:ext cx="72996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Times New Roman"/>
                <a:ea typeface="Times New Roman"/>
              </a:rPr>
              <a:t>Bước 1: HD HS đoc phần lời của trò chơi theo tiết tấu từ trái qua phải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2050" name="Picture 2" descr="2021-06-13_1005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834"/>
            <a:ext cx="6156176" cy="575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978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6176" y="1029254"/>
            <a:ext cx="2987824" cy="58287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88204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92100">
              <a:lnSpc>
                <a:spcPct val="150000"/>
              </a:lnSpc>
            </a:pPr>
            <a:r>
              <a:rPr lang="en-US">
                <a:latin typeface="Times New Roman"/>
                <a:ea typeface="Times New Roman"/>
              </a:rPr>
              <a:t>Bước 2: Chia lớp thành hai nhóm đọc đối đáp, trên nền tiết tấu rap với tốc độ từ 80 – 120.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3074" name="Picture 2" descr="Presentation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6228184" cy="623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280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6176" y="1029254"/>
            <a:ext cx="2987824" cy="582874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992" y="-1686"/>
            <a:ext cx="9073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92100"/>
            <a:r>
              <a:rPr lang="en-US">
                <a:latin typeface="Times New Roman"/>
                <a:ea typeface="Times New Roman"/>
              </a:rPr>
              <a:t>Bước 3: Mình là Raper.</a:t>
            </a:r>
            <a:endParaRPr lang="en-US">
              <a:latin typeface="Times New Roman"/>
              <a:ea typeface="Calibri"/>
            </a:endParaRPr>
          </a:p>
          <a:p>
            <a:r>
              <a:rPr lang="en-US">
                <a:latin typeface="Times New Roman"/>
                <a:ea typeface="Times New Roman"/>
              </a:rPr>
              <a:t>– Đọc trên nền tiết tấu của đàn phím điện tử (GV có thể chọn tiết tấu hiphop, rap, funk,…).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6" name="Picture 2" descr="2021-06-13_1005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6156176" cy="60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837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1765" y="-1"/>
            <a:ext cx="4593522" cy="68371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220" y="0"/>
            <a:ext cx="56521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/>
                <a:ea typeface="Times New Roman"/>
              </a:rPr>
              <a:t>– GV cho các nhóm thực hành luyện tập theo hình thức đối đầu.</a:t>
            </a:r>
            <a:endParaRPr lang="en-US" sz="3200">
              <a:latin typeface="Times New Roman"/>
              <a:ea typeface="Calibri"/>
            </a:endParaRPr>
          </a:p>
          <a:p>
            <a:r>
              <a:rPr lang="en-US" sz="3200">
                <a:latin typeface="Times New Roman"/>
                <a:ea typeface="Times New Roman"/>
              </a:rPr>
              <a:t> – GV hướng dẫn HS vận động cơ thể khi đọc rap: giơ tay, giậm chân, thân hình lắc lư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057045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265097" y="828780"/>
            <a:ext cx="475680" cy="3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07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52" y="2780928"/>
            <a:ext cx="308971" cy="247705"/>
          </a:xfrm>
          <a:prstGeom prst="rect">
            <a:avLst/>
          </a:prstGeom>
        </p:spPr>
      </p:pic>
      <p:pic>
        <p:nvPicPr>
          <p:cNvPr id="7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7984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19" y="2649310"/>
            <a:ext cx="8682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Ôn bài hát với các hình thức: Lớp , tổ, cá nhân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589240"/>
            <a:ext cx="858120" cy="75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75671" y="980728"/>
            <a:ext cx="70907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latin typeface="Times New Roman"/>
                <a:ea typeface="Calibri"/>
              </a:rPr>
              <a:t>1.Ôn tập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latin typeface="Times New Roman"/>
                <a:ea typeface="Calibri"/>
              </a:rPr>
              <a:t>*Ôn tập bài hát Hoa lá mùa xuân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014" y="144361"/>
            <a:ext cx="5528052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THỰC HÀNH − LUYỆN TẬP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57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356"/>
            <a:ext cx="9144000" cy="3815644"/>
          </a:xfrm>
        </p:spPr>
      </p:pic>
      <p:sp>
        <p:nvSpPr>
          <p:cNvPr id="5" name="TextBox 4"/>
          <p:cNvSpPr txBox="1"/>
          <p:nvPr/>
        </p:nvSpPr>
        <p:spPr>
          <a:xfrm>
            <a:off x="1187624" y="654561"/>
            <a:ext cx="7956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Ôn hát gõ đệm theo phách</a:t>
            </a:r>
          </a:p>
        </p:txBody>
      </p:sp>
    </p:spTree>
    <p:extLst>
      <p:ext uri="{BB962C8B-B14F-4D97-AF65-F5344CB8AC3E}">
        <p14:creationId xmlns:p14="http://schemas.microsoft.com/office/powerpoint/2010/main" val="40440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9144000" cy="2636912"/>
          </a:xfrm>
        </p:spPr>
      </p:pic>
      <p:sp>
        <p:nvSpPr>
          <p:cNvPr id="5" name="TextBox 4"/>
          <p:cNvSpPr txBox="1"/>
          <p:nvPr/>
        </p:nvSpPr>
        <p:spPr>
          <a:xfrm>
            <a:off x="323528" y="151676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Hd người đung đưa theo nhịp điệu trái, phải. Tay vỗ tay theo nhịp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92696"/>
            <a:ext cx="7632700" cy="3672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210169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9144000" cy="2636912"/>
          </a:xfrm>
        </p:spPr>
      </p:pic>
      <p:sp>
        <p:nvSpPr>
          <p:cNvPr id="5" name="TextBox 4"/>
          <p:cNvSpPr txBox="1"/>
          <p:nvPr/>
        </p:nvSpPr>
        <p:spPr>
          <a:xfrm>
            <a:off x="1691680" y="15541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Xem song video HD các động tác phụ họa cho bài hát</a:t>
            </a:r>
          </a:p>
        </p:txBody>
      </p:sp>
      <p:pic>
        <p:nvPicPr>
          <p:cNvPr id="6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5661248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28" y="6266842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9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1772816"/>
            <a:ext cx="5724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>
                <a:solidFill>
                  <a:srgbClr val="FF0000"/>
                </a:solidFill>
                <a:latin typeface="Times New Roman"/>
                <a:ea typeface="Calibri"/>
              </a:rPr>
              <a:t>Ôn đọc lại cao độ 6 nốt Đồ-rê-mi-pha-sol-la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7744" y="260648"/>
            <a:ext cx="4932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b="1">
                <a:solidFill>
                  <a:prstClr val="black"/>
                </a:solidFill>
                <a:latin typeface="Times New Roman"/>
                <a:ea typeface="Arial"/>
              </a:rPr>
              <a:t>* Ôn đọc nhạc </a:t>
            </a:r>
            <a:r>
              <a:rPr lang="fr-FR" sz="3600" b="1" i="1">
                <a:solidFill>
                  <a:prstClr val="black"/>
                </a:solidFill>
                <a:latin typeface="Times New Roman"/>
                <a:ea typeface="Arial"/>
              </a:rPr>
              <a:t>Bài số 3</a:t>
            </a:r>
            <a:endParaRPr lang="en-US" sz="36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24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6809" y="0"/>
            <a:ext cx="8697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Calibri"/>
              </a:rPr>
              <a:t>Ôn lại thế tay đô-rê-mi-pha-sol-la trên cao độ 6 nốt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84775"/>
            <a:ext cx="7308304" cy="4572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0261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- Ôn đọc nhạc kết hợp làm thế tay bài đọc nhạc với các hình thức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560" y="5949280"/>
            <a:ext cx="306288" cy="245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88" y="692696"/>
            <a:ext cx="7797347" cy="407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-4696"/>
            <a:ext cx="883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Ôn đọc nhạc gõ đệm theo phách với các hình thức: Lớp tổ cá nhân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8010128" cy="4248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50" y="2429062"/>
            <a:ext cx="656850" cy="620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81" y="4138314"/>
            <a:ext cx="656850" cy="620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01672"/>
            <a:ext cx="656850" cy="620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93" y="4248500"/>
            <a:ext cx="656850" cy="620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50" y="4248501"/>
            <a:ext cx="656850" cy="6206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50" y="4172626"/>
            <a:ext cx="656850" cy="620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10" y="4172627"/>
            <a:ext cx="656850" cy="6206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50" y="2319951"/>
            <a:ext cx="656850" cy="6206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75" y="2377092"/>
            <a:ext cx="656850" cy="6206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138313"/>
            <a:ext cx="656850" cy="620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138314"/>
            <a:ext cx="656850" cy="6206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22" y="2377092"/>
            <a:ext cx="656850" cy="6206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54" y="2429063"/>
            <a:ext cx="656850" cy="6206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9064"/>
            <a:ext cx="656850" cy="6206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36" y="2394393"/>
            <a:ext cx="656850" cy="6206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07" y="2370490"/>
            <a:ext cx="656850" cy="62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264</Words>
  <Application>Microsoft Office PowerPoint</Application>
  <PresentationFormat>On-screen Show (4:3)</PresentationFormat>
  <Paragraphs>25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TAM</cp:lastModifiedBy>
  <cp:revision>60</cp:revision>
  <dcterms:created xsi:type="dcterms:W3CDTF">2021-06-22T02:23:00Z</dcterms:created>
  <dcterms:modified xsi:type="dcterms:W3CDTF">2025-02-16T10:00:59Z</dcterms:modified>
</cp:coreProperties>
</file>