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6"/>
  </p:notesMasterIdLst>
  <p:sldIdLst>
    <p:sldId id="297" r:id="rId2"/>
    <p:sldId id="299" r:id="rId3"/>
    <p:sldId id="295" r:id="rId4"/>
    <p:sldId id="259" r:id="rId5"/>
    <p:sldId id="283" r:id="rId6"/>
    <p:sldId id="278" r:id="rId7"/>
    <p:sldId id="279" r:id="rId8"/>
    <p:sldId id="260" r:id="rId9"/>
    <p:sldId id="300" r:id="rId10"/>
    <p:sldId id="301" r:id="rId11"/>
    <p:sldId id="302" r:id="rId12"/>
    <p:sldId id="303" r:id="rId13"/>
    <p:sldId id="304" r:id="rId14"/>
    <p:sldId id="305" r:id="rId15"/>
  </p:sldIdLst>
  <p:sldSz cx="9144000" cy="5143500" type="screen16x9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80010C1-CCD1-45AC-BBAF-DC319112A96D}">
          <p14:sldIdLst/>
        </p14:section>
        <p14:section name="Tiết 1" id="{50E1AC05-E808-47C5-ACCE-5BE89D6A3B62}">
          <p14:sldIdLst>
            <p14:sldId id="297"/>
            <p14:sldId id="299"/>
            <p14:sldId id="295"/>
            <p14:sldId id="259"/>
            <p14:sldId id="283"/>
            <p14:sldId id="278"/>
            <p14:sldId id="279"/>
            <p14:sldId id="260"/>
            <p14:sldId id="300"/>
            <p14:sldId id="301"/>
            <p14:sldId id="302"/>
            <p14:sldId id="303"/>
            <p14:sldId id="304"/>
            <p14:sldId id="305"/>
          </p14:sldIdLst>
        </p14:section>
        <p14:section name="Tiết 2" id="{296681D4-24D5-4E6B-BA02-9A1D8E4D5F1E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18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-102" y="-246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pPr/>
              <a:t>2020/10/25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681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5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521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xmlns="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xmlns="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xmlns="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xmlns="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xmlns="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xmlns="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xmlns="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xmlns="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xmlns="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2430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809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2020/10/25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51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2020/10/25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269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2020/10/25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4217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2020/10/25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031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2020/10/25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2797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2020/10/25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436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pPr/>
              <a:t>2020/10/25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22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5605339" y="48108"/>
            <a:ext cx="18261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ơ</a:t>
            </a:r>
            <a:r>
              <a:rPr lang="en-US" sz="60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endParaRPr lang="vi-VN" sz="60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2430637" y="58383"/>
            <a:ext cx="1337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on</a:t>
            </a:r>
            <a:endParaRPr lang="vi-VN" sz="60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45287" y="74886"/>
            <a:ext cx="14886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ô</a:t>
            </a:r>
            <a:r>
              <a:rPr lang="en-US" sz="60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endParaRPr lang="vi-VN" sz="60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0445"/>
              </p:ext>
            </p:extLst>
          </p:nvPr>
        </p:nvGraphicFramePr>
        <p:xfrm>
          <a:off x="3102427" y="1153212"/>
          <a:ext cx="3075088" cy="1579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5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75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4322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6129">
                <a:tc gridSpan="2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219534" y="1090549"/>
            <a:ext cx="12897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800" smtClean="0">
                <a:latin typeface="HP222"/>
              </a:rPr>
              <a:t>c</a:t>
            </a:r>
            <a:endParaRPr lang="en-US" sz="4800" dirty="0">
              <a:latin typeface="HP222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592721" y="1090549"/>
            <a:ext cx="12897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800" smtClean="0">
                <a:solidFill>
                  <a:srgbClr val="FF0000"/>
                </a:solidFill>
                <a:latin typeface="HP222"/>
              </a:rPr>
              <a:t>on</a:t>
            </a:r>
            <a:endParaRPr lang="en-US" sz="4800" dirty="0">
              <a:solidFill>
                <a:srgbClr val="FF0000"/>
              </a:solidFill>
              <a:latin typeface="HP222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008306" y="1939448"/>
            <a:ext cx="12912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800" smtClean="0">
                <a:latin typeface="HP222"/>
              </a:rPr>
              <a:t>c</a:t>
            </a:r>
            <a:r>
              <a:rPr lang="en-US" sz="4800" smtClean="0">
                <a:solidFill>
                  <a:srgbClr val="FF0000"/>
                </a:solidFill>
                <a:latin typeface="HP222"/>
              </a:rPr>
              <a:t>on</a:t>
            </a:r>
            <a:endParaRPr lang="en-US" sz="4800" dirty="0">
              <a:solidFill>
                <a:srgbClr val="FF0000"/>
              </a:solidFill>
              <a:latin typeface="HP222"/>
            </a:endParaRPr>
          </a:p>
        </p:txBody>
      </p:sp>
      <p:sp>
        <p:nvSpPr>
          <p:cNvPr id="26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381313" y="3108407"/>
            <a:ext cx="13524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giòn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2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823625" y="3112116"/>
            <a:ext cx="119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on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3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1933747" y="3108407"/>
            <a:ext cx="146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ngon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4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3571780" y="3135164"/>
            <a:ext cx="1229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44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ốn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5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4761327" y="3088123"/>
            <a:ext cx="14740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r>
              <a:rPr lang="en-US" sz="44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hộn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6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6343736" y="3068629"/>
            <a:ext cx="1229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g</a:t>
            </a:r>
            <a:r>
              <a:rPr lang="en-US" sz="44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ợn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7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2545618" y="3111401"/>
            <a:ext cx="119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on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8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3882586" y="3129306"/>
            <a:ext cx="119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ôn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9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5362995" y="3100188"/>
            <a:ext cx="119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ôn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0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6655528" y="3070027"/>
            <a:ext cx="119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ơn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1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7666145" y="3070096"/>
            <a:ext cx="119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l</a:t>
            </a:r>
            <a:r>
              <a:rPr lang="en-US" sz="44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ớn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2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7783110" y="3077795"/>
            <a:ext cx="119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ơn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3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795397" y="3922778"/>
            <a:ext cx="2606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r>
              <a:rPr lang="en-US" sz="44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ón lá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4" name="Hộp Văn bản 22">
            <a:extLst>
              <a:ext uri="{FF2B5EF4-FFF2-40B4-BE49-F238E27FC236}">
                <a16:creationId xmlns:a16="http://schemas.microsoft.com/office/drawing/2014/main" xmlns="" id="{0EB9C36F-A1DB-4598-A0A6-BAE6D1074DB9}"/>
              </a:ext>
            </a:extLst>
          </p:cNvPr>
          <p:cNvSpPr txBox="1"/>
          <p:nvPr/>
        </p:nvSpPr>
        <p:spPr>
          <a:xfrm>
            <a:off x="3214627" y="3913524"/>
            <a:ext cx="2833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44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on chồn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5" name="Hộp Văn bản 25">
            <a:extLst>
              <a:ext uri="{FF2B5EF4-FFF2-40B4-BE49-F238E27FC236}">
                <a16:creationId xmlns:a16="http://schemas.microsoft.com/office/drawing/2014/main" xmlns="" id="{A649D970-27FF-4E34-ADDE-9B0970A6140B}"/>
              </a:ext>
            </a:extLst>
          </p:cNvPr>
          <p:cNvSpPr txBox="1"/>
          <p:nvPr/>
        </p:nvSpPr>
        <p:spPr>
          <a:xfrm>
            <a:off x="6584331" y="3903222"/>
            <a:ext cx="3312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s</a:t>
            </a:r>
            <a:r>
              <a:rPr lang="en-US" sz="44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ơn ca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6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1085373" y="3912888"/>
            <a:ext cx="8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on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7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6876800" y="3901040"/>
            <a:ext cx="8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ơ</a:t>
            </a:r>
            <a:r>
              <a:rPr lang="en-US" sz="44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8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3506172" y="3920349"/>
            <a:ext cx="8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on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9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4850248" y="3913854"/>
            <a:ext cx="8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ô</a:t>
            </a:r>
            <a:r>
              <a:rPr lang="en-US" sz="44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77656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2020-2021\GIÁO ÁN\ANH TV1-T1\file-hinh-anh-sgk-tieng-viet-bo-ket-noi-tri-thuc-voi-cuoc-song\1\79.jpg"/>
          <p:cNvPicPr/>
          <p:nvPr/>
        </p:nvPicPr>
        <p:blipFill>
          <a:blip r:embed="rId2"/>
          <a:srcRect l="9254" t="74788" r="21109" b="6078"/>
          <a:stretch>
            <a:fillRect/>
          </a:stretch>
        </p:blipFill>
        <p:spPr bwMode="auto">
          <a:xfrm>
            <a:off x="389888" y="724219"/>
            <a:ext cx="7707385" cy="304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93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chữ en viết thường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5801" y="382031"/>
            <a:ext cx="6545198" cy="4545711"/>
          </a:xfrm>
        </p:spPr>
      </p:pic>
      <p:pic>
        <p:nvPicPr>
          <p:cNvPr id="10" name="Picture 9" descr="chữ ên viết thườn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107" y="370899"/>
            <a:ext cx="6552000" cy="4550423"/>
          </a:xfrm>
          <a:prstGeom prst="rect">
            <a:avLst/>
          </a:prstGeom>
        </p:spPr>
      </p:pic>
      <p:pic>
        <p:nvPicPr>
          <p:cNvPr id="11" name="Picture 10" descr="chữ in viết thườn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469" y="377877"/>
            <a:ext cx="6545198" cy="4545711"/>
          </a:xfrm>
          <a:prstGeom prst="rect">
            <a:avLst/>
          </a:prstGeom>
        </p:spPr>
      </p:pic>
      <p:pic>
        <p:nvPicPr>
          <p:cNvPr id="12" name="Picture 11" descr="chữ un viết thường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3499" y="373565"/>
            <a:ext cx="6545198" cy="454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5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6734038" y="-19448"/>
            <a:ext cx="26153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un</a:t>
            </a:r>
            <a:endParaRPr lang="vi-VN" sz="80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2841270" y="-19448"/>
            <a:ext cx="19153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ê</a:t>
            </a:r>
            <a:r>
              <a:rPr lang="en-US" sz="80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endParaRPr lang="vi-VN" sz="80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55392" y="-19448"/>
            <a:ext cx="21320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in</a:t>
            </a:r>
            <a:endParaRPr lang="vi-VN" sz="80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843646"/>
              </p:ext>
            </p:extLst>
          </p:nvPr>
        </p:nvGraphicFramePr>
        <p:xfrm>
          <a:off x="2662295" y="1452549"/>
          <a:ext cx="3961608" cy="1977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8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08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3065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46989">
                <a:tc gridSpan="2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074276" y="1264073"/>
            <a:ext cx="14493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600" smtClean="0">
                <a:latin typeface="HP222"/>
              </a:rPr>
              <a:t>m</a:t>
            </a:r>
            <a:endParaRPr lang="en-US" sz="6600" dirty="0">
              <a:latin typeface="HP222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999321" y="1253841"/>
            <a:ext cx="144938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600" smtClean="0">
                <a:solidFill>
                  <a:srgbClr val="FF0000"/>
                </a:solidFill>
                <a:latin typeface="HP222"/>
              </a:rPr>
              <a:t>en</a:t>
            </a:r>
            <a:endParaRPr lang="en-US" sz="6600" dirty="0">
              <a:solidFill>
                <a:srgbClr val="FF0000"/>
              </a:solidFill>
              <a:latin typeface="HP222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857722" y="2279668"/>
            <a:ext cx="203393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600" smtClean="0">
                <a:latin typeface="HP222"/>
              </a:rPr>
              <a:t>mèn</a:t>
            </a:r>
            <a:endParaRPr lang="en-US" sz="6600" dirty="0">
              <a:solidFill>
                <a:srgbClr val="FF0000"/>
              </a:solidFill>
              <a:latin typeface="HP222"/>
            </a:endParaRPr>
          </a:p>
        </p:txBody>
      </p:sp>
      <p:sp>
        <p:nvSpPr>
          <p:cNvPr id="32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925873" y="-19448"/>
            <a:ext cx="19153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en</a:t>
            </a:r>
            <a:endParaRPr lang="vi-VN" sz="80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502397" y="2279668"/>
            <a:ext cx="144938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600" smtClean="0">
                <a:solidFill>
                  <a:srgbClr val="FF0000"/>
                </a:solidFill>
                <a:latin typeface="HP222"/>
              </a:rPr>
              <a:t>en</a:t>
            </a:r>
            <a:endParaRPr lang="en-US" sz="6600" dirty="0">
              <a:solidFill>
                <a:srgbClr val="FF0000"/>
              </a:solidFill>
              <a:latin typeface="HP222"/>
            </a:endParaRPr>
          </a:p>
        </p:txBody>
      </p:sp>
      <p:sp>
        <p:nvSpPr>
          <p:cNvPr id="34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238626" y="3716221"/>
            <a:ext cx="153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khèn</a:t>
            </a:r>
            <a:endParaRPr lang="vi-VN" sz="36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5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728691" y="3716222"/>
            <a:ext cx="153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en</a:t>
            </a:r>
            <a:endParaRPr lang="vi-VN" sz="36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6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1495702" y="3722919"/>
            <a:ext cx="153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s</a:t>
            </a:r>
            <a:r>
              <a:rPr lang="en-US" sz="36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en</a:t>
            </a:r>
            <a:endParaRPr lang="vi-VN" sz="36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7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3463789" y="3715528"/>
            <a:ext cx="153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r>
              <a:rPr lang="en-US" sz="36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gh</a:t>
            </a:r>
            <a:r>
              <a:rPr lang="en-US" sz="36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ể</a:t>
            </a:r>
            <a:r>
              <a:rPr lang="en-US" sz="36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endParaRPr lang="vi-VN" sz="36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8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4956249" y="3715531"/>
            <a:ext cx="153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ch</a:t>
            </a:r>
            <a:r>
              <a:rPr lang="en-US" sz="36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ín</a:t>
            </a:r>
            <a:endParaRPr lang="vi-VN" sz="36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9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6026216" y="3722919"/>
            <a:ext cx="153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m</a:t>
            </a:r>
            <a:r>
              <a:rPr lang="en-US" sz="36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ịn</a:t>
            </a:r>
            <a:endParaRPr lang="vi-VN" sz="36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0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7095175" y="3721519"/>
            <a:ext cx="153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36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ún</a:t>
            </a:r>
            <a:endParaRPr lang="vi-VN" sz="36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1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8064960" y="3722919"/>
            <a:ext cx="153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v</a:t>
            </a:r>
            <a:r>
              <a:rPr lang="en-US" sz="36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u</a:t>
            </a:r>
            <a:r>
              <a:rPr lang="en-US" sz="36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endParaRPr lang="vi-VN" sz="36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2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2410941" y="3715529"/>
            <a:ext cx="153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r>
              <a:rPr lang="en-US" sz="36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ến</a:t>
            </a:r>
            <a:endParaRPr lang="vi-VN" sz="36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0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299527" y="4372020"/>
            <a:ext cx="2606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r>
              <a:rPr lang="en-US" sz="36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gọn nến</a:t>
            </a:r>
            <a:endParaRPr lang="vi-VN" sz="36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1" name="Hộp Văn bản 25">
            <a:extLst>
              <a:ext uri="{FF2B5EF4-FFF2-40B4-BE49-F238E27FC236}">
                <a16:creationId xmlns:a16="http://schemas.microsoft.com/office/drawing/2014/main" xmlns="" id="{A649D970-27FF-4E34-ADDE-9B0970A6140B}"/>
              </a:ext>
            </a:extLst>
          </p:cNvPr>
          <p:cNvSpPr txBox="1"/>
          <p:nvPr/>
        </p:nvSpPr>
        <p:spPr>
          <a:xfrm>
            <a:off x="6286270" y="4361382"/>
            <a:ext cx="3312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36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ún con</a:t>
            </a:r>
            <a:endParaRPr lang="vi-VN" sz="36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3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1702659" y="4383125"/>
            <a:ext cx="8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ê</a:t>
            </a:r>
            <a:r>
              <a:rPr lang="en-US" sz="36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endParaRPr lang="vi-VN" sz="36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6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6529146" y="4361859"/>
            <a:ext cx="8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un</a:t>
            </a:r>
            <a:endParaRPr lang="vi-VN" sz="36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9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3285460" y="4363323"/>
            <a:ext cx="1065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đ</a:t>
            </a:r>
            <a:r>
              <a:rPr lang="en-US" sz="36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èn</a:t>
            </a:r>
            <a:endParaRPr lang="vi-VN" sz="36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0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4168243" y="4350746"/>
            <a:ext cx="8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p</a:t>
            </a:r>
            <a:r>
              <a:rPr lang="en-US" sz="36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in</a:t>
            </a:r>
            <a:endParaRPr lang="vi-VN" sz="36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0713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2020-2021\GIÁO ÁN\ANH TV1-T1\file-hinh-anh-sgk-tieng-viet-bo-ket-noi-tri-thuc-voi-cuoc-song\1\80.jpg"/>
          <p:cNvPicPr/>
          <p:nvPr/>
        </p:nvPicPr>
        <p:blipFill>
          <a:blip r:embed="rId2"/>
          <a:srcRect l="5488" t="5984" r="79915" b="89029"/>
          <a:stretch>
            <a:fillRect/>
          </a:stretch>
        </p:blipFill>
        <p:spPr bwMode="auto">
          <a:xfrm>
            <a:off x="112451" y="0"/>
            <a:ext cx="1078173" cy="44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2020-2021\GIÁO ÁN\ANH TV1-T1\file-hinh-anh-sgk-tieng-viet-bo-ket-noi-tri-thuc-voi-cuoc-song\1\80.jpg"/>
          <p:cNvPicPr/>
          <p:nvPr/>
        </p:nvPicPr>
        <p:blipFill>
          <a:blip r:embed="rId2"/>
          <a:srcRect l="14736" t="13196" r="56230" b="74299"/>
          <a:stretch>
            <a:fillRect/>
          </a:stretch>
        </p:blipFill>
        <p:spPr bwMode="auto">
          <a:xfrm>
            <a:off x="1404043" y="221776"/>
            <a:ext cx="3167957" cy="214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:\2020-2021\GIÁO ÁN\ANH TV1-T1\file-hinh-anh-sgk-tieng-viet-bo-ket-noi-tri-thuc-voi-cuoc-song\1\80.jpg"/>
          <p:cNvPicPr/>
          <p:nvPr/>
        </p:nvPicPr>
        <p:blipFill>
          <a:blip r:embed="rId2"/>
          <a:srcRect l="51921" t="13272" r="17186" b="74529"/>
          <a:stretch>
            <a:fillRect/>
          </a:stretch>
        </p:blipFill>
        <p:spPr bwMode="auto">
          <a:xfrm>
            <a:off x="4769393" y="221777"/>
            <a:ext cx="3481472" cy="210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2419350"/>
            <a:ext cx="9144000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P222"/>
                <a:cs typeface="Arial" pitchFamily="34" charset="0"/>
              </a:rPr>
              <a:t>Con gì tên rõ là “cha”</a:t>
            </a:r>
          </a:p>
          <a:p>
            <a:pPr algn="ctr"/>
            <a:r>
              <a:rPr lang="en-US" sz="3200" dirty="0">
                <a:latin typeface="HP222"/>
                <a:cs typeface="Arial" pitchFamily="34" charset="0"/>
              </a:rPr>
              <a:t>Có chứa chữ số nhìn qua ngỡ rùa?</a:t>
            </a:r>
          </a:p>
          <a:p>
            <a:pPr algn="ctr"/>
            <a:r>
              <a:rPr lang="en-US" sz="3200" dirty="0">
                <a:latin typeface="HP222"/>
                <a:cs typeface="Arial" pitchFamily="34" charset="0"/>
              </a:rPr>
              <a:t>Con gì quen vẻ già nua</a:t>
            </a:r>
          </a:p>
          <a:p>
            <a:pPr algn="ctr"/>
            <a:r>
              <a:rPr lang="en-US" sz="3200" dirty="0">
                <a:latin typeface="HP222"/>
                <a:cs typeface="Arial" pitchFamily="34" charset="0"/>
              </a:rPr>
              <a:t>          Bốn chân ngắn ngủn, thỏ thua chả ngờ?</a:t>
            </a:r>
          </a:p>
          <a:p>
            <a:pPr algn="r"/>
            <a:endParaRPr lang="en-US" sz="160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160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Phúc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Định)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41822" y="3404234"/>
            <a:ext cx="890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HP222"/>
                <a:cs typeface="Arial" pitchFamily="34" charset="0"/>
              </a:rPr>
              <a:t>en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69393" y="2921336"/>
            <a:ext cx="890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HP222"/>
                <a:cs typeface="Arial" pitchFamily="34" charset="0"/>
              </a:rPr>
              <a:t>ìn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00054" y="2429983"/>
            <a:ext cx="890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HP222"/>
                <a:cs typeface="Arial" pitchFamily="34" charset="0"/>
              </a:rPr>
              <a:t>ên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99596" y="3882719"/>
            <a:ext cx="890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HP222"/>
                <a:cs typeface="Arial" pitchFamily="34" charset="0"/>
              </a:rPr>
              <a:t>un</a:t>
            </a:r>
            <a:endParaRPr 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ÓI XIN LỖI.png"/>
          <p:cNvPicPr/>
          <p:nvPr/>
        </p:nvPicPr>
        <p:blipFill>
          <a:blip r:embed="rId2"/>
          <a:srcRect r="25129" b="20111"/>
          <a:stretch>
            <a:fillRect/>
          </a:stretch>
        </p:blipFill>
        <p:spPr>
          <a:xfrm>
            <a:off x="372140" y="0"/>
            <a:ext cx="9005776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1900" y="142876"/>
            <a:ext cx="1790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Xin lỗi</a:t>
            </a:r>
          </a:p>
        </p:txBody>
      </p:sp>
    </p:spTree>
    <p:extLst>
      <p:ext uri="{BB962C8B-B14F-4D97-AF65-F5344CB8AC3E}">
        <p14:creationId xmlns:p14="http://schemas.microsoft.com/office/powerpoint/2010/main" val="44335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250" y="22721"/>
            <a:ext cx="8915400" cy="512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0738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2020-2021\GIÁO ÁN\ANH TV1-T1\file-hinh-anh-sgk-tieng-viet-bo-ket-noi-tri-thuc-voi-cuoc-song\1\79.jpg"/>
          <p:cNvPicPr/>
          <p:nvPr/>
        </p:nvPicPr>
        <p:blipFill>
          <a:blip r:embed="rId2"/>
          <a:srcRect t="7614" b="69415"/>
          <a:stretch>
            <a:fillRect/>
          </a:stretch>
        </p:blipFill>
        <p:spPr bwMode="auto">
          <a:xfrm>
            <a:off x="211757" y="62008"/>
            <a:ext cx="8768614" cy="397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211757" y="4206487"/>
            <a:ext cx="9419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Cún con nhìn thấy dế mèn trên tàu lá.</a:t>
            </a:r>
            <a:endParaRPr lang="vi-VN" sz="36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537161" y="4206486"/>
            <a:ext cx="827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un</a:t>
            </a:r>
            <a:endParaRPr lang="vi-VN" sz="36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5977103" y="4214560"/>
            <a:ext cx="827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ên</a:t>
            </a:r>
            <a:endParaRPr lang="vi-VN" sz="36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5070362" y="4206487"/>
            <a:ext cx="827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en</a:t>
            </a:r>
            <a:endParaRPr lang="vi-VN" sz="36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17689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7050800" y="1234773"/>
            <a:ext cx="19340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u</a:t>
            </a:r>
            <a:r>
              <a:rPr lang="en-US" sz="88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endParaRPr lang="vi-VN" sz="88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66626" y="1234773"/>
            <a:ext cx="249464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ên</a:t>
            </a:r>
            <a:endParaRPr lang="vi-VN" sz="88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-125129" y="1234773"/>
            <a:ext cx="24971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	</a:t>
            </a:r>
            <a:r>
              <a:rPr lang="en-US" sz="88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	e</a:t>
            </a:r>
            <a:r>
              <a:rPr lang="en-US" sz="88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endParaRPr lang="vi-VN" sz="88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4795013" y="1234773"/>
            <a:ext cx="22411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in</a:t>
            </a:r>
            <a:endParaRPr lang="vi-VN" sz="88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7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7055948" y="1233563"/>
            <a:ext cx="22411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u</a:t>
            </a:r>
            <a:endParaRPr lang="vi-VN" sz="88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8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789393" y="1241335"/>
            <a:ext cx="22411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e</a:t>
            </a:r>
            <a:endParaRPr lang="vi-VN" sz="88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9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3079228" y="1231837"/>
            <a:ext cx="22411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ê</a:t>
            </a:r>
            <a:endParaRPr lang="vi-VN" sz="88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1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5103603" y="1229924"/>
            <a:ext cx="22411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i</a:t>
            </a:r>
            <a:endParaRPr lang="vi-VN" sz="88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785522" y="1239724"/>
            <a:ext cx="22411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en</a:t>
            </a:r>
            <a:endParaRPr lang="vi-VN" sz="88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2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5095829" y="1229924"/>
            <a:ext cx="30602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i</a:t>
            </a:r>
            <a:r>
              <a:rPr lang="en-US" sz="88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endParaRPr lang="vi-VN" sz="88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7055948" y="1230521"/>
            <a:ext cx="30602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u</a:t>
            </a:r>
            <a:r>
              <a:rPr lang="en-US" sz="88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endParaRPr lang="vi-VN" sz="88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3231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37" grpId="0"/>
      <p:bldP spid="37" grpId="1"/>
      <p:bldP spid="38" grpId="0"/>
      <p:bldP spid="38" grpId="1"/>
      <p:bldP spid="39" grpId="0"/>
      <p:bldP spid="39" grpId="1"/>
      <p:bldP spid="11" grpId="0"/>
      <p:bldP spid="11" grpId="1"/>
      <p:bldP spid="7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6657104" y="167461"/>
            <a:ext cx="29440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un</a:t>
            </a:r>
            <a:endParaRPr lang="vi-VN" sz="88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658130" y="167461"/>
            <a:ext cx="21561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en</a:t>
            </a:r>
            <a:endParaRPr lang="vi-VN" sz="88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23328" y="167461"/>
            <a:ext cx="239996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in</a:t>
            </a:r>
            <a:endParaRPr lang="vi-VN" sz="88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767943"/>
              </p:ext>
            </p:extLst>
          </p:nvPr>
        </p:nvGraphicFramePr>
        <p:xfrm>
          <a:off x="2300810" y="1737754"/>
          <a:ext cx="4464482" cy="2668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22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5573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12707">
                <a:tc gridSpan="2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300810" y="1599008"/>
            <a:ext cx="238210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9600">
                <a:latin typeface="HP222"/>
              </a:rPr>
              <a:t>m</a:t>
            </a:r>
            <a:endParaRPr lang="en-US" sz="9600" dirty="0">
              <a:latin typeface="HP222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354481" y="1599008"/>
            <a:ext cx="238210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9600" smtClean="0">
                <a:solidFill>
                  <a:srgbClr val="FF0000"/>
                </a:solidFill>
                <a:latin typeface="HP222"/>
              </a:rPr>
              <a:t>en</a:t>
            </a:r>
            <a:endParaRPr lang="en-US" sz="9600" dirty="0">
              <a:solidFill>
                <a:srgbClr val="FF0000"/>
              </a:solidFill>
              <a:latin typeface="HP222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039841" y="2961457"/>
            <a:ext cx="288346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9600" smtClean="0">
                <a:latin typeface="HP222"/>
              </a:rPr>
              <a:t>mèn</a:t>
            </a:r>
            <a:endParaRPr lang="en-US" sz="9600" dirty="0">
              <a:solidFill>
                <a:srgbClr val="FF0000"/>
              </a:solidFill>
              <a:latin typeface="HP222"/>
            </a:endParaRPr>
          </a:p>
        </p:txBody>
      </p:sp>
      <p:sp>
        <p:nvSpPr>
          <p:cNvPr id="9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2543889" y="167461"/>
            <a:ext cx="21561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ê</a:t>
            </a:r>
            <a:r>
              <a:rPr lang="en-US" sz="88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endParaRPr lang="vi-VN" sz="88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799649" y="2961457"/>
            <a:ext cx="238210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9600" smtClean="0">
                <a:solidFill>
                  <a:srgbClr val="FF0000"/>
                </a:solidFill>
                <a:latin typeface="HP222"/>
              </a:rPr>
              <a:t>en</a:t>
            </a:r>
            <a:endParaRPr lang="en-US" sz="9600" dirty="0">
              <a:solidFill>
                <a:srgbClr val="FF0000"/>
              </a:solidFill>
              <a:latin typeface="HP222"/>
            </a:endParaRPr>
          </a:p>
        </p:txBody>
      </p:sp>
    </p:spTree>
    <p:extLst>
      <p:ext uri="{BB962C8B-B14F-4D97-AF65-F5344CB8AC3E}">
        <p14:creationId xmlns:p14="http://schemas.microsoft.com/office/powerpoint/2010/main" val="230023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248608" y="1196304"/>
            <a:ext cx="153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khèn</a:t>
            </a:r>
            <a:endParaRPr lang="vi-VN" sz="36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1474540" y="1196304"/>
            <a:ext cx="1667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sen</a:t>
            </a:r>
            <a:endParaRPr lang="vi-VN" sz="36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2385483" y="1196304"/>
            <a:ext cx="1395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r>
              <a:rPr lang="en-US" sz="36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ến</a:t>
            </a:r>
            <a:endParaRPr lang="vi-VN" sz="36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5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3286296" y="1196304"/>
            <a:ext cx="2006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r>
              <a:rPr lang="en-US" sz="36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ghển</a:t>
            </a:r>
            <a:endParaRPr lang="vi-VN" sz="36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7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5817202" y="1196304"/>
            <a:ext cx="1395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m</a:t>
            </a:r>
            <a:r>
              <a:rPr lang="en-US" sz="36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ịn</a:t>
            </a:r>
            <a:endParaRPr lang="vi-VN" sz="36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4708972" y="1196304"/>
            <a:ext cx="1395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chín</a:t>
            </a:r>
            <a:endParaRPr lang="vi-VN" sz="36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6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6868496" y="1196304"/>
            <a:ext cx="1395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cún</a:t>
            </a:r>
            <a:endParaRPr lang="vi-VN" sz="36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7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7854598" y="1196304"/>
            <a:ext cx="1395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vun</a:t>
            </a:r>
            <a:endParaRPr lang="vi-VN" sz="36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0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738673" y="1196305"/>
            <a:ext cx="153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en</a:t>
            </a:r>
            <a:endParaRPr lang="vi-VN" sz="36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2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1708466" y="1196304"/>
            <a:ext cx="153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en</a:t>
            </a:r>
            <a:endParaRPr lang="vi-VN" sz="36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3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2385378" y="1203052"/>
            <a:ext cx="1395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r>
              <a:rPr lang="en-US" sz="36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ến</a:t>
            </a:r>
            <a:endParaRPr lang="vi-VN" sz="36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4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3286191" y="1203052"/>
            <a:ext cx="2006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r>
              <a:rPr lang="en-US" sz="36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ghển</a:t>
            </a:r>
            <a:endParaRPr lang="vi-VN" sz="36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7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5821377" y="1203052"/>
            <a:ext cx="1395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m</a:t>
            </a:r>
            <a:r>
              <a:rPr lang="en-US" sz="36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ịn</a:t>
            </a:r>
            <a:endParaRPr lang="vi-VN" sz="36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8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4713147" y="1203052"/>
            <a:ext cx="1395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chín</a:t>
            </a:r>
            <a:endParaRPr lang="vi-VN" sz="36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1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6869696" y="1213001"/>
            <a:ext cx="1395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cún</a:t>
            </a:r>
            <a:endParaRPr lang="vi-VN" sz="36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2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7854598" y="1196302"/>
            <a:ext cx="1395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vun</a:t>
            </a:r>
            <a:endParaRPr lang="vi-VN" sz="36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5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2640675" y="1198690"/>
            <a:ext cx="153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ê</a:t>
            </a:r>
            <a:r>
              <a:rPr lang="en-US" sz="36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endParaRPr lang="vi-VN" sz="36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6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4064114" y="1196303"/>
            <a:ext cx="153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ê</a:t>
            </a:r>
            <a:r>
              <a:rPr lang="en-US" sz="36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endParaRPr lang="vi-VN" sz="36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9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5198878" y="1203052"/>
            <a:ext cx="153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ín</a:t>
            </a:r>
            <a:endParaRPr lang="vi-VN" sz="36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0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6197627" y="1195619"/>
            <a:ext cx="153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i</a:t>
            </a:r>
            <a:r>
              <a:rPr lang="en-US" sz="36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endParaRPr lang="vi-VN" sz="36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3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7105157" y="1201602"/>
            <a:ext cx="153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u</a:t>
            </a:r>
            <a:r>
              <a:rPr lang="en-US" sz="36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endParaRPr lang="vi-VN" sz="36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4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8093816" y="1203002"/>
            <a:ext cx="153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u</a:t>
            </a:r>
            <a:r>
              <a:rPr lang="en-US" sz="36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endParaRPr lang="vi-VN" sz="36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44896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26" grpId="0"/>
      <p:bldP spid="27" grpId="0"/>
      <p:bldP spid="30" grpId="0"/>
      <p:bldP spid="32" grpId="0"/>
      <p:bldP spid="33" grpId="0"/>
      <p:bldP spid="34" grpId="0"/>
      <p:bldP spid="37" grpId="0"/>
      <p:bldP spid="38" grpId="0"/>
      <p:bldP spid="41" grpId="0"/>
      <p:bldP spid="42" grpId="0"/>
      <p:bldP spid="35" grpId="0"/>
      <p:bldP spid="36" grpId="0"/>
      <p:bldP spid="39" grpId="0"/>
      <p:bldP spid="40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6402309" y="88251"/>
            <a:ext cx="26153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un</a:t>
            </a:r>
            <a:endParaRPr lang="vi-VN" sz="88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2509541" y="88251"/>
            <a:ext cx="19153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ê</a:t>
            </a:r>
            <a:r>
              <a:rPr lang="en-US" sz="88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endParaRPr lang="vi-VN" sz="88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3663" y="88251"/>
            <a:ext cx="213200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in</a:t>
            </a:r>
            <a:endParaRPr lang="vi-VN" sz="88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207032"/>
              </p:ext>
            </p:extLst>
          </p:nvPr>
        </p:nvGraphicFramePr>
        <p:xfrm>
          <a:off x="2662295" y="1452549"/>
          <a:ext cx="3961608" cy="1977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8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08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3065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46989">
                <a:tc gridSpan="2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074276" y="1264073"/>
            <a:ext cx="14493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600" smtClean="0">
                <a:latin typeface="HP222"/>
              </a:rPr>
              <a:t>m</a:t>
            </a:r>
            <a:endParaRPr lang="en-US" sz="6600" dirty="0">
              <a:latin typeface="HP222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999321" y="1253841"/>
            <a:ext cx="144938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600" smtClean="0">
                <a:solidFill>
                  <a:srgbClr val="FF0000"/>
                </a:solidFill>
                <a:latin typeface="HP222"/>
              </a:rPr>
              <a:t>en</a:t>
            </a:r>
            <a:endParaRPr lang="en-US" sz="6600" dirty="0">
              <a:solidFill>
                <a:srgbClr val="FF0000"/>
              </a:solidFill>
              <a:latin typeface="HP222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857722" y="2279668"/>
            <a:ext cx="203393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600" smtClean="0">
                <a:latin typeface="HP222"/>
              </a:rPr>
              <a:t>mèn</a:t>
            </a:r>
            <a:endParaRPr lang="en-US" sz="6600" dirty="0">
              <a:solidFill>
                <a:srgbClr val="FF0000"/>
              </a:solidFill>
              <a:latin typeface="HP222"/>
            </a:endParaRPr>
          </a:p>
        </p:txBody>
      </p:sp>
      <p:sp>
        <p:nvSpPr>
          <p:cNvPr id="32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594144" y="88251"/>
            <a:ext cx="19153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en</a:t>
            </a:r>
            <a:endParaRPr lang="vi-VN" sz="88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502397" y="2279668"/>
            <a:ext cx="144938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600" smtClean="0">
                <a:solidFill>
                  <a:srgbClr val="FF0000"/>
                </a:solidFill>
                <a:latin typeface="HP222"/>
              </a:rPr>
              <a:t>en</a:t>
            </a:r>
            <a:endParaRPr lang="en-US" sz="6600" dirty="0">
              <a:solidFill>
                <a:srgbClr val="FF0000"/>
              </a:solidFill>
              <a:latin typeface="HP222"/>
            </a:endParaRPr>
          </a:p>
        </p:txBody>
      </p:sp>
      <p:sp>
        <p:nvSpPr>
          <p:cNvPr id="34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238626" y="3716221"/>
            <a:ext cx="153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khèn</a:t>
            </a:r>
            <a:endParaRPr lang="vi-VN" sz="36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5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728691" y="3716222"/>
            <a:ext cx="153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en</a:t>
            </a:r>
            <a:endParaRPr lang="vi-VN" sz="36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6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1495702" y="3722919"/>
            <a:ext cx="153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s</a:t>
            </a:r>
            <a:r>
              <a:rPr lang="en-US" sz="36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en</a:t>
            </a:r>
            <a:endParaRPr lang="vi-VN" sz="36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7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3463789" y="3715528"/>
            <a:ext cx="153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r>
              <a:rPr lang="en-US" sz="36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gh</a:t>
            </a:r>
            <a:r>
              <a:rPr lang="en-US" sz="36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ể</a:t>
            </a:r>
            <a:r>
              <a:rPr lang="en-US" sz="36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endParaRPr lang="vi-VN" sz="36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8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4956249" y="3715531"/>
            <a:ext cx="153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ch</a:t>
            </a:r>
            <a:r>
              <a:rPr lang="en-US" sz="36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ín</a:t>
            </a:r>
            <a:endParaRPr lang="vi-VN" sz="36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9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6026216" y="3722919"/>
            <a:ext cx="153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m</a:t>
            </a:r>
            <a:r>
              <a:rPr lang="en-US" sz="36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ịn</a:t>
            </a:r>
            <a:endParaRPr lang="vi-VN" sz="36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0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7095175" y="3721519"/>
            <a:ext cx="153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36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ún</a:t>
            </a:r>
            <a:endParaRPr lang="vi-VN" sz="36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1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8064960" y="3722919"/>
            <a:ext cx="153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v</a:t>
            </a:r>
            <a:r>
              <a:rPr lang="en-US" sz="36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u</a:t>
            </a:r>
            <a:r>
              <a:rPr lang="en-US" sz="36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endParaRPr lang="vi-VN" sz="36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2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2410941" y="3715529"/>
            <a:ext cx="153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r>
              <a:rPr lang="en-US" sz="36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ến</a:t>
            </a:r>
            <a:endParaRPr lang="vi-VN" sz="36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65605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76580" y="3405589"/>
            <a:ext cx="2606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r>
              <a:rPr lang="en-US" sz="44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gọn nến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0EB9C36F-A1DB-4598-A0A6-BAE6D1074DB9}"/>
              </a:ext>
            </a:extLst>
          </p:cNvPr>
          <p:cNvSpPr txBox="1"/>
          <p:nvPr/>
        </p:nvSpPr>
        <p:spPr>
          <a:xfrm>
            <a:off x="3214627" y="3396335"/>
            <a:ext cx="2833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đèn pin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A649D970-27FF-4E34-ADDE-9B0970A6140B}"/>
              </a:ext>
            </a:extLst>
          </p:cNvPr>
          <p:cNvSpPr txBox="1"/>
          <p:nvPr/>
        </p:nvSpPr>
        <p:spPr>
          <a:xfrm>
            <a:off x="6339781" y="3394951"/>
            <a:ext cx="3312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44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ún con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1781382" y="3416694"/>
            <a:ext cx="8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ê</a:t>
            </a:r>
            <a:r>
              <a:rPr lang="en-US" sz="44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5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6635822" y="3395428"/>
            <a:ext cx="8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un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9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3534935" y="3396892"/>
            <a:ext cx="8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en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0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4606112" y="3397137"/>
            <a:ext cx="8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in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2" name="Picture 11" descr="D:\2020-2021\GIÁO ÁN\ANH TV1-T1\file-hinh-anh-sgk-tieng-viet-bo-ket-noi-tri-thuc-voi-cuoc-song\1\79.jpg"/>
          <p:cNvPicPr/>
          <p:nvPr/>
        </p:nvPicPr>
        <p:blipFill>
          <a:blip r:embed="rId2"/>
          <a:srcRect l="21374" t="55404" r="61728" b="34027"/>
          <a:stretch>
            <a:fillRect/>
          </a:stretch>
        </p:blipFill>
        <p:spPr bwMode="auto">
          <a:xfrm>
            <a:off x="223284" y="371131"/>
            <a:ext cx="3322925" cy="288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D:\2020-2021\GIÁO ÁN\ANH TV1-T1\file-hinh-anh-sgk-tieng-viet-bo-ket-noi-tri-thuc-voi-cuoc-song\1\79.jpg"/>
          <p:cNvPicPr/>
          <p:nvPr/>
        </p:nvPicPr>
        <p:blipFill>
          <a:blip r:embed="rId2"/>
          <a:srcRect l="45677" t="55404" r="36023" b="34027"/>
          <a:stretch>
            <a:fillRect/>
          </a:stretch>
        </p:blipFill>
        <p:spPr bwMode="auto">
          <a:xfrm>
            <a:off x="2722529" y="489669"/>
            <a:ext cx="2987155" cy="247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D:\2020-2021\GIÁO ÁN\ANH TV1-T1\file-hinh-anh-sgk-tieng-viet-bo-ket-noi-tri-thuc-voi-cuoc-song\1\79.jpg"/>
          <p:cNvPicPr/>
          <p:nvPr/>
        </p:nvPicPr>
        <p:blipFill>
          <a:blip r:embed="rId2"/>
          <a:srcRect l="71491" t="56605" r="15969" b="34027"/>
          <a:stretch>
            <a:fillRect/>
          </a:stretch>
        </p:blipFill>
        <p:spPr bwMode="auto">
          <a:xfrm>
            <a:off x="5486666" y="417225"/>
            <a:ext cx="3210767" cy="247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920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26" grpId="0"/>
      <p:bldP spid="14" grpId="0"/>
      <p:bldP spid="15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6734038" y="-19448"/>
            <a:ext cx="26153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un</a:t>
            </a:r>
            <a:endParaRPr lang="vi-VN" sz="80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2841270" y="-19448"/>
            <a:ext cx="19153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ê</a:t>
            </a:r>
            <a:r>
              <a:rPr lang="en-US" sz="80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endParaRPr lang="vi-VN" sz="80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55392" y="-19448"/>
            <a:ext cx="21320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in</a:t>
            </a:r>
            <a:endParaRPr lang="vi-VN" sz="80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328268"/>
              </p:ext>
            </p:extLst>
          </p:nvPr>
        </p:nvGraphicFramePr>
        <p:xfrm>
          <a:off x="2662295" y="1452549"/>
          <a:ext cx="3961608" cy="1977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8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08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3065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46989">
                <a:tc gridSpan="2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074276" y="1264073"/>
            <a:ext cx="14493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600" smtClean="0">
                <a:latin typeface="HP222"/>
              </a:rPr>
              <a:t>m</a:t>
            </a:r>
            <a:endParaRPr lang="en-US" sz="6600" dirty="0">
              <a:latin typeface="HP222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999321" y="1253841"/>
            <a:ext cx="144938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600" smtClean="0">
                <a:solidFill>
                  <a:srgbClr val="FF0000"/>
                </a:solidFill>
                <a:latin typeface="HP222"/>
              </a:rPr>
              <a:t>en</a:t>
            </a:r>
            <a:endParaRPr lang="en-US" sz="6600" dirty="0">
              <a:solidFill>
                <a:srgbClr val="FF0000"/>
              </a:solidFill>
              <a:latin typeface="HP222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857722" y="2279668"/>
            <a:ext cx="203393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600" smtClean="0">
                <a:latin typeface="HP222"/>
              </a:rPr>
              <a:t>mèn</a:t>
            </a:r>
            <a:endParaRPr lang="en-US" sz="6600" dirty="0">
              <a:solidFill>
                <a:srgbClr val="FF0000"/>
              </a:solidFill>
              <a:latin typeface="HP222"/>
            </a:endParaRPr>
          </a:p>
        </p:txBody>
      </p:sp>
      <p:sp>
        <p:nvSpPr>
          <p:cNvPr id="32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925873" y="-19448"/>
            <a:ext cx="19153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en</a:t>
            </a:r>
            <a:endParaRPr lang="vi-VN" sz="80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502397" y="2279668"/>
            <a:ext cx="144938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600" smtClean="0">
                <a:solidFill>
                  <a:srgbClr val="FF0000"/>
                </a:solidFill>
                <a:latin typeface="HP222"/>
              </a:rPr>
              <a:t>en</a:t>
            </a:r>
            <a:endParaRPr lang="en-US" sz="6600" dirty="0">
              <a:solidFill>
                <a:srgbClr val="FF0000"/>
              </a:solidFill>
              <a:latin typeface="HP222"/>
            </a:endParaRPr>
          </a:p>
        </p:txBody>
      </p:sp>
      <p:sp>
        <p:nvSpPr>
          <p:cNvPr id="34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238626" y="3716221"/>
            <a:ext cx="153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khèn</a:t>
            </a:r>
            <a:endParaRPr lang="vi-VN" sz="36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5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728691" y="3716222"/>
            <a:ext cx="153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en</a:t>
            </a:r>
            <a:endParaRPr lang="vi-VN" sz="36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6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1495702" y="3722919"/>
            <a:ext cx="153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s</a:t>
            </a:r>
            <a:r>
              <a:rPr lang="en-US" sz="36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en</a:t>
            </a:r>
            <a:endParaRPr lang="vi-VN" sz="36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7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3463789" y="3715528"/>
            <a:ext cx="153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r>
              <a:rPr lang="en-US" sz="36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gh</a:t>
            </a:r>
            <a:r>
              <a:rPr lang="en-US" sz="36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ể</a:t>
            </a:r>
            <a:r>
              <a:rPr lang="en-US" sz="36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endParaRPr lang="vi-VN" sz="36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8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4956249" y="3715531"/>
            <a:ext cx="153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ch</a:t>
            </a:r>
            <a:r>
              <a:rPr lang="en-US" sz="36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ín</a:t>
            </a:r>
            <a:endParaRPr lang="vi-VN" sz="36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9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6026216" y="3722919"/>
            <a:ext cx="153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m</a:t>
            </a:r>
            <a:r>
              <a:rPr lang="en-US" sz="36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ịn</a:t>
            </a:r>
            <a:endParaRPr lang="vi-VN" sz="36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0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7095175" y="3721519"/>
            <a:ext cx="153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36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ún</a:t>
            </a:r>
            <a:endParaRPr lang="vi-VN" sz="36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1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8064960" y="3722919"/>
            <a:ext cx="153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v</a:t>
            </a:r>
            <a:r>
              <a:rPr lang="en-US" sz="36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u</a:t>
            </a:r>
            <a:r>
              <a:rPr lang="en-US" sz="36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endParaRPr lang="vi-VN" sz="36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2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2410941" y="3715529"/>
            <a:ext cx="153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r>
              <a:rPr lang="en-US" sz="36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ến</a:t>
            </a:r>
            <a:endParaRPr lang="vi-VN" sz="36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0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299527" y="4372020"/>
            <a:ext cx="2606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r>
              <a:rPr lang="en-US" sz="36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gọn nến</a:t>
            </a:r>
            <a:endParaRPr lang="vi-VN" sz="36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1" name="Hộp Văn bản 25">
            <a:extLst>
              <a:ext uri="{FF2B5EF4-FFF2-40B4-BE49-F238E27FC236}">
                <a16:creationId xmlns:a16="http://schemas.microsoft.com/office/drawing/2014/main" xmlns="" id="{A649D970-27FF-4E34-ADDE-9B0970A6140B}"/>
              </a:ext>
            </a:extLst>
          </p:cNvPr>
          <p:cNvSpPr txBox="1"/>
          <p:nvPr/>
        </p:nvSpPr>
        <p:spPr>
          <a:xfrm>
            <a:off x="6286270" y="4361382"/>
            <a:ext cx="3312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36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ún con</a:t>
            </a:r>
            <a:endParaRPr lang="vi-VN" sz="36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3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1702659" y="4383125"/>
            <a:ext cx="8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ê</a:t>
            </a:r>
            <a:r>
              <a:rPr lang="en-US" sz="36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endParaRPr lang="vi-VN" sz="36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6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6529146" y="4361859"/>
            <a:ext cx="8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un</a:t>
            </a:r>
            <a:endParaRPr lang="vi-VN" sz="36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9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3285460" y="4363323"/>
            <a:ext cx="1065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đ</a:t>
            </a:r>
            <a:r>
              <a:rPr lang="en-US" sz="36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èn</a:t>
            </a:r>
            <a:endParaRPr lang="vi-VN" sz="36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0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4168243" y="4350746"/>
            <a:ext cx="8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p</a:t>
            </a:r>
            <a:r>
              <a:rPr lang="en-US" sz="36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in</a:t>
            </a:r>
            <a:endParaRPr lang="vi-VN" sz="36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91691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1600</TotalTime>
  <Words>205</Words>
  <Application>Microsoft Office PowerPoint</Application>
  <PresentationFormat>On-screen Show (16:9)</PresentationFormat>
  <Paragraphs>151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</dc:creator>
  <cp:lastModifiedBy>Admin</cp:lastModifiedBy>
  <cp:revision>450</cp:revision>
  <dcterms:created xsi:type="dcterms:W3CDTF">2017-07-29T07:38:32Z</dcterms:created>
  <dcterms:modified xsi:type="dcterms:W3CDTF">2020-10-24T23:21:28Z</dcterms:modified>
</cp:coreProperties>
</file>