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95" r:id="rId2"/>
    <p:sldId id="296" r:id="rId3"/>
    <p:sldId id="284" r:id="rId4"/>
    <p:sldId id="259" r:id="rId5"/>
    <p:sldId id="283" r:id="rId6"/>
    <p:sldId id="278" r:id="rId7"/>
    <p:sldId id="279" r:id="rId8"/>
    <p:sldId id="260" r:id="rId9"/>
    <p:sldId id="274" r:id="rId10"/>
    <p:sldId id="289" r:id="rId11"/>
    <p:sldId id="290" r:id="rId12"/>
    <p:sldId id="297" r:id="rId13"/>
    <p:sldId id="298" r:id="rId14"/>
    <p:sldId id="300" r:id="rId15"/>
    <p:sldId id="301" r:id="rId16"/>
    <p:sldId id="302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295"/>
            <p14:sldId id="296"/>
            <p14:sldId id="284"/>
            <p14:sldId id="259"/>
            <p14:sldId id="283"/>
            <p14:sldId id="278"/>
            <p14:sldId id="279"/>
            <p14:sldId id="260"/>
            <p14:sldId id="274"/>
            <p14:sldId id="289"/>
            <p14:sldId id="290"/>
            <p14:sldId id="297"/>
            <p14:sldId id="298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102" y="-19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8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52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3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80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26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1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03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97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4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2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retch.cc/album/show.php?i=jao8825252&amp;b=1271&amp;f=1461527352&amp;p=22" TargetMode="Externa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73664" y="3078877"/>
            <a:ext cx="122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ẵm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891653" y="61474"/>
            <a:ext cx="2615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566527" y="71748"/>
            <a:ext cx="1915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9650" y="88251"/>
            <a:ext cx="21320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47348"/>
              </p:ext>
            </p:extLst>
          </p:nvPr>
        </p:nvGraphicFramePr>
        <p:xfrm>
          <a:off x="2375277" y="1112308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87258" y="923832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l</a:t>
            </a:r>
            <a:endParaRPr lang="en-US" sz="6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12303" y="913600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am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02371" y="1907151"/>
            <a:ext cx="203393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làm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888338" y="1907151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am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52965" y="3013953"/>
            <a:ext cx="157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đậm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-15172" y="3061469"/>
            <a:ext cx="1352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cam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383261" y="3061469"/>
            <a:ext cx="1588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530748" y="3062441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cằm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281443" y="3042830"/>
            <a:ext cx="1694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hẩm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367857" y="301395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53794" y="3058639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987527" y="305643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453301" y="306824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963956" y="306824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907091" y="3042459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29280" y="3999304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quả cam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567327" y="3990050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tăm tre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9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937031" y="3979748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củ sâm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804278" y="4003715"/>
            <a:ext cx="1826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am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136620" y="3958817"/>
            <a:ext cx="1920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888338" y="3990381"/>
            <a:ext cx="189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ăm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594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uan\Desktop\8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77" t="12433" r="1477" b="-2163"/>
          <a:stretch/>
        </p:blipFill>
        <p:spPr bwMode="auto">
          <a:xfrm>
            <a:off x="471196" y="1158948"/>
            <a:ext cx="8598376" cy="27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Tuan\Desktop\Bài 36 TV1-KN\chữ om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10" y="1009318"/>
            <a:ext cx="41052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esktop\GAĐT NỘP\Bài 36 TV1-KN\chữ ôm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862" y="910080"/>
            <a:ext cx="4790887" cy="303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esktop\GAĐT NỘP\Bài 36 TV1-KN\chữ ơm viết thườ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1112100"/>
            <a:ext cx="4757313" cy="30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1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uan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92" y="514350"/>
            <a:ext cx="7231583" cy="25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51134" y="3155015"/>
            <a:ext cx="8840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32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Hôm 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qua,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Mơ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xóm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Hạ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thăm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</a:p>
          <a:p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Cô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giỏ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cam.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chọn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cam to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phần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khen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thơm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má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dirty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202385" y="3158381"/>
            <a:ext cx="98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32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372694" y="4128946"/>
            <a:ext cx="98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32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761739" y="3162743"/>
            <a:ext cx="98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32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32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4704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uan\Desktop\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13" y="498513"/>
            <a:ext cx="7847875" cy="457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189217" y="226427"/>
            <a:ext cx="271383" cy="225183"/>
          </a:xfrm>
          <a:prstGeom prst="rect">
            <a:avLst/>
          </a:prstGeom>
        </p:spPr>
      </p:pic>
      <p:pic>
        <p:nvPicPr>
          <p:cNvPr id="28" name="Picture 5" descr="glitter_star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下一張(熱鍵:c)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550" y="83344"/>
            <a:ext cx="5270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" y="31899"/>
            <a:ext cx="9098611" cy="5102077"/>
          </a:xfrm>
          <a:prstGeom prst="rect">
            <a:avLst/>
          </a:prstGeom>
          <a:noFill/>
          <a:ln w="114300" cap="flat" cmpd="tri" algn="ctr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00FF00"/>
                </a:gs>
                <a:gs pos="100000">
                  <a:srgbClr val="4D0808"/>
                </a:gs>
              </a:gsLst>
              <a:lin ang="36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008" tIns="32004" rIns="64008" bIns="32004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>
              <a:latin typeface="Times New Roman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126" y="89045"/>
            <a:ext cx="1527968" cy="547747"/>
            <a:chOff x="1543051" y="438150"/>
            <a:chExt cx="1466850" cy="547747"/>
          </a:xfrm>
        </p:grpSpPr>
        <p:sp>
          <p:nvSpPr>
            <p:cNvPr id="14" name="Rounded Rectangle 13"/>
            <p:cNvSpPr/>
            <p:nvPr/>
          </p:nvSpPr>
          <p:spPr>
            <a:xfrm>
              <a:off x="1866900" y="438150"/>
              <a:ext cx="1143001" cy="547747"/>
            </a:xfrm>
            <a:prstGeom prst="roundRect">
              <a:avLst/>
            </a:prstGeom>
            <a:solidFill>
              <a:srgbClr val="CC00CC"/>
            </a:solidFill>
            <a:ln>
              <a:solidFill>
                <a:srgbClr val="800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43051" y="514350"/>
              <a:ext cx="533723" cy="471547"/>
              <a:chOff x="1323975" y="533400"/>
              <a:chExt cx="561975" cy="50482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323975" y="533400"/>
                <a:ext cx="561975" cy="504825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438275" y="585787"/>
                <a:ext cx="428625" cy="428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5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076775" y="485775"/>
              <a:ext cx="93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2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0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3221023" y="153517"/>
            <a:ext cx="311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lỗi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776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605339" y="48108"/>
            <a:ext cx="1826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430637" y="58383"/>
            <a:ext cx="133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5287" y="74886"/>
            <a:ext cx="1488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2371"/>
              </p:ext>
            </p:extLst>
          </p:nvPr>
        </p:nvGraphicFramePr>
        <p:xfrm>
          <a:off x="2395289" y="1042615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7270" y="854139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x</a:t>
            </a:r>
            <a:endParaRPr lang="en-US" sz="6600" dirty="0">
              <a:latin typeface="HP2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32315" y="843907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52823" y="1925750"/>
            <a:ext cx="33279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xóm</a:t>
            </a:r>
            <a:endParaRPr lang="en-US" sz="6600" dirty="0">
              <a:latin typeface="HP2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535187" y="1925750"/>
            <a:ext cx="23821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26686" y="3132855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15322" y="3132855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198287" y="3159612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695606" y="3133827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508656" y="3114216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19366" y="3127227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170311" y="312502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506172" y="316320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017583" y="313582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863317" y="312067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215318" y="3163203"/>
            <a:ext cx="1500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17087" y="316307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91806" y="3950676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 đóm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229853" y="3941422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hó đốm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599557" y="3931120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 cơm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99871" y="3952386"/>
            <a:ext cx="158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100282" y="3936001"/>
            <a:ext cx="18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649406" y="3952386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589287" y="3948674"/>
            <a:ext cx="147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743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D:\2020-2021\GIÁO ÁN\file-hinh-anh-sgk-tieng-viet-bo-ket-noi-tri-thuc-voi-cuoc-song\1\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6119" r="3412" b="61441"/>
          <a:stretch>
            <a:fillRect/>
          </a:stretch>
        </p:blipFill>
        <p:spPr bwMode="auto">
          <a:xfrm>
            <a:off x="381000" y="400050"/>
            <a:ext cx="83820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36576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HP222"/>
              </a:rPr>
              <a:t>Mùa hè, ve râm ran, sen nở thắm. Lũ </a:t>
            </a:r>
            <a:r>
              <a:rPr lang="en-US" altLang="en-US" smtClean="0">
                <a:latin typeface="HP222"/>
              </a:rPr>
              <a:t>trẻ </a:t>
            </a:r>
            <a:r>
              <a:rPr lang="en-US" altLang="en-US">
                <a:latin typeface="HP222"/>
              </a:rPr>
              <a:t>nô đùa trên thảm cỏ ven hồ.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78394" y="3662537"/>
            <a:ext cx="120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HP222"/>
              </a:rPr>
              <a:t>âm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066" y="4151615"/>
            <a:ext cx="120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smtClean="0">
                <a:solidFill>
                  <a:srgbClr val="FF0000"/>
                </a:solidFill>
                <a:latin typeface="HP222"/>
              </a:rPr>
              <a:t>am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3598" y="3665591"/>
            <a:ext cx="1203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solidFill>
                  <a:srgbClr val="FF0000"/>
                </a:solidFill>
                <a:latin typeface="HP222"/>
              </a:rPr>
              <a:t>ă</a:t>
            </a:r>
            <a:r>
              <a:rPr lang="en-US" altLang="en-US" sz="3200" smtClean="0">
                <a:solidFill>
                  <a:srgbClr val="FF0000"/>
                </a:solidFill>
                <a:latin typeface="HP222"/>
              </a:rPr>
              <a:t>m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2088" y="4466636"/>
            <a:ext cx="8405948" cy="594548"/>
          </a:xfrm>
          <a:prstGeom prst="rect">
            <a:avLst/>
          </a:prstGeom>
          <a:noFill/>
        </p:spPr>
        <p:txBody>
          <a:bodyPr wrap="square" lIns="68574" tIns="34286" rIns="68574" bIns="34286" rtlCol="0">
            <a:spAutoFit/>
          </a:bodyPr>
          <a:lstStyle/>
          <a:p>
            <a:pPr algn="ctr"/>
            <a:r>
              <a:rPr lang="en-US" sz="3400" smtClean="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Hương c</a:t>
            </a:r>
            <a:r>
              <a:rPr lang="en-US" sz="3400" smtClean="0">
                <a:solidFill>
                  <a:srgbClr val="FF0000"/>
                </a:solidFill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3400" smtClean="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n-US" sz="3400" smtClean="0">
                <a:solidFill>
                  <a:srgbClr val="FF0000"/>
                </a:solidFill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ơm</a:t>
            </a:r>
            <a:r>
              <a:rPr lang="en-US" sz="3400" smtClean="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 thôn x</a:t>
            </a:r>
            <a:r>
              <a:rPr lang="en-US" sz="3400" smtClean="0">
                <a:solidFill>
                  <a:srgbClr val="FF0000"/>
                </a:solidFill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óm</a:t>
            </a:r>
            <a:r>
              <a:rPr lang="en-US" sz="3400" smtClean="0">
                <a:latin typeface="HP222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400" dirty="0">
              <a:latin typeface="HP222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2" descr="C:\Users\Tuan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" y="113893"/>
            <a:ext cx="8841674" cy="426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2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278611" y="1178821"/>
            <a:ext cx="30602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115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27581" y="1266957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115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8264" y="1227627"/>
            <a:ext cx="249464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115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27581" y="1266957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</a:t>
            </a:r>
            <a:endParaRPr lang="vi-VN" sz="115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238264" y="1227627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endParaRPr lang="vi-VN" sz="115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278611" y="1178821"/>
            <a:ext cx="22411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endParaRPr lang="vi-VN" sz="115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199904" y="243049"/>
            <a:ext cx="29440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22745" y="243049"/>
            <a:ext cx="2156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2539" y="259552"/>
            <a:ext cx="23999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67943"/>
              </p:ext>
            </p:extLst>
          </p:nvPr>
        </p:nvGraphicFramePr>
        <p:xfrm>
          <a:off x="2300810" y="1737754"/>
          <a:ext cx="4464482" cy="2668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5738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2707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00810" y="1599008"/>
            <a:ext cx="23821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>
                <a:latin typeface="HP222"/>
              </a:rPr>
              <a:t>x</a:t>
            </a:r>
            <a:endParaRPr lang="en-US" sz="9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54481" y="1599008"/>
            <a:ext cx="23821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9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051544" y="2926372"/>
            <a:ext cx="33279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 smtClean="0">
                <a:latin typeface="HP222"/>
              </a:rPr>
              <a:t>xóm</a:t>
            </a:r>
            <a:endParaRPr lang="en-US" sz="9600" dirty="0">
              <a:latin typeface="HP2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27304" y="2934742"/>
            <a:ext cx="238210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9600" dirty="0">
              <a:solidFill>
                <a:srgbClr val="FF0000"/>
              </a:solidFill>
              <a:latin typeface="HP222"/>
            </a:endParaRPr>
          </a:p>
        </p:txBody>
      </p:sp>
    </p:spTree>
    <p:extLst>
      <p:ext uri="{BB962C8B-B14F-4D97-AF65-F5344CB8AC3E}">
        <p14:creationId xmlns:p14="http://schemas.microsoft.com/office/powerpoint/2010/main" val="23002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48608" y="1196304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801042" y="1196304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69314" y="1223061"/>
            <a:ext cx="1653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717528" y="1197276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530578" y="1177665"/>
            <a:ext cx="122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81823" y="1186643"/>
            <a:ext cx="1372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97714" y="1999849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86350" y="1999849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269315" y="2026606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766634" y="2000821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579684" y="1981210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81823" y="2022462"/>
            <a:ext cx="174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bờm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62804" y="202615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90394" y="1994221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241339" y="199201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577200" y="203019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088611" y="200281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934345" y="1987666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489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7" grpId="0"/>
      <p:bldP spid="3" grpId="0"/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891653" y="61474"/>
            <a:ext cx="26153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566527" y="71748"/>
            <a:ext cx="19153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59650" y="88251"/>
            <a:ext cx="21320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88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207032"/>
              </p:ext>
            </p:extLst>
          </p:nvPr>
        </p:nvGraphicFramePr>
        <p:xfrm>
          <a:off x="2662295" y="1452549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74276" y="1264073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x</a:t>
            </a:r>
            <a:endParaRPr lang="en-US" sz="6600" dirty="0">
              <a:latin typeface="HP222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999321" y="1253841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027122" y="2390061"/>
            <a:ext cx="33279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xóm</a:t>
            </a:r>
            <a:endParaRPr lang="en-US" sz="6600" dirty="0">
              <a:latin typeface="HP222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08809" y="2390061"/>
            <a:ext cx="23821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3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84644" y="3892445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673280" y="3892445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156245" y="3919202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653564" y="3893417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466614" y="3873806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968753" y="3915058"/>
            <a:ext cx="17449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bờm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439101" y="391875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66691" y="3886817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117636" y="388461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453497" y="392279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964908" y="389541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821275" y="388026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6560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6580" y="3405589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 đóm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214627" y="3396335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hó đốm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584331" y="3386033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 cơm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84645" y="3407299"/>
            <a:ext cx="158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085056" y="3390914"/>
            <a:ext cx="18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634180" y="3407299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574061" y="3403587"/>
            <a:ext cx="147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2" name="Picture 2" descr="C:\Users\Tuan\Desktop\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9"/>
          <a:stretch/>
        </p:blipFill>
        <p:spPr bwMode="auto">
          <a:xfrm>
            <a:off x="143862" y="204215"/>
            <a:ext cx="2916838" cy="268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uan\Desktop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b="15138"/>
          <a:stretch/>
        </p:blipFill>
        <p:spPr bwMode="auto">
          <a:xfrm>
            <a:off x="3214627" y="230724"/>
            <a:ext cx="2786123" cy="26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uan\Desktop\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7"/>
          <a:stretch/>
        </p:blipFill>
        <p:spPr bwMode="auto">
          <a:xfrm>
            <a:off x="5894286" y="159488"/>
            <a:ext cx="2754414" cy="26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  <p:bldP spid="14" grpId="0"/>
      <p:bldP spid="15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605339" y="48108"/>
            <a:ext cx="1826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430637" y="58383"/>
            <a:ext cx="1337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45287" y="74886"/>
            <a:ext cx="1488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60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60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896480"/>
              </p:ext>
            </p:extLst>
          </p:nvPr>
        </p:nvGraphicFramePr>
        <p:xfrm>
          <a:off x="2395289" y="1042615"/>
          <a:ext cx="3961608" cy="1977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0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0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6989"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07270" y="854139"/>
            <a:ext cx="14493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x</a:t>
            </a:r>
            <a:endParaRPr lang="en-US" sz="6600" dirty="0">
              <a:latin typeface="HP2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732315" y="843907"/>
            <a:ext cx="14493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52823" y="1925750"/>
            <a:ext cx="332799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latin typeface="HP222"/>
              </a:rPr>
              <a:t>xóm</a:t>
            </a:r>
            <a:endParaRPr lang="en-US" sz="6600" dirty="0">
              <a:latin typeface="HP222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535187" y="1925750"/>
            <a:ext cx="23821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600" smtClean="0">
                <a:solidFill>
                  <a:srgbClr val="FF0000"/>
                </a:solidFill>
                <a:latin typeface="HP222"/>
              </a:rPr>
              <a:t>om</a:t>
            </a:r>
            <a:endParaRPr lang="en-US" sz="6600" dirty="0">
              <a:solidFill>
                <a:srgbClr val="FF0000"/>
              </a:solidFill>
              <a:latin typeface="HP222"/>
            </a:endParaRPr>
          </a:p>
        </p:txBody>
      </p:sp>
      <p:sp>
        <p:nvSpPr>
          <p:cNvPr id="5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26686" y="3132855"/>
            <a:ext cx="1552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khóm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715322" y="3132855"/>
            <a:ext cx="1468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vòm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198287" y="3159612"/>
            <a:ext cx="144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ộm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5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695606" y="3133827"/>
            <a:ext cx="1474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tôm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6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508656" y="3114216"/>
            <a:ext cx="1489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 rơm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19366" y="3127227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170311" y="312502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506172" y="316320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1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017583" y="3135824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2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863317" y="3120672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3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215318" y="3163203"/>
            <a:ext cx="1500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ờm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517087" y="3163078"/>
            <a:ext cx="1197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4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91806" y="3950676"/>
            <a:ext cx="2606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 đóm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5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229853" y="3941422"/>
            <a:ext cx="2833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hó đốm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599557" y="3931120"/>
            <a:ext cx="3312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400" smtClean="0"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âm cơm</a:t>
            </a:r>
            <a:endParaRPr lang="vi-VN" sz="4400" dirty="0"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7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399871" y="3952386"/>
            <a:ext cx="1580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8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8100282" y="3936001"/>
            <a:ext cx="18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ơ</a:t>
            </a:r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1649406" y="3952386"/>
            <a:ext cx="140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om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0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4589287" y="3948674"/>
            <a:ext cx="147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ô</a:t>
            </a:r>
            <a:r>
              <a:rPr lang="en-US" sz="4400">
                <a:solidFill>
                  <a:srgbClr val="FF0000"/>
                </a:solidFill>
                <a:latin typeface="HP222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endParaRPr lang="vi-VN" sz="4400" dirty="0">
              <a:solidFill>
                <a:srgbClr val="FF0000"/>
              </a:solidFill>
              <a:latin typeface="HP222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57481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242</Words>
  <Application>Microsoft Office PowerPoint</Application>
  <PresentationFormat>On-screen Show (16:9)</PresentationFormat>
  <Paragraphs>151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445</cp:revision>
  <dcterms:created xsi:type="dcterms:W3CDTF">2017-07-29T07:38:32Z</dcterms:created>
  <dcterms:modified xsi:type="dcterms:W3CDTF">2020-11-01T06:41:27Z</dcterms:modified>
</cp:coreProperties>
</file>