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88" r:id="rId5"/>
    <p:sldId id="290" r:id="rId6"/>
    <p:sldId id="310" r:id="rId7"/>
    <p:sldId id="329" r:id="rId8"/>
    <p:sldId id="313" r:id="rId9"/>
    <p:sldId id="300" r:id="rId10"/>
    <p:sldId id="328" r:id="rId11"/>
    <p:sldId id="321" r:id="rId12"/>
    <p:sldId id="316" r:id="rId13"/>
    <p:sldId id="322" r:id="rId14"/>
    <p:sldId id="317" r:id="rId15"/>
    <p:sldId id="327" r:id="rId16"/>
    <p:sldId id="326" r:id="rId17"/>
    <p:sldId id="320" r:id="rId18"/>
    <p:sldId id="323" r:id="rId19"/>
    <p:sldId id="318" r:id="rId20"/>
    <p:sldId id="324" r:id="rId21"/>
    <p:sldId id="325" r:id="rId22"/>
    <p:sldId id="319" r:id="rId23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13"/>
            <p14:sldId id="300"/>
            <p14:sldId id="321"/>
            <p14:sldId id="316"/>
            <p14:sldId id="322"/>
            <p14:sldId id="317"/>
            <p14:sldId id="327"/>
            <p14:sldId id="326"/>
            <p14:sldId id="320"/>
            <p14:sldId id="323"/>
            <p14:sldId id="318"/>
            <p14:sldId id="324"/>
            <p14:sldId id="325"/>
            <p14:sldId id="319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=""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0" autoAdjust="0"/>
    <p:restoredTop sz="86379" autoAdjust="0"/>
  </p:normalViewPr>
  <p:slideViewPr>
    <p:cSldViewPr snapToGrid="0">
      <p:cViewPr>
        <p:scale>
          <a:sx n="73" d="100"/>
          <a:sy n="73" d="100"/>
        </p:scale>
        <p:origin x="-1242" y="-4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9T08:31:34.407" idx="1">
    <p:pos x="10" y="10"/>
    <p:text/>
    <p:extLst>
      <p:ext uri="{C676402C-5697-4E1C-873F-D02D1690AC5C}">
        <p15:threadingInfo xmlns=""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2020/8/19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09936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81505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16290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73808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2334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47936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22076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70091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95592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57895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42754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0993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09936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42754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9847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=""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=""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=""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=""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=""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=""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=""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dmin\Downloads\S&#7855;p%20&#272;&#7871;n%20T&#7871;t%20R&#7891;i%20-%20Nh&#7841;c%20T&#7871;t%20Thi&#7871;u%20Nhi.mp4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14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650947" y="81007"/>
            <a:ext cx="1577805" cy="830997"/>
            <a:chOff x="466850" y="1582504"/>
            <a:chExt cx="3560131" cy="492880"/>
          </a:xfrm>
        </p:grpSpPr>
        <p:sp>
          <p:nvSpPr>
            <p:cNvPr id="7" name="圆角矩形 6"/>
            <p:cNvSpPr/>
            <p:nvPr/>
          </p:nvSpPr>
          <p:spPr>
            <a:xfrm>
              <a:off x="587332" y="1582504"/>
              <a:ext cx="3439649" cy="492880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3200" dirty="0">
                  <a:cs typeface="+mn-ea"/>
                  <a:sym typeface="+mn-lt"/>
                </a:rPr>
                <a:t>BÀI 15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66850" y="1706052"/>
              <a:ext cx="417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0353FE4C-658F-45BD-B0EB-E52E56C92211}"/>
              </a:ext>
            </a:extLst>
          </p:cNvPr>
          <p:cNvSpPr txBox="1"/>
          <p:nvPr/>
        </p:nvSpPr>
        <p:spPr>
          <a:xfrm>
            <a:off x="992766" y="1270747"/>
            <a:ext cx="7467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SẮP XẾP NHÀ CỬA GỌN GÀNG ĐỂ ĐÓN TẾT</a:t>
            </a:r>
            <a:endParaRPr lang="zh-CN" altLang="en-US" sz="4400" b="1" dirty="0">
              <a:solidFill>
                <a:schemeClr val="accent6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0CF970A5-2117-4857-87A2-D12F851107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16" y="650952"/>
            <a:ext cx="4908884" cy="404617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FB7313C3-1CE0-403C-A628-25F8B444E9D0}"/>
              </a:ext>
            </a:extLst>
          </p:cNvPr>
          <p:cNvSpPr txBox="1"/>
          <p:nvPr/>
        </p:nvSpPr>
        <p:spPr>
          <a:xfrm>
            <a:off x="3880887" y="350870"/>
            <a:ext cx="15417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HOẠT ĐỘNG 2</a:t>
            </a:r>
            <a:endParaRPr lang="en-US" dirty="0"/>
          </a:p>
        </p:txBody>
      </p: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10C18221-6A8B-40CD-95BA-BB74E83A55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8" y="1453398"/>
            <a:ext cx="4243989" cy="3359217"/>
          </a:xfrm>
          <a:prstGeom prst="rect">
            <a:avLst/>
          </a:prstGeom>
        </p:spPr>
      </p:pic>
      <p:sp>
        <p:nvSpPr>
          <p:cNvPr id="8" name="Hộp Văn bản 6">
            <a:extLst>
              <a:ext uri="{FF2B5EF4-FFF2-40B4-BE49-F238E27FC236}">
                <a16:creationId xmlns="" xmlns:a16="http://schemas.microsoft.com/office/drawing/2014/main" id="{8F9FF4C9-0281-494C-B90D-5BFA1B665672}"/>
              </a:ext>
            </a:extLst>
          </p:cNvPr>
          <p:cNvSpPr txBox="1"/>
          <p:nvPr/>
        </p:nvSpPr>
        <p:spPr>
          <a:xfrm>
            <a:off x="663980" y="632174"/>
            <a:ext cx="855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Xác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định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việc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nên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làm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nhà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cửa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luôn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gọn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gàng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16531" y="4312118"/>
            <a:ext cx="356135" cy="356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09398" y="2425566"/>
            <a:ext cx="356135" cy="356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52083" y="2415941"/>
            <a:ext cx="356135" cy="356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90585" y="4321744"/>
            <a:ext cx="356135" cy="356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336781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1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Bảng 15">
            <a:extLst>
              <a:ext uri="{FF2B5EF4-FFF2-40B4-BE49-F238E27FC236}">
                <a16:creationId xmlns="" xmlns:a16="http://schemas.microsoft.com/office/drawing/2014/main" id="{667F8485-FE94-4D97-AB0B-E65700F39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029689"/>
              </p:ext>
            </p:extLst>
          </p:nvPr>
        </p:nvGraphicFramePr>
        <p:xfrm>
          <a:off x="552893" y="853337"/>
          <a:ext cx="8091376" cy="34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688">
                  <a:extLst>
                    <a:ext uri="{9D8B030D-6E8A-4147-A177-3AD203B41FA5}">
                      <a16:colId xmlns="" xmlns:a16="http://schemas.microsoft.com/office/drawing/2014/main" val="744966788"/>
                    </a:ext>
                  </a:extLst>
                </a:gridCol>
                <a:gridCol w="4045688">
                  <a:extLst>
                    <a:ext uri="{9D8B030D-6E8A-4147-A177-3AD203B41FA5}">
                      <a16:colId xmlns="" xmlns:a16="http://schemas.microsoft.com/office/drawing/2014/main" val="2302789872"/>
                    </a:ext>
                  </a:extLst>
                </a:gridCol>
              </a:tblGrid>
              <a:tr h="687365">
                <a:tc>
                  <a:txBody>
                    <a:bodyPr/>
                    <a:lstStyle/>
                    <a:p>
                      <a:pPr algn="ctr"/>
                      <a:r>
                        <a:rPr lang="vi-VN" sz="2000" dirty="0" smtClean="0"/>
                        <a:t>Những </a:t>
                      </a:r>
                      <a:r>
                        <a:rPr lang="vi-VN" sz="2000" dirty="0"/>
                        <a:t>việc nên làm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 err="1"/>
                        <a:t>Những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việc</a:t>
                      </a:r>
                      <a:r>
                        <a:rPr lang="vi-VN" sz="2000" dirty="0"/>
                        <a:t> không nên </a:t>
                      </a:r>
                      <a:r>
                        <a:rPr lang="vi-VN" sz="2000" dirty="0" err="1"/>
                        <a:t>làm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9856820"/>
                  </a:ext>
                </a:extLst>
              </a:tr>
              <a:tr h="687365">
                <a:tc>
                  <a:txBody>
                    <a:bodyPr/>
                    <a:lstStyle/>
                    <a:p>
                      <a:r>
                        <a:rPr lang="vi-VN" sz="2000" err="1"/>
                        <a:t>Để</a:t>
                      </a:r>
                      <a:r>
                        <a:rPr lang="vi-VN" sz="2000"/>
                        <a:t> </a:t>
                      </a:r>
                      <a:r>
                        <a:rPr lang="vi-VN" sz="2000" smtClean="0"/>
                        <a:t>đúng chỗ </a:t>
                      </a:r>
                      <a:r>
                        <a:rPr lang="vi-VN" sz="2000" dirty="0"/>
                        <a:t>ngay </a:t>
                      </a:r>
                      <a:r>
                        <a:rPr lang="vi-VN" sz="2000" dirty="0" err="1"/>
                        <a:t>ngắn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các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dùng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cá</a:t>
                      </a:r>
                      <a:r>
                        <a:rPr lang="vi-VN" sz="2000" dirty="0"/>
                        <a:t> nhân.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dùng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cá</a:t>
                      </a:r>
                      <a:r>
                        <a:rPr lang="vi-VN" sz="2000" dirty="0"/>
                        <a:t> nhân </a:t>
                      </a:r>
                      <a:r>
                        <a:rPr lang="vi-VN" sz="2000" dirty="0" err="1"/>
                        <a:t>để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bừa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bãi</a:t>
                      </a:r>
                      <a:r>
                        <a:rPr lang="vi-VN" sz="2000" dirty="0"/>
                        <a:t>, </a:t>
                      </a:r>
                      <a:r>
                        <a:rPr lang="vi-VN" sz="2000"/>
                        <a:t>không </a:t>
                      </a:r>
                      <a:r>
                        <a:rPr lang="vi-VN" sz="2000" smtClean="0"/>
                        <a:t>đúng </a:t>
                      </a:r>
                      <a:r>
                        <a:rPr lang="vi-VN" sz="2000" dirty="0"/>
                        <a:t>nơi quy </a:t>
                      </a:r>
                      <a:r>
                        <a:rPr lang="vi-VN" sz="2000" dirty="0" err="1"/>
                        <a:t>định</a:t>
                      </a:r>
                      <a:r>
                        <a:rPr lang="vi-VN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205616"/>
                  </a:ext>
                </a:extLst>
              </a:tr>
              <a:tr h="687365">
                <a:tc>
                  <a:txBody>
                    <a:bodyPr/>
                    <a:lstStyle/>
                    <a:p>
                      <a:r>
                        <a:rPr lang="vi-VN" sz="2000" dirty="0" err="1"/>
                        <a:t>Gấp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quần</a:t>
                      </a:r>
                      <a:r>
                        <a:rPr lang="vi-VN" sz="2000" dirty="0"/>
                        <a:t>, </a:t>
                      </a:r>
                      <a:r>
                        <a:rPr lang="vi-VN" sz="2000" dirty="0" err="1"/>
                        <a:t>áo</a:t>
                      </a:r>
                      <a:r>
                        <a:rPr lang="vi-VN" sz="2000" dirty="0"/>
                        <a:t>, chăn</a:t>
                      </a:r>
                      <a:r>
                        <a:rPr lang="vi-VN" sz="2000"/>
                        <a:t>, </a:t>
                      </a:r>
                      <a:r>
                        <a:rPr lang="vi-VN" sz="2000" smtClean="0"/>
                        <a:t>màn </a:t>
                      </a:r>
                      <a:r>
                        <a:rPr lang="vi-VN" sz="2000" dirty="0" err="1"/>
                        <a:t>gọn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gàng</a:t>
                      </a:r>
                      <a:r>
                        <a:rPr lang="vi-VN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 err="1"/>
                        <a:t>Quần</a:t>
                      </a:r>
                      <a:r>
                        <a:rPr lang="vi-VN" sz="2000" dirty="0"/>
                        <a:t>, </a:t>
                      </a:r>
                      <a:r>
                        <a:rPr lang="vi-VN" sz="2000" dirty="0" err="1"/>
                        <a:t>áo</a:t>
                      </a:r>
                      <a:r>
                        <a:rPr lang="vi-VN" sz="2000" dirty="0"/>
                        <a:t>, chăn, </a:t>
                      </a:r>
                      <a:r>
                        <a:rPr lang="vi-VN" sz="2000" dirty="0" err="1"/>
                        <a:t>màn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để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khắp</a:t>
                      </a:r>
                      <a:r>
                        <a:rPr lang="vi-VN" sz="2000" dirty="0"/>
                        <a:t> nơi không </a:t>
                      </a:r>
                      <a:r>
                        <a:rPr lang="vi-VN" sz="2000" dirty="0" err="1"/>
                        <a:t>chịu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gấp</a:t>
                      </a:r>
                      <a:r>
                        <a:rPr lang="vi-VN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34412007"/>
                  </a:ext>
                </a:extLst>
              </a:tr>
              <a:tr h="687365">
                <a:tc>
                  <a:txBody>
                    <a:bodyPr/>
                    <a:lstStyle/>
                    <a:p>
                      <a:r>
                        <a:rPr lang="vi-VN" sz="2000" dirty="0" err="1"/>
                        <a:t>Sắp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xếp</a:t>
                      </a:r>
                      <a:r>
                        <a:rPr lang="vi-VN" sz="2000" dirty="0"/>
                        <a:t> ngay </a:t>
                      </a:r>
                      <a:r>
                        <a:rPr lang="vi-VN" sz="2000" dirty="0" err="1"/>
                        <a:t>ngắn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dùng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học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tập</a:t>
                      </a:r>
                      <a:r>
                        <a:rPr lang="vi-VN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 err="1"/>
                        <a:t>Để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dùng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học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tập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bừa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bãi</a:t>
                      </a:r>
                      <a:r>
                        <a:rPr lang="vi-VN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72454"/>
                  </a:ext>
                </a:extLst>
              </a:tr>
              <a:tr h="687365">
                <a:tc>
                  <a:txBody>
                    <a:bodyPr/>
                    <a:lstStyle/>
                    <a:p>
                      <a:r>
                        <a:rPr lang="vi-VN" sz="2000" dirty="0" err="1"/>
                        <a:t>Tự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giác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sắp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</a:t>
                      </a:r>
                      <a:r>
                        <a:rPr lang="vi-VN" sz="2000"/>
                        <a:t>chơi </a:t>
                      </a:r>
                      <a:r>
                        <a:rPr lang="vi-VN" sz="2000" smtClean="0"/>
                        <a:t>gọn </a:t>
                      </a:r>
                      <a:r>
                        <a:rPr lang="vi-VN" sz="2000" dirty="0" err="1"/>
                        <a:t>gàng</a:t>
                      </a:r>
                      <a:r>
                        <a:rPr lang="vi-VN" sz="2000" dirty="0"/>
                        <a:t> sau khi chơi xong.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/>
                        <a:t>Không </a:t>
                      </a:r>
                      <a:r>
                        <a:rPr lang="vi-VN" sz="2000" dirty="0" err="1"/>
                        <a:t>chịu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sắp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xếp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chơi sau khi chơi xong.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7661911"/>
                  </a:ext>
                </a:extLst>
              </a:tr>
            </a:tbl>
          </a:graphicData>
        </a:graphic>
      </p:graphicFrame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0F0FED42-0440-45E2-8FAF-EBB177C2D078}"/>
              </a:ext>
            </a:extLst>
          </p:cNvPr>
          <p:cNvSpPr txBox="1"/>
          <p:nvPr/>
        </p:nvSpPr>
        <p:spPr>
          <a:xfrm>
            <a:off x="4093539" y="350870"/>
            <a:ext cx="1169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/>
              <a:t>KẾT LUẬN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-21" y="54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56A76D19-C43E-484F-87FA-C1A6BEE9576A}"/>
              </a:ext>
            </a:extLst>
          </p:cNvPr>
          <p:cNvSpPr txBox="1"/>
          <p:nvPr/>
        </p:nvSpPr>
        <p:spPr>
          <a:xfrm>
            <a:off x="3118658" y="2266664"/>
            <a:ext cx="2995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 err="1"/>
              <a:t>Vận</a:t>
            </a:r>
            <a:r>
              <a:rPr lang="vi-VN" sz="4800" dirty="0"/>
              <a:t> </a:t>
            </a:r>
            <a:r>
              <a:rPr lang="vi-VN" sz="4800" dirty="0" err="1"/>
              <a:t>dụng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40453628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0F0FED42-0440-45E2-8FAF-EBB177C2D078}"/>
              </a:ext>
            </a:extLst>
          </p:cNvPr>
          <p:cNvSpPr txBox="1"/>
          <p:nvPr/>
        </p:nvSpPr>
        <p:spPr>
          <a:xfrm>
            <a:off x="3895770" y="259430"/>
            <a:ext cx="157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Vận</a:t>
            </a:r>
            <a:r>
              <a:rPr lang="vi-VN" sz="2400" dirty="0"/>
              <a:t> </a:t>
            </a:r>
            <a:r>
              <a:rPr lang="vi-VN" sz="2400" dirty="0" err="1"/>
              <a:t>dụng</a:t>
            </a:r>
            <a:endParaRPr lang="en-US" sz="2400" dirty="0"/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522EDF17-8B8D-45EB-9D83-0C86B7BCF1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94" y="776288"/>
            <a:ext cx="5070796" cy="319894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B04932C8-642A-4892-8C69-951A72803C21}"/>
              </a:ext>
            </a:extLst>
          </p:cNvPr>
          <p:cNvSpPr txBox="1"/>
          <p:nvPr/>
        </p:nvSpPr>
        <p:spPr>
          <a:xfrm>
            <a:off x="334481" y="1488908"/>
            <a:ext cx="34675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 những việc em đã làm để đón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-Trang </a:t>
            </a:r>
            <a:r>
              <a:rPr 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-Lau dọn đồ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đạc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-……………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07157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2709" y="8372"/>
            <a:ext cx="9141291" cy="5135127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E6188F6C-8207-4912-BCC8-88BDC42A74CC}"/>
              </a:ext>
            </a:extLst>
          </p:cNvPr>
          <p:cNvSpPr txBox="1"/>
          <p:nvPr/>
        </p:nvSpPr>
        <p:spPr>
          <a:xfrm>
            <a:off x="3703320" y="160020"/>
            <a:ext cx="3166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TIẾT 2</a:t>
            </a:r>
            <a:endParaRPr lang="en-US" sz="72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-21" y="54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56A76D19-C43E-484F-87FA-C1A6BEE9576A}"/>
              </a:ext>
            </a:extLst>
          </p:cNvPr>
          <p:cNvSpPr txBox="1"/>
          <p:nvPr/>
        </p:nvSpPr>
        <p:spPr>
          <a:xfrm>
            <a:off x="3118657" y="2266664"/>
            <a:ext cx="3663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TRÒ CHƠI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9656419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89569" y="280679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vi-VN" altLang="zh-CN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72233DC1-2C5C-46F0-A37D-9546D20E1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95" y="1399390"/>
            <a:ext cx="6762750" cy="334899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64ED94E8-E6AA-43B0-A063-357736B838E0}"/>
              </a:ext>
            </a:extLst>
          </p:cNvPr>
          <p:cNvSpPr txBox="1"/>
          <p:nvPr/>
        </p:nvSpPr>
        <p:spPr>
          <a:xfrm>
            <a:off x="1608029" y="845820"/>
            <a:ext cx="6996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</a:t>
            </a:r>
            <a:r>
              <a:rPr lang="vi-VN" sz="2800" dirty="0" smtClean="0"/>
              <a:t>rò </a:t>
            </a:r>
            <a:r>
              <a:rPr lang="vi-VN" sz="2800" dirty="0"/>
              <a:t>chơi </a:t>
            </a:r>
            <a:r>
              <a:rPr lang="en-US" sz="2800" dirty="0" smtClean="0"/>
              <a:t>“S</a:t>
            </a:r>
            <a:r>
              <a:rPr lang="vi-VN" sz="2800" dirty="0" smtClean="0"/>
              <a:t>ắp </a:t>
            </a:r>
            <a:r>
              <a:rPr lang="vi-VN" sz="2800" dirty="0"/>
              <a:t>xếp nhà cửa gọn </a:t>
            </a:r>
            <a:r>
              <a:rPr lang="vi-VN" sz="2800" dirty="0" smtClean="0"/>
              <a:t>gàng</a:t>
            </a:r>
            <a:r>
              <a:rPr lang="en-US" dirty="0" smtClean="0"/>
              <a:t>”</a:t>
            </a:r>
            <a:endParaRPr lang="vi-VN" dirty="0"/>
          </a:p>
        </p:txBody>
      </p:sp>
      <p:pic>
        <p:nvPicPr>
          <p:cNvPr id="7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26" t="58508" r="81513" b="35311"/>
          <a:stretch/>
        </p:blipFill>
        <p:spPr>
          <a:xfrm>
            <a:off x="345759" y="55380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-21" y="54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56A76D19-C43E-484F-87FA-C1A6BEE9576A}"/>
              </a:ext>
            </a:extLst>
          </p:cNvPr>
          <p:cNvSpPr txBox="1"/>
          <p:nvPr/>
        </p:nvSpPr>
        <p:spPr>
          <a:xfrm>
            <a:off x="3118657" y="2266664"/>
            <a:ext cx="3663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THỰC HÀNH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4378531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0F0FED42-0440-45E2-8FAF-EBB177C2D078}"/>
              </a:ext>
            </a:extLst>
          </p:cNvPr>
          <p:cNvSpPr txBox="1"/>
          <p:nvPr/>
        </p:nvSpPr>
        <p:spPr>
          <a:xfrm>
            <a:off x="3863340" y="350870"/>
            <a:ext cx="1634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/>
              <a:t>HOẠT ĐỘNG 4</a:t>
            </a:r>
            <a:endParaRPr lang="en-US" sz="14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27036E33-9024-492A-A265-4C990C27E0DD}"/>
              </a:ext>
            </a:extLst>
          </p:cNvPr>
          <p:cNvSpPr txBox="1"/>
          <p:nvPr/>
        </p:nvSpPr>
        <p:spPr>
          <a:xfrm>
            <a:off x="1611610" y="759190"/>
            <a:ext cx="7669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/>
              <a:t>Thực</a:t>
            </a:r>
            <a:r>
              <a:rPr lang="vi-VN" sz="2800" dirty="0"/>
              <a:t> </a:t>
            </a:r>
            <a:r>
              <a:rPr lang="vi-VN" sz="2800" dirty="0" err="1"/>
              <a:t>hành</a:t>
            </a:r>
            <a:r>
              <a:rPr lang="vi-VN" sz="2800" dirty="0"/>
              <a:t> </a:t>
            </a:r>
            <a:r>
              <a:rPr lang="vi-VN" sz="2800" dirty="0" err="1"/>
              <a:t>sắp</a:t>
            </a:r>
            <a:r>
              <a:rPr lang="vi-VN" sz="2800" dirty="0"/>
              <a:t> </a:t>
            </a:r>
            <a:r>
              <a:rPr lang="vi-VN" sz="2800" dirty="0" err="1"/>
              <a:t>xếp</a:t>
            </a:r>
            <a:r>
              <a:rPr lang="vi-VN" sz="2800" dirty="0"/>
              <a:t> </a:t>
            </a:r>
            <a:r>
              <a:rPr lang="vi-VN" sz="2800" dirty="0" err="1"/>
              <a:t>nhà</a:t>
            </a:r>
            <a:r>
              <a:rPr lang="vi-VN" sz="2800" dirty="0"/>
              <a:t> </a:t>
            </a:r>
            <a:r>
              <a:rPr lang="vi-VN" sz="2800" dirty="0" err="1"/>
              <a:t>cửa</a:t>
            </a:r>
            <a:r>
              <a:rPr lang="vi-VN" sz="2800" dirty="0"/>
              <a:t> </a:t>
            </a:r>
            <a:r>
              <a:rPr lang="vi-VN" sz="2800" dirty="0" err="1"/>
              <a:t>gọn</a:t>
            </a:r>
            <a:r>
              <a:rPr lang="vi-VN" sz="2800" dirty="0"/>
              <a:t> </a:t>
            </a:r>
            <a:r>
              <a:rPr lang="vi-VN" sz="2800" dirty="0" err="1"/>
              <a:t>gàng</a:t>
            </a:r>
            <a:r>
              <a:rPr lang="vi-VN" sz="2800" dirty="0"/>
              <a:t>.</a:t>
            </a:r>
            <a:endParaRPr lang="en-US" sz="2800" dirty="0"/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7E405D24-4546-417D-AD0F-D57F528532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10" y="1309270"/>
            <a:ext cx="6537959" cy="3171290"/>
          </a:xfrm>
          <a:prstGeom prst="rect">
            <a:avLst/>
          </a:prstGeom>
        </p:spPr>
      </p:pic>
      <p:pic>
        <p:nvPicPr>
          <p:cNvPr id="6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0075534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149" y="218463"/>
            <a:ext cx="3210107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5EFF9F06-8745-4EEF-A671-E9565A9F99A7}"/>
              </a:ext>
            </a:extLst>
          </p:cNvPr>
          <p:cNvSpPr txBox="1"/>
          <p:nvPr/>
        </p:nvSpPr>
        <p:spPr>
          <a:xfrm>
            <a:off x="99149" y="1760220"/>
            <a:ext cx="88848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 smtClean="0">
                <a:solidFill>
                  <a:schemeClr val="accent5">
                    <a:lumMod val="50000"/>
                  </a:schemeClr>
                </a:solidFill>
              </a:rPr>
              <a:t>	Sắp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</a:rPr>
              <a:t>xếp nhà ở gọn gàng để nơi mình ở luôn thoáng </a:t>
            </a:r>
            <a:r>
              <a:rPr lang="vi-VN" sz="3200" dirty="0" smtClean="0">
                <a:solidFill>
                  <a:schemeClr val="accent5">
                    <a:lumMod val="50000"/>
                  </a:schemeClr>
                </a:solidFill>
              </a:rPr>
              <a:t>mát,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vi-VN" sz="3200" dirty="0" smtClean="0">
                <a:solidFill>
                  <a:schemeClr val="accent5">
                    <a:lumMod val="50000"/>
                  </a:schemeClr>
                </a:solidFill>
              </a:rPr>
              <a:t>sạch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</a:rPr>
              <a:t>đẹp, an toàn và giúp mọi người trong gia </a:t>
            </a:r>
            <a:r>
              <a:rPr lang="vi-VN" sz="3200" dirty="0" smtClean="0">
                <a:solidFill>
                  <a:schemeClr val="accent5">
                    <a:lumMod val="50000"/>
                  </a:schemeClr>
                </a:solidFill>
              </a:rPr>
              <a:t>đình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</a:rPr>
              <a:t>nhanh </a:t>
            </a:r>
            <a:r>
              <a:rPr lang="vi-VN" sz="3200" dirty="0" smtClean="0">
                <a:solidFill>
                  <a:schemeClr val="accent5">
                    <a:lumMod val="50000"/>
                  </a:schemeClr>
                </a:solidFill>
              </a:rPr>
              <a:t>chóng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</a:rPr>
              <a:t>tìm được đồ dùng cần thiết khi muốn sử dụng.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433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14259" y="-360866"/>
            <a:ext cx="9141291" cy="550436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639C05DA-CB5C-4D48-B1D1-B82757FFB0C6}"/>
              </a:ext>
            </a:extLst>
          </p:cNvPr>
          <p:cNvSpPr txBox="1"/>
          <p:nvPr/>
        </p:nvSpPr>
        <p:spPr>
          <a:xfrm>
            <a:off x="3703320" y="160020"/>
            <a:ext cx="3166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TIẾT 1</a:t>
            </a:r>
            <a:endParaRPr lang="en-US" sz="72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ắp Đến Tết Rồi - Nhạc Tết Thiếu Nh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1" t="13195" r="81938" b="80624"/>
          <a:stretch/>
        </p:blipFill>
        <p:spPr>
          <a:xfrm>
            <a:off x="277712" y="54633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3CD99A2D-F5C5-426B-B530-6B7593F142A0}"/>
              </a:ext>
            </a:extLst>
          </p:cNvPr>
          <p:cNvSpPr txBox="1"/>
          <p:nvPr/>
        </p:nvSpPr>
        <p:spPr>
          <a:xfrm>
            <a:off x="3669030" y="331470"/>
            <a:ext cx="190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/>
              <a:t>HOẠT ĐỘNG 1</a:t>
            </a:r>
            <a:endParaRPr lang="en-US" sz="1800" b="1" dirty="0"/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5284FD8B-F20C-4ED5-9001-82F8ADDB6809}"/>
              </a:ext>
            </a:extLst>
          </p:cNvPr>
          <p:cNvSpPr txBox="1"/>
          <p:nvPr/>
        </p:nvSpPr>
        <p:spPr>
          <a:xfrm>
            <a:off x="702650" y="783621"/>
            <a:ext cx="614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307C45"/>
                </a:solidFill>
              </a:rPr>
              <a:t>Em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thích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căn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phòng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nào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dưới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đây</a:t>
            </a:r>
            <a:r>
              <a:rPr lang="en-US" sz="2400" b="1" dirty="0" smtClean="0">
                <a:solidFill>
                  <a:srgbClr val="307C45"/>
                </a:solidFill>
              </a:rPr>
              <a:t>?</a:t>
            </a:r>
            <a:endParaRPr lang="en-US" sz="2400" b="1" dirty="0">
              <a:solidFill>
                <a:srgbClr val="307C45"/>
              </a:solidFill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1E13413F-6DA7-43A6-962E-3D9252E437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5" y="1294759"/>
            <a:ext cx="7773586" cy="29894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1" t="13195" r="81938" b="80624"/>
          <a:stretch/>
        </p:blipFill>
        <p:spPr>
          <a:xfrm>
            <a:off x="277712" y="54633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3CD99A2D-F5C5-426B-B530-6B7593F142A0}"/>
              </a:ext>
            </a:extLst>
          </p:cNvPr>
          <p:cNvSpPr txBox="1"/>
          <p:nvPr/>
        </p:nvSpPr>
        <p:spPr>
          <a:xfrm>
            <a:off x="3669030" y="331470"/>
            <a:ext cx="190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/>
              <a:t>HOẠT ĐỘNG 1</a:t>
            </a:r>
            <a:endParaRPr lang="en-US" sz="1800" b="1" dirty="0"/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5284FD8B-F20C-4ED5-9001-82F8ADDB6809}"/>
              </a:ext>
            </a:extLst>
          </p:cNvPr>
          <p:cNvSpPr txBox="1"/>
          <p:nvPr/>
        </p:nvSpPr>
        <p:spPr>
          <a:xfrm>
            <a:off x="1337914" y="3719333"/>
            <a:ext cx="6140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307C45"/>
                </a:solidFill>
              </a:rPr>
              <a:t>Kể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những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việc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em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đã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tự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làm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để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nhà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cửa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luôn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gọn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gàng</a:t>
            </a:r>
            <a:r>
              <a:rPr lang="en-US" sz="2400" b="1" dirty="0" smtClean="0">
                <a:solidFill>
                  <a:srgbClr val="307C45"/>
                </a:solidFill>
              </a:rPr>
              <a:t>.</a:t>
            </a:r>
            <a:endParaRPr lang="en-US" sz="2400" b="1" dirty="0">
              <a:solidFill>
                <a:srgbClr val="307C45"/>
              </a:solidFill>
            </a:endParaRPr>
          </a:p>
        </p:txBody>
      </p:sp>
      <p:pic>
        <p:nvPicPr>
          <p:cNvPr id="8" name="Picture 7" descr="Pictur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7435" y="830711"/>
            <a:ext cx="3918857" cy="28468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1807499B-415A-4954-89DB-0BC26B440890}"/>
              </a:ext>
            </a:extLst>
          </p:cNvPr>
          <p:cNvSpPr txBox="1"/>
          <p:nvPr/>
        </p:nvSpPr>
        <p:spPr>
          <a:xfrm>
            <a:off x="3987207" y="329609"/>
            <a:ext cx="135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KẾT LUẬN</a:t>
            </a:r>
            <a:endParaRPr lang="en-US" sz="18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2233EFA3-800C-4D25-9671-B2DF807EDF29}"/>
              </a:ext>
            </a:extLst>
          </p:cNvPr>
          <p:cNvSpPr txBox="1"/>
          <p:nvPr/>
        </p:nvSpPr>
        <p:spPr>
          <a:xfrm>
            <a:off x="471306" y="1614022"/>
            <a:ext cx="8123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 smtClean="0">
                <a:solidFill>
                  <a:schemeClr val="accent4">
                    <a:lumMod val="75000"/>
                  </a:schemeClr>
                </a:solidFill>
              </a:rPr>
              <a:t>	Sắp </a:t>
            </a:r>
            <a:r>
              <a:rPr lang="vi-VN" sz="3200" dirty="0">
                <a:solidFill>
                  <a:schemeClr val="accent4">
                    <a:lumMod val="75000"/>
                  </a:schemeClr>
                </a:solidFill>
              </a:rPr>
              <a:t>xếp nhà cửa gọn gàng, ngăn nắp là những việc làm tốt. Các em </a:t>
            </a:r>
            <a:r>
              <a:rPr lang="vi-VN" sz="3200" dirty="0" smtClean="0">
                <a:solidFill>
                  <a:schemeClr val="accent4">
                    <a:lumMod val="75000"/>
                  </a:schemeClr>
                </a:solidFill>
              </a:rPr>
              <a:t>hãy </a:t>
            </a:r>
            <a:r>
              <a:rPr lang="vi-VN" sz="3200" dirty="0">
                <a:solidFill>
                  <a:schemeClr val="accent4">
                    <a:lumMod val="75000"/>
                  </a:schemeClr>
                </a:solidFill>
              </a:rPr>
              <a:t>phát huy và thực hiện thường xuyên.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22660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F21DC78C-3912-4CF1-9CDD-C34DDD4A7E7D}"/>
              </a:ext>
            </a:extLst>
          </p:cNvPr>
          <p:cNvSpPr txBox="1"/>
          <p:nvPr/>
        </p:nvSpPr>
        <p:spPr>
          <a:xfrm>
            <a:off x="3934043" y="350874"/>
            <a:ext cx="14034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HOẠT ĐỘNG 2</a:t>
            </a:r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8F9FF4C9-0281-494C-B90D-5BFA1B665672}"/>
              </a:ext>
            </a:extLst>
          </p:cNvPr>
          <p:cNvSpPr txBox="1"/>
          <p:nvPr/>
        </p:nvSpPr>
        <p:spPr>
          <a:xfrm>
            <a:off x="1360967" y="884464"/>
            <a:ext cx="778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/>
              <a:t>XÁC ĐỊNH NHỮNG VIỆC NÊN LÀM ĐỂ NHÀ CỬA LUÔN GỌN GÀNG</a:t>
            </a:r>
            <a:endParaRPr lang="en-US" sz="1800" b="1" dirty="0"/>
          </a:p>
        </p:txBody>
      </p:sp>
      <p:grpSp>
        <p:nvGrpSpPr>
          <p:cNvPr id="8" name="组合 1"/>
          <p:cNvGrpSpPr/>
          <p:nvPr/>
        </p:nvGrpSpPr>
        <p:grpSpPr>
          <a:xfrm>
            <a:off x="1838960" y="1346940"/>
            <a:ext cx="4846164" cy="3248399"/>
            <a:chOff x="2635700" y="942204"/>
            <a:chExt cx="3682042" cy="3653136"/>
          </a:xfrm>
        </p:grpSpPr>
        <p:grpSp>
          <p:nvGrpSpPr>
            <p:cNvPr id="9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22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19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7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15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Oval 12"/>
                <p:cNvSpPr>
                  <a:spLocks noChangeArrowheads="1"/>
                </p:cNvSpPr>
                <p:nvPr/>
              </p:nvSpPr>
              <p:spPr bwMode="auto">
                <a:xfrm>
                  <a:off x="-21" y="54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24" name="Hộp Văn bản 5">
            <a:extLst>
              <a:ext uri="{FF2B5EF4-FFF2-40B4-BE49-F238E27FC236}">
                <a16:creationId xmlns="" xmlns:a16="http://schemas.microsoft.com/office/drawing/2014/main" id="{56A76D19-C43E-484F-87FA-C1A6BEE9576A}"/>
              </a:ext>
            </a:extLst>
          </p:cNvPr>
          <p:cNvSpPr txBox="1"/>
          <p:nvPr/>
        </p:nvSpPr>
        <p:spPr>
          <a:xfrm>
            <a:off x="2768239" y="2475703"/>
            <a:ext cx="315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THẢO LUẬN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262</Words>
  <Application>Microsoft Office PowerPoint</Application>
  <PresentationFormat>On-screen Show (16:9)</PresentationFormat>
  <Paragraphs>61</Paragraphs>
  <Slides>19</Slides>
  <Notes>19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第一PPT，www.1ppt.com​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admin</cp:lastModifiedBy>
  <cp:revision>49</cp:revision>
  <dcterms:created xsi:type="dcterms:W3CDTF">2017-03-04T06:55:50Z</dcterms:created>
  <dcterms:modified xsi:type="dcterms:W3CDTF">2020-08-19T15:47:25Z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