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3.xml" ContentType="application/vnd.openxmlformats-officedocument.presentationml.notesSlide+xml"/>
  <Override PartName="/ppt/tags/tag14.xml" ContentType="application/vnd.openxmlformats-officedocument.presentationml.tags+xml"/>
  <Override PartName="/ppt/notesSlides/notesSlide4.xml" ContentType="application/vnd.openxmlformats-officedocument.presentationml.notesSlide+xml"/>
  <Override PartName="/ppt/tags/tag15.xml" ContentType="application/vnd.openxmlformats-officedocument.presentationml.tags+xml"/>
  <Override PartName="/ppt/notesSlides/notesSlide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6.xml" ContentType="application/vnd.openxmlformats-officedocument.presentationml.notesSlide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notesSlides/notesSlide7.xml" ContentType="application/vnd.openxmlformats-officedocument.presentationml.notesSlide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notesSlides/notesSlide8.xml" ContentType="application/vnd.openxmlformats-officedocument.presentationml.notesSlide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9.xml" ContentType="application/vnd.openxmlformats-officedocument.presentationml.notesSlid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0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32"/>
  </p:notesMasterIdLst>
  <p:sldIdLst>
    <p:sldId id="256" r:id="rId5"/>
    <p:sldId id="288" r:id="rId6"/>
    <p:sldId id="290" r:id="rId7"/>
    <p:sldId id="291" r:id="rId8"/>
    <p:sldId id="303" r:id="rId9"/>
    <p:sldId id="297" r:id="rId10"/>
    <p:sldId id="267" r:id="rId11"/>
    <p:sldId id="279" r:id="rId12"/>
    <p:sldId id="298" r:id="rId13"/>
    <p:sldId id="299" r:id="rId14"/>
    <p:sldId id="300" r:id="rId15"/>
    <p:sldId id="268" r:id="rId16"/>
    <p:sldId id="281" r:id="rId17"/>
    <p:sldId id="269" r:id="rId18"/>
    <p:sldId id="282" r:id="rId19"/>
    <p:sldId id="270" r:id="rId20"/>
    <p:sldId id="283" r:id="rId21"/>
    <p:sldId id="271" r:id="rId22"/>
    <p:sldId id="284" r:id="rId23"/>
    <p:sldId id="285" r:id="rId24"/>
    <p:sldId id="272" r:id="rId25"/>
    <p:sldId id="286" r:id="rId26"/>
    <p:sldId id="273" r:id="rId27"/>
    <p:sldId id="287" r:id="rId28"/>
    <p:sldId id="301" r:id="rId29"/>
    <p:sldId id="302" r:id="rId30"/>
    <p:sldId id="274" r:id="rId31"/>
  </p:sldIdLst>
  <p:sldSz cx="9144000" cy="5143500" type="screen16x9"/>
  <p:notesSz cx="6858000" cy="9144000"/>
  <p:embeddedFontLst>
    <p:embeddedFont>
      <p:font typeface="DFPOP1-W9" panose="020B0604020202020204" charset="-128"/>
      <p:regular r:id="rId33"/>
    </p:embeddedFont>
    <p:embeddedFont>
      <p:font typeface="Arial-Rounded" panose="020B0500000000000000" charset="0"/>
      <p:regular r:id="rId34"/>
    </p:embeddedFont>
    <p:embeddedFont>
      <p:font typeface="HL Hoctro" panose="02000000000000000000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88"/>
            <p14:sldId id="290"/>
            <p14:sldId id="291"/>
            <p14:sldId id="303"/>
            <p14:sldId id="297"/>
          </p14:sldIdLst>
        </p14:section>
        <p14:section name="Tiết 2" id="{47239A1A-9B72-4DA5-96A7-F8786F163078}">
          <p14:sldIdLst>
            <p14:sldId id="267"/>
            <p14:sldId id="279"/>
            <p14:sldId id="298"/>
            <p14:sldId id="299"/>
            <p14:sldId id="300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301"/>
            <p14:sldId id="302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F2A19"/>
    <a:srgbClr val="F02EB9"/>
    <a:srgbClr val="E638B4"/>
    <a:srgbClr val="B8E67A"/>
    <a:srgbClr val="F14420"/>
    <a:srgbClr val="FF6600"/>
    <a:srgbClr val="4CA420"/>
    <a:srgbClr val="679C31"/>
    <a:srgbClr val="920000"/>
    <a:srgbClr val="F5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316" autoAdjust="0"/>
    <p:restoredTop sz="94660"/>
  </p:normalViewPr>
  <p:slideViewPr>
    <p:cSldViewPr snapToGrid="0">
      <p:cViewPr varScale="1">
        <p:scale>
          <a:sx n="94" d="100"/>
          <a:sy n="94" d="100"/>
        </p:scale>
        <p:origin x="572" y="6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21" Type="http://schemas.openxmlformats.org/officeDocument/2006/relationships/slide" Target="slides/slide17.xml"/><Relationship Id="rId34" Type="http://schemas.openxmlformats.org/officeDocument/2006/relationships/font" Target="fonts/font2.fntdata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font" Target="fonts/font3.fntdata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1.fntdata"/><Relationship Id="rId38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15195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2025/2/21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image" Target="../media/image1.png"/><Relationship Id="rId12" Type="http://schemas.openxmlformats.org/officeDocument/2006/relationships/image" Target="../media/image12.png"/><Relationship Id="rId2" Type="http://schemas.openxmlformats.org/officeDocument/2006/relationships/audio" Target="NULL" TargetMode="External"/><Relationship Id="rId16" Type="http://schemas.openxmlformats.org/officeDocument/2006/relationships/image" Target="../media/image16.png"/><Relationship Id="rId1" Type="http://schemas.openxmlformats.org/officeDocument/2006/relationships/tags" Target="../tags/tag2.xml"/><Relationship Id="rId6" Type="http://schemas.openxmlformats.org/officeDocument/2006/relationships/image" Target="../media/image10.png"/><Relationship Id="rId11" Type="http://schemas.openxmlformats.org/officeDocument/2006/relationships/image" Target="../media/image3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5.png"/><Relationship Id="rId10" Type="http://schemas.openxmlformats.org/officeDocument/2006/relationships/image" Target="../media/image9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11.png"/><Relationship Id="rId14" Type="http://schemas.openxmlformats.org/officeDocument/2006/relationships/image" Target="../media/image1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1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8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2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4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p3"/><Relationship Id="rId2" Type="http://schemas.microsoft.com/office/2007/relationships/media" Target="../media/media2.mp3"/><Relationship Id="rId1" Type="http://schemas.openxmlformats.org/officeDocument/2006/relationships/tags" Target="../tags/tag6.xml"/><Relationship Id="rId5" Type="http://schemas.openxmlformats.org/officeDocument/2006/relationships/image" Target="../media/image16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8.xml"/><Relationship Id="rId1" Type="http://schemas.openxmlformats.org/officeDocument/2006/relationships/tags" Target="../tags/tag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3764" y="139872"/>
            <a:ext cx="9457764" cy="8201288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177887" y="1196666"/>
            <a:ext cx="6512706" cy="3648726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76003" y="3251545"/>
            <a:ext cx="4886404" cy="707546"/>
            <a:chOff x="2267789" y="2707316"/>
            <a:chExt cx="4886404" cy="70754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>
                  <a:ln w="1016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 trống trương</a:t>
              </a:r>
              <a:endParaRPr lang="zh-CN" altLang="en-US" sz="3600" dirty="0">
                <a:ln w="1016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267789" y="270731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68240" y="271177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Bác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GB" altLang="zh-CN" sz="3600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GB" altLang="zh-CN" sz="3600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23375" y="2185605"/>
            <a:ext cx="1633801" cy="937695"/>
            <a:chOff x="3295926" y="1800700"/>
            <a:chExt cx="1633801" cy="937695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 w="10795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 w="10795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308770" y="1800701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err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>
                  <a:ln>
                    <a:solidFill>
                      <a:schemeClr val="accent2">
                        <a:lumMod val="75000"/>
                      </a:scheme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308769" y="1800700"/>
              <a:ext cx="1620957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/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5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8900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562559" y="4151078"/>
            <a:ext cx="2159566" cy="41742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Giáo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viên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: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Lê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Thị</a:t>
            </a:r>
            <a:r>
              <a:rPr lang="en-US" altLang="zh-CN" sz="1600" b="1" kern="0" dirty="0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kern="0" dirty="0" err="1"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</a:rPr>
              <a:t>Quy</a:t>
            </a:r>
            <a:endParaRPr lang="zh-CN" altLang="zh-CN" sz="1200" kern="100" dirty="0">
              <a:effectLst/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29" name="矩形 97"/>
          <p:cNvSpPr/>
          <p:nvPr/>
        </p:nvSpPr>
        <p:spPr>
          <a:xfrm>
            <a:off x="2203521" y="2027354"/>
            <a:ext cx="4524803" cy="646331"/>
          </a:xfrm>
          <a:prstGeom prst="rect">
            <a:avLst/>
          </a:prstGeom>
        </p:spPr>
        <p:txBody>
          <a:bodyPr wrap="none">
            <a:prstTxWarp prst="textButton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/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Chủ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đề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3: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Mái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mến</a:t>
            </a:r>
            <a:r>
              <a:rPr lang="en-GB" altLang="zh-CN" sz="36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endParaRPr lang="zh-CN" altLang="en-US" sz="36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40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4500"/>
                            </p:stCondLst>
                            <p:childTnLst>
                              <p:par>
                                <p:cTn id="36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750"/>
                            </p:stCondLst>
                            <p:childTnLst>
                              <p:par>
                                <p:cTn id="3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250"/>
                            </p:stCondLst>
                            <p:childTnLst>
                              <p:par>
                                <p:cTn id="4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750"/>
                            </p:stCondLst>
                            <p:childTnLst>
                              <p:par>
                                <p:cTn id="4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750"/>
                            </p:stCondLst>
                            <p:childTnLst>
                              <p:par>
                                <p:cTn id="5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7750"/>
                            </p:stCondLst>
                            <p:childTnLst>
                              <p:par>
                                <p:cTn id="59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9000"/>
                            </p:stCondLst>
                            <p:childTnLst>
                              <p:par>
                                <p:cTn id="6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4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87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4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  <p:bldP spid="4" grpId="0"/>
      <p:bldP spid="2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9974" y="454230"/>
            <a:ext cx="8745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việc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82824" y="1191354"/>
            <a:ext cx="87451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37896" y="2268572"/>
            <a:ext cx="5711934" cy="257388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19673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204093" y="30193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điều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63800" y="1070424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0797" y="2527021"/>
            <a:ext cx="6622888" cy="248272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45250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448985" y="2337951"/>
            <a:ext cx="802310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40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ằng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40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00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học sinh ra vào lớp đúng giờ</a:t>
            </a:r>
            <a:r>
              <a:rPr lang="en-US" altLang="zh-CN" sz="400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400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40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9049" y="3645423"/>
            <a:ext cx="7823085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514350" indent="-514350" algn="just">
              <a:buAutoNum type="arabicPeriod"/>
            </a:pPr>
            <a:endParaRPr lang="en-US" sz="2000" b="1" dirty="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293024" y="123120"/>
            <a:ext cx="8437898" cy="1498674"/>
            <a:chOff x="293024" y="123120"/>
            <a:chExt cx="8437898" cy="1498674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293024" y="123120"/>
              <a:ext cx="8275134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Viết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vào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vở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trả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lời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cho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câu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hỏi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b ở </a:t>
              </a:r>
              <a:r>
                <a:rPr lang="en-US" altLang="zh-CN" sz="3200" dirty="0" err="1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mục</a:t>
              </a:r>
              <a:r>
                <a:rPr lang="en-US" altLang="zh-CN" sz="3200" dirty="0">
                  <a:solidFill>
                    <a:srgbClr val="4CA42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3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endParaRPr lang="zh-CN" altLang="en-US" sz="3200" b="1" dirty="0">
                <a:solidFill>
                  <a:srgbClr val="FF0000"/>
                </a:solidFill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8" name="矩形 8">
              <a:extLst>
                <a:ext uri="{FF2B5EF4-FFF2-40B4-BE49-F238E27FC236}">
                  <a16:creationId xmlns:a16="http://schemas.microsoft.com/office/drawing/2014/main" id="{7B87E5EA-B738-483C-BD90-0802211D530F}"/>
                </a:ext>
              </a:extLst>
            </p:cNvPr>
            <p:cNvSpPr/>
            <p:nvPr/>
          </p:nvSpPr>
          <p:spPr>
            <a:xfrm>
              <a:off x="293024" y="975463"/>
              <a:ext cx="8437898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dirty="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600" dirty="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600" err="1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600"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sinh (…) </a:t>
              </a:r>
              <a:endParaRPr lang="zh-CN" altLang="en-US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HL Hoctro" panose="02000000000000000000" pitchFamily="2" charset="0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63EAF4D1-AA65-4EFA-BD15-B31C71E1FD91}"/>
              </a:ext>
            </a:extLst>
          </p:cNvPr>
          <p:cNvSpPr/>
          <p:nvPr/>
        </p:nvSpPr>
        <p:spPr>
          <a:xfrm>
            <a:off x="776096" y="1120439"/>
            <a:ext cx="8121852" cy="5847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7542" y="1120440"/>
            <a:ext cx="768089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45915" y="2473724"/>
            <a:ext cx="899808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vậy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háo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hức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chờ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đón</a:t>
            </a:r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885961" y="1120439"/>
            <a:ext cx="33137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A2F459A0-6A26-4DA5-B309-4C38E867922B}"/>
              </a:ext>
            </a:extLst>
          </p:cNvPr>
          <p:cNvSpPr/>
          <p:nvPr/>
        </p:nvSpPr>
        <p:spPr>
          <a:xfrm>
            <a:off x="4384902" y="2571748"/>
            <a:ext cx="90424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(…)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56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604 0.00895 L 0.27518 0.26636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12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" grpId="0"/>
      <p:bldP spid="5" grpId="0"/>
      <p:bldP spid="6" grpId="0"/>
      <p:bldP spid="9" grpId="0"/>
      <p:bldP spid="9" grpId="1"/>
      <p:bldP spid="10" grpId="0"/>
      <p:bldP spid="10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5887" t="63491"/>
          <a:stretch/>
        </p:blipFill>
        <p:spPr>
          <a:xfrm>
            <a:off x="4181059" y="2723323"/>
            <a:ext cx="4575315" cy="16460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Rounded Rectangle 1"/>
          <p:cNvSpPr/>
          <p:nvPr/>
        </p:nvSpPr>
        <p:spPr>
          <a:xfrm>
            <a:off x="1510747" y="678825"/>
            <a:ext cx="5546035" cy="733420"/>
          </a:xfrm>
          <a:prstGeom prst="roundRect">
            <a:avLst/>
          </a:prstGeom>
          <a:ln w="38100">
            <a:solidFill>
              <a:srgbClr val="EF2A19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2112062" y="713986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xếp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427880" y="704047"/>
            <a:ext cx="2315818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gấp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sách</a:t>
            </a:r>
            <a:r>
              <a:rPr lang="en-US" altLang="zh-CN" sz="28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28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13336" r="32497" b="33266"/>
          <a:stretch/>
        </p:blipFill>
        <p:spPr>
          <a:xfrm>
            <a:off x="351178" y="1478948"/>
            <a:ext cx="3932586" cy="20730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Picture1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066" y="757238"/>
            <a:ext cx="8180524" cy="3119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09754" y="155800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852747" y="1362087"/>
            <a:ext cx="802310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gần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gũi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sinh</a:t>
            </a:r>
            <a:r>
              <a:rPr lang="en-US" altLang="zh-CN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endParaRPr lang="zh-CN" altLang="en-US" sz="3600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4094289" y="1976941"/>
            <a:ext cx="21673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167" y="101752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582167" y="782301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đồ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vật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quen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thuộc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nhất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làm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3784" y="1859519"/>
            <a:ext cx="7956000" cy="2606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1122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81154" y="1854381"/>
            <a:ext cx="8505646" cy="1077218"/>
          </a:xfrm>
          <a:prstGeom prst="rect">
            <a:avLst/>
          </a:prstGeom>
          <a:solidFill>
            <a:srgbClr val="B8E67A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Tìm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hoặc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chứa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vần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ang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an, au, </a:t>
            </a:r>
            <a:r>
              <a:rPr lang="en-GB" altLang="zh-CN" sz="3200" dirty="0" err="1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ao</a:t>
            </a:r>
            <a:r>
              <a:rPr lang="en-GB" altLang="zh-CN" sz="32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altLang="zh-CN" sz="44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83485" y="1828316"/>
            <a:ext cx="17296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Bảng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0" y="821258"/>
            <a:ext cx="6787777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đen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xanh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phấn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trắng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đã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thành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15426" y="2586102"/>
            <a:ext cx="67877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Tx/>
              <a:buChar char="-"/>
            </a:pP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“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”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ngay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(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8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56660" y="100753"/>
            <a:ext cx="338252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 và giải câu đố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873546" y="3570987"/>
            <a:ext cx="25620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GB" altLang="zh-CN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endParaRPr lang="zh-CN" altLang="en-US" sz="32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7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788843" y="276509"/>
            <a:ext cx="6787777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gỗ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bằng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Hễ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kêu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la</a:t>
            </a: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tới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Tiễn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Đứng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hè</a:t>
            </a:r>
            <a:endParaRPr lang="en-GB" altLang="zh-CN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/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đánh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</a:p>
          <a:p>
            <a:pPr lvl="0"/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</a:p>
          <a:p>
            <a:endParaRPr lang="zh-CN" altLang="en-US" sz="32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26156" y="3664166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2558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8EE7D316-1524-4456-B263-AED08A2F4A8F}"/>
              </a:ext>
            </a:extLst>
          </p:cNvPr>
          <p:cNvSpPr/>
          <p:nvPr/>
        </p:nvSpPr>
        <p:spPr>
          <a:xfrm>
            <a:off x="262647" y="1239118"/>
            <a:ext cx="732492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Hai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mặt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bốn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chân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kết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hàng</a:t>
            </a:r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6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endParaRPr lang="en-GB" altLang="zh-CN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r"/>
            <a:r>
              <a:rPr lang="en-GB" altLang="zh-CN" sz="36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GB" altLang="zh-CN" sz="32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?)</a:t>
            </a:r>
            <a:endParaRPr lang="zh-CN" altLang="en-US" sz="3600" dirty="0">
              <a:solidFill>
                <a:schemeClr val="accent5">
                  <a:lumMod val="75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7459338" y="2402227"/>
            <a:ext cx="2705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GB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ghế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64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b="1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b="1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69936" y="4338213"/>
            <a:ext cx="1876676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58805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25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88730" y="1431641"/>
            <a:ext cx="3988342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54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54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endParaRPr lang="en-US" sz="5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051" y="1431641"/>
            <a:ext cx="2354094" cy="92333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5400" b="1" dirty="0" err="1">
                <a:solidFill>
                  <a:prstClr val="black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eng</a:t>
            </a:r>
            <a:endParaRPr lang="en-US" sz="5400" b="1" dirty="0">
              <a:solidFill>
                <a:prstClr val="black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212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>
            <a:alpha val="51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5642" y="0"/>
            <a:ext cx="867707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GB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GB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endParaRPr lang="en-US" altLang="zh-CN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hình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nước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da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gọi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lẽ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vì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lâu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Chính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mình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đây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bao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Hằng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giúp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đúng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khai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dõng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tùng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…”,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hiệu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năm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mới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prstClr val="black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thêm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chuông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điện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thỉnh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thoảng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“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reng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…”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báo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rgbClr val="92D05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Nhưng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tôi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vẫn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là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người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bạn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thân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thiết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của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cô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trò</a:t>
            </a:r>
            <a:r>
              <a:rPr lang="en-US" altLang="zh-CN" sz="2800" dirty="0">
                <a:solidFill>
                  <a:schemeClr val="accent5">
                    <a:lumMod val="75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</a:p>
          <a:p>
            <a:pPr lvl="0"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						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Huy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800" dirty="0" err="1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Bình</a:t>
            </a:r>
            <a:r>
              <a:rPr lang="en-US" altLang="zh-CN" sz="28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)</a:t>
            </a:r>
            <a:endParaRPr lang="zh-CN" altLang="en-US" sz="2800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" name="Hành trang số (1)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8773" y="-710942"/>
            <a:ext cx="609600" cy="609600"/>
          </a:xfrm>
          <a:prstGeom prst="rect">
            <a:avLst/>
          </a:prstGeom>
        </p:spPr>
      </p:pic>
      <p:sp>
        <p:nvSpPr>
          <p:cNvPr id="5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612522" y="417425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3775372" y="442103"/>
            <a:ext cx="275345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6855166" y="873321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Lưu đồ: Đường kết nối 12">
            <a:extLst>
              <a:ext uri="{FF2B5EF4-FFF2-40B4-BE49-F238E27FC236}">
                <a16:creationId xmlns:a16="http://schemas.microsoft.com/office/drawing/2014/main" id="{8D1E81D9-390E-4725-8248-2F04F6E94D2A}"/>
              </a:ext>
            </a:extLst>
          </p:cNvPr>
          <p:cNvSpPr/>
          <p:nvPr/>
        </p:nvSpPr>
        <p:spPr>
          <a:xfrm>
            <a:off x="5431341" y="126323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Lưu đồ: Đường kết nối 13">
            <a:extLst>
              <a:ext uri="{FF2B5EF4-FFF2-40B4-BE49-F238E27FC236}">
                <a16:creationId xmlns:a16="http://schemas.microsoft.com/office/drawing/2014/main" id="{0D0C2A7E-B1FD-4517-8C36-147B5A25E009}"/>
              </a:ext>
            </a:extLst>
          </p:cNvPr>
          <p:cNvSpPr/>
          <p:nvPr/>
        </p:nvSpPr>
        <p:spPr>
          <a:xfrm>
            <a:off x="655548" y="212840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4">
            <a:extLst>
              <a:ext uri="{FF2B5EF4-FFF2-40B4-BE49-F238E27FC236}">
                <a16:creationId xmlns:a16="http://schemas.microsoft.com/office/drawing/2014/main" id="{1F044D47-2CF2-4C74-BFC9-F1F6021FA1A7}"/>
              </a:ext>
            </a:extLst>
          </p:cNvPr>
          <p:cNvSpPr/>
          <p:nvPr/>
        </p:nvSpPr>
        <p:spPr>
          <a:xfrm>
            <a:off x="42067" y="2488557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76626" y="3480400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5">
            <a:extLst>
              <a:ext uri="{FF2B5EF4-FFF2-40B4-BE49-F238E27FC236}">
                <a16:creationId xmlns:a16="http://schemas.microsoft.com/office/drawing/2014/main" id="{47C08B50-8E4E-4C6C-9850-333F77FE0ED1}"/>
              </a:ext>
            </a:extLst>
          </p:cNvPr>
          <p:cNvSpPr/>
          <p:nvPr/>
        </p:nvSpPr>
        <p:spPr>
          <a:xfrm>
            <a:off x="5800919" y="3825054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1690425" y="873322"/>
            <a:ext cx="267477" cy="285863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rgbClr val="92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600" b="1" dirty="0">
              <a:solidFill>
                <a:srgbClr val="92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5682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750"/>
                            </p:stCondLst>
                            <p:childTnLst>
                              <p:par>
                                <p:cTn id="2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4500"/>
                            </p:stCondLst>
                            <p:childTnLst>
                              <p:par>
                                <p:cTn id="29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250"/>
                            </p:stCondLst>
                            <p:childTnLst>
                              <p:par>
                                <p:cTn id="33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6000"/>
                            </p:stCondLst>
                            <p:childTnLst>
                              <p:par>
                                <p:cTn id="37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9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91687" y="383208"/>
            <a:ext cx="734762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Đẫy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đà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   : 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tròn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,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mập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mạp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61869" y="1321622"/>
            <a:ext cx="102139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:     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Màu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nâu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và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độ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nhẵn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bóng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261869" y="2299105"/>
            <a:ext cx="998537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Báo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hiệu</a:t>
            </a:r>
            <a:r>
              <a:rPr lang="en-GB" sz="36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 :     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Cho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biết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một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điều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gì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đó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sắp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 </a:t>
            </a:r>
            <a:r>
              <a:rPr lang="en-GB" sz="3600" dirty="0" err="1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charset="0"/>
                <a:ea typeface="Arial-Rounded" panose="020B0500000000000000" charset="0"/>
                <a:cs typeface="Arial-Rounded" panose="020B0500000000000000" charset="0"/>
              </a:rPr>
              <a:t>đến</a:t>
            </a:r>
            <a:r>
              <a:rPr lang="en-GB" sz="36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charset="0"/>
              <a:ea typeface="Arial-Rounded" panose="020B0500000000000000" charset="0"/>
              <a:cs typeface="Arial-Rounded" panose="020B0500000000000000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26006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08981" y="248143"/>
            <a:ext cx="8534221" cy="4443362"/>
            <a:chOff x="408981" y="248143"/>
            <a:chExt cx="8534221" cy="4443362"/>
          </a:xfrm>
        </p:grpSpPr>
        <p:sp>
          <p:nvSpPr>
            <p:cNvPr id="4" name="矩形 8">
              <a:extLst>
                <a:ext uri="{FF2B5EF4-FFF2-40B4-BE49-F238E27FC236}">
                  <a16:creationId xmlns:a16="http://schemas.microsoft.com/office/drawing/2014/main" id="{DAECB3AA-DE44-4B2E-8E42-EC1E254E3EC5}"/>
                </a:ext>
              </a:extLst>
            </p:cNvPr>
            <p:cNvSpPr/>
            <p:nvPr/>
          </p:nvSpPr>
          <p:spPr>
            <a:xfrm>
              <a:off x="437556" y="248143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a.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có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vẻ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ngoài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thế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nào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5" name="矩形 8">
              <a:extLst>
                <a:ext uri="{FF2B5EF4-FFF2-40B4-BE49-F238E27FC236}">
                  <a16:creationId xmlns:a16="http://schemas.microsoft.com/office/drawing/2014/main" id="{D97AFF8F-506F-4519-A1B5-52D97C6C130F}"/>
                </a:ext>
              </a:extLst>
            </p:cNvPr>
            <p:cNvSpPr/>
            <p:nvPr/>
          </p:nvSpPr>
          <p:spPr>
            <a:xfrm>
              <a:off x="428031" y="777275"/>
              <a:ext cx="8375515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Hằng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giúp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học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sinh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việc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6" name="矩形 8">
              <a:extLst>
                <a:ext uri="{FF2B5EF4-FFF2-40B4-BE49-F238E27FC236}">
                  <a16:creationId xmlns:a16="http://schemas.microsoft.com/office/drawing/2014/main" id="{BEF69370-038A-4CCC-B259-2DF7CD5468DF}"/>
                </a:ext>
              </a:extLst>
            </p:cNvPr>
            <p:cNvSpPr/>
            <p:nvPr/>
          </p:nvSpPr>
          <p:spPr>
            <a:xfrm>
              <a:off x="408981" y="1343000"/>
              <a:ext cx="8505646" cy="58477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altLang="zh-CN" sz="3200" dirty="0">
                  <a:solidFill>
                    <a:srgbClr val="FF0000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c.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Ngày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khai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trường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,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tiếng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trống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báo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hiệu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điều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</a:t>
              </a:r>
              <a:r>
                <a:rPr lang="en-US" altLang="zh-CN" sz="3200" dirty="0" err="1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gì</a:t>
              </a:r>
              <a:r>
                <a:rPr lang="en-US" altLang="zh-CN" sz="3200" dirty="0">
                  <a:solidFill>
                    <a:srgbClr val="FF00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?</a:t>
              </a:r>
              <a:endParaRPr lang="zh-CN" altLang="en-US" sz="32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22591" y="2148410"/>
              <a:ext cx="7416000" cy="2543095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69285" y="1084721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đẫy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đà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màu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nâu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bóng</a:t>
            </a:r>
            <a:r>
              <a:rPr lang="en-US" altLang="zh-CN" sz="3200" dirty="0">
                <a:solidFill>
                  <a:schemeClr val="accent5">
                    <a:lumMod val="50000"/>
                  </a:schemeClr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3200" dirty="0">
              <a:solidFill>
                <a:schemeClr val="accent5">
                  <a:lumMod val="50000"/>
                </a:schemeClr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3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89956" y="400543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Trống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trường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vẻ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ngoài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thế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3200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?</a:t>
            </a:r>
            <a:endParaRPr lang="zh-CN" altLang="en-US" sz="3200" dirty="0"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6883" y="2268572"/>
            <a:ext cx="6991350" cy="2590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44811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  <p:tag name="ISPRING_LMS_API_VERSION" val="SCORM 2004 (4th edition)"/>
  <p:tag name="ISPRING_ULTRA_SCORM_COURCE_TITLE" val="bai giang dien tu"/>
  <p:tag name="ISPRING_ULTRA_SCORM_COURSE_ID" val="CDD21CEF-B891-4A5F-BEAA-B7530EBEB46A"/>
  <p:tag name="ISPRING_CMI5_LAUNCH_METHOD" val="any window"/>
  <p:tag name="ISPRING_SCORM_ENDPOINT" val="&lt;endpoint&gt;&lt;enable&gt;0&lt;/enable&gt;&lt;lrs&gt;https://&lt;/lrs&gt;&lt;auth&gt;0&lt;/auth&gt;&lt;login&gt;&lt;/login&gt;&lt;password&gt;&lt;/password&gt;&lt;key&gt;&lt;/key&gt;&lt;name&gt;&lt;/name&gt;&lt;email&gt;&lt;/email&gt;&lt;/endpoint&gt;&#10;"/>
  <p:tag name="ISPRINGCLOUDFOLDERID" val="1"/>
  <p:tag name="ISPRINGONLINEFOLDERID" val="1"/>
  <p:tag name="ISPRING_OUTPUT_FOLDER" val="[[&quot;\uFFFD\uFFFD{4866696B-862F-44D8-B36A-875C3136BF4A}&quot;,&quot;D:\\trang ERlarning&quot;]]"/>
  <p:tag name="ISPRING_PUBLISH_SETTINGS" val="{&quot;commonSettings&quot;:{&quot;webSettings&quot;:{&quot;useMobileViewer&quot;:&quot;T_FALSE&quot;},&quot;lmsSettings&quot;:{&quot;useMobileViewer&quot;:&quot;T_FALSE&quot;},&quot;cloudSettings&quot;:{&quot;useMobileViewer&quot;:&quot;T_FALSE&quot;},&quot;ispringLmsSettings&quot;:{&quot;useMobileViewer&quot;:&quot;T_FALSE&quot;},&quot;playerId&quot;:&quot;universal&quot;,&quot;studioSettings&quot;:{&quot;useMobileViewer&quot;:&quot;T_FALSE&quot;}},&quot;advancedSettings&quot;:{&quot;enableTextAllocation&quot;:&quot;T_TRUE&quot;,&quot;viewingFromLocalDrive&quot;:&quot;T_TRUE&quot;,&quot;contentScale&quot;:75,&quot;contentScaleMode&quot;:&quot;SCALE&quot;},&quot;accessibilitySettings&quot;:{&quot;enabled&quot;:&quot;T_FALSE&quot;},&quot;compressionSettings&quot;:{&quot;imageSettings&quot;:{&quot;jpegQuality&quot;:70,&quot;optimizeImageForResolution&quot;:&quot;T_FALSE&quot;},&quot;audioQuality&quot;:70,&quot;videoQuality&quot;:65},&quot;protectionSettings&quot;:{&quot;watermarkEnabled&quot;:&quot;T_FALSE&quot;,&quot;watermarkPosition&quot;:&quot;MIDDLE_CENTER&quot;,&quot;openWatermarkUrl&quot;:&quot;T_FALSE&quot;,&quot;openWatermarkWebPageInNewWindow&quot;:&quot;T_FALSE&quot;,&quot;displayAfterEnabled&quot;:&quot;T_FALSE&quot;,&quot;displayUntilEnabled&quot;:&quot;T_FALSE&quot;,&quot;domainRestrictionEnabled&quot;:&quot;T_FALSE&quot;,&quot;enablePassword&quot;:&quot;T_FALSE&quot;},&quot;videoSettings&quot;:{&quot;videoCompressionSettings&quot;:{&quot;audioQuality&quot;:70,&quot;videoQuality&quot;:75},&quot;secondsOnEachSlide&quot;:5,&quot;hostingSettings&quot;:{}},&quot;ispringOnlineSettings&quot;:{&quot;onlineDestinationFolderId&quot;:&quot;1&quot;},&quot;cloudSettings&quot;:{&quot;onlineDestinationFolderId&quot;:&quot;1&quot;},&quot;wordSettings&quot;:{&quot;printCopies&quot;:1},&quot;studioSettings&quot;:{&quot;onlineDestinationFolderId&quot;:&quot;1&quot;,&quot;uploadSources&quot;:true}}"/>
  <p:tag name="ISPRING_SCORM_RATE_SLIDES" val="0"/>
  <p:tag name="ISPRING_SCORM_RATE_QUIZZES" val="0"/>
  <p:tag name="ISPRING_SCORM_PASSING_SCORE" val="0.000000"/>
  <p:tag name="ISPRING_PRESENTATION_TITLE" val="bai giang dien tu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7F58BB0-FAD7-4BE1-AF4E-1E0836CE6EB2}:298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DA01CB-98A7-4423-8F42-EF88C6F71DD8}:299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3BBC32A-8349-4C09-997E-D591BDBAB458}:30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A2291E3-75F7-4D6E-AC46-3E8868F56895}:268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D6F2AEF7-0B64-4088-ADEF-2830F999B3CB}:28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F81C9441-8992-412D-814B-3E134FBCCEAA}:269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874700DA-8DB2-45E7-B329-26D37982E71F}:28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8748E3B-E10F-4564-88AD-2B59A714B14E}:27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98C8E10-D806-4CF5-9C6D-5C091842FF99}:28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1AA08D7-4C67-4766-AA56-2B1C339DBD41}:27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D4125D1-8861-4F71-8AE0-6ECE0F154352}:25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6241BCE-49C7-45FA-9427-F0D9596AAD39}:28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00568C6-6CD2-4E67-9290-32323085FCD8}:285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511BE38-DC79-4B53-A310-E1C935A5D25C}:272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59D99D0E-B445-411B-ADC9-0B89CAA4A3D4}:286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B5165C1-5464-474C-AF74-CCDBBE444090}:273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CDA06B2-8C66-470A-9C3E-72AF70AF8228}:287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9B40EE4E-E589-49A4-86C3-FD1F660AE06F}:30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330D279F-6AE6-4C10-A57B-CEC9589741B7}:302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36F256E-293F-4916-B467-55A34F70B731}:27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714FFBF0-3701-45A4-972B-647495AA18D0}:28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E41FA648-1D5F-4737-8F60-2631E457B0E6}:29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0463DEDA-A2E4-4E63-9DF2-7851CDC5144E}:29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B2F44A96-8324-458B-ABA5-795E622459AD}:30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6D37D839-137D-479F-A1F0-D6DD7E36C988}:29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27E3615C-0ED1-404A-B30A-98787EE1C5CD}:267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GENSWF_SLIDE_UID" val="{CEC85A69-E7B0-4128-9977-554F8376DB0A}:279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1056</TotalTime>
  <Words>811</Words>
  <Application>Microsoft Office PowerPoint</Application>
  <PresentationFormat>On-screen Show (16:9)</PresentationFormat>
  <Paragraphs>109</Paragraphs>
  <Slides>27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4" baseType="lpstr">
      <vt:lpstr>Calibri</vt:lpstr>
      <vt:lpstr>Arial-Rounded</vt:lpstr>
      <vt:lpstr>HL Hoctro</vt:lpstr>
      <vt:lpstr>Times New Roman</vt:lpstr>
      <vt:lpstr>DFPOP1-W9</vt:lpstr>
      <vt:lpstr>Arial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bai giang dien tu</dc:title>
  <dc:creator>Pham Thi Minh Phuong</dc:creator>
  <cp:lastModifiedBy>STD HANH</cp:lastModifiedBy>
  <cp:revision>77</cp:revision>
  <dcterms:created xsi:type="dcterms:W3CDTF">2020-08-13T09:19:08Z</dcterms:created>
  <dcterms:modified xsi:type="dcterms:W3CDTF">2025-02-21T13:23:59Z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