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9"/>
  </p:notesMasterIdLst>
  <p:sldIdLst>
    <p:sldId id="256" r:id="rId2"/>
    <p:sldId id="257" r:id="rId3"/>
    <p:sldId id="270" r:id="rId4"/>
    <p:sldId id="258" r:id="rId5"/>
    <p:sldId id="259" r:id="rId6"/>
    <p:sldId id="260" r:id="rId7"/>
    <p:sldId id="269" r:id="rId8"/>
  </p:sldIdLst>
  <p:sldSz cx="12192000" cy="6858000"/>
  <p:notesSz cx="6858000" cy="9144000"/>
  <p:embeddedFontLst>
    <p:embeddedFont>
      <p:font typeface="Arial Black" panose="020B0A04020102020204" pitchFamily="34" charset="0"/>
      <p:bold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p15:guide id="1" orient="horz" pos="2160" userDrawn="1">
          <p15:clr>
            <a:srgbClr val="000000"/>
          </p15:clr>
        </p15:guide>
        <p15:guide id="2" pos="3840" userDrawn="1">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9" d="100"/>
          <a:sy n="79" d="100"/>
        </p:scale>
        <p:origin x="821" y="-24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SzPts val="1400"/>
              <a:buNone/>
              <a:defRPr sz="1800" b="0" i="0" u="none" strike="noStrike" cap="none">
                <a:solidFill>
                  <a:srgbClr val="000000"/>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panose="020F0502020204030204"/>
              <a:buNone/>
            </a:pPr>
            <a:fld id="{00000000-1234-1234-1234-123412341234}" type="slidenum">
              <a:rPr lang="en-US" sz="1200" b="0" i="0" u="none" strike="noStrike" cap="none">
                <a:solidFill>
                  <a:srgbClr val="000000"/>
                </a:solidFill>
                <a:latin typeface="Calibri" panose="020F0502020204030204"/>
                <a:ea typeface="Calibri" panose="020F0502020204030204"/>
                <a:cs typeface="Calibri" panose="020F0502020204030204"/>
                <a:sym typeface="Calibri" panose="020F0502020204030204"/>
              </a:rPr>
              <a:t>‹#›</a:t>
            </a:fld>
            <a:endParaRPr lang="en-US" sz="1200" b="0" i="0" u="none" strike="noStrike" cap="none">
              <a:solidFill>
                <a:srgbClr val="000000"/>
              </a:solidFill>
              <a:latin typeface="Calibri" panose="020F0502020204030204"/>
              <a:ea typeface="Calibri" panose="020F0502020204030204"/>
              <a:cs typeface="Calibri" panose="020F0502020204030204"/>
              <a:sym typeface="Calibri" panose="020F0502020204030204"/>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panose="020F0502020204030204"/>
              <a:buNone/>
            </a:pPr>
            <a:fld id="{00000000-1234-1234-1234-123412341234}" type="slidenum">
              <a:rPr lang="en-US" sz="1200" b="0" i="0" u="none">
                <a:solidFill>
                  <a:srgbClr val="000000"/>
                </a:solidFill>
                <a:latin typeface="Calibri" panose="020F0502020204030204"/>
                <a:ea typeface="Calibri" panose="020F0502020204030204"/>
                <a:cs typeface="Calibri" panose="020F0502020204030204"/>
                <a:sym typeface="Calibri" panose="020F0502020204030204"/>
              </a:rPr>
              <a:t>1</a:t>
            </a:fld>
            <a:endParaRPr lang="en-US" sz="1200" b="0" i="0" u="none">
              <a:solidFill>
                <a:srgbClr val="00000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8" name="Google Shape;13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7"/>
        <p:cNvGrpSpPr/>
        <p:nvPr/>
      </p:nvGrpSpPr>
      <p:grpSpPr>
        <a:xfrm>
          <a:off x="0" y="0"/>
          <a:ext cx="0" cy="0"/>
          <a:chOff x="0" y="0"/>
          <a:chExt cx="0" cy="0"/>
        </a:xfrm>
      </p:grpSpPr>
      <p:sp>
        <p:nvSpPr>
          <p:cNvPr id="78" name="Google Shape;78;p26"/>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9" name="Google Shape;79;p2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0" name="Google Shape;80;p2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1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1" name="Google Shape;21;p1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2" name="Google Shape;2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7" name="Google Shape;27;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1"/>
        <p:cNvGrpSpPr/>
        <p:nvPr/>
      </p:nvGrpSpPr>
      <p:grpSpPr>
        <a:xfrm>
          <a:off x="0" y="0"/>
          <a:ext cx="0" cy="0"/>
          <a:chOff x="0" y="0"/>
          <a:chExt cx="0" cy="0"/>
        </a:xfrm>
      </p:grpSpPr>
      <p:sp>
        <p:nvSpPr>
          <p:cNvPr id="32" name="Google Shape;32;p19"/>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3" name="Google Shape;33;p19"/>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7"/>
        <p:cNvGrpSpPr/>
        <p:nvPr/>
      </p:nvGrpSpPr>
      <p:grpSpPr>
        <a:xfrm>
          <a:off x="0" y="0"/>
          <a:ext cx="0" cy="0"/>
          <a:chOff x="0" y="0"/>
          <a:chExt cx="0" cy="0"/>
        </a:xfrm>
      </p:grpSpPr>
      <p:sp>
        <p:nvSpPr>
          <p:cNvPr id="38" name="Google Shape;38;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9" name="Google Shape;39;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3"/>
        <p:cNvGrpSpPr/>
        <p:nvPr/>
      </p:nvGrpSpPr>
      <p:grpSpPr>
        <a:xfrm>
          <a:off x="0" y="0"/>
          <a:ext cx="0" cy="0"/>
          <a:chOff x="0" y="0"/>
          <a:chExt cx="0" cy="0"/>
        </a:xfrm>
      </p:grpSpPr>
      <p:sp>
        <p:nvSpPr>
          <p:cNvPr id="44" name="Google Shape;44;p21"/>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5" name="Google Shape;45;p21"/>
          <p:cNvSpPr txBox="1">
            <a:spLocks noGrp="1"/>
          </p:cNvSpPr>
          <p:nvPr>
            <p:ph type="body" idx="1"/>
          </p:nvPr>
        </p:nvSpPr>
        <p:spPr>
          <a:xfrm rot="5400000">
            <a:off x="3920332" y="-1256506"/>
            <a:ext cx="4351337"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8" name="Google Shape;58;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3"/>
        <p:cNvGrpSpPr/>
        <p:nvPr/>
      </p:nvGrpSpPr>
      <p:grpSpPr>
        <a:xfrm>
          <a:off x="0" y="0"/>
          <a:ext cx="0" cy="0"/>
          <a:chOff x="0" y="0"/>
          <a:chExt cx="0" cy="0"/>
        </a:xfrm>
      </p:grpSpPr>
      <p:sp>
        <p:nvSpPr>
          <p:cNvPr id="64" name="Google Shape;64;p24"/>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5" name="Google Shape;6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8"/>
        <p:cNvGrpSpPr/>
        <p:nvPr/>
      </p:nvGrpSpPr>
      <p:grpSpPr>
        <a:xfrm>
          <a:off x="0" y="0"/>
          <a:ext cx="0" cy="0"/>
          <a:chOff x="0" y="0"/>
          <a:chExt cx="0" cy="0"/>
        </a:xfrm>
      </p:grpSpPr>
      <p:sp>
        <p:nvSpPr>
          <p:cNvPr id="69" name="Google Shape;69;p2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0" name="Google Shape;70;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71" name="Google Shape;71;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2" name="Google Shape;72;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73" name="Google Shape;73;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898989"/>
              </a:buClr>
              <a:buSzPts val="1200"/>
              <a:buFont typeface="Calibri" panose="020F0502020204030204"/>
              <a:buNone/>
              <a:defRPr sz="1200" b="0" i="0" u="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5"/>
          <p:cNvSpPr txBox="1">
            <a:spLocks noGrp="1"/>
          </p:cNvSpPr>
          <p:nvPr>
            <p:ph type="title"/>
          </p:nvPr>
        </p:nvSpPr>
        <p:spPr>
          <a:xfrm>
            <a:off x="838200" y="365125"/>
            <a:ext cx="1051560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90000"/>
              </a:lnSpc>
              <a:spcBef>
                <a:spcPts val="0"/>
              </a:spcBef>
              <a:spcAft>
                <a:spcPts val="0"/>
              </a:spcAft>
              <a:buSzPts val="1400"/>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1" name="Google Shape;11;p15"/>
          <p:cNvSpPr txBox="1">
            <a:spLocks noGrp="1"/>
          </p:cNvSpPr>
          <p:nvPr>
            <p:ph type="body" idx="1"/>
          </p:nvPr>
        </p:nvSpPr>
        <p:spPr>
          <a:xfrm>
            <a:off x="838200" y="1825625"/>
            <a:ext cx="105156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381000" algn="l" rtl="0">
              <a:lnSpc>
                <a:spcPct val="90000"/>
              </a:lnSpc>
              <a:spcBef>
                <a:spcPts val="50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55600" algn="l" rtl="0">
              <a:lnSpc>
                <a:spcPct val="90000"/>
              </a:lnSpc>
              <a:spcBef>
                <a:spcPts val="5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lnSpc>
                <a:spcPct val="90000"/>
              </a:lnSpc>
              <a:spcBef>
                <a:spcPts val="5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lnSpc>
                <a:spcPct val="90000"/>
              </a:lnSpc>
              <a:spcBef>
                <a:spcPts val="5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42900" algn="l" rtl="0">
              <a:lnSpc>
                <a:spcPct val="90000"/>
              </a:lnSpc>
              <a:spcBef>
                <a:spcPts val="500"/>
              </a:spcBef>
              <a:spcAft>
                <a:spcPts val="0"/>
              </a:spcAft>
              <a:buClr>
                <a:schemeClr val="dk1"/>
              </a:buClr>
              <a:buSzPts val="1800"/>
              <a:buFont typeface="Arial" panose="020B0604020202020204"/>
              <a:buChar char="•"/>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2" name="Google Shape;12;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3" name="Google Shape;1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SzPts val="1400"/>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a:endParaRPr/>
          </a:p>
        </p:txBody>
      </p:sp>
      <p:sp>
        <p:nvSpPr>
          <p:cNvPr id="14" name="Google Shape;14;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1pPr>
            <a:lvl2pPr marL="0" marR="0" lvl="1"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2pPr>
            <a:lvl3pPr marL="0" marR="0" lvl="2"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3pPr>
            <a:lvl4pPr marL="0" marR="0" lvl="3"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4pPr>
            <a:lvl5pPr marL="0" marR="0" lvl="4"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5pPr>
            <a:lvl6pPr marL="0" marR="0" lvl="5"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6pPr>
            <a:lvl7pPr marL="0" marR="0" lvl="6"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7pPr>
            <a:lvl8pPr marL="0" marR="0" lvl="7"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8pPr>
            <a:lvl9pPr marL="0" marR="0" lvl="8" indent="0" algn="r" rtl="0">
              <a:lnSpc>
                <a:spcPct val="100000"/>
              </a:lnSpc>
              <a:spcBef>
                <a:spcPts val="0"/>
              </a:spcBef>
              <a:spcAft>
                <a:spcPts val="0"/>
              </a:spcAft>
              <a:buClr>
                <a:srgbClr val="898989"/>
              </a:buClr>
              <a:buSzPts val="1200"/>
              <a:buFont typeface="Calibri" panose="020F0502020204030204"/>
              <a:buNone/>
              <a:defRPr sz="1200" b="0" i="0" u="none" strike="noStrike" cap="none">
                <a:solidFill>
                  <a:srgbClr val="898989"/>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panose="020B0604020202020204"/>
              <a:ea typeface="Arial" panose="020B0604020202020204"/>
              <a:cs typeface="Arial" panose="020B0604020202020204"/>
              <a:sym typeface="Arial" panose="020B0604020202020204"/>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Google Shape;89;p1" descr="whiteshirt_20design_20zoom_20personalized_20chemistry_20glassware_original"/>
          <p:cNvPicPr preferRelativeResize="0"/>
          <p:nvPr/>
        </p:nvPicPr>
        <p:blipFill rotWithShape="1">
          <a:blip r:embed="rId3"/>
          <a:srcRect/>
          <a:stretch>
            <a:fillRect/>
          </a:stretch>
        </p:blipFill>
        <p:spPr>
          <a:xfrm>
            <a:off x="6908800" y="3860800"/>
            <a:ext cx="5283200" cy="3962400"/>
          </a:xfrm>
          <a:prstGeom prst="rect">
            <a:avLst/>
          </a:prstGeom>
          <a:noFill/>
          <a:ln>
            <a:noFill/>
          </a:ln>
        </p:spPr>
      </p:pic>
      <p:pic>
        <p:nvPicPr>
          <p:cNvPr id="90" name="Google Shape;90;p1" descr="images"/>
          <p:cNvPicPr preferRelativeResize="0"/>
          <p:nvPr/>
        </p:nvPicPr>
        <p:blipFill rotWithShape="1">
          <a:blip r:embed="rId4"/>
          <a:srcRect/>
          <a:stretch>
            <a:fillRect/>
          </a:stretch>
        </p:blipFill>
        <p:spPr>
          <a:xfrm>
            <a:off x="0" y="4343400"/>
            <a:ext cx="3657600" cy="2514600"/>
          </a:xfrm>
          <a:prstGeom prst="rect">
            <a:avLst/>
          </a:prstGeom>
          <a:noFill/>
          <a:ln>
            <a:noFill/>
          </a:ln>
        </p:spPr>
      </p:pic>
      <p:sp>
        <p:nvSpPr>
          <p:cNvPr id="91" name="Google Shape;91;p1"/>
          <p:cNvSpPr/>
          <p:nvPr/>
        </p:nvSpPr>
        <p:spPr>
          <a:xfrm>
            <a:off x="2997200" y="2124075"/>
            <a:ext cx="6197600" cy="1052512"/>
          </a:xfrm>
          <a:prstGeom prst="rect">
            <a:avLst/>
          </a:prstGeom>
        </p:spPr>
        <p:txBody>
          <a:bodyPr>
            <a:prstTxWarp prst="textPlain">
              <a:avLst/>
            </a:prstTxWarp>
          </a:bodyPr>
          <a:lstStyle/>
          <a:p>
            <a:pPr lvl="0" algn="l"/>
            <a:r>
              <a:rPr b="0" i="1">
                <a:ln w="9525" cap="flat" cmpd="sng">
                  <a:solidFill>
                    <a:srgbClr val="000000"/>
                  </a:solidFill>
                  <a:prstDash val="solid"/>
                  <a:miter lim="800000"/>
                  <a:headEnd type="none" w="sm" len="sm"/>
                  <a:tailEnd type="none" w="sm" len="sm"/>
                </a:ln>
                <a:solidFill>
                  <a:srgbClr val="002060"/>
                </a:solidFill>
                <a:latin typeface="Arial" panose="020B0604020202020204"/>
              </a:rPr>
              <a:t>Môn Tiếng Việt </a:t>
            </a:r>
          </a:p>
        </p:txBody>
      </p:sp>
      <p:sp>
        <p:nvSpPr>
          <p:cNvPr id="92" name="Google Shape;92;p1"/>
          <p:cNvSpPr/>
          <p:nvPr/>
        </p:nvSpPr>
        <p:spPr>
          <a:xfrm>
            <a:off x="1780032" y="3261756"/>
            <a:ext cx="8461248" cy="1142604"/>
          </a:xfrm>
          <a:prstGeom prst="rect">
            <a:avLst/>
          </a:prstGeom>
        </p:spPr>
        <p:txBody>
          <a:bodyPr>
            <a:prstTxWarp prst="textPlain">
              <a:avLst/>
            </a:prstTxWarp>
          </a:bodyPr>
          <a:lstStyle/>
          <a:p>
            <a:pPr lvl="0" algn="ctr"/>
            <a:r>
              <a:rPr b="1" i="0">
                <a:ln>
                  <a:noFill/>
                </a:ln>
                <a:noFill/>
                <a:latin typeface="Times New Roman" panose="02020603050405020304"/>
              </a:rPr>
              <a:t> Bài 3: Hoa yêu thương</a:t>
            </a:r>
          </a:p>
        </p:txBody>
      </p:sp>
      <p:pic>
        <p:nvPicPr>
          <p:cNvPr id="93" name="Google Shape;93;p1" descr="n3"/>
          <p:cNvPicPr preferRelativeResize="0"/>
          <p:nvPr/>
        </p:nvPicPr>
        <p:blipFill rotWithShape="1">
          <a:blip r:embed="rId5"/>
          <a:srcRect/>
          <a:stretch>
            <a:fillRect/>
          </a:stretch>
        </p:blipFill>
        <p:spPr>
          <a:xfrm>
            <a:off x="-14287" y="0"/>
            <a:ext cx="12163425" cy="174625"/>
          </a:xfrm>
          <a:prstGeom prst="rect">
            <a:avLst/>
          </a:prstGeom>
          <a:noFill/>
          <a:ln>
            <a:noFill/>
          </a:ln>
        </p:spPr>
      </p:pic>
      <p:pic>
        <p:nvPicPr>
          <p:cNvPr id="94" name="Google Shape;94;p1" descr="n3"/>
          <p:cNvPicPr preferRelativeResize="0"/>
          <p:nvPr/>
        </p:nvPicPr>
        <p:blipFill rotWithShape="1">
          <a:blip r:embed="rId5"/>
          <a:srcRect/>
          <a:stretch>
            <a:fillRect/>
          </a:stretch>
        </p:blipFill>
        <p:spPr>
          <a:xfrm rot="-5400000" flipH="1">
            <a:off x="-3333750" y="3287712"/>
            <a:ext cx="6858000" cy="282575"/>
          </a:xfrm>
          <a:prstGeom prst="rect">
            <a:avLst/>
          </a:prstGeom>
          <a:noFill/>
          <a:ln>
            <a:noFill/>
          </a:ln>
        </p:spPr>
      </p:pic>
      <p:pic>
        <p:nvPicPr>
          <p:cNvPr id="95" name="Google Shape;95;p1" descr="n3"/>
          <p:cNvPicPr preferRelativeResize="0"/>
          <p:nvPr/>
        </p:nvPicPr>
        <p:blipFill rotWithShape="1">
          <a:blip r:embed="rId5"/>
          <a:srcRect/>
          <a:stretch>
            <a:fillRect/>
          </a:stretch>
        </p:blipFill>
        <p:spPr>
          <a:xfrm>
            <a:off x="-55562" y="6694487"/>
            <a:ext cx="12260262" cy="176212"/>
          </a:xfrm>
          <a:prstGeom prst="rect">
            <a:avLst/>
          </a:prstGeom>
          <a:noFill/>
          <a:ln>
            <a:noFill/>
          </a:ln>
        </p:spPr>
      </p:pic>
      <p:pic>
        <p:nvPicPr>
          <p:cNvPr id="96" name="Google Shape;96;p1" descr="n3"/>
          <p:cNvPicPr preferRelativeResize="0"/>
          <p:nvPr/>
        </p:nvPicPr>
        <p:blipFill rotWithShape="1">
          <a:blip r:embed="rId5"/>
          <a:srcRect/>
          <a:stretch>
            <a:fillRect/>
          </a:stretch>
        </p:blipFill>
        <p:spPr>
          <a:xfrm rot="-5400000" flipH="1">
            <a:off x="8650287" y="3275012"/>
            <a:ext cx="6827837" cy="280987"/>
          </a:xfrm>
          <a:prstGeom prst="rect">
            <a:avLst/>
          </a:prstGeom>
          <a:noFill/>
          <a:ln>
            <a:noFill/>
          </a:ln>
        </p:spPr>
      </p:pic>
      <p:pic>
        <p:nvPicPr>
          <p:cNvPr id="97" name="Google Shape;97;p1" descr="Chemistry-inazuma-eleven-34381942-800-600"/>
          <p:cNvPicPr preferRelativeResize="0"/>
          <p:nvPr/>
        </p:nvPicPr>
        <p:blipFill rotWithShape="1">
          <a:blip r:embed="rId6"/>
          <a:srcRect/>
          <a:stretch>
            <a:fillRect/>
          </a:stretch>
        </p:blipFill>
        <p:spPr>
          <a:xfrm>
            <a:off x="3657600" y="4924425"/>
            <a:ext cx="3454400" cy="1770062"/>
          </a:xfrm>
          <a:prstGeom prst="rect">
            <a:avLst/>
          </a:prstGeom>
          <a:noFill/>
          <a:ln>
            <a:noFill/>
          </a:ln>
        </p:spPr>
      </p:pic>
      <p:sp>
        <p:nvSpPr>
          <p:cNvPr id="98" name="Google Shape;98;p1"/>
          <p:cNvSpPr/>
          <p:nvPr/>
        </p:nvSpPr>
        <p:spPr>
          <a:xfrm>
            <a:off x="376237" y="388937"/>
            <a:ext cx="11398250" cy="1214437"/>
          </a:xfrm>
          <a:prstGeom prst="roundRect">
            <a:avLst>
              <a:gd name="adj" fmla="val 16667"/>
            </a:avLst>
          </a:prstGeom>
          <a:solidFill>
            <a:schemeClr val="accent1"/>
          </a:solidFill>
          <a:ln w="12700" cap="flat" cmpd="sng">
            <a:solidFill>
              <a:srgbClr val="41719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9" name="Google Shape;99;p1"/>
          <p:cNvSpPr txBox="1"/>
          <p:nvPr/>
        </p:nvSpPr>
        <p:spPr>
          <a:xfrm>
            <a:off x="399378" y="688931"/>
            <a:ext cx="11880304" cy="132343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B050"/>
              </a:buClr>
              <a:buSzPts val="4000"/>
              <a:buFont typeface="Arial Black" panose="020B0A04020102020204"/>
              <a:buNone/>
            </a:pPr>
            <a:r>
              <a:rPr lang="en-US" sz="4000" b="1" i="0" u="none" strike="noStrike" cap="none">
                <a:solidFill>
                  <a:srgbClr val="00B050"/>
                </a:solidFill>
                <a:latin typeface="Arial Black" panose="020B0A04020102020204"/>
                <a:ea typeface="Arial Black" panose="020B0A04020102020204"/>
                <a:cs typeface="Arial Black" panose="020B0A04020102020204"/>
                <a:sym typeface="Arial Black" panose="020B0A04020102020204"/>
              </a:rPr>
              <a:t>CHÀO MỪNG QUÝ THẦY CÔ VÀ CÁC EM</a:t>
            </a:r>
          </a:p>
          <a:p>
            <a:pPr marL="0" marR="0" lvl="0" indent="0" algn="l" rtl="0">
              <a:lnSpc>
                <a:spcPct val="100000"/>
              </a:lnSpc>
              <a:spcBef>
                <a:spcPts val="0"/>
              </a:spcBef>
              <a:spcAft>
                <a:spcPts val="0"/>
              </a:spcAft>
              <a:buClr>
                <a:schemeClr val="dk1"/>
              </a:buClr>
              <a:buSzPts val="4000"/>
              <a:buFont typeface="Calibri" panose="020F0502020204030204"/>
              <a:buNone/>
            </a:pPr>
            <a:endParaRPr sz="4000" b="0" i="0" u="none" strike="noStrike" cap="none">
              <a:solidFill>
                <a:srgbClr val="00B050"/>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5" name="Google Shape;105;p2"/>
          <p:cNvSpPr txBox="1"/>
          <p:nvPr/>
        </p:nvSpPr>
        <p:spPr>
          <a:xfrm>
            <a:off x="241300" y="2233612"/>
            <a:ext cx="8753475" cy="5238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800"/>
              <a:buFont typeface="Times New Roman" panose="02020603050405020304"/>
              <a:buNone/>
            </a:pPr>
            <a:r>
              <a:rPr lang="en-US" sz="28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1. Quan sát tranh</a:t>
            </a:r>
          </a:p>
        </p:txBody>
      </p:sp>
      <p:sp>
        <p:nvSpPr>
          <p:cNvPr id="106" name="Google Shape;106;p2"/>
          <p:cNvSpPr/>
          <p:nvPr/>
        </p:nvSpPr>
        <p:spPr>
          <a:xfrm>
            <a:off x="415925" y="1500187"/>
            <a:ext cx="3375025" cy="681037"/>
          </a:xfrm>
          <a:prstGeom prst="roundRect">
            <a:avLst>
              <a:gd name="adj" fmla="val 16667"/>
            </a:avLst>
          </a:prstGeom>
          <a:solidFill>
            <a:srgbClr val="70AD47"/>
          </a:solidFill>
          <a:ln w="12700" cap="flat" cmpd="sng">
            <a:solidFill>
              <a:srgbClr val="41719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SzPts val="4000"/>
              <a:buFont typeface="Times New Roman" panose="02020603050405020304"/>
              <a:buNone/>
            </a:pPr>
            <a:r>
              <a:rPr lang="en-US" sz="4000" b="1" i="0" u="none">
                <a:solidFill>
                  <a:schemeClr val="lt1"/>
                </a:solidFill>
                <a:latin typeface="Times New Roman" panose="02020603050405020304"/>
                <a:ea typeface="Times New Roman" panose="02020603050405020304"/>
                <a:cs typeface="Times New Roman" panose="02020603050405020304"/>
                <a:sym typeface="Times New Roman" panose="02020603050405020304"/>
              </a:rPr>
              <a:t>1. Khởi động</a:t>
            </a:r>
          </a:p>
        </p:txBody>
      </p:sp>
      <p:sp>
        <p:nvSpPr>
          <p:cNvPr id="107" name="Google Shape;107;p2"/>
          <p:cNvSpPr txBox="1"/>
          <p:nvPr/>
        </p:nvSpPr>
        <p:spPr>
          <a:xfrm>
            <a:off x="190500" y="2922587"/>
            <a:ext cx="5740400" cy="9540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2060"/>
              </a:buClr>
              <a:buSzPts val="2800"/>
              <a:buFont typeface="Times New Roman" panose="02020603050405020304"/>
              <a:buNone/>
            </a:pPr>
            <a:r>
              <a:rPr lang="en-US" sz="2800" b="1" i="0" u="none">
                <a:solidFill>
                  <a:srgbClr val="002060"/>
                </a:solidFill>
                <a:latin typeface="Times New Roman" panose="02020603050405020304"/>
                <a:ea typeface="Times New Roman" panose="02020603050405020304"/>
                <a:cs typeface="Times New Roman" panose="02020603050405020304"/>
                <a:sym typeface="Times New Roman" panose="02020603050405020304"/>
              </a:rPr>
              <a:t>Thảo luận nhóm đôi chia sẻ với bạn về các câu hỏi sau:</a:t>
            </a:r>
          </a:p>
        </p:txBody>
      </p:sp>
      <p:sp>
        <p:nvSpPr>
          <p:cNvPr id="108" name="Google Shape;108;p2"/>
          <p:cNvSpPr txBox="1"/>
          <p:nvPr/>
        </p:nvSpPr>
        <p:spPr>
          <a:xfrm>
            <a:off x="214312" y="4017962"/>
            <a:ext cx="5443537" cy="9540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0000"/>
              </a:buClr>
              <a:buSzPts val="2800"/>
              <a:buFont typeface="Times New Roman" panose="02020603050405020304"/>
              <a:buNone/>
            </a:pPr>
            <a:r>
              <a:rPr lang="en-US" sz="28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1. Nói về việc làm của cô giáo trong tranh.</a:t>
            </a:r>
          </a:p>
        </p:txBody>
      </p:sp>
      <p:sp>
        <p:nvSpPr>
          <p:cNvPr id="109" name="Google Shape;109;p2"/>
          <p:cNvSpPr txBox="1"/>
          <p:nvPr/>
        </p:nvSpPr>
        <p:spPr>
          <a:xfrm>
            <a:off x="209550" y="5068887"/>
            <a:ext cx="5410200" cy="9540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0000"/>
              </a:buClr>
              <a:buSzPts val="2800"/>
              <a:buFont typeface="Times New Roman" panose="02020603050405020304"/>
              <a:buNone/>
            </a:pPr>
            <a:r>
              <a:rPr lang="en-US" sz="28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2. Nói về thầy giáo hoặc cô giáo của em.</a:t>
            </a:r>
          </a:p>
        </p:txBody>
      </p:sp>
      <p:pic>
        <p:nvPicPr>
          <p:cNvPr id="110" name="Google Shape;110;p2" descr="Không có mô tả."/>
          <p:cNvPicPr preferRelativeResize="0"/>
          <p:nvPr/>
        </p:nvPicPr>
        <p:blipFill rotWithShape="1">
          <a:blip r:embed="rId3"/>
          <a:srcRect/>
          <a:stretch>
            <a:fillRect/>
          </a:stretch>
        </p:blipFill>
        <p:spPr>
          <a:xfrm>
            <a:off x="5746750" y="2108200"/>
            <a:ext cx="6396037" cy="4554537"/>
          </a:xfrm>
          <a:prstGeom prst="rect">
            <a:avLst/>
          </a:prstGeom>
          <a:noFill/>
          <a:ln>
            <a:noFill/>
          </a:ln>
        </p:spPr>
      </p:pic>
      <p:sp>
        <p:nvSpPr>
          <p:cNvPr id="3" name="Title 2">
            <a:extLst>
              <a:ext uri="{FF2B5EF4-FFF2-40B4-BE49-F238E27FC236}">
                <a16:creationId xmlns:a16="http://schemas.microsoft.com/office/drawing/2014/main" id="{A5B2AAAF-A07F-0A13-7B29-7B1FDAAB0B8A}"/>
              </a:ext>
            </a:extLst>
          </p:cNvPr>
          <p:cNvSpPr>
            <a:spLocks noGrp="1"/>
          </p:cNvSpPr>
          <p:nvPr>
            <p:ph type="title"/>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2000"/>
                                        <p:tgtEl>
                                          <p:spTgt spid="11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0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8"/>
                                        </p:tgtEl>
                                        <p:attrNameLst>
                                          <p:attrName>style.visibility</p:attrName>
                                        </p:attrNameLst>
                                      </p:cBhvr>
                                      <p:to>
                                        <p:strVal val="visible"/>
                                      </p:to>
                                    </p:set>
                                    <p:animEffect transition="in" filter="fade">
                                      <p:cBhvr>
                                        <p:cTn id="24" dur="500"/>
                                        <p:tgtEl>
                                          <p:spTgt spid="108"/>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Google Shape;133;p4"/>
          <p:cNvSpPr/>
          <p:nvPr/>
        </p:nvSpPr>
        <p:spPr>
          <a:xfrm>
            <a:off x="425450" y="1404620"/>
            <a:ext cx="1750695" cy="787400"/>
          </a:xfrm>
          <a:prstGeom prst="roundRect">
            <a:avLst>
              <a:gd name="adj" fmla="val 16667"/>
            </a:avLst>
          </a:prstGeom>
          <a:solidFill>
            <a:srgbClr val="70AD47"/>
          </a:solidFill>
          <a:ln w="12700" cap="flat" cmpd="sng">
            <a:solidFill>
              <a:srgbClr val="41719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SzPts val="4000"/>
              <a:buFont typeface="Times New Roman" panose="02020603050405020304"/>
              <a:buNone/>
            </a:pPr>
            <a:r>
              <a:rPr lang="en-US" sz="4000" b="1" i="0" u="none">
                <a:solidFill>
                  <a:schemeClr val="lt1"/>
                </a:solidFill>
                <a:latin typeface="Times New Roman" panose="02020603050405020304"/>
                <a:ea typeface="Times New Roman" panose="02020603050405020304"/>
                <a:cs typeface="Times New Roman" panose="02020603050405020304"/>
                <a:sym typeface="Times New Roman" panose="02020603050405020304"/>
              </a:rPr>
              <a:t>2. Đọc</a:t>
            </a:r>
          </a:p>
        </p:txBody>
      </p:sp>
      <p:sp>
        <p:nvSpPr>
          <p:cNvPr id="134" name="Google Shape;134;p4"/>
          <p:cNvSpPr txBox="1"/>
          <p:nvPr/>
        </p:nvSpPr>
        <p:spPr>
          <a:xfrm>
            <a:off x="424815" y="2338705"/>
            <a:ext cx="11425555" cy="528129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800"/>
              <a:buFont typeface="Times New Roman" panose="02020603050405020304"/>
              <a:buNone/>
            </a:pPr>
            <a:r>
              <a:rPr lang="en-US" sz="28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2800" b="0"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Hôm nay cô giáo cho lớp vẽ những gì yêu thích. Tuệ An hí hoáy vẽ siêu nhân áo đỏ, thắt lưng vàng. Gia Huy say sưa vẽ mèo máy, tỉ mỉ tô cái ria cong cong.</a:t>
            </a:r>
          </a:p>
          <a:p>
            <a:pPr marL="0" marR="0" lvl="0" indent="0" algn="just" rtl="0">
              <a:lnSpc>
                <a:spcPct val="100000"/>
              </a:lnSpc>
              <a:spcBef>
                <a:spcPts val="0"/>
              </a:spcBef>
              <a:spcAft>
                <a:spcPts val="0"/>
              </a:spcAft>
              <a:buClr>
                <a:schemeClr val="dk1"/>
              </a:buClr>
              <a:buSzPts val="2800"/>
              <a:buFont typeface="Calibri" panose="020F0502020204030204"/>
              <a:buNone/>
            </a:pPr>
            <a:endParaRPr sz="2800" b="0" i="0" u="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just" rtl="0">
              <a:lnSpc>
                <a:spcPct val="100000"/>
              </a:lnSpc>
              <a:spcBef>
                <a:spcPts val="0"/>
              </a:spcBef>
              <a:spcAft>
                <a:spcPts val="0"/>
              </a:spcAft>
              <a:buClr>
                <a:schemeClr val="dk1"/>
              </a:buClr>
              <a:buSzPts val="2800"/>
              <a:buFont typeface="Times New Roman" panose="02020603050405020304"/>
              <a:buNone/>
            </a:pPr>
            <a:r>
              <a:rPr lang="en-US" sz="2800" b="0"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     Cuối giờ, chúng tôi mang tranh đính lên bảng. Mọi ánh mắt đều hướng về bức tranh bông hoa bốn cánh của Hà. Trên mỗi bông hoa ghi tên một tổ trong lớp. Giữa nhụy hoa là cô giáo cười rất tươi. Bên dưới có dòng chữ nắn nót “Hoa yêu thương”. Ai cũng thấy có mình trong tranh. Chúng tôi treo bức tranh ở góc sáng tạo của lớp.</a:t>
            </a:r>
          </a:p>
          <a:p>
            <a:pPr marL="0" marR="0" lvl="0" indent="0" algn="r" rtl="0">
              <a:lnSpc>
                <a:spcPct val="100000"/>
              </a:lnSpc>
              <a:spcBef>
                <a:spcPts val="0"/>
              </a:spcBef>
              <a:spcAft>
                <a:spcPts val="0"/>
              </a:spcAft>
              <a:buClr>
                <a:schemeClr val="dk1"/>
              </a:buClr>
              <a:buSzPts val="2800"/>
              <a:buFont typeface="Times New Roman" panose="02020603050405020304"/>
              <a:buNone/>
            </a:pPr>
            <a:r>
              <a:rPr lang="en-US" sz="28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(Phạm Thủy)</a:t>
            </a:r>
          </a:p>
          <a:p>
            <a:pPr marL="0" marR="0" lvl="0" indent="0" algn="l" rtl="0">
              <a:lnSpc>
                <a:spcPct val="100000"/>
              </a:lnSpc>
              <a:spcBef>
                <a:spcPts val="0"/>
              </a:spcBef>
              <a:spcAft>
                <a:spcPts val="0"/>
              </a:spcAft>
              <a:buNone/>
            </a:pPr>
            <a:endParaRPr sz="28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04" name="Google Shape;104;p2"/>
          <p:cNvSpPr txBox="1">
            <a:spLocks noGrp="1"/>
          </p:cNvSpPr>
          <p:nvPr>
            <p:ph type="title"/>
          </p:nvPr>
        </p:nvSpPr>
        <p:spPr>
          <a:xfrm>
            <a:off x="795337" y="419735"/>
            <a:ext cx="10515600" cy="1223962"/>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3200"/>
              <a:buFont typeface="Times New Roman" panose="02020603050405020304"/>
              <a:buNone/>
            </a:pPr>
            <a:r>
              <a:rPr lang="en-US" sz="4000" b="1" i="0" u="none" dirty="0">
                <a:solidFill>
                  <a:srgbClr val="C00000"/>
                </a:solidFill>
                <a:latin typeface="Times New Roman" panose="02020603050405020304"/>
                <a:ea typeface="Times New Roman" panose="02020603050405020304"/>
                <a:cs typeface="Times New Roman" panose="02020603050405020304"/>
                <a:sym typeface="Times New Roman" panose="02020603050405020304"/>
              </a:rPr>
              <a:t>Hoa </a:t>
            </a:r>
            <a:r>
              <a:rPr lang="en-US" sz="4000" b="1" i="0" u="none" dirty="0" err="1">
                <a:solidFill>
                  <a:srgbClr val="C00000"/>
                </a:solidFill>
                <a:latin typeface="Times New Roman" panose="02020603050405020304"/>
                <a:ea typeface="Times New Roman" panose="02020603050405020304"/>
                <a:cs typeface="Times New Roman" panose="02020603050405020304"/>
                <a:sym typeface="Times New Roman" panose="02020603050405020304"/>
              </a:rPr>
              <a:t>yêu</a:t>
            </a:r>
            <a:r>
              <a:rPr lang="en-US" sz="4000" b="1" i="0" u="none" dirty="0">
                <a:solidFill>
                  <a:srgbClr val="C00000"/>
                </a:solidFill>
                <a:latin typeface="Times New Roman" panose="02020603050405020304"/>
                <a:ea typeface="Times New Roman" panose="02020603050405020304"/>
                <a:cs typeface="Times New Roman" panose="02020603050405020304"/>
                <a:sym typeface="Times New Roman" panose="02020603050405020304"/>
              </a:rPr>
              <a:t> </a:t>
            </a:r>
            <a:r>
              <a:rPr lang="en-US" sz="4000" b="1" i="0" u="none" dirty="0" err="1">
                <a:solidFill>
                  <a:srgbClr val="C00000"/>
                </a:solidFill>
                <a:latin typeface="Times New Roman" panose="02020603050405020304"/>
                <a:ea typeface="Times New Roman" panose="02020603050405020304"/>
                <a:cs typeface="Times New Roman" panose="02020603050405020304"/>
                <a:sym typeface="Times New Roman" panose="02020603050405020304"/>
              </a:rPr>
              <a:t>thương</a:t>
            </a:r>
            <a:endParaRPr lang="en-US" sz="4000" b="1" i="0" u="none" dirty="0">
              <a:solidFill>
                <a:srgbClr val="C00000"/>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animEffect transition="in" filter="fade">
                                      <p:cBhvr>
                                        <p:cTn id="7" dur="500"/>
                                        <p:tgtEl>
                                          <p:spTgt spid="1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4"/>
                                        </p:tgtEl>
                                        <p:attrNameLst>
                                          <p:attrName>style.visibility</p:attrName>
                                        </p:attrNameLst>
                                      </p:cBhvr>
                                      <p:to>
                                        <p:strVal val="visible"/>
                                      </p:to>
                                    </p:set>
                                    <p:animEffect transition="in" filter="fade">
                                      <p:cBhvr>
                                        <p:cTn id="12" dur="5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3"/>
          <p:cNvSpPr txBox="1">
            <a:spLocks noGrp="1"/>
          </p:cNvSpPr>
          <p:nvPr>
            <p:ph type="subTitle" idx="1"/>
          </p:nvPr>
        </p:nvSpPr>
        <p:spPr>
          <a:xfrm>
            <a:off x="1030287" y="3679825"/>
            <a:ext cx="2012950" cy="7620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F0000"/>
              </a:buClr>
              <a:buSzPts val="4000"/>
              <a:buNone/>
            </a:pPr>
            <a:r>
              <a:rPr lang="en-US" sz="40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yêu</a:t>
            </a:r>
          </a:p>
        </p:txBody>
      </p:sp>
      <p:sp>
        <p:nvSpPr>
          <p:cNvPr id="116" name="Google Shape;116;p3"/>
          <p:cNvSpPr txBox="1"/>
          <p:nvPr/>
        </p:nvSpPr>
        <p:spPr>
          <a:xfrm>
            <a:off x="3113087" y="3689350"/>
            <a:ext cx="1998662" cy="76041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FF0000"/>
              </a:buClr>
              <a:buSzPts val="4000"/>
              <a:buFont typeface="Times New Roman" panose="02020603050405020304"/>
              <a:buNone/>
            </a:pPr>
            <a:r>
              <a:rPr lang="en-US" sz="40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hí hoáy</a:t>
            </a:r>
          </a:p>
        </p:txBody>
      </p:sp>
      <p:sp>
        <p:nvSpPr>
          <p:cNvPr id="117" name="Google Shape;117;p3"/>
          <p:cNvSpPr/>
          <p:nvPr/>
        </p:nvSpPr>
        <p:spPr>
          <a:xfrm>
            <a:off x="206375" y="2587625"/>
            <a:ext cx="1646237" cy="712787"/>
          </a:xfrm>
          <a:prstGeom prst="roundRect">
            <a:avLst>
              <a:gd name="adj" fmla="val 16667"/>
            </a:avLst>
          </a:prstGeom>
          <a:solidFill>
            <a:srgbClr val="70AD47"/>
          </a:solidFill>
          <a:ln w="12700" cap="flat" cmpd="sng">
            <a:solidFill>
              <a:srgbClr val="41719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SzPts val="4000"/>
              <a:buFont typeface="Times New Roman" panose="02020603050405020304"/>
              <a:buNone/>
            </a:pPr>
            <a:r>
              <a:rPr lang="en-US" sz="4000" b="1" i="0" u="none">
                <a:solidFill>
                  <a:schemeClr val="lt1"/>
                </a:solidFill>
                <a:latin typeface="Times New Roman" panose="02020603050405020304"/>
                <a:ea typeface="Times New Roman" panose="02020603050405020304"/>
                <a:cs typeface="Times New Roman" panose="02020603050405020304"/>
                <a:sym typeface="Times New Roman" panose="02020603050405020304"/>
              </a:rPr>
              <a:t>2. Đọc</a:t>
            </a:r>
          </a:p>
        </p:txBody>
      </p:sp>
      <p:cxnSp>
        <p:nvCxnSpPr>
          <p:cNvPr id="118" name="Google Shape;118;p3"/>
          <p:cNvCxnSpPr/>
          <p:nvPr/>
        </p:nvCxnSpPr>
        <p:spPr>
          <a:xfrm flipH="1">
            <a:off x="2809875" y="5430837"/>
            <a:ext cx="92075" cy="642937"/>
          </a:xfrm>
          <a:prstGeom prst="straightConnector1">
            <a:avLst/>
          </a:prstGeom>
          <a:noFill/>
          <a:ln w="38100" cap="flat" cmpd="sng">
            <a:solidFill>
              <a:srgbClr val="FF0000"/>
            </a:solidFill>
            <a:prstDash val="solid"/>
            <a:miter lim="800000"/>
            <a:headEnd type="none" w="med" len="med"/>
            <a:tailEnd type="none" w="med" len="med"/>
          </a:ln>
        </p:spPr>
      </p:cxnSp>
      <p:sp>
        <p:nvSpPr>
          <p:cNvPr id="119" name="Google Shape;119;p3"/>
          <p:cNvSpPr txBox="1"/>
          <p:nvPr/>
        </p:nvSpPr>
        <p:spPr>
          <a:xfrm>
            <a:off x="5575300" y="3687762"/>
            <a:ext cx="1998662" cy="76041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FF0000"/>
              </a:buClr>
              <a:buSzPts val="4000"/>
              <a:buFont typeface="Times New Roman" panose="02020603050405020304"/>
              <a:buNone/>
            </a:pPr>
            <a:r>
              <a:rPr lang="en-US" sz="40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nhụy</a:t>
            </a:r>
          </a:p>
        </p:txBody>
      </p:sp>
      <p:sp>
        <p:nvSpPr>
          <p:cNvPr id="120" name="Google Shape;120;p3"/>
          <p:cNvSpPr txBox="1"/>
          <p:nvPr/>
        </p:nvSpPr>
        <p:spPr>
          <a:xfrm>
            <a:off x="7781925" y="3717925"/>
            <a:ext cx="1998662" cy="760412"/>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rgbClr val="FF0000"/>
              </a:buClr>
              <a:buSzPts val="4000"/>
              <a:buFont typeface="Times New Roman" panose="02020603050405020304"/>
              <a:buNone/>
            </a:pPr>
            <a:r>
              <a:rPr lang="en-US" sz="40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thích</a:t>
            </a:r>
          </a:p>
        </p:txBody>
      </p:sp>
      <p:sp>
        <p:nvSpPr>
          <p:cNvPr id="121" name="Google Shape;121;p3"/>
          <p:cNvSpPr txBox="1"/>
          <p:nvPr/>
        </p:nvSpPr>
        <p:spPr>
          <a:xfrm>
            <a:off x="504825" y="5386387"/>
            <a:ext cx="11591925" cy="13223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4000"/>
              <a:buFont typeface="Times New Roman" panose="02020603050405020304"/>
              <a:buNone/>
            </a:pPr>
            <a:r>
              <a:rPr lang="en-US" sz="40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Chúng tôi  treo bức tranh  ở góc sáng tạo của lớp.</a:t>
            </a:r>
          </a:p>
          <a:p>
            <a:pPr marL="0" marR="0" lvl="0" indent="0" algn="l" rtl="0">
              <a:lnSpc>
                <a:spcPct val="100000"/>
              </a:lnSpc>
              <a:spcBef>
                <a:spcPts val="0"/>
              </a:spcBef>
              <a:spcAft>
                <a:spcPts val="0"/>
              </a:spcAft>
              <a:buNone/>
            </a:pPr>
            <a:endParaRPr sz="40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cxnSp>
        <p:nvCxnSpPr>
          <p:cNvPr id="122" name="Google Shape;122;p3"/>
          <p:cNvCxnSpPr/>
          <p:nvPr/>
        </p:nvCxnSpPr>
        <p:spPr>
          <a:xfrm flipH="1">
            <a:off x="6311900" y="5318125"/>
            <a:ext cx="92075" cy="642937"/>
          </a:xfrm>
          <a:prstGeom prst="straightConnector1">
            <a:avLst/>
          </a:prstGeom>
          <a:noFill/>
          <a:ln w="38100" cap="flat" cmpd="sng">
            <a:solidFill>
              <a:srgbClr val="FF0000"/>
            </a:solidFill>
            <a:prstDash val="solid"/>
            <a:miter lim="800000"/>
            <a:headEnd type="none" w="med" len="med"/>
            <a:tailEnd type="none" w="med" len="med"/>
          </a:ln>
        </p:spPr>
      </p:cxnSp>
      <p:cxnSp>
        <p:nvCxnSpPr>
          <p:cNvPr id="123" name="Google Shape;123;p3"/>
          <p:cNvCxnSpPr/>
          <p:nvPr/>
        </p:nvCxnSpPr>
        <p:spPr>
          <a:xfrm flipH="1">
            <a:off x="11499850" y="5262562"/>
            <a:ext cx="92075" cy="642937"/>
          </a:xfrm>
          <a:prstGeom prst="straightConnector1">
            <a:avLst/>
          </a:prstGeom>
          <a:noFill/>
          <a:ln w="38100" cap="flat" cmpd="sng">
            <a:solidFill>
              <a:srgbClr val="FF0000"/>
            </a:solidFill>
            <a:prstDash val="solid"/>
            <a:miter lim="800000"/>
            <a:headEnd type="none" w="med" len="med"/>
            <a:tailEnd type="none" w="med" len="med"/>
          </a:ln>
        </p:spPr>
      </p:cxnSp>
      <p:sp>
        <p:nvSpPr>
          <p:cNvPr id="124" name="Google Shape;124;p3"/>
          <p:cNvSpPr txBox="1"/>
          <p:nvPr/>
        </p:nvSpPr>
        <p:spPr>
          <a:xfrm>
            <a:off x="10007600" y="3687762"/>
            <a:ext cx="1127125" cy="646112"/>
          </a:xfrm>
          <a:prstGeom prst="rect">
            <a:avLst/>
          </a:prstGeom>
          <a:noFill/>
          <a:ln>
            <a:noFill/>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Clr>
                <a:srgbClr val="FF0000"/>
              </a:buClr>
              <a:buSzPts val="4000"/>
              <a:buFont typeface="Times New Roman" panose="02020603050405020304"/>
              <a:buNone/>
            </a:pPr>
            <a:r>
              <a:rPr lang="en-US" sz="40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Huy</a:t>
            </a:r>
          </a:p>
        </p:txBody>
      </p:sp>
      <p:cxnSp>
        <p:nvCxnSpPr>
          <p:cNvPr id="125" name="Google Shape;125;p3"/>
          <p:cNvCxnSpPr/>
          <p:nvPr/>
        </p:nvCxnSpPr>
        <p:spPr>
          <a:xfrm flipH="1">
            <a:off x="11606212" y="5262562"/>
            <a:ext cx="92075" cy="642937"/>
          </a:xfrm>
          <a:prstGeom prst="straightConnector1">
            <a:avLst/>
          </a:prstGeom>
          <a:noFill/>
          <a:ln w="38100" cap="flat" cmpd="sng">
            <a:solidFill>
              <a:srgbClr val="FF0000"/>
            </a:solidFill>
            <a:prstDash val="solid"/>
            <a:miter lim="800000"/>
            <a:headEnd type="none" w="med" len="med"/>
            <a:tailEnd type="none" w="med" len="med"/>
          </a:ln>
        </p:spPr>
      </p:cxnSp>
      <p:sp>
        <p:nvSpPr>
          <p:cNvPr id="104" name="Google Shape;104;p2"/>
          <p:cNvSpPr txBox="1">
            <a:spLocks noGrp="1"/>
          </p:cNvSpPr>
          <p:nvPr>
            <p:ph type="title"/>
          </p:nvPr>
        </p:nvSpPr>
        <p:spPr>
          <a:xfrm>
            <a:off x="795337" y="419735"/>
            <a:ext cx="10515600" cy="1223962"/>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3200"/>
              <a:buFont typeface="Times New Roman" panose="02020603050405020304"/>
              <a:buNone/>
            </a:pPr>
            <a:br>
              <a:rPr lang="en-US" sz="3200" b="1" i="0" u="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br>
            <a:endParaRPr lang="en-US" sz="4000" b="1" i="0" u="none" dirty="0">
              <a:solidFill>
                <a:srgbClr val="C00000"/>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fade">
                                      <p:cBhvr>
                                        <p:cTn id="7" dur="500"/>
                                        <p:tgtEl>
                                          <p:spTgt spid="1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5">
                                            <p:txEl>
                                              <p:pRg st="0" end="0"/>
                                            </p:txEl>
                                          </p:spTgt>
                                        </p:tgtEl>
                                        <p:attrNameLst>
                                          <p:attrName>style.visibility</p:attrName>
                                        </p:attrNameLst>
                                      </p:cBhvr>
                                      <p:to>
                                        <p:strVal val="visible"/>
                                      </p:to>
                                    </p:set>
                                    <p:animEffect transition="in" filter="fade">
                                      <p:cBhvr>
                                        <p:cTn id="12" dur="500"/>
                                        <p:tgtEl>
                                          <p:spTgt spid="1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6"/>
                                        </p:tgtEl>
                                        <p:attrNameLst>
                                          <p:attrName>style.visibility</p:attrName>
                                        </p:attrNameLst>
                                      </p:cBhvr>
                                      <p:to>
                                        <p:strVal val="visible"/>
                                      </p:to>
                                    </p:set>
                                    <p:animEffect transition="in" filter="fade">
                                      <p:cBhvr>
                                        <p:cTn id="17" dur="500"/>
                                        <p:tgtEl>
                                          <p:spTgt spid="1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9"/>
                                        </p:tgtEl>
                                        <p:attrNameLst>
                                          <p:attrName>style.visibility</p:attrName>
                                        </p:attrNameLst>
                                      </p:cBhvr>
                                      <p:to>
                                        <p:strVal val="visible"/>
                                      </p:to>
                                    </p:set>
                                    <p:animEffect transition="in" filter="fade">
                                      <p:cBhvr>
                                        <p:cTn id="22" dur="500"/>
                                        <p:tgtEl>
                                          <p:spTgt spid="1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0"/>
                                        </p:tgtEl>
                                        <p:attrNameLst>
                                          <p:attrName>style.visibility</p:attrName>
                                        </p:attrNameLst>
                                      </p:cBhvr>
                                      <p:to>
                                        <p:strVal val="visible"/>
                                      </p:to>
                                    </p:set>
                                    <p:animEffect transition="in" filter="fade">
                                      <p:cBhvr>
                                        <p:cTn id="27" dur="500"/>
                                        <p:tgtEl>
                                          <p:spTgt spid="1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4"/>
                                        </p:tgtEl>
                                        <p:attrNameLst>
                                          <p:attrName>style.visibility</p:attrName>
                                        </p:attrNameLst>
                                      </p:cBhvr>
                                      <p:to>
                                        <p:strVal val="visible"/>
                                      </p:to>
                                    </p:set>
                                    <p:animEffect transition="in" filter="fade">
                                      <p:cBhvr>
                                        <p:cTn id="32" dur="500"/>
                                        <p:tgtEl>
                                          <p:spTgt spid="1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1"/>
                                        </p:tgtEl>
                                        <p:attrNameLst>
                                          <p:attrName>style.visibility</p:attrName>
                                        </p:attrNameLst>
                                      </p:cBhvr>
                                      <p:to>
                                        <p:strVal val="visible"/>
                                      </p:to>
                                    </p:set>
                                    <p:animEffect transition="in" filter="fade">
                                      <p:cBhvr>
                                        <p:cTn id="37" dur="2000"/>
                                        <p:tgtEl>
                                          <p:spTgt spid="1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8"/>
                                        </p:tgtEl>
                                        <p:attrNameLst>
                                          <p:attrName>style.visibility</p:attrName>
                                        </p:attrNameLst>
                                      </p:cBhvr>
                                      <p:to>
                                        <p:strVal val="visible"/>
                                      </p:to>
                                    </p:set>
                                    <p:animEffect transition="in" filter="fade">
                                      <p:cBhvr>
                                        <p:cTn id="42" dur="2000"/>
                                        <p:tgtEl>
                                          <p:spTgt spid="118"/>
                                        </p:tgtEl>
                                      </p:cBhvr>
                                    </p:animEffect>
                                  </p:childTnLst>
                                </p:cTn>
                              </p:par>
                              <p:par>
                                <p:cTn id="43" presetID="10" presetClass="entr" presetSubtype="0" fill="hold" nodeType="withEffect">
                                  <p:stCondLst>
                                    <p:cond delay="0"/>
                                  </p:stCondLst>
                                  <p:childTnLst>
                                    <p:set>
                                      <p:cBhvr>
                                        <p:cTn id="44" dur="1" fill="hold">
                                          <p:stCondLst>
                                            <p:cond delay="0"/>
                                          </p:stCondLst>
                                        </p:cTn>
                                        <p:tgtEl>
                                          <p:spTgt spid="122"/>
                                        </p:tgtEl>
                                        <p:attrNameLst>
                                          <p:attrName>style.visibility</p:attrName>
                                        </p:attrNameLst>
                                      </p:cBhvr>
                                      <p:to>
                                        <p:strVal val="visible"/>
                                      </p:to>
                                    </p:set>
                                    <p:animEffect transition="in" filter="fade">
                                      <p:cBhvr>
                                        <p:cTn id="45" dur="2000"/>
                                        <p:tgtEl>
                                          <p:spTgt spid="122"/>
                                        </p:tgtEl>
                                      </p:cBhvr>
                                    </p:animEffect>
                                  </p:childTnLst>
                                </p:cTn>
                              </p:par>
                              <p:par>
                                <p:cTn id="46" presetID="10" presetClass="entr" presetSubtype="0" fill="hold" nodeType="withEffect">
                                  <p:stCondLst>
                                    <p:cond delay="0"/>
                                  </p:stCondLst>
                                  <p:childTnLst>
                                    <p:set>
                                      <p:cBhvr>
                                        <p:cTn id="47" dur="1" fill="hold">
                                          <p:stCondLst>
                                            <p:cond delay="0"/>
                                          </p:stCondLst>
                                        </p:cTn>
                                        <p:tgtEl>
                                          <p:spTgt spid="125"/>
                                        </p:tgtEl>
                                        <p:attrNameLst>
                                          <p:attrName>style.visibility</p:attrName>
                                        </p:attrNameLst>
                                      </p:cBhvr>
                                      <p:to>
                                        <p:strVal val="visible"/>
                                      </p:to>
                                    </p:set>
                                    <p:animEffect transition="in" filter="fade">
                                      <p:cBhvr>
                                        <p:cTn id="48" dur="2000"/>
                                        <p:tgtEl>
                                          <p:spTgt spid="125"/>
                                        </p:tgtEl>
                                      </p:cBhvr>
                                    </p:animEffect>
                                  </p:childTnLst>
                                </p:cTn>
                              </p:par>
                              <p:par>
                                <p:cTn id="49" presetID="10" presetClass="entr" presetSubtype="0" fill="hold" nodeType="withEffect">
                                  <p:stCondLst>
                                    <p:cond delay="0"/>
                                  </p:stCondLst>
                                  <p:childTnLst>
                                    <p:set>
                                      <p:cBhvr>
                                        <p:cTn id="50" dur="1" fill="hold">
                                          <p:stCondLst>
                                            <p:cond delay="0"/>
                                          </p:stCondLst>
                                        </p:cTn>
                                        <p:tgtEl>
                                          <p:spTgt spid="123"/>
                                        </p:tgtEl>
                                        <p:attrNameLst>
                                          <p:attrName>style.visibility</p:attrName>
                                        </p:attrNameLst>
                                      </p:cBhvr>
                                      <p:to>
                                        <p:strVal val="visible"/>
                                      </p:to>
                                    </p:set>
                                    <p:animEffect transition="in" filter="fade">
                                      <p:cBhvr>
                                        <p:cTn id="51" dur="20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4"/>
          <p:cNvSpPr/>
          <p:nvPr/>
        </p:nvSpPr>
        <p:spPr>
          <a:xfrm>
            <a:off x="1558925" y="2667635"/>
            <a:ext cx="391160" cy="1168400"/>
          </a:xfrm>
          <a:prstGeom prst="leftBrace">
            <a:avLst>
              <a:gd name="adj1" fmla="val 577"/>
              <a:gd name="adj2" fmla="val 11847"/>
            </a:avLst>
          </a:prstGeom>
          <a:no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131" name="Google Shape;131;p4"/>
          <p:cNvSpPr txBox="1"/>
          <p:nvPr/>
        </p:nvSpPr>
        <p:spPr>
          <a:xfrm>
            <a:off x="146050" y="2783205"/>
            <a:ext cx="1863090" cy="58229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3200"/>
              <a:buFont typeface="Times New Roman" panose="02020603050405020304"/>
              <a:buNone/>
            </a:pPr>
            <a:r>
              <a:rPr lang="en-US" sz="3200" b="0"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Đoạn 1</a:t>
            </a:r>
          </a:p>
        </p:txBody>
      </p:sp>
      <p:sp>
        <p:nvSpPr>
          <p:cNvPr id="132" name="Google Shape;132;p4"/>
          <p:cNvSpPr txBox="1"/>
          <p:nvPr/>
        </p:nvSpPr>
        <p:spPr>
          <a:xfrm>
            <a:off x="96520" y="4923155"/>
            <a:ext cx="1863090" cy="58229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3200"/>
              <a:buFont typeface="Times New Roman" panose="02020603050405020304"/>
              <a:buNone/>
            </a:pPr>
            <a:r>
              <a:rPr lang="en-US" sz="3200" b="0"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Đoạn 2</a:t>
            </a:r>
          </a:p>
        </p:txBody>
      </p:sp>
      <p:sp>
        <p:nvSpPr>
          <p:cNvPr id="133" name="Google Shape;133;p4"/>
          <p:cNvSpPr/>
          <p:nvPr/>
        </p:nvSpPr>
        <p:spPr>
          <a:xfrm>
            <a:off x="425450" y="1404620"/>
            <a:ext cx="1750695" cy="787400"/>
          </a:xfrm>
          <a:prstGeom prst="roundRect">
            <a:avLst>
              <a:gd name="adj" fmla="val 16667"/>
            </a:avLst>
          </a:prstGeom>
          <a:solidFill>
            <a:srgbClr val="70AD47"/>
          </a:solidFill>
          <a:ln w="12700" cap="flat" cmpd="sng">
            <a:solidFill>
              <a:srgbClr val="41719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SzPts val="4000"/>
              <a:buFont typeface="Times New Roman" panose="02020603050405020304"/>
              <a:buNone/>
            </a:pPr>
            <a:r>
              <a:rPr lang="en-US" sz="4000" b="1" i="0" u="none">
                <a:solidFill>
                  <a:schemeClr val="lt1"/>
                </a:solidFill>
                <a:latin typeface="Times New Roman" panose="02020603050405020304"/>
                <a:ea typeface="Times New Roman" panose="02020603050405020304"/>
                <a:cs typeface="Times New Roman" panose="02020603050405020304"/>
                <a:sym typeface="Times New Roman" panose="02020603050405020304"/>
              </a:rPr>
              <a:t>2. Đọc</a:t>
            </a:r>
          </a:p>
        </p:txBody>
      </p:sp>
      <p:sp>
        <p:nvSpPr>
          <p:cNvPr id="134" name="Google Shape;134;p4"/>
          <p:cNvSpPr txBox="1"/>
          <p:nvPr/>
        </p:nvSpPr>
        <p:spPr>
          <a:xfrm>
            <a:off x="1860550" y="2477135"/>
            <a:ext cx="9989820" cy="482981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2800"/>
              <a:buFont typeface="Times New Roman" panose="02020603050405020304"/>
              <a:buNone/>
            </a:pPr>
            <a:r>
              <a:rPr lang="en-US" sz="28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2800" b="0"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Hôm nay cô giáo cho lớp vẽ những gì yêu thích. Tuệ An hí hoáy vẽ siêu nhân áo đỏ, thắt lưng vàng. Gia Huy say sưa vẽ mèo máy, tỉ mỉ tô cái ria cong cong.</a:t>
            </a:r>
          </a:p>
          <a:p>
            <a:pPr marL="0" marR="0" lvl="0" indent="0" algn="just" rtl="0">
              <a:lnSpc>
                <a:spcPct val="100000"/>
              </a:lnSpc>
              <a:spcBef>
                <a:spcPts val="0"/>
              </a:spcBef>
              <a:spcAft>
                <a:spcPts val="0"/>
              </a:spcAft>
              <a:buClr>
                <a:schemeClr val="dk1"/>
              </a:buClr>
              <a:buSzPts val="2800"/>
              <a:buFont typeface="Calibri" panose="020F0502020204030204"/>
              <a:buNone/>
            </a:pPr>
            <a:endParaRPr sz="2800" b="0" i="0" u="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just" rtl="0">
              <a:lnSpc>
                <a:spcPct val="100000"/>
              </a:lnSpc>
              <a:spcBef>
                <a:spcPts val="0"/>
              </a:spcBef>
              <a:spcAft>
                <a:spcPts val="0"/>
              </a:spcAft>
              <a:buClr>
                <a:schemeClr val="dk1"/>
              </a:buClr>
              <a:buSzPts val="2800"/>
              <a:buFont typeface="Times New Roman" panose="02020603050405020304"/>
              <a:buNone/>
            </a:pPr>
            <a:r>
              <a:rPr lang="en-US" sz="2800" b="0"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     Cuối giờ, chúng tôi mang tranh đính lên bảng. Mọi ánh mắt đều hướng về bức tranh bông hoa bốn cánh của Hà. Trên mỗi bông hoa ghi tên một tổ trong lớp. Giữa nhụy hoa là cô giáo cười rất tươi. Bên dưới có dòng chữ nắn nót “Hoa yêu thương”. Ai cũng thấy có mình trong tranh. Chúng tôi treo bức tranh ở góc sáng tạo của lớp.</a:t>
            </a:r>
          </a:p>
          <a:p>
            <a:pPr marL="0" marR="0" lvl="0" indent="0" algn="r" rtl="0">
              <a:lnSpc>
                <a:spcPct val="100000"/>
              </a:lnSpc>
              <a:spcBef>
                <a:spcPts val="0"/>
              </a:spcBef>
              <a:spcAft>
                <a:spcPts val="0"/>
              </a:spcAft>
              <a:buClr>
                <a:schemeClr val="dk1"/>
              </a:buClr>
              <a:buSzPts val="2800"/>
              <a:buFont typeface="Times New Roman" panose="02020603050405020304"/>
              <a:buNone/>
            </a:pPr>
            <a:r>
              <a:rPr lang="en-US" sz="28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rPr>
              <a:t>(Phạm Thủy)</a:t>
            </a:r>
          </a:p>
          <a:p>
            <a:pPr marL="0" marR="0" lvl="0" indent="0" algn="l" rtl="0">
              <a:lnSpc>
                <a:spcPct val="100000"/>
              </a:lnSpc>
              <a:spcBef>
                <a:spcPts val="0"/>
              </a:spcBef>
              <a:spcAft>
                <a:spcPts val="0"/>
              </a:spcAft>
              <a:buNone/>
            </a:pPr>
            <a:endParaRPr sz="2800" b="1" i="0" u="none">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35" name="Google Shape;135;p4"/>
          <p:cNvSpPr/>
          <p:nvPr/>
        </p:nvSpPr>
        <p:spPr>
          <a:xfrm>
            <a:off x="1568450" y="4248785"/>
            <a:ext cx="391160" cy="2260600"/>
          </a:xfrm>
          <a:prstGeom prst="leftBrace">
            <a:avLst>
              <a:gd name="adj1" fmla="val 298"/>
              <a:gd name="adj2" fmla="val 10969"/>
            </a:avLst>
          </a:prstGeom>
          <a:no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104" name="Google Shape;104;p2"/>
          <p:cNvSpPr txBox="1">
            <a:spLocks noGrp="1"/>
          </p:cNvSpPr>
          <p:nvPr>
            <p:ph type="title"/>
          </p:nvPr>
        </p:nvSpPr>
        <p:spPr>
          <a:xfrm>
            <a:off x="795337" y="538480"/>
            <a:ext cx="10515600" cy="1223962"/>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3200"/>
              <a:buFont typeface="Times New Roman" panose="02020603050405020304"/>
              <a:buNone/>
            </a:pPr>
            <a:r>
              <a:rPr lang="en-US" sz="4000" b="1" i="0" u="none" dirty="0">
                <a:solidFill>
                  <a:srgbClr val="C00000"/>
                </a:solidFill>
                <a:latin typeface="Times New Roman" panose="02020603050405020304"/>
                <a:ea typeface="Times New Roman" panose="02020603050405020304"/>
                <a:cs typeface="Times New Roman" panose="02020603050405020304"/>
                <a:sym typeface="Times New Roman" panose="02020603050405020304"/>
              </a:rPr>
              <a:t>Hoa </a:t>
            </a:r>
            <a:r>
              <a:rPr lang="en-US" sz="4000" b="1" i="0" u="none" dirty="0" err="1">
                <a:solidFill>
                  <a:srgbClr val="C00000"/>
                </a:solidFill>
                <a:latin typeface="Times New Roman" panose="02020603050405020304"/>
                <a:ea typeface="Times New Roman" panose="02020603050405020304"/>
                <a:cs typeface="Times New Roman" panose="02020603050405020304"/>
                <a:sym typeface="Times New Roman" panose="02020603050405020304"/>
              </a:rPr>
              <a:t>yêu</a:t>
            </a:r>
            <a:r>
              <a:rPr lang="en-US" sz="4000" b="1" i="0" u="none" dirty="0">
                <a:solidFill>
                  <a:srgbClr val="C00000"/>
                </a:solidFill>
                <a:latin typeface="Times New Roman" panose="02020603050405020304"/>
                <a:ea typeface="Times New Roman" panose="02020603050405020304"/>
                <a:cs typeface="Times New Roman" panose="02020603050405020304"/>
                <a:sym typeface="Times New Roman" panose="02020603050405020304"/>
              </a:rPr>
              <a:t> </a:t>
            </a:r>
            <a:r>
              <a:rPr lang="en-US" sz="4000" b="1" i="0" u="none" dirty="0" err="1">
                <a:solidFill>
                  <a:srgbClr val="C00000"/>
                </a:solidFill>
                <a:latin typeface="Times New Roman" panose="02020603050405020304"/>
                <a:ea typeface="Times New Roman" panose="02020603050405020304"/>
                <a:cs typeface="Times New Roman" panose="02020603050405020304"/>
                <a:sym typeface="Times New Roman" panose="02020603050405020304"/>
              </a:rPr>
              <a:t>thương</a:t>
            </a:r>
            <a:endParaRPr lang="en-US" sz="4000" b="1" i="0" u="none" dirty="0">
              <a:solidFill>
                <a:srgbClr val="C00000"/>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animEffect transition="in" filter="fade">
                                      <p:cBhvr>
                                        <p:cTn id="7" dur="500"/>
                                        <p:tgtEl>
                                          <p:spTgt spid="1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4"/>
                                        </p:tgtEl>
                                        <p:attrNameLst>
                                          <p:attrName>style.visibility</p:attrName>
                                        </p:attrNameLst>
                                      </p:cBhvr>
                                      <p:to>
                                        <p:strVal val="visible"/>
                                      </p:to>
                                    </p:set>
                                    <p:animEffect transition="in" filter="fade">
                                      <p:cBhvr>
                                        <p:cTn id="12" dur="500"/>
                                        <p:tgtEl>
                                          <p:spTgt spid="1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0"/>
                                        </p:tgtEl>
                                        <p:attrNameLst>
                                          <p:attrName>style.visibility</p:attrName>
                                        </p:attrNameLst>
                                      </p:cBhvr>
                                      <p:to>
                                        <p:strVal val="visible"/>
                                      </p:to>
                                    </p:set>
                                    <p:animEffect transition="in" filter="fade">
                                      <p:cBhvr>
                                        <p:cTn id="17" dur="500"/>
                                        <p:tgtEl>
                                          <p:spTgt spid="130"/>
                                        </p:tgtEl>
                                      </p:cBhvr>
                                    </p:animEffect>
                                  </p:childTnLst>
                                </p:cTn>
                              </p:par>
                              <p:par>
                                <p:cTn id="18" presetID="10" presetClass="entr" presetSubtype="0" fill="hold" nodeType="withEffect">
                                  <p:stCondLst>
                                    <p:cond delay="0"/>
                                  </p:stCondLst>
                                  <p:childTnLst>
                                    <p:set>
                                      <p:cBhvr>
                                        <p:cTn id="19" dur="1" fill="hold">
                                          <p:stCondLst>
                                            <p:cond delay="0"/>
                                          </p:stCondLst>
                                        </p:cTn>
                                        <p:tgtEl>
                                          <p:spTgt spid="131"/>
                                        </p:tgtEl>
                                        <p:attrNameLst>
                                          <p:attrName>style.visibility</p:attrName>
                                        </p:attrNameLst>
                                      </p:cBhvr>
                                      <p:to>
                                        <p:strVal val="visible"/>
                                      </p:to>
                                    </p:set>
                                    <p:animEffect transition="in" filter="fade">
                                      <p:cBhvr>
                                        <p:cTn id="20" dur="500"/>
                                        <p:tgtEl>
                                          <p:spTgt spid="13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35"/>
                                        </p:tgtEl>
                                        <p:attrNameLst>
                                          <p:attrName>style.visibility</p:attrName>
                                        </p:attrNameLst>
                                      </p:cBhvr>
                                      <p:to>
                                        <p:strVal val="visible"/>
                                      </p:to>
                                    </p:set>
                                    <p:animEffect transition="in" filter="fade">
                                      <p:cBhvr>
                                        <p:cTn id="25" dur="500"/>
                                        <p:tgtEl>
                                          <p:spTgt spid="135"/>
                                        </p:tgtEl>
                                      </p:cBhvr>
                                    </p:animEffect>
                                  </p:childTnLst>
                                </p:cTn>
                              </p:par>
                              <p:par>
                                <p:cTn id="26" presetID="10" presetClass="entr" presetSubtype="0" fill="hold" nodeType="withEffect">
                                  <p:stCondLst>
                                    <p:cond delay="0"/>
                                  </p:stCondLst>
                                  <p:childTnLst>
                                    <p:set>
                                      <p:cBhvr>
                                        <p:cTn id="27" dur="1" fill="hold">
                                          <p:stCondLst>
                                            <p:cond delay="0"/>
                                          </p:stCondLst>
                                        </p:cTn>
                                        <p:tgtEl>
                                          <p:spTgt spid="132"/>
                                        </p:tgtEl>
                                        <p:attrNameLst>
                                          <p:attrName>style.visibility</p:attrName>
                                        </p:attrNameLst>
                                      </p:cBhvr>
                                      <p:to>
                                        <p:strVal val="visible"/>
                                      </p:to>
                                    </p:set>
                                    <p:animEffect transition="in" filter="fade">
                                      <p:cBhvr>
                                        <p:cTn id="28" dur="5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5"/>
          <p:cNvSpPr txBox="1"/>
          <p:nvPr/>
        </p:nvSpPr>
        <p:spPr>
          <a:xfrm>
            <a:off x="1974850" y="3464877"/>
            <a:ext cx="2830512" cy="7620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rgbClr val="FF0000"/>
              </a:buClr>
              <a:buSzPts val="5400"/>
              <a:buFont typeface="Times New Roman" panose="02020603050405020304"/>
              <a:buNone/>
            </a:pPr>
            <a:r>
              <a:rPr lang="en-US" sz="54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hí hoáy</a:t>
            </a:r>
          </a:p>
        </p:txBody>
      </p:sp>
      <p:sp>
        <p:nvSpPr>
          <p:cNvPr id="141" name="Google Shape;141;p5"/>
          <p:cNvSpPr txBox="1"/>
          <p:nvPr/>
        </p:nvSpPr>
        <p:spPr>
          <a:xfrm>
            <a:off x="1809750" y="3497262"/>
            <a:ext cx="2830512" cy="762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142" name="Google Shape;142;p5"/>
          <p:cNvSpPr txBox="1"/>
          <p:nvPr/>
        </p:nvSpPr>
        <p:spPr>
          <a:xfrm>
            <a:off x="1958975" y="4652327"/>
            <a:ext cx="3700462" cy="7620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rgbClr val="FF0000"/>
              </a:buClr>
              <a:buSzPts val="5400"/>
              <a:buFont typeface="Times New Roman" panose="02020603050405020304"/>
              <a:buNone/>
            </a:pPr>
            <a:r>
              <a:rPr lang="en-US" sz="54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nhụy hoa</a:t>
            </a:r>
          </a:p>
        </p:txBody>
      </p:sp>
      <p:sp>
        <p:nvSpPr>
          <p:cNvPr id="143" name="Google Shape;143;p5"/>
          <p:cNvSpPr txBox="1"/>
          <p:nvPr/>
        </p:nvSpPr>
        <p:spPr>
          <a:xfrm>
            <a:off x="7353300" y="3622040"/>
            <a:ext cx="2830512" cy="7620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rgbClr val="FF0000"/>
              </a:buClr>
              <a:buSzPts val="5400"/>
              <a:buFont typeface="Times New Roman" panose="02020603050405020304"/>
              <a:buNone/>
            </a:pPr>
            <a:r>
              <a:rPr lang="en-US" sz="54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tỉ mỉ</a:t>
            </a:r>
          </a:p>
        </p:txBody>
      </p:sp>
      <p:sp>
        <p:nvSpPr>
          <p:cNvPr id="144" name="Google Shape;144;p5"/>
          <p:cNvSpPr txBox="1"/>
          <p:nvPr/>
        </p:nvSpPr>
        <p:spPr>
          <a:xfrm>
            <a:off x="7173912" y="4685665"/>
            <a:ext cx="2830512" cy="7620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rgbClr val="FF0000"/>
              </a:buClr>
              <a:buSzPts val="5400"/>
              <a:buFont typeface="Times New Roman" panose="02020603050405020304"/>
              <a:buNone/>
            </a:pPr>
            <a:r>
              <a:rPr lang="en-US" sz="54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 nắn nót</a:t>
            </a:r>
          </a:p>
        </p:txBody>
      </p:sp>
      <p:sp>
        <p:nvSpPr>
          <p:cNvPr id="145" name="Google Shape;145;p5"/>
          <p:cNvSpPr txBox="1"/>
          <p:nvPr/>
        </p:nvSpPr>
        <p:spPr>
          <a:xfrm>
            <a:off x="3175000" y="2348547"/>
            <a:ext cx="5300662" cy="971550"/>
          </a:xfrm>
          <a:prstGeom prst="rect">
            <a:avLst/>
          </a:prstGeom>
          <a:solidFill>
            <a:schemeClr val="accent1"/>
          </a:solidFill>
          <a:ln w="12700" cap="flat" cmpd="sng">
            <a:solidFill>
              <a:srgbClr val="41719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146" name="Google Shape;146;p5"/>
          <p:cNvSpPr txBox="1"/>
          <p:nvPr/>
        </p:nvSpPr>
        <p:spPr>
          <a:xfrm>
            <a:off x="2466975" y="900112"/>
            <a:ext cx="2251075" cy="3698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147" name="Google Shape;147;p5"/>
          <p:cNvSpPr txBox="1"/>
          <p:nvPr/>
        </p:nvSpPr>
        <p:spPr>
          <a:xfrm>
            <a:off x="3454400" y="2546032"/>
            <a:ext cx="5313362" cy="17859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00"/>
              </a:buClr>
              <a:buSzPts val="4400"/>
              <a:buFont typeface="Times New Roman" panose="02020603050405020304"/>
              <a:buNone/>
            </a:pPr>
            <a:r>
              <a:rPr lang="en-US" sz="4400" b="1" i="0" u="none">
                <a:solidFill>
                  <a:srgbClr val="FFFF00"/>
                </a:solidFill>
                <a:latin typeface="Times New Roman" panose="02020603050405020304"/>
                <a:ea typeface="Times New Roman" panose="02020603050405020304"/>
                <a:cs typeface="Times New Roman" panose="02020603050405020304"/>
                <a:sym typeface="Times New Roman" panose="02020603050405020304"/>
              </a:rPr>
              <a:t>Giải nghĩa từ ngữ:  </a:t>
            </a:r>
          </a:p>
          <a:p>
            <a:pPr marL="0" marR="0" lvl="0" indent="0" algn="l" rtl="0">
              <a:lnSpc>
                <a:spcPct val="100000"/>
              </a:lnSpc>
              <a:spcBef>
                <a:spcPts val="0"/>
              </a:spcBef>
              <a:spcAft>
                <a:spcPts val="0"/>
              </a:spcAft>
              <a:buNone/>
            </a:pPr>
            <a:endParaRPr sz="4400" b="1" i="0" u="none">
              <a:solidFill>
                <a:srgbClr val="FFFF00"/>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48" name="Google Shape;148;p5"/>
          <p:cNvSpPr txBox="1"/>
          <p:nvPr/>
        </p:nvSpPr>
        <p:spPr>
          <a:xfrm>
            <a:off x="2032000" y="6060440"/>
            <a:ext cx="3222625" cy="9239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0000"/>
              </a:buClr>
              <a:buSzPts val="5400"/>
              <a:buFont typeface="Times New Roman" panose="02020603050405020304"/>
              <a:buNone/>
            </a:pPr>
            <a:r>
              <a:rPr lang="en-US" sz="5400" b="1" i="0" u="none">
                <a:solidFill>
                  <a:srgbClr val="FF0000"/>
                </a:solidFill>
                <a:latin typeface="Times New Roman" panose="02020603050405020304"/>
                <a:ea typeface="Times New Roman" panose="02020603050405020304"/>
                <a:cs typeface="Times New Roman" panose="02020603050405020304"/>
                <a:sym typeface="Times New Roman" panose="02020603050405020304"/>
              </a:rPr>
              <a:t>sáng tạo</a:t>
            </a:r>
          </a:p>
        </p:txBody>
      </p:sp>
      <p:sp>
        <p:nvSpPr>
          <p:cNvPr id="104" name="Google Shape;104;p2"/>
          <p:cNvSpPr txBox="1">
            <a:spLocks noGrp="1"/>
          </p:cNvSpPr>
          <p:nvPr>
            <p:ph type="title"/>
          </p:nvPr>
        </p:nvSpPr>
        <p:spPr>
          <a:xfrm>
            <a:off x="795337" y="732790"/>
            <a:ext cx="10515600" cy="1223962"/>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3200"/>
              <a:buFont typeface="Times New Roman" panose="02020603050405020304"/>
              <a:buNone/>
            </a:pPr>
            <a:endParaRPr lang="en-US" sz="4000" b="1" i="0" u="none" dirty="0">
              <a:solidFill>
                <a:srgbClr val="C00000"/>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7"/>
                                        </p:tgtEl>
                                        <p:attrNameLst>
                                          <p:attrName>style.visibility</p:attrName>
                                        </p:attrNameLst>
                                      </p:cBhvr>
                                      <p:to>
                                        <p:strVal val="visible"/>
                                      </p:to>
                                    </p:set>
                                    <p:animEffect transition="in" filter="fade">
                                      <p:cBhvr>
                                        <p:cTn id="7" dur="2000"/>
                                        <p:tgtEl>
                                          <p:spTgt spid="147"/>
                                        </p:tgtEl>
                                      </p:cBhvr>
                                    </p:animEffect>
                                  </p:childTnLst>
                                </p:cTn>
                              </p:par>
                              <p:par>
                                <p:cTn id="8" presetID="10" presetClass="entr" presetSubtype="0" fill="hold" nodeType="withEffect">
                                  <p:stCondLst>
                                    <p:cond delay="0"/>
                                  </p:stCondLst>
                                  <p:childTnLst>
                                    <p:set>
                                      <p:cBhvr>
                                        <p:cTn id="9" dur="1" fill="hold">
                                          <p:stCondLst>
                                            <p:cond delay="0"/>
                                          </p:stCondLst>
                                        </p:cTn>
                                        <p:tgtEl>
                                          <p:spTgt spid="145"/>
                                        </p:tgtEl>
                                        <p:attrNameLst>
                                          <p:attrName>style.visibility</p:attrName>
                                        </p:attrNameLst>
                                      </p:cBhvr>
                                      <p:to>
                                        <p:strVal val="visible"/>
                                      </p:to>
                                    </p:set>
                                    <p:animEffect transition="in" filter="fade">
                                      <p:cBhvr>
                                        <p:cTn id="10" dur="2000"/>
                                        <p:tgtEl>
                                          <p:spTgt spid="14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0"/>
                                        </p:tgtEl>
                                        <p:attrNameLst>
                                          <p:attrName>style.visibility</p:attrName>
                                        </p:attrNameLst>
                                      </p:cBhvr>
                                      <p:to>
                                        <p:strVal val="visible"/>
                                      </p:to>
                                    </p:set>
                                    <p:animEffect transition="in" filter="fade">
                                      <p:cBhvr>
                                        <p:cTn id="15" dur="500"/>
                                        <p:tgtEl>
                                          <p:spTgt spid="14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3"/>
                                        </p:tgtEl>
                                        <p:attrNameLst>
                                          <p:attrName>style.visibility</p:attrName>
                                        </p:attrNameLst>
                                      </p:cBhvr>
                                      <p:to>
                                        <p:strVal val="visible"/>
                                      </p:to>
                                    </p:set>
                                    <p:animEffect transition="in" filter="fade">
                                      <p:cBhvr>
                                        <p:cTn id="20" dur="500"/>
                                        <p:tgtEl>
                                          <p:spTgt spid="14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42"/>
                                        </p:tgtEl>
                                        <p:attrNameLst>
                                          <p:attrName>style.visibility</p:attrName>
                                        </p:attrNameLst>
                                      </p:cBhvr>
                                      <p:to>
                                        <p:strVal val="visible"/>
                                      </p:to>
                                    </p:set>
                                    <p:animEffect transition="in" filter="fade">
                                      <p:cBhvr>
                                        <p:cTn id="25" dur="500"/>
                                        <p:tgtEl>
                                          <p:spTgt spid="14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44"/>
                                        </p:tgtEl>
                                        <p:attrNameLst>
                                          <p:attrName>style.visibility</p:attrName>
                                        </p:attrNameLst>
                                      </p:cBhvr>
                                      <p:to>
                                        <p:strVal val="visible"/>
                                      </p:to>
                                    </p:set>
                                    <p:animEffect transition="in" filter="fade">
                                      <p:cBhvr>
                                        <p:cTn id="30" dur="500"/>
                                        <p:tgtEl>
                                          <p:spTgt spid="14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48"/>
                                        </p:tgtEl>
                                        <p:attrNameLst>
                                          <p:attrName>style.visibility</p:attrName>
                                        </p:attrNameLst>
                                      </p:cBhvr>
                                      <p:to>
                                        <p:strVal val="visible"/>
                                      </p:to>
                                    </p:set>
                                    <p:animEffect transition="in" filter="fade">
                                      <p:cBhvr>
                                        <p:cTn id="35" dur="2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216"/>
        <p:cNvGrpSpPr/>
        <p:nvPr/>
      </p:nvGrpSpPr>
      <p:grpSpPr>
        <a:xfrm>
          <a:off x="0" y="0"/>
          <a:ext cx="0" cy="0"/>
          <a:chOff x="0" y="0"/>
          <a:chExt cx="0" cy="0"/>
        </a:xfrm>
      </p:grpSpPr>
      <p:sp>
        <p:nvSpPr>
          <p:cNvPr id="217" name="Google Shape;217;p14"/>
          <p:cNvSpPr txBox="1"/>
          <p:nvPr/>
        </p:nvSpPr>
        <p:spPr>
          <a:xfrm>
            <a:off x="900112" y="987425"/>
            <a:ext cx="9753600" cy="230822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B050"/>
              </a:buClr>
              <a:buSzPts val="7200"/>
              <a:buFont typeface="Calibri" panose="020F0502020204030204"/>
              <a:buNone/>
            </a:pPr>
            <a:r>
              <a:rPr lang="en-US" sz="7200" b="1" i="0" u="none">
                <a:solidFill>
                  <a:srgbClr val="00B050"/>
                </a:solidFill>
                <a:latin typeface="Calibri" panose="020F0502020204030204"/>
                <a:ea typeface="Calibri" panose="020F0502020204030204"/>
                <a:cs typeface="Calibri" panose="020F0502020204030204"/>
                <a:sym typeface="Calibri" panose="020F0502020204030204"/>
              </a:rPr>
              <a:t>CẢM ƠN QUÝ THẦY CÔ VÀ CÁC EM</a:t>
            </a:r>
          </a:p>
        </p:txBody>
      </p:sp>
    </p:spTree>
  </p:cSld>
  <p:clrMapOvr>
    <a:masterClrMapping/>
  </p:clrMapOvr>
  <p:transition>
    <p:wipe/>
  </p:transition>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382</Words>
  <Application>Microsoft Office PowerPoint</Application>
  <PresentationFormat>Widescreen</PresentationFormat>
  <Paragraphs>38</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Arial</vt:lpstr>
      <vt:lpstr>Arial Black</vt:lpstr>
      <vt:lpstr>Times New Roman</vt:lpstr>
      <vt:lpstr>Office Theme</vt:lpstr>
      <vt:lpstr>PowerPoint Presentation</vt:lpstr>
      <vt:lpstr>PowerPoint Presentation</vt:lpstr>
      <vt:lpstr>Hoa yêu thương</vt:lpstr>
      <vt:lpstr> </vt:lpstr>
      <vt:lpstr>Hoa yêu thương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AutoBVT</dc:creator>
  <cp:lastModifiedBy>PC</cp:lastModifiedBy>
  <cp:revision>6</cp:revision>
  <dcterms:created xsi:type="dcterms:W3CDTF">2024-02-20T01:45:00Z</dcterms:created>
  <dcterms:modified xsi:type="dcterms:W3CDTF">2025-02-23T10:47:36Z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2A7530D555234415A945243D6AFE7D71_12</vt:lpwstr>
  </property>
  <property fmtid="{D5CDD505-2E9C-101B-9397-08002B2CF9AE}" pid="3" name="KSOProductBuildVer">
    <vt:lpwstr>1033-12.2.0.13489</vt:lpwstr>
  </property>
</Properties>
</file>