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sldIdLst>
    <p:sldId id="256" r:id="rId5"/>
    <p:sldId id="275" r:id="rId6"/>
    <p:sldId id="276" r:id="rId7"/>
    <p:sldId id="300" r:id="rId8"/>
    <p:sldId id="313" r:id="rId9"/>
    <p:sldId id="295" r:id="rId10"/>
    <p:sldId id="302" r:id="rId11"/>
    <p:sldId id="279" r:id="rId12"/>
    <p:sldId id="314" r:id="rId13"/>
    <p:sldId id="315" r:id="rId14"/>
    <p:sldId id="297" r:id="rId15"/>
    <p:sldId id="303" r:id="rId16"/>
    <p:sldId id="305" r:id="rId17"/>
    <p:sldId id="306" r:id="rId18"/>
    <p:sldId id="311" r:id="rId19"/>
    <p:sldId id="299" r:id="rId20"/>
    <p:sldId id="312" r:id="rId21"/>
    <p:sldId id="307" r:id="rId22"/>
    <p:sldId id="308" r:id="rId23"/>
    <p:sldId id="309" r:id="rId24"/>
    <p:sldId id="283" r:id="rId25"/>
    <p:sldId id="271" r:id="rId26"/>
    <p:sldId id="293" r:id="rId27"/>
    <p:sldId id="310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L Hoctro" panose="020B0604020202020204" charset="0"/>
      <p:regular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VNI-Allegie" pitchFamily="2" charset="0"/>
      <p: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75"/>
            <p14:sldId id="276"/>
            <p14:sldId id="300"/>
            <p14:sldId id="313"/>
            <p14:sldId id="295"/>
            <p14:sldId id="302"/>
          </p14:sldIdLst>
        </p14:section>
        <p14:section name="Tiết 2" id="{47239A1A-9B72-4DA5-96A7-F8786F163078}">
          <p14:sldIdLst>
            <p14:sldId id="279"/>
            <p14:sldId id="314"/>
            <p14:sldId id="315"/>
            <p14:sldId id="297"/>
            <p14:sldId id="303"/>
            <p14:sldId id="305"/>
            <p14:sldId id="306"/>
            <p14:sldId id="311"/>
            <p14:sldId id="299"/>
            <p14:sldId id="312"/>
            <p14:sldId id="307"/>
          </p14:sldIdLst>
        </p14:section>
        <p14:section name="Tiết 3" id="{8DB3B22B-32B6-4C3F-838D-DF98A9DBE4B7}">
          <p14:sldIdLst>
            <p14:sldId id="308"/>
            <p14:sldId id="309"/>
            <p14:sldId id="283"/>
          </p14:sldIdLst>
        </p14:section>
        <p14:section name="Tiết 4" id="{30D029CA-39C5-4833-936C-43C5EF842993}">
          <p14:sldIdLst>
            <p14:sldId id="271"/>
            <p14:sldId id="293"/>
            <p14:sldId id="310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64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3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02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3653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viên thực hiện: Vũ Thị Hạnh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8500" y="3296356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ngúc ngoắc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596" y="3881131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Cử động lắc qua lắc lại.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6528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52977" y="79022"/>
            <a:ext cx="5181601" cy="27319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28500" y="3296356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mỏ khoằm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7373" y="377860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mỏ hơi cong và quặp vào.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35466" y="2958218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35466" y="3623595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248357" y="119587"/>
            <a:ext cx="8669866" cy="26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9422" y="3056589"/>
            <a:ext cx="258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huơ vòi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595" y="3480123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</a:t>
            </a:r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giơ  vòi lên và đưa qua đưa lại liên tiếp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69" y="54397"/>
            <a:ext cx="4883499" cy="2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002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33656" y="162191"/>
            <a:ext cx="7473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88622" y="1255287"/>
            <a:ext cx="8150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 con( …...) để cảm ơn các bạn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598311" y="2117848"/>
            <a:ext cx="82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 con huơ vòi để cảm ơn các bạn.</a:t>
            </a:r>
            <a:endParaRPr lang="zh-CN" altLang="en-US" sz="2800" b="1" i="1" dirty="0">
              <a:solidFill>
                <a:srgbClr val="00206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228" y="2064094"/>
            <a:ext cx="139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7346" y="293026"/>
            <a:ext cx="2286000" cy="7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Cách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viết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998" y="1523956"/>
            <a:ext cx="4300669" cy="25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Đặt bút trên đường kẻ ngang 5, viết nét 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cong trái rồi lượn ngang và dừng bút trên đường kẻ ngang 6.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Từ điểm dừng bút của nét 1, đổi chiều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bút viết nét lượn dọc từ trên xuống, dừng 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bút ở đường kẻ ngang 1.</a:t>
            </a:r>
          </a:p>
          <a:p>
            <a:pPr eaLnBrk="1" hangingPunct="1"/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Từ điểm dừng bút của nét 2, đổi chiều bút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viết nét móc xuôi phải, dừng bút ở đường </a:t>
            </a:r>
            <a:b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altLang="en-US" sz="1800" b="1">
                <a:solidFill>
                  <a:srgbClr val="002060"/>
                </a:solidFill>
                <a:cs typeface="Times New Roman" pitchFamily="18" charset="0"/>
              </a:rPr>
              <a:t>kẻ ngang 5.</a:t>
            </a:r>
          </a:p>
        </p:txBody>
      </p:sp>
      <p:sp>
        <p:nvSpPr>
          <p:cNvPr id="8" name="Sao 12 Cánh 7"/>
          <p:cNvSpPr/>
          <p:nvPr/>
        </p:nvSpPr>
        <p:spPr>
          <a:xfrm>
            <a:off x="6428185" y="4001691"/>
            <a:ext cx="228600" cy="17859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1" name="Sao 12 Cánh 10"/>
          <p:cNvSpPr/>
          <p:nvPr/>
        </p:nvSpPr>
        <p:spPr>
          <a:xfrm>
            <a:off x="6428185" y="3613547"/>
            <a:ext cx="228600" cy="17978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2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2" name="Sao 12 Cánh 11"/>
          <p:cNvSpPr/>
          <p:nvPr/>
        </p:nvSpPr>
        <p:spPr>
          <a:xfrm>
            <a:off x="6400800" y="3200400"/>
            <a:ext cx="228600" cy="17859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3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3" name="Sao 12 Cánh 12"/>
          <p:cNvSpPr/>
          <p:nvPr/>
        </p:nvSpPr>
        <p:spPr>
          <a:xfrm>
            <a:off x="6428185" y="2742010"/>
            <a:ext cx="228600" cy="17859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4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4" name="Sao 12 Cánh 13"/>
          <p:cNvSpPr/>
          <p:nvPr/>
        </p:nvSpPr>
        <p:spPr>
          <a:xfrm>
            <a:off x="6428185" y="2343150"/>
            <a:ext cx="228600" cy="17859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5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5" name="Sao 12 Cánh 14"/>
          <p:cNvSpPr/>
          <p:nvPr/>
        </p:nvSpPr>
        <p:spPr>
          <a:xfrm>
            <a:off x="6400800" y="1943100"/>
            <a:ext cx="228600" cy="179785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6</a:t>
            </a:r>
            <a:endParaRPr lang="vi-VN" dirty="0">
              <a:solidFill>
                <a:prstClr val="white"/>
              </a:solidFill>
            </a:endParaRPr>
          </a:p>
        </p:txBody>
      </p:sp>
      <p:pic>
        <p:nvPicPr>
          <p:cNvPr id="20" name="Ảnh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89" y="191911"/>
            <a:ext cx="4021755" cy="47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6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3023" y="369007"/>
            <a:ext cx="4583289" cy="3939822"/>
          </a:xfrm>
          <a:prstGeom prst="rect">
            <a:avLst/>
          </a:prstGeom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3" y="93133"/>
            <a:ext cx="3860800" cy="46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4350"/>
            <a:ext cx="914400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1304593e938q6xw3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57250"/>
            <a:ext cx="4191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76600" y="2000251"/>
            <a:ext cx="11430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/>
          <a:p>
            <a:r>
              <a:rPr lang="en-US" sz="6000" i="1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2438400" y="914401"/>
            <a:ext cx="3810000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000" b="1" i="1">
                <a:solidFill>
                  <a:srgbClr val="CC00FF"/>
                </a:solidFill>
                <a:cs typeface="Times New Roman" pitchFamily="18" charset="0"/>
              </a:rPr>
              <a:t>Chữ hoa</a:t>
            </a:r>
            <a:r>
              <a:rPr lang="en-US" sz="3000" b="1">
                <a:solidFill>
                  <a:srgbClr val="CC00FF"/>
                </a:solidFill>
                <a:cs typeface="Times New Roman" pitchFamily="18" charset="0"/>
              </a:rPr>
              <a:t> </a:t>
            </a:r>
            <a:r>
              <a:rPr lang="en-US" sz="3000" b="1" i="1">
                <a:solidFill>
                  <a:srgbClr val="CC00FF"/>
                </a:solidFill>
                <a:latin typeface="VNI-Allegie" pitchFamily="2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066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1226 C -0.00086 -0.00856 -0.00347 -0.00463 -0.00798 0.00277 C -0.0125 0.01017 -0.01979 0.02612 -0.02569 0.03283 C -0.03159 0.03953 -0.03559 0.04069 -0.0434 0.04346 C -0.05121 0.04624 -0.06145 0.05202 -0.07239 0.04994 C -0.08333 0.04786 -0.10173 0.03653 -0.10955 0.03052 C -0.11736 0.0245 -0.11666 0.02011 -0.11927 0.01341 C -0.12187 0.0067 -0.12413 0.00046 -0.12569 -0.01018 C -0.12725 -0.02081 -0.12916 -0.04116 -0.12899 -0.0511 C -0.12882 -0.06104 -0.12795 -0.06104 -0.12413 -0.07029 C -0.12031 -0.07954 -0.11093 -0.09943 -0.10642 -0.10683 C -0.10191 -0.11422 -0.10364 -0.11214 -0.0967 -0.11561 C -0.08975 -0.11908 -0.07309 -0.12532 -0.06441 -0.12856 C -0.05573 -0.1318 -0.05 -0.1348 -0.04496 -0.13503 C -0.03993 -0.13526 -0.0375 -0.13249 -0.03368 -0.13064 C -0.02986 -0.12879 -0.02743 -0.12763 -0.02239 -0.1244 C -0.01736 -0.12116 -0.00798 -0.11399 -0.00312 -0.11122 C 0.00174 -0.10868 0.00313 -0.10937 0.0066 -0.10891 C 0.01007 -0.10844 0.01111 -0.10613 0.01789 -0.10891 C 0.02466 -0.11191 0.04045 -0.12255 0.04688 -0.12648 C 0.0533 -0.13041 0.05278 -0.13087 0.0566 -0.13295 C 0.06042 -0.13503 0.06806 -0.14081 0.06945 -0.13943 C 0.07084 -0.13804 0.06667 -0.13157 0.06459 -0.1244 C 0.0625 -0.11723 0.0599 -0.1059 0.0566 -0.09619 C 0.0533 -0.08648 0.04792 -0.07469 0.04532 -0.06613 C 0.04271 -0.05758 0.0415 -0.05249 0.04045 -0.04463 C 0.03941 -0.03677 0.03976 -0.02775 0.03889 -0.01873 C 0.03802 -0.00972 0.03611 -0.00024 0.03559 0.00901 C 0.03507 0.01826 0.03542 0.02913 0.03559 0.03699 C 0.03577 0.04485 0.03681 0.04647 0.03716 0.05641 C 0.0375 0.06635 0.03681 0.08554 0.03716 0.09734 C 0.0375 0.10913 0.03855 0.11815 0.03889 0.12739 C 0.03924 0.13664 0.03889 0.1408 0.03889 0.15329 C 0.03889 0.16578 0.03889 0.19028 0.03889 0.20277 C 0.03889 0.21526 0.03855 0.21271 0.03889 0.22843 C 0.03924 0.24416 0.04028 0.27861 0.04045 0.29734 C 0.04063 0.31583 0.04098 0.32924 0.04045 0.34034 C 0.03993 0.35144 0.0382 0.35468 0.03716 0.36393 C 0.03611 0.37317 0.03785 0.38404 0.03403 0.3963 C 0.03021 0.40855 0.01372 0.43283 0.01459 0.43699 C 0.01545 0.44115 0.02952 0.42959 0.03889 0.42196 C 0.04827 0.41433 0.06025 0.403 0.07101 0.3919 C 0.08177 0.3808 0.09636 0.36716 0.1033 0.35537 C 0.11025 0.34358 0.10955 0.33225 0.11302 0.32115 C 0.1165 0.31005 0.12136 0.29872 0.12431 0.28878 C 0.12726 0.27861 0.12865 0.27583 0.13073 0.26057 C 0.13282 0.24531 0.13559 0.21734 0.13716 0.1963 C 0.13872 0.17526 0.13959 0.16 0.14045 0.13387 C 0.14132 0.10774 0.14098 0.06612 0.14202 0.0393 C 0.14306 0.01248 0.14254 -0.00648 0.14688 -0.02729 C 0.15122 -0.0481 0.15868 -0.06983 0.16789 -0.08532 C 0.17709 -0.10081 0.19341 -0.11284 0.20174 -0.12 C 0.21007 -0.12694 0.21164 -0.12532 0.21789 -0.12648 C 0.22414 -0.12763 0.23247 -0.12763 0.23889 -0.12648 C 0.24532 -0.12532 0.25122 -0.12347 0.2566 -0.12 C 0.26198 -0.11654 0.26702 -0.11029 0.27101 -0.10474 C 0.275 -0.09943 0.27969 -0.09665 0.28073 -0.08763 C 0.28177 -0.07862 0.27952 -0.05873 0.27761 -0.0511 C 0.2757 -0.04347 0.27535 -0.0474 0.26945 -0.04232 C 0.26355 -0.03723 0.24653 -0.02451 0.24202 -0.02104 " pathEditMode="relative" rAng="0" ptsTypes="aaaaaaaaaaaaaaaaaaaaaaaaaaaaaaaaaaaaaaaaaaaaaaaaaaaaaaaaaaaA">
                                      <p:cBhvr>
                                        <p:cTn id="11" dur="1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6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" y="617613"/>
            <a:ext cx="8805333" cy="164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900866"/>
            <a:ext cx="80038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latin typeface="HP001 4 hàng" pitchFamily="34" charset="-93"/>
              </a:rPr>
              <a:t>Voi con huơ vòi để cảm ơn các bạn.</a:t>
            </a:r>
          </a:p>
        </p:txBody>
      </p:sp>
    </p:spTree>
    <p:extLst>
      <p:ext uri="{BB962C8B-B14F-4D97-AF65-F5344CB8AC3E}">
        <p14:creationId xmlns:p14="http://schemas.microsoft.com/office/powerpoint/2010/main" val="22035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806198" cy="584775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7594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lại câu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033935" y="1087236"/>
            <a:ext cx="6410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 đẹp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28978" y="2551545"/>
            <a:ext cx="8523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 rất             vì được đi chơi cùng các bạn.</a:t>
            </a:r>
            <a:endParaRPr lang="zh-CN" altLang="en-US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93755" y="1114875"/>
            <a:ext cx="75861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1834840" y="2549845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026330" y="1118015"/>
            <a:ext cx="172913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 bã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26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94912E-6 L -0.25695 0.273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13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1" y="-1"/>
            <a:ext cx="9144000" cy="39491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954" y="3949165"/>
            <a:ext cx="624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1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Các con vật có gì đặc biệt?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7594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lại câu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102211" y="835890"/>
            <a:ext cx="7308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Vân rất vui vì đi được chơi cùng các bạn.</a:t>
            </a:r>
            <a:endParaRPr lang="zh-CN" altLang="en-US" sz="40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7603" y="835890"/>
            <a:ext cx="60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5" y="1756914"/>
            <a:ext cx="7913511" cy="16480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3068" y="2061716"/>
            <a:ext cx="7699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itchFamily="34" charset="-93"/>
              </a:rPr>
              <a:t>Vân rất vui vì được đi chơi cùng các bạn.</a:t>
            </a:r>
            <a:endParaRPr lang="en-US" sz="3200" b="1">
              <a:solidFill>
                <a:srgbClr val="FF0000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281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79842" y="987191"/>
            <a:ext cx="13215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38490" y="991911"/>
            <a:ext cx="7168443" cy="3072089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76554" y="146385"/>
            <a:ext cx="7835838" cy="584775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chơi đùa        gấu          hát        sinh nhật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69817"/>
            <a:ext cx="1294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2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112890" y="400110"/>
            <a:ext cx="8737600" cy="3781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089" y="812800"/>
            <a:ext cx="77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Rounded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956" y="1201621"/>
            <a:ext cx="77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 Rounded"/>
              </a:rPr>
              <a:t>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91879" y="1201621"/>
            <a:ext cx="48701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0971" y="1199654"/>
            <a:ext cx="313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inh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7905" y="1154329"/>
            <a:ext cx="268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 sinh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97860" y="1744215"/>
            <a:ext cx="327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4" y="0"/>
            <a:ext cx="7582313" cy="801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nhọn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2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237067" y="231112"/>
            <a:ext cx="8715022" cy="34942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0078" y="3630806"/>
            <a:ext cx="506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Em muốn chúc bạn điều gì vào ngày sinh nhật?</a:t>
            </a: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6" y="613558"/>
            <a:ext cx="3722245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Arial Rounded"/>
                <a:ea typeface="Arial Rounded"/>
                <a:cs typeface="Arial Rounded"/>
                <a:sym typeface="Arial Rounded"/>
              </a:rPr>
              <a:t>oam</a:t>
            </a:r>
            <a:endParaRPr lang="en-US" sz="44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Arial Rounded"/>
                <a:ea typeface="Arial Rounded"/>
                <a:cs typeface="Arial Rounded"/>
                <a:sym typeface="Arial Rounded"/>
              </a:rPr>
              <a:t>oăc</a:t>
            </a:r>
            <a:endParaRPr lang="en-US" sz="44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Arial Rounded"/>
                <a:ea typeface="Arial Rounded"/>
                <a:cs typeface="Arial Rounded"/>
                <a:sym typeface="Arial Rounded"/>
              </a:rPr>
              <a:t>oăm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Arial Rounded"/>
                <a:ea typeface="Arial Rounded"/>
                <a:cs typeface="Arial Rounded"/>
                <a:sym typeface="Arial Rounded"/>
              </a:rPr>
              <a:t>uơ</a:t>
            </a:r>
            <a:endParaRPr sz="44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Google Shape;241;p6"/>
          <p:cNvSpPr/>
          <p:nvPr/>
        </p:nvSpPr>
        <p:spPr>
          <a:xfrm>
            <a:off x="3296357" y="710017"/>
            <a:ext cx="4899377" cy="796774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800">
                <a:latin typeface="Arial Rounded"/>
                <a:ea typeface="Arial Rounded"/>
                <a:cs typeface="Arial Rounded"/>
                <a:sym typeface="Arial Rounded"/>
              </a:rPr>
              <a:t>ngoạm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241;p6"/>
          <p:cNvSpPr/>
          <p:nvPr/>
        </p:nvSpPr>
        <p:spPr>
          <a:xfrm>
            <a:off x="3951111" y="1612691"/>
            <a:ext cx="5012267" cy="898276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800">
                <a:latin typeface="Arial Rounded"/>
                <a:ea typeface="Arial Rounded"/>
                <a:cs typeface="Arial Rounded"/>
                <a:sym typeface="Arial Rounded"/>
              </a:rPr>
              <a:t>ngúc ngoắc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41;p6"/>
          <p:cNvSpPr/>
          <p:nvPr/>
        </p:nvSpPr>
        <p:spPr>
          <a:xfrm>
            <a:off x="4041421" y="2612568"/>
            <a:ext cx="4721619" cy="633647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800">
                <a:latin typeface="Arial Rounded"/>
                <a:ea typeface="Arial Rounded"/>
                <a:cs typeface="Arial Rounded"/>
                <a:sym typeface="Arial Rounded"/>
              </a:rPr>
              <a:t>mỏ khoằm       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711" y="293511"/>
            <a:ext cx="299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CA420"/>
                </a:solidFill>
                <a:latin typeface="Arial-Rounded" charset="-93"/>
                <a:ea typeface="Arial-Rounded" charset="-93"/>
                <a:cs typeface="Arial-Rounded" charset="-93"/>
              </a:rPr>
              <a:t>Vần và tiếng mới</a:t>
            </a:r>
          </a:p>
        </p:txBody>
      </p:sp>
      <p:sp>
        <p:nvSpPr>
          <p:cNvPr id="7" name="Google Shape;241;p6"/>
          <p:cNvSpPr/>
          <p:nvPr/>
        </p:nvSpPr>
        <p:spPr>
          <a:xfrm>
            <a:off x="3730977" y="3348475"/>
            <a:ext cx="4721619" cy="633647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800">
                <a:latin typeface="Arial Rounded"/>
                <a:ea typeface="Arial Rounded"/>
                <a:cs typeface="Arial Rounded"/>
                <a:sym typeface="Arial Rounded"/>
              </a:rPr>
              <a:t>huơ vòi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423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6" grpId="1"/>
      <p:bldP spid="3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534803"/>
            <a:ext cx="8691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Khỉ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tặng </a:t>
            </a:r>
            <a:r>
              <a:rPr lang="en-US" altLang="zh-CN" sz="360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tiết </a:t>
            </a:r>
            <a:r>
              <a:rPr lang="en-US" altLang="zh-CN" sz="360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“ngúc ngoắc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Vẹt 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mỏ </a:t>
            </a:r>
            <a:r>
              <a:rPr lang="en-US" altLang="zh-CN" sz="360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60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333989" y="1097179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027524" y="534803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21596" y="1092519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37418" y="5540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02703" y="224233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41769" y="224233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71871" y="2804708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90464" y="2810590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6733" y="676275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8051" y="3074919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95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0311" y="3740228"/>
            <a:ext cx="8505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a.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nào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đến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dư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̣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của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2000" dirty="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>
                <a:latin typeface="Times New Roman" pitchFamily="18" charset="0"/>
                <a:ea typeface="Segoe UI" pitchFamily="34" charset="0"/>
                <a:cs typeface="Times New Roman" pitchFamily="18" charset="0"/>
                <a:sym typeface="+mn-lt"/>
              </a:rPr>
              <a:t>con? Các bạn mang theo những gì và tặng voi tiết mục gì?</a:t>
            </a:r>
            <a:endParaRPr lang="zh-CN" altLang="en-US" sz="2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248357" y="119586"/>
            <a:ext cx="8669866" cy="36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700" y="3465689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ngoạm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541" y="3889134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cắn hoặc gặm lấy bằng cách mở to miệng.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203200"/>
            <a:ext cx="9053689" cy="32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0062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525</Words>
  <Application>Microsoft Office PowerPoint</Application>
  <PresentationFormat>On-screen Show (16:9)</PresentationFormat>
  <Paragraphs>102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Times New Roman</vt:lpstr>
      <vt:lpstr>VNI-Allegie</vt:lpstr>
      <vt:lpstr>HL Hoctro</vt:lpstr>
      <vt:lpstr>Arial-Rounded</vt:lpstr>
      <vt:lpstr>HP001 4 hàng</vt:lpstr>
      <vt:lpstr>Calibri</vt:lpstr>
      <vt:lpstr>Arial Rounded</vt:lpstr>
      <vt:lpstr>DFPOP1-W9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Vũ  Hạnh</cp:lastModifiedBy>
  <cp:revision>72</cp:revision>
  <dcterms:created xsi:type="dcterms:W3CDTF">2020-08-13T09:19:08Z</dcterms:created>
  <dcterms:modified xsi:type="dcterms:W3CDTF">2023-01-25T08:30:02Z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