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378" r:id="rId2"/>
    <p:sldId id="263" r:id="rId3"/>
    <p:sldId id="260" r:id="rId4"/>
    <p:sldId id="262" r:id="rId5"/>
    <p:sldId id="375" r:id="rId6"/>
    <p:sldId id="384" r:id="rId7"/>
  </p:sldIdLst>
  <p:sldSz cx="12192000" cy="6858000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CC00"/>
    <a:srgbClr val="0C0CE4"/>
    <a:srgbClr val="F42AF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iểu Trung bình 2 - Nhấn mạnh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Không có Kiểu, Lưới Bảng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632" autoAdjust="0"/>
    <p:restoredTop sz="94434" autoAdjust="0"/>
  </p:normalViewPr>
  <p:slideViewPr>
    <p:cSldViewPr snapToGrid="0">
      <p:cViewPr varScale="1">
        <p:scale>
          <a:sx n="79" d="100"/>
          <a:sy n="79" d="100"/>
        </p:scale>
        <p:origin x="864" y="67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FAF463-CE98-4D74-889D-AB02CFDDC784}" type="datetimeFigureOut">
              <a:rPr lang="vi-VN" smtClean="0"/>
              <a:t>29/03/2025</a:t>
            </a:fld>
            <a:endParaRPr lang="vi-V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vi-V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DB06B9-F5A2-4FD6-9F42-821CB5FAAC78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4390382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931A8-B83C-4566-A401-A0475A3938F8}" type="datetimeFigureOut">
              <a:rPr lang="vi-VN" smtClean="0"/>
              <a:pPr/>
              <a:t>29/03/2025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0CDDE-1989-4E00-8E8E-116C1FEA4E19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1118587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931A8-B83C-4566-A401-A0475A3938F8}" type="datetimeFigureOut">
              <a:rPr lang="vi-VN" smtClean="0"/>
              <a:pPr/>
              <a:t>29/03/2025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0CDDE-1989-4E00-8E8E-116C1FEA4E19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510736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931A8-B83C-4566-A401-A0475A3938F8}" type="datetimeFigureOut">
              <a:rPr lang="vi-VN" smtClean="0"/>
              <a:pPr/>
              <a:t>29/03/2025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0CDDE-1989-4E00-8E8E-116C1FEA4E19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0010071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931A8-B83C-4566-A401-A0475A3938F8}" type="datetimeFigureOut">
              <a:rPr lang="vi-VN" smtClean="0"/>
              <a:pPr/>
              <a:t>29/03/2025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0CDDE-1989-4E00-8E8E-116C1FEA4E19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0348351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931A8-B83C-4566-A401-A0475A3938F8}" type="datetimeFigureOut">
              <a:rPr lang="vi-VN" smtClean="0"/>
              <a:pPr/>
              <a:t>29/03/2025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0CDDE-1989-4E00-8E8E-116C1FEA4E19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5567434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931A8-B83C-4566-A401-A0475A3938F8}" type="datetimeFigureOut">
              <a:rPr lang="vi-VN" smtClean="0"/>
              <a:pPr/>
              <a:t>29/03/2025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0CDDE-1989-4E00-8E8E-116C1FEA4E19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9336320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931A8-B83C-4566-A401-A0475A3938F8}" type="datetimeFigureOut">
              <a:rPr lang="vi-VN" smtClean="0"/>
              <a:pPr/>
              <a:t>29/03/2025</a:t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0CDDE-1989-4E00-8E8E-116C1FEA4E19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8810612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931A8-B83C-4566-A401-A0475A3938F8}" type="datetimeFigureOut">
              <a:rPr lang="vi-VN" smtClean="0"/>
              <a:pPr/>
              <a:t>29/03/2025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0CDDE-1989-4E00-8E8E-116C1FEA4E19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750294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931A8-B83C-4566-A401-A0475A3938F8}" type="datetimeFigureOut">
              <a:rPr lang="vi-VN" smtClean="0"/>
              <a:pPr/>
              <a:t>29/03/2025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0CDDE-1989-4E00-8E8E-116C1FEA4E19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455400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931A8-B83C-4566-A401-A0475A3938F8}" type="datetimeFigureOut">
              <a:rPr lang="vi-VN" smtClean="0"/>
              <a:pPr/>
              <a:t>29/03/2025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0CDDE-1989-4E00-8E8E-116C1FEA4E19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6703911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931A8-B83C-4566-A401-A0475A3938F8}" type="datetimeFigureOut">
              <a:rPr lang="vi-VN" smtClean="0"/>
              <a:pPr/>
              <a:t>29/03/2025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0CDDE-1989-4E00-8E8E-116C1FEA4E19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7929593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6931A8-B83C-4566-A401-A0475A3938F8}" type="datetimeFigureOut">
              <a:rPr lang="vi-VN" smtClean="0"/>
              <a:pPr/>
              <a:t>29/03/2025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D0CDDE-1989-4E00-8E8E-116C1FEA4E19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8289203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wmf"/><Relationship Id="rId4" Type="http://schemas.openxmlformats.org/officeDocument/2006/relationships/image" Target="../media/image3.gi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WordArt 8"/>
          <p:cNvSpPr>
            <a:spLocks noChangeArrowheads="1" noChangeShapeType="1" noTextEdit="1"/>
          </p:cNvSpPr>
          <p:nvPr/>
        </p:nvSpPr>
        <p:spPr bwMode="auto">
          <a:xfrm>
            <a:off x="1361018" y="901874"/>
            <a:ext cx="9105900" cy="5561556"/>
          </a:xfrm>
          <a:prstGeom prst="rect">
            <a:avLst/>
          </a:prstGeom>
        </p:spPr>
        <p:txBody>
          <a:bodyPr spcFirstLastPara="1" wrap="none" lIns="112051" tIns="56025" rIns="112051" bIns="56025" fromWordArt="1">
            <a:prstTxWarp prst="textArchUp">
              <a:avLst>
                <a:gd name="adj" fmla="val 9368082"/>
              </a:avLst>
            </a:prstTxWarp>
          </a:bodyPr>
          <a:lstStyle/>
          <a:p>
            <a:pPr algn="ctr"/>
            <a:r>
              <a:rPr lang="en-US" sz="4400" kern="10">
                <a:ln w="9525">
                  <a:solidFill>
                    <a:srgbClr val="DAEE20"/>
                  </a:solidFill>
                  <a:round/>
                  <a:headEnd/>
                  <a:tailEnd/>
                </a:ln>
                <a:solidFill>
                  <a:srgbClr val="00CC00"/>
                </a:solidFill>
                <a:latin typeface="Times New Roman"/>
                <a:cs typeface="Times New Roman"/>
              </a:rPr>
              <a:t>Nhiệt liệt chào mừng Quý thầy cô về dự giờ thăm lớp</a:t>
            </a:r>
          </a:p>
        </p:txBody>
      </p:sp>
      <p:sp>
        <p:nvSpPr>
          <p:cNvPr id="5124" name="WordArt 9"/>
          <p:cNvSpPr>
            <a:spLocks noChangeArrowheads="1" noChangeShapeType="1" noTextEdit="1"/>
          </p:cNvSpPr>
          <p:nvPr/>
        </p:nvSpPr>
        <p:spPr bwMode="auto">
          <a:xfrm>
            <a:off x="2525185" y="3874634"/>
            <a:ext cx="7141633" cy="1131094"/>
          </a:xfrm>
          <a:prstGeom prst="rect">
            <a:avLst/>
          </a:prstGeom>
        </p:spPr>
        <p:txBody>
          <a:bodyPr wrap="none" lIns="112051" tIns="56025" rIns="112051" bIns="56025" fromWordArt="1">
            <a:prstTxWarp prst="textPlain">
              <a:avLst>
                <a:gd name="adj" fmla="val 49403"/>
              </a:avLst>
            </a:prstTxWarp>
          </a:bodyPr>
          <a:lstStyle/>
          <a:p>
            <a:pPr algn="ctr"/>
            <a:r>
              <a:rPr lang="en-US" sz="2900" kern="10">
                <a:ln w="12700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MÔN TIẾNG VIỆT</a:t>
            </a:r>
            <a:endParaRPr lang="vi-VN" sz="2900" kern="10">
              <a:ln w="12700">
                <a:solidFill>
                  <a:srgbClr val="FF00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  <a:p>
            <a:pPr algn="ctr"/>
            <a:r>
              <a:rPr lang="en-US" sz="2900" kern="10">
                <a:ln w="12700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LỚP 1</a:t>
            </a:r>
          </a:p>
        </p:txBody>
      </p:sp>
      <p:pic>
        <p:nvPicPr>
          <p:cNvPr id="5125" name="Picture 13" descr="roses_swaying_back_an_a_hb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65133" y="2099048"/>
            <a:ext cx="2497667" cy="16753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49" descr="POINSET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41974" y="4797469"/>
            <a:ext cx="2433325" cy="20511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8" descr="z8298946wo7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75553" y="1066"/>
            <a:ext cx="5076825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8" descr="z8298946wo7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3557585" y="6375747"/>
            <a:ext cx="5076825" cy="4822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21" descr="POINSET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8142" y="25574"/>
            <a:ext cx="2846498" cy="18157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24" descr="POINSET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0003075" y="-568890"/>
            <a:ext cx="1588721" cy="27557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6" descr="POINSET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537845" y="4480411"/>
            <a:ext cx="1830354" cy="2906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647611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hsl" dir="cw">
                                      <p:cBhvr override="childStyle">
                                        <p:cTn id="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21000" b="-2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94999" y="1270062"/>
            <a:ext cx="9703558" cy="2663982"/>
          </a:xfrm>
          <a:prstGeom prst="rect">
            <a:avLst/>
          </a:prstGeom>
          <a:noFill/>
        </p:spPr>
        <p:txBody>
          <a:bodyPr wrap="square" lIns="108377" tIns="54189" rIns="108377" bIns="54189">
            <a:spAutoFit/>
          </a:bodyPr>
          <a:lstStyle/>
          <a:p>
            <a:pPr algn="ctr"/>
            <a:r>
              <a:rPr lang="en-US" sz="9400" b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0000FF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UVnAvant-Narrow" panose="020B0500000000000000" pitchFamily="34" charset="0"/>
                <a:ea typeface="UVnAvant-Narrow" panose="020B0500000000000000" pitchFamily="34" charset="0"/>
                <a:cs typeface="UVnAvant-Narrow" panose="020B0500000000000000" pitchFamily="34" charset="0"/>
              </a:rPr>
              <a:t>Bài 4</a:t>
            </a:r>
          </a:p>
          <a:p>
            <a:pPr algn="ctr"/>
            <a:r>
              <a:rPr lang="en-US" sz="7200" b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0000FF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UVnAvant-Narrow" panose="020B0500000000000000" pitchFamily="34" charset="0"/>
                <a:ea typeface="UVnAvant-Narrow" panose="020B0500000000000000" pitchFamily="34" charset="0"/>
                <a:cs typeface="UVnAvant-Narrow" panose="020B0500000000000000" pitchFamily="34" charset="0"/>
              </a:rPr>
              <a:t>Chú bé chăn cừu</a:t>
            </a:r>
          </a:p>
        </p:txBody>
      </p:sp>
    </p:spTree>
    <p:extLst>
      <p:ext uri="{BB962C8B-B14F-4D97-AF65-F5344CB8AC3E}">
        <p14:creationId xmlns:p14="http://schemas.microsoft.com/office/powerpoint/2010/main" val="37693894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4000" r="-1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063827" y="2722718"/>
            <a:ext cx="8046783" cy="1347179"/>
          </a:xfrm>
          <a:prstGeom prst="rect">
            <a:avLst/>
          </a:prstGeom>
          <a:noFill/>
        </p:spPr>
        <p:txBody>
          <a:bodyPr wrap="none" lIns="114949" tIns="57475" rIns="114949" bIns="57475">
            <a:spAutoFit/>
          </a:bodyPr>
          <a:lstStyle/>
          <a:p>
            <a:pPr algn="ctr"/>
            <a:r>
              <a:rPr lang="en-US" sz="8000" b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0000FF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UVnAvant-Narrow" panose="020B0500000000000000" pitchFamily="34" charset="0"/>
                <a:ea typeface="UVnAvant-Narrow" panose="020B0500000000000000" pitchFamily="34" charset="0"/>
                <a:cs typeface="UVnAvant-Narrow" panose="020B0500000000000000" pitchFamily="34" charset="0"/>
              </a:rPr>
              <a:t>3. Trả lời câu hỏi</a:t>
            </a:r>
          </a:p>
        </p:txBody>
      </p:sp>
    </p:spTree>
    <p:extLst>
      <p:ext uri="{BB962C8B-B14F-4D97-AF65-F5344CB8AC3E}">
        <p14:creationId xmlns:p14="http://schemas.microsoft.com/office/powerpoint/2010/main" val="13948415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2000" b="-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F3AE2D3B-8A66-4D37-9F98-E5BC3B6825E5}"/>
              </a:ext>
            </a:extLst>
          </p:cNvPr>
          <p:cNvSpPr/>
          <p:nvPr/>
        </p:nvSpPr>
        <p:spPr>
          <a:xfrm>
            <a:off x="320824" y="42347"/>
            <a:ext cx="10874313" cy="1202712"/>
          </a:xfrm>
          <a:prstGeom prst="rect">
            <a:avLst/>
          </a:prstGeom>
        </p:spPr>
        <p:txBody>
          <a:bodyPr wrap="square" lIns="93799" tIns="46900" rIns="93799" bIns="46900">
            <a:spAutoFit/>
          </a:bodyPr>
          <a:lstStyle/>
          <a:p>
            <a:r>
              <a:rPr lang="en-US" sz="3500" dirty="0">
                <a:solidFill>
                  <a:prstClr val="black"/>
                </a:solidFill>
                <a:latin typeface="UVnAvant-Narrow" panose="020B0500000000000000" pitchFamily="34" charset="0"/>
                <a:ea typeface="UVnAvant-Narrow" panose="020B0500000000000000" pitchFamily="34" charset="0"/>
                <a:cs typeface="UVnAvant-Narrow" panose="020B0500000000000000" pitchFamily="34" charset="0"/>
              </a:rPr>
              <a:t>a</a:t>
            </a:r>
            <a:r>
              <a:rPr lang="vi-VN" sz="3500">
                <a:solidFill>
                  <a:prstClr val="black"/>
                </a:solidFill>
                <a:latin typeface="UVnAvant-Narrow" panose="020B0500000000000000" pitchFamily="34" charset="0"/>
                <a:ea typeface="UVnAvant-Narrow" panose="020B0500000000000000" pitchFamily="34" charset="0"/>
                <a:cs typeface="UVnAvant-Narrow" panose="020B0500000000000000" pitchFamily="34" charset="0"/>
              </a:rPr>
              <a:t>. </a:t>
            </a:r>
            <a:r>
              <a:rPr lang="vi-VN" sz="3600">
                <a:latin typeface="UVnAvant-Narrow" panose="020B0500000000000000" pitchFamily="34" charset="0"/>
                <a:ea typeface="UVnAvant-Narrow" panose="020B0500000000000000" pitchFamily="34" charset="0"/>
                <a:cs typeface="UVnAvant-Narrow" panose="020B0500000000000000" pitchFamily="34" charset="0"/>
              </a:rPr>
              <a:t>Ban đầu, nghe tiếng kêu cứu, mấy bác nông dân đã làm gì?</a:t>
            </a:r>
            <a:endParaRPr lang="en-US" sz="3500" dirty="0">
              <a:latin typeface="UVnAvant-Narrow" panose="020B0500000000000000" pitchFamily="34" charset="0"/>
              <a:ea typeface="UVnAvant-Narrow" panose="020B0500000000000000" pitchFamily="34" charset="0"/>
              <a:cs typeface="UVnAvant-Narrow" panose="020B0500000000000000" pitchFamily="34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D5412BB-5903-408F-9691-A062A2CB8E86}"/>
              </a:ext>
            </a:extLst>
          </p:cNvPr>
          <p:cNvSpPr/>
          <p:nvPr/>
        </p:nvSpPr>
        <p:spPr>
          <a:xfrm>
            <a:off x="338453" y="1177636"/>
            <a:ext cx="11311945" cy="1202712"/>
          </a:xfrm>
          <a:prstGeom prst="rect">
            <a:avLst/>
          </a:prstGeom>
        </p:spPr>
        <p:txBody>
          <a:bodyPr wrap="square" lIns="93799" tIns="46900" rIns="93799" bIns="46900">
            <a:spAutoFit/>
          </a:bodyPr>
          <a:lstStyle/>
          <a:p>
            <a:r>
              <a:rPr lang="en-US" sz="3600">
                <a:solidFill>
                  <a:srgbClr val="FF0000"/>
                </a:solidFill>
                <a:latin typeface="UVnAvant-Narrow" panose="020B0500000000000000" pitchFamily="34" charset="0"/>
                <a:ea typeface="UVnAvant-Narrow" panose="020B0500000000000000" pitchFamily="34" charset="0"/>
                <a:cs typeface="UVnAvant-Narrow" panose="020B0500000000000000" pitchFamily="34" charset="0"/>
              </a:rPr>
              <a:t>     </a:t>
            </a:r>
            <a:r>
              <a:rPr lang="vi-VN" sz="3600">
                <a:solidFill>
                  <a:srgbClr val="FF0000"/>
                </a:solidFill>
                <a:latin typeface="UVnAvant-Narrow" panose="020B0500000000000000" pitchFamily="34" charset="0"/>
                <a:ea typeface="UVnAvant-Narrow" panose="020B0500000000000000" pitchFamily="34" charset="0"/>
                <a:cs typeface="UVnAvant-Narrow" panose="020B0500000000000000" pitchFamily="34" charset="0"/>
              </a:rPr>
              <a:t>Ban đầu, nghe tiếng kêu cứu, mấy bác nông dân đã tức tốc chạy tới chỗ chứ bé chăn cừu.</a:t>
            </a:r>
            <a:endParaRPr lang="en-US" sz="3500" b="1" dirty="0">
              <a:solidFill>
                <a:srgbClr val="FF0000"/>
              </a:solidFill>
              <a:latin typeface="UVnAvant-Narrow" panose="020B0500000000000000" pitchFamily="34" charset="0"/>
              <a:ea typeface="UVnAvant-Narrow" panose="020B0500000000000000" pitchFamily="34" charset="0"/>
              <a:cs typeface="UVnAvant-Narrow" panose="020B0500000000000000" pitchFamily="34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3AE2D3B-8A66-4D37-9F98-E5BC3B6825E5}"/>
              </a:ext>
            </a:extLst>
          </p:cNvPr>
          <p:cNvSpPr/>
          <p:nvPr/>
        </p:nvSpPr>
        <p:spPr>
          <a:xfrm>
            <a:off x="338453" y="2434940"/>
            <a:ext cx="10874313" cy="648714"/>
          </a:xfrm>
          <a:prstGeom prst="rect">
            <a:avLst/>
          </a:prstGeom>
        </p:spPr>
        <p:txBody>
          <a:bodyPr wrap="square" lIns="93799" tIns="46900" rIns="93799" bIns="46900">
            <a:spAutoFit/>
          </a:bodyPr>
          <a:lstStyle/>
          <a:p>
            <a:r>
              <a:rPr lang="en-US" sz="3500" b="1" dirty="0">
                <a:solidFill>
                  <a:prstClr val="black"/>
                </a:solidFill>
                <a:latin typeface="UVnAvant-Narrow" panose="020B0500000000000000" pitchFamily="34" charset="0"/>
                <a:ea typeface="UVnAvant-Narrow" panose="020B0500000000000000" pitchFamily="34" charset="0"/>
                <a:cs typeface="UVnAvant-Narrow" panose="020B0500000000000000" pitchFamily="34" charset="0"/>
              </a:rPr>
              <a:t>b</a:t>
            </a:r>
            <a:r>
              <a:rPr lang="vi-VN" sz="3500" b="1">
                <a:solidFill>
                  <a:prstClr val="black"/>
                </a:solidFill>
                <a:latin typeface="UVnAvant-Narrow" panose="020B0500000000000000" pitchFamily="34" charset="0"/>
                <a:ea typeface="UVnAvant-Narrow" panose="020B0500000000000000" pitchFamily="34" charset="0"/>
                <a:cs typeface="UVnAvant-Narrow" panose="020B0500000000000000" pitchFamily="34" charset="0"/>
              </a:rPr>
              <a:t>.</a:t>
            </a:r>
            <a:r>
              <a:rPr lang="vi-VN" sz="3500">
                <a:solidFill>
                  <a:prstClr val="black"/>
                </a:solidFill>
                <a:latin typeface="UVnAvant-Narrow" panose="020B0500000000000000" pitchFamily="34" charset="0"/>
                <a:ea typeface="UVnAvant-Narrow" panose="020B0500000000000000" pitchFamily="34" charset="0"/>
                <a:cs typeface="UVnAvant-Narrow" panose="020B0500000000000000" pitchFamily="34" charset="0"/>
              </a:rPr>
              <a:t> </a:t>
            </a:r>
            <a:r>
              <a:rPr lang="vi-VN" sz="3600">
                <a:latin typeface="UVnAvant-Narrow" panose="020B0500000000000000" pitchFamily="34" charset="0"/>
                <a:ea typeface="UVnAvant-Narrow" panose="020B0500000000000000" pitchFamily="34" charset="0"/>
                <a:cs typeface="UVnAvant-Narrow" panose="020B0500000000000000" pitchFamily="34" charset="0"/>
              </a:rPr>
              <a:t>Vì sao bầy sói có thể thỏa thuê ăn thịt cừu?</a:t>
            </a:r>
            <a:endParaRPr lang="en-US" sz="3500" dirty="0">
              <a:latin typeface="UVnAvant-Narrow" panose="020B0500000000000000" pitchFamily="34" charset="0"/>
              <a:ea typeface="UVnAvant-Narrow" panose="020B0500000000000000" pitchFamily="34" charset="0"/>
              <a:cs typeface="UVnAvant-Narrow" panose="020B0500000000000000" pitchFamily="34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D5412BB-5903-408F-9691-A062A2CB8E86}"/>
              </a:ext>
            </a:extLst>
          </p:cNvPr>
          <p:cNvSpPr/>
          <p:nvPr/>
        </p:nvSpPr>
        <p:spPr>
          <a:xfrm>
            <a:off x="338453" y="3082265"/>
            <a:ext cx="11311945" cy="1202712"/>
          </a:xfrm>
          <a:prstGeom prst="rect">
            <a:avLst/>
          </a:prstGeom>
        </p:spPr>
        <p:txBody>
          <a:bodyPr wrap="square" lIns="93799" tIns="46900" rIns="93799" bIns="46900">
            <a:spAutoFit/>
          </a:bodyPr>
          <a:lstStyle/>
          <a:p>
            <a:r>
              <a:rPr lang="en-US" sz="3600">
                <a:solidFill>
                  <a:srgbClr val="FF0000"/>
                </a:solidFill>
                <a:latin typeface="UVnAvant-Narrow" panose="020B0500000000000000" pitchFamily="34" charset="0"/>
                <a:ea typeface="UVnAvant-Narrow" panose="020B0500000000000000" pitchFamily="34" charset="0"/>
                <a:cs typeface="UVnAvant-Narrow" panose="020B0500000000000000" pitchFamily="34" charset="0"/>
              </a:rPr>
              <a:t>     </a:t>
            </a:r>
            <a:r>
              <a:rPr lang="vi-VN" sz="3600">
                <a:solidFill>
                  <a:srgbClr val="FF0000"/>
                </a:solidFill>
                <a:latin typeface="UVnAvant-Narrow" panose="020B0500000000000000" pitchFamily="34" charset="0"/>
                <a:ea typeface="UVnAvant-Narrow" panose="020B0500000000000000" pitchFamily="34" charset="0"/>
                <a:cs typeface="UVnAvant-Narrow" panose="020B0500000000000000" pitchFamily="34" charset="0"/>
              </a:rPr>
              <a:t>Bầy sói có thể thỏa thuê ăn thịt cừu vì không có ai đến cứu giúp cậu bé cả.</a:t>
            </a:r>
            <a:endParaRPr lang="en-US" sz="3500" b="1" dirty="0">
              <a:solidFill>
                <a:srgbClr val="FF0000"/>
              </a:solidFill>
              <a:latin typeface="UVnAvant-Narrow" panose="020B0500000000000000" pitchFamily="34" charset="0"/>
              <a:ea typeface="UVnAvant-Narrow" panose="020B0500000000000000" pitchFamily="34" charset="0"/>
              <a:cs typeface="UVnAvant-Narrow" panose="020B0500000000000000" pitchFamily="34" charset="0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3AE2D3B-8A66-4D37-9F98-E5BC3B6825E5}"/>
              </a:ext>
            </a:extLst>
          </p:cNvPr>
          <p:cNvSpPr/>
          <p:nvPr/>
        </p:nvSpPr>
        <p:spPr>
          <a:xfrm>
            <a:off x="318141" y="4366865"/>
            <a:ext cx="11324375" cy="648714"/>
          </a:xfrm>
          <a:prstGeom prst="rect">
            <a:avLst/>
          </a:prstGeom>
        </p:spPr>
        <p:txBody>
          <a:bodyPr wrap="square" lIns="93799" tIns="46900" rIns="93799" bIns="46900">
            <a:spAutoFit/>
          </a:bodyPr>
          <a:lstStyle/>
          <a:p>
            <a:r>
              <a:rPr lang="en-US" sz="3500" b="1">
                <a:solidFill>
                  <a:prstClr val="black"/>
                </a:solidFill>
                <a:latin typeface="UVnAvant-Narrow" panose="020B0500000000000000" pitchFamily="34" charset="0"/>
                <a:ea typeface="UVnAvant-Narrow" panose="020B0500000000000000" pitchFamily="34" charset="0"/>
                <a:cs typeface="UVnAvant-Narrow" panose="020B0500000000000000" pitchFamily="34" charset="0"/>
              </a:rPr>
              <a:t>c</a:t>
            </a:r>
            <a:r>
              <a:rPr lang="vi-VN" sz="3500" b="1">
                <a:solidFill>
                  <a:prstClr val="black"/>
                </a:solidFill>
                <a:latin typeface="UVnAvant-Narrow" panose="020B0500000000000000" pitchFamily="34" charset="0"/>
                <a:ea typeface="UVnAvant-Narrow" panose="020B0500000000000000" pitchFamily="34" charset="0"/>
                <a:cs typeface="UVnAvant-Narrow" panose="020B0500000000000000" pitchFamily="34" charset="0"/>
              </a:rPr>
              <a:t>.</a:t>
            </a:r>
            <a:r>
              <a:rPr lang="vi-VN" sz="3500">
                <a:solidFill>
                  <a:prstClr val="black"/>
                </a:solidFill>
                <a:latin typeface="UVnAvant-Narrow" panose="020B0500000000000000" pitchFamily="34" charset="0"/>
                <a:ea typeface="UVnAvant-Narrow" panose="020B0500000000000000" pitchFamily="34" charset="0"/>
                <a:cs typeface="UVnAvant-Narrow" panose="020B0500000000000000" pitchFamily="34" charset="0"/>
              </a:rPr>
              <a:t> </a:t>
            </a:r>
            <a:r>
              <a:rPr lang="vi-VN" sz="3600">
                <a:latin typeface="UVnAvant-Narrow" panose="020B0500000000000000" pitchFamily="34" charset="0"/>
                <a:ea typeface="UVnAvant-Narrow" panose="020B0500000000000000" pitchFamily="34" charset="0"/>
                <a:cs typeface="UVnAvant-Narrow" panose="020B0500000000000000" pitchFamily="34" charset="0"/>
              </a:rPr>
              <a:t>Em rút ra được bài học gì từ câu chuyện này</a:t>
            </a:r>
            <a:r>
              <a:rPr lang="en-US" sz="3600">
                <a:latin typeface="UVnAvant-Narrow" panose="020B0500000000000000" pitchFamily="34" charset="0"/>
                <a:ea typeface="UVnAvant-Narrow" panose="020B0500000000000000" pitchFamily="34" charset="0"/>
                <a:cs typeface="UVnAvant-Narrow" panose="020B0500000000000000" pitchFamily="34" charset="0"/>
              </a:rPr>
              <a:t>?</a:t>
            </a:r>
            <a:endParaRPr lang="en-US" sz="3500" dirty="0">
              <a:latin typeface="UVnAvant-Narrow" panose="020B0500000000000000" pitchFamily="34" charset="0"/>
              <a:ea typeface="UVnAvant-Narrow" panose="020B0500000000000000" pitchFamily="34" charset="0"/>
              <a:cs typeface="UVnAvant-Narrow" panose="020B0500000000000000" pitchFamily="34" charset="0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D5412BB-5903-408F-9691-A062A2CB8E86}"/>
              </a:ext>
            </a:extLst>
          </p:cNvPr>
          <p:cNvSpPr/>
          <p:nvPr/>
        </p:nvSpPr>
        <p:spPr>
          <a:xfrm>
            <a:off x="318140" y="5015579"/>
            <a:ext cx="11332257" cy="1756709"/>
          </a:xfrm>
          <a:prstGeom prst="rect">
            <a:avLst/>
          </a:prstGeom>
        </p:spPr>
        <p:txBody>
          <a:bodyPr wrap="square" lIns="93799" tIns="46900" rIns="93799" bIns="46900">
            <a:spAutoFit/>
          </a:bodyPr>
          <a:lstStyle/>
          <a:p>
            <a:r>
              <a:rPr lang="en-US" sz="3600">
                <a:solidFill>
                  <a:srgbClr val="FF0000"/>
                </a:solidFill>
                <a:latin typeface="UVnAvant-Narrow" panose="020B0500000000000000" pitchFamily="34" charset="0"/>
                <a:ea typeface="UVnAvant-Narrow" panose="020B0500000000000000" pitchFamily="34" charset="0"/>
                <a:cs typeface="UVnAvant-Narrow" panose="020B0500000000000000" pitchFamily="34" charset="0"/>
              </a:rPr>
              <a:t>     </a:t>
            </a:r>
            <a:r>
              <a:rPr lang="vi-VN" sz="3600">
                <a:solidFill>
                  <a:srgbClr val="FF0000"/>
                </a:solidFill>
                <a:latin typeface="UVnAvant-Narrow" panose="020B0500000000000000" pitchFamily="34" charset="0"/>
                <a:ea typeface="UVnAvant-Narrow" panose="020B0500000000000000" pitchFamily="34" charset="0"/>
                <a:cs typeface="UVnAvant-Narrow" panose="020B0500000000000000" pitchFamily="34" charset="0"/>
              </a:rPr>
              <a:t>Em rút ra được bài học là: phải biết vui đùa đúng lúc, đúng chỗ, không lấy việc nói dối làm trò đùa. Và không nên nói dối người khác</a:t>
            </a:r>
            <a:r>
              <a:rPr lang="en-US" sz="3500" b="1">
                <a:solidFill>
                  <a:srgbClr val="FF0000"/>
                </a:solidFill>
                <a:latin typeface="UVnAvant-Narrow" panose="020B0500000000000000" pitchFamily="34" charset="0"/>
                <a:ea typeface="UVnAvant-Narrow" panose="020B0500000000000000" pitchFamily="34" charset="0"/>
                <a:cs typeface="UVnAvant-Narrow" panose="020B0500000000000000" pitchFamily="34" charset="0"/>
              </a:rPr>
              <a:t>.</a:t>
            </a:r>
            <a:endParaRPr lang="en-US" sz="3500" b="1" dirty="0">
              <a:solidFill>
                <a:srgbClr val="FF0000"/>
              </a:solidFill>
              <a:latin typeface="UVnAvant-Narrow" panose="020B0500000000000000" pitchFamily="34" charset="0"/>
              <a:ea typeface="UVnAvant-Narrow" panose="020B0500000000000000" pitchFamily="34" charset="0"/>
              <a:cs typeface="UVnAvant-Narrow" panose="020B0500000000000000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80406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2" grpId="0"/>
      <p:bldP spid="13" grpId="0"/>
      <p:bldP spid="1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21000" b="-2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F3AE2D3B-8A66-4D37-9F98-E5BC3B6825E5}"/>
              </a:ext>
            </a:extLst>
          </p:cNvPr>
          <p:cNvSpPr/>
          <p:nvPr/>
        </p:nvSpPr>
        <p:spPr>
          <a:xfrm>
            <a:off x="469500" y="686855"/>
            <a:ext cx="11324375" cy="812413"/>
          </a:xfrm>
          <a:prstGeom prst="rect">
            <a:avLst/>
          </a:prstGeom>
        </p:spPr>
        <p:txBody>
          <a:bodyPr wrap="square" lIns="93799" tIns="46900" rIns="93799" bIns="4690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en-US" sz="3600" b="1">
                <a:latin typeface="UVnAvant-Narrow" pitchFamily="34" charset="0"/>
                <a:cs typeface="UVnAvant-Narrow" pitchFamily="34" charset="0"/>
              </a:rPr>
              <a:t>4. </a:t>
            </a:r>
            <a:r>
              <a:rPr lang="en-US" altLang="vi-VN" sz="3600" b="1">
                <a:latin typeface="UVnAvant-Narrow" pitchFamily="34" charset="0"/>
                <a:cs typeface="UVnAvant-Narrow" pitchFamily="34" charset="0"/>
              </a:rPr>
              <a:t>Viết vào vở câu trả lời cho câu hỏi c ở mục 3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D5412BB-5903-408F-9691-A062A2CB8E86}"/>
              </a:ext>
            </a:extLst>
          </p:cNvPr>
          <p:cNvSpPr/>
          <p:nvPr/>
        </p:nvSpPr>
        <p:spPr>
          <a:xfrm>
            <a:off x="469500" y="1741776"/>
            <a:ext cx="10367256" cy="648714"/>
          </a:xfrm>
          <a:prstGeom prst="rect">
            <a:avLst/>
          </a:prstGeom>
        </p:spPr>
        <p:txBody>
          <a:bodyPr wrap="square" lIns="93799" tIns="46900" rIns="93799" bIns="46900">
            <a:spAutoFit/>
          </a:bodyPr>
          <a:lstStyle/>
          <a:p>
            <a:r>
              <a:rPr lang="en-US" sz="3600">
                <a:latin typeface="UVnAvant-Narrow" panose="020B0500000000000000" pitchFamily="34" charset="0"/>
                <a:ea typeface="UVnAvant-Narrow" panose="020B0500000000000000" pitchFamily="34" charset="0"/>
                <a:cs typeface="UVnAvant-Narrow" panose="020B0500000000000000" pitchFamily="34" charset="0"/>
              </a:rPr>
              <a:t>     </a:t>
            </a:r>
            <a:r>
              <a:rPr lang="en-US" sz="3600" i="1">
                <a:latin typeface="UVnAvant-Narrow" panose="020B0500000000000000" pitchFamily="34" charset="0"/>
                <a:ea typeface="UVnAvant-Narrow" panose="020B0500000000000000" pitchFamily="34" charset="0"/>
                <a:cs typeface="UVnAvant-Narrow" panose="020B0500000000000000" pitchFamily="34" charset="0"/>
              </a:rPr>
              <a:t>Em nghĩ rằng </a:t>
            </a:r>
            <a:r>
              <a:rPr lang="en-US" sz="3600">
                <a:latin typeface="UVnAvant-Narrow" panose="020B0500000000000000" pitchFamily="34" charset="0"/>
                <a:ea typeface="UVnAvant-Narrow" panose="020B0500000000000000" pitchFamily="34" charset="0"/>
                <a:cs typeface="UVnAvant-Narrow" panose="020B0500000000000000" pitchFamily="34" charset="0"/>
              </a:rPr>
              <a:t> (…)</a:t>
            </a:r>
            <a:endParaRPr lang="en-US" sz="3500" b="1" dirty="0">
              <a:latin typeface="UVnAvant-Narrow" panose="020B0500000000000000" pitchFamily="34" charset="0"/>
              <a:ea typeface="UVnAvant-Narrow" panose="020B0500000000000000" pitchFamily="34" charset="0"/>
              <a:cs typeface="UVnAvant-Narrow" panose="020B0500000000000000" pitchFamily="34" charset="0"/>
            </a:endParaRPr>
          </a:p>
        </p:txBody>
      </p:sp>
      <p:pic>
        <p:nvPicPr>
          <p:cNvPr id="3074" name="Picture 2" descr="https://i.vdoc.vn/data/image/2021/03/22/giai-bai-tap-tieng-viet-1-trang-94-95-96-97-bai-4-chu-be-chan-cuu-8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928" y="2514489"/>
            <a:ext cx="10203450" cy="17568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856010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4000" r="-1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4072110" y="2843596"/>
            <a:ext cx="4448105" cy="1670344"/>
          </a:xfrm>
          <a:prstGeom prst="rect">
            <a:avLst/>
          </a:prstGeom>
          <a:noFill/>
        </p:spPr>
        <p:txBody>
          <a:bodyPr wrap="none" lIns="114949" tIns="57475" rIns="114949" bIns="57475">
            <a:spAutoFit/>
          </a:bodyPr>
          <a:lstStyle/>
          <a:p>
            <a:pPr algn="ctr"/>
            <a:r>
              <a:rPr lang="en-US" sz="101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0C0CE4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UVnAvant-Narrow" panose="020B0500000000000000" pitchFamily="34" charset="0"/>
                <a:ea typeface="UVnAvant-Narrow" panose="020B0500000000000000" pitchFamily="34" charset="0"/>
                <a:cs typeface="UVnAvant-Narrow" panose="020B0500000000000000" pitchFamily="34" charset="0"/>
              </a:rPr>
              <a:t>Củng</a:t>
            </a:r>
            <a:r>
              <a:rPr lang="en-US" sz="101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C0CE4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UVnAvant-Narrow" panose="020B0500000000000000" pitchFamily="34" charset="0"/>
                <a:ea typeface="UVnAvant-Narrow" panose="020B0500000000000000" pitchFamily="34" charset="0"/>
                <a:cs typeface="UVnAvant-Narrow" panose="020B0500000000000000" pitchFamily="34" charset="0"/>
              </a:rPr>
              <a:t> </a:t>
            </a:r>
            <a:r>
              <a:rPr lang="en-US" sz="101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0C0CE4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UVnAvant-Narrow" panose="020B0500000000000000" pitchFamily="34" charset="0"/>
                <a:ea typeface="UVnAvant-Narrow" panose="020B0500000000000000" pitchFamily="34" charset="0"/>
                <a:cs typeface="UVnAvant-Narrow" panose="020B0500000000000000" pitchFamily="34" charset="0"/>
              </a:rPr>
              <a:t>cố</a:t>
            </a:r>
            <a:endParaRPr lang="en-US" sz="10100" b="1" dirty="0">
              <a:ln w="9525">
                <a:solidFill>
                  <a:schemeClr val="bg1"/>
                </a:solidFill>
                <a:prstDash val="solid"/>
              </a:ln>
              <a:solidFill>
                <a:srgbClr val="0C0CE4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  <a:latin typeface="UVnAvant-Narrow" panose="020B0500000000000000" pitchFamily="34" charset="0"/>
              <a:ea typeface="UVnAvant-Narrow" panose="020B0500000000000000" pitchFamily="34" charset="0"/>
              <a:cs typeface="UVnAvant-Narrow" panose="020B0500000000000000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69505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2745</TotalTime>
  <Words>178</Words>
  <Application>Microsoft Office PowerPoint</Application>
  <PresentationFormat>Widescreen</PresentationFormat>
  <Paragraphs>15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UVnAvant-Narrow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Bản trình bày PowerPoint</dc:title>
  <dc:creator>MT Tam Hang</dc:creator>
  <cp:lastModifiedBy>PC</cp:lastModifiedBy>
  <cp:revision>495</cp:revision>
  <dcterms:created xsi:type="dcterms:W3CDTF">2020-11-15T00:36:03Z</dcterms:created>
  <dcterms:modified xsi:type="dcterms:W3CDTF">2025-03-29T09:31:28Z</dcterms:modified>
</cp:coreProperties>
</file>