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4CC48-1158-458A-9B42-16DB2D228166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3DE6E-B814-4B99-A7B8-16E435A035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1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94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3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14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303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128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67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808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497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4936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854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9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1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51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47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6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67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43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2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414AA-E9A8-47FD-9E60-FDEAA577F594}" type="datetimeFigureOut">
              <a:rPr lang="en-US" smtClean="0"/>
              <a:pPr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12089-E76F-43E0-8B5D-C13FB68D7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0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gi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gif"/><Relationship Id="rId9" Type="http://schemas.openxmlformats.org/officeDocument/2006/relationships/image" Target="../media/image8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7.gif"/><Relationship Id="rId22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image" Target="../media/image17.gif"/><Relationship Id="rId22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9" y="4908622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64"/>
            <a:ext cx="870957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5" y="4458134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3" y="-81640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7215136" y="1277710"/>
            <a:ext cx="3868936" cy="1579787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3333" b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1889860" y="5853298"/>
            <a:ext cx="9980416" cy="696497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333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VIÊN:Đặng</a:t>
            </a:r>
            <a:r>
              <a:rPr lang="en-US" sz="3333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333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33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3333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16"/>
          <p:cNvSpPr>
            <a:spLocks noChangeArrowheads="1" noChangeShapeType="1" noTextEdit="1"/>
          </p:cNvSpPr>
          <p:nvPr/>
        </p:nvSpPr>
        <p:spPr bwMode="auto">
          <a:xfrm>
            <a:off x="1303932" y="149559"/>
            <a:ext cx="9584136" cy="723305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33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  <a:r>
              <a:rPr lang="en-US" sz="3333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TÂN VIÊN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601114" y="1000108"/>
            <a:ext cx="3050103" cy="1857389"/>
            <a:chOff x="5225" y="9335"/>
            <a:chExt cx="2520" cy="1750"/>
          </a:xfrm>
        </p:grpSpPr>
        <p:sp>
          <p:nvSpPr>
            <p:cNvPr id="12" name="AutoShape 27" descr="2"/>
            <p:cNvSpPr>
              <a:spLocks noChangeArrowheads="1"/>
            </p:cNvSpPr>
            <p:nvPr/>
          </p:nvSpPr>
          <p:spPr bwMode="auto">
            <a:xfrm>
              <a:off x="5225" y="10187"/>
              <a:ext cx="2520" cy="898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6" cstate="print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3067" dirty="0">
                <a:latin typeface="VNI-Times" pitchFamily="2" charset="0"/>
              </a:endParaRPr>
            </a:p>
          </p:txBody>
        </p:sp>
        <p:pic>
          <p:nvPicPr>
            <p:cNvPr id="13" name="Picture 26" descr="cosmo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5" descr="BOOK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 descr="BOOK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3" descr="QUILLPE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4533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33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733" b="1" kern="1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 </a:t>
              </a:r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6979" tIns="68492" rIns="136979" bIns="68492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4533" dirty="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WordArt 3"/>
          <p:cNvSpPr>
            <a:spLocks noChangeArrowheads="1" noChangeShapeType="1" noTextEdit="1"/>
          </p:cNvSpPr>
          <p:nvPr/>
        </p:nvSpPr>
        <p:spPr bwMode="auto">
          <a:xfrm>
            <a:off x="269686" y="3324237"/>
            <a:ext cx="8763061" cy="2032232"/>
          </a:xfrm>
          <a:prstGeom prst="rect">
            <a:avLst/>
          </a:prstGeom>
        </p:spPr>
        <p:txBody>
          <a:bodyPr wrap="none" lIns="76736" tIns="38368" rIns="76736" bIns="38368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49 .  LUYỆN TẬP CHUNG</a:t>
            </a:r>
          </a:p>
          <a:p>
            <a:pPr algn="ctr"/>
            <a:r>
              <a:rPr lang="en-US" sz="3333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 TIẾT 3)</a:t>
            </a:r>
          </a:p>
        </p:txBody>
      </p:sp>
    </p:spTree>
    <p:extLst>
      <p:ext uri="{BB962C8B-B14F-4D97-AF65-F5344CB8AC3E}">
        <p14:creationId xmlns:p14="http://schemas.microsoft.com/office/powerpoint/2010/main" val="4417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-382269" y="-458469"/>
            <a:ext cx="12658724" cy="71727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886AA4-605E-4623-9C83-E9E004CF1E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105" y="206057"/>
            <a:ext cx="2558415" cy="1245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BEBF6-4C35-42D0-A0CB-A9B263A41AA6}"/>
              </a:ext>
            </a:extLst>
          </p:cNvPr>
          <p:cNvSpPr txBox="1"/>
          <p:nvPr/>
        </p:nvSpPr>
        <p:spPr>
          <a:xfrm>
            <a:off x="1485899" y="1628775"/>
            <a:ext cx="94964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XUẤT PHÁT,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lượt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gieo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xúc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xắc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xanh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chuyển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hướng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mũi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ở ô XUẤT PHÁT 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3 579).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Nếu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sai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quay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xuất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phát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thúc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ô CHÚC MỪNG NĂM MỚI.</a:t>
            </a:r>
          </a:p>
        </p:txBody>
      </p:sp>
    </p:spTree>
    <p:extLst>
      <p:ext uri="{BB962C8B-B14F-4D97-AF65-F5344CB8AC3E}">
        <p14:creationId xmlns:p14="http://schemas.microsoft.com/office/powerpoint/2010/main" val="192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F9079F8-E0A1-4BE4-8680-3D0B951BD3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5" b="18421"/>
          <a:stretch/>
        </p:blipFill>
        <p:spPr>
          <a:xfrm>
            <a:off x="-274134" y="-224725"/>
            <a:ext cx="12683118" cy="76084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464D3E-C07C-4C7A-BC9A-5FB2FA5BD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3841" y="740092"/>
            <a:ext cx="9337040" cy="557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9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A126A2-CA64-425B-B786-8EE91217B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61176"/>
            <a:ext cx="5194242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4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647667" y="2744071"/>
            <a:ext cx="6878471" cy="1185548"/>
          </a:xfrm>
          <a:prstGeom prst="rect">
            <a:avLst/>
          </a:prstGeom>
        </p:spPr>
        <p:txBody>
          <a:bodyPr wrap="none" lIns="91440" tIns="45720" rIns="91440" bIns="45720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26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CHÀO </a:t>
            </a:r>
            <a:r>
              <a:rPr lang="vi-VN" sz="426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CÁC EM</a:t>
            </a:r>
            <a:r>
              <a:rPr lang="en-US" sz="4267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207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22" name="A"/>
          <p:cNvGrpSpPr/>
          <p:nvPr/>
        </p:nvGrpSpPr>
        <p:grpSpPr>
          <a:xfrm>
            <a:off x="7829965" y="459284"/>
            <a:ext cx="3161602" cy="817338"/>
            <a:chOff x="8422160" y="1489938"/>
            <a:chExt cx="3843532" cy="9936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117826" y="1489938"/>
              <a:ext cx="3147866" cy="954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A. 3 876 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83" y="1938632"/>
            <a:ext cx="3542838" cy="784830"/>
            <a:chOff x="8422168" y="2846690"/>
            <a:chExt cx="4306994" cy="9541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944227" y="2846690"/>
              <a:ext cx="3784935" cy="954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3 786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1" y="3367660"/>
            <a:ext cx="3542846" cy="799636"/>
            <a:chOff x="8422168" y="3702145"/>
            <a:chExt cx="4307004" cy="9721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63796" y="3702145"/>
              <a:ext cx="3265376" cy="954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 3 687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71" y="4840938"/>
            <a:ext cx="2952432" cy="784830"/>
            <a:chOff x="8469285" y="4670840"/>
            <a:chExt cx="3589246" cy="95411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398088" y="4670840"/>
              <a:ext cx="2660443" cy="954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3 678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96445" y="1064074"/>
              <a:ext cx="4395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1</a:t>
              </a:r>
              <a:endParaRPr kumimoji="0" lang="en-US" sz="4800" b="0" i="0" u="none" strike="noStrike" kern="1200" cap="none" spc="0" normalizeH="0" baseline="0" noProof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DA5E36AD-020D-4DE8-98A1-AFBE695A26A8}"/>
              </a:ext>
            </a:extLst>
          </p:cNvPr>
          <p:cNvSpPr txBox="1"/>
          <p:nvPr/>
        </p:nvSpPr>
        <p:spPr>
          <a:xfrm>
            <a:off x="2484783" y="2653888"/>
            <a:ext cx="48701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3 678, 3 687, 3 786, 3 876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952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14" grpId="0" animBg="1"/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6D267512-9FC6-4707-BA27-079FFF8EC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82828B46-C3D4-4181-B084-342EA7A61220}"/>
              </a:ext>
            </a:extLst>
          </p:cNvPr>
          <p:cNvSpPr/>
          <p:nvPr/>
        </p:nvSpPr>
        <p:spPr>
          <a:xfrm>
            <a:off x="8556224" y="1673176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D451A0B9-B1E4-4C66-9E20-F2B4C584C7F0}"/>
              </a:ext>
            </a:extLst>
          </p:cNvPr>
          <p:cNvSpPr/>
          <p:nvPr/>
        </p:nvSpPr>
        <p:spPr>
          <a:xfrm>
            <a:off x="8556224" y="3184000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C8A88E9F-D623-4566-A228-53F940C3FFEA}"/>
              </a:ext>
            </a:extLst>
          </p:cNvPr>
          <p:cNvSpPr/>
          <p:nvPr/>
        </p:nvSpPr>
        <p:spPr>
          <a:xfrm>
            <a:off x="8562559" y="4620597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C81DBC7-AE1D-4D2E-A75A-319B0286F1F4}"/>
              </a:ext>
            </a:extLst>
          </p:cNvPr>
          <p:cNvSpPr/>
          <p:nvPr/>
        </p:nvSpPr>
        <p:spPr>
          <a:xfrm>
            <a:off x="8540821" y="238802"/>
            <a:ext cx="3335171" cy="1284630"/>
          </a:xfrm>
          <a:prstGeom prst="roundRect">
            <a:avLst/>
          </a:prstGeom>
          <a:solidFill>
            <a:srgbClr val="FFC000"/>
          </a:solidFill>
          <a:ln w="38100">
            <a:solidFill>
              <a:srgbClr val="9735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sng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  <p:grpSp>
        <p:nvGrpSpPr>
          <p:cNvPr id="22" name="A"/>
          <p:cNvGrpSpPr/>
          <p:nvPr/>
        </p:nvGrpSpPr>
        <p:grpSpPr>
          <a:xfrm>
            <a:off x="7829985" y="422247"/>
            <a:ext cx="3621702" cy="861774"/>
            <a:chOff x="8422160" y="1444912"/>
            <a:chExt cx="4402863" cy="104764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23885">
                          <a14:foregroundMark x1="21007" y1="45732" x2="20144" y2="62195"/>
                          <a14:foregroundMark x1="21151" y1="49390" x2="20576" y2="61585"/>
                          <a14:backgroundMark x1="23165" y1="18293" x2="23165" y2="18293"/>
                          <a14:backgroundMark x1="23165" y1="18293" x2="22014" y2="91463"/>
                          <a14:backgroundMark x1="22014" y1="43293" x2="22014" y2="646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75649" b="-3870"/>
            <a:stretch/>
          </p:blipFill>
          <p:spPr>
            <a:xfrm>
              <a:off x="8422160" y="1622430"/>
              <a:ext cx="854282" cy="86113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893709" y="1444912"/>
              <a:ext cx="2931314" cy="10476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3 786</a:t>
              </a:r>
            </a:p>
          </p:txBody>
        </p:sp>
      </p:grpSp>
      <p:grpSp>
        <p:nvGrpSpPr>
          <p:cNvPr id="23" name="B"/>
          <p:cNvGrpSpPr/>
          <p:nvPr/>
        </p:nvGrpSpPr>
        <p:grpSpPr>
          <a:xfrm>
            <a:off x="7829975" y="1906783"/>
            <a:ext cx="3733920" cy="861774"/>
            <a:chOff x="8422168" y="2807976"/>
            <a:chExt cx="4539293" cy="10476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5"/>
            <a:stretch/>
          </p:blipFill>
          <p:spPr>
            <a:xfrm>
              <a:off x="8422168" y="2894499"/>
              <a:ext cx="748454" cy="829058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9757315" y="2807976"/>
              <a:ext cx="3204146" cy="1047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B. 3 876 </a:t>
              </a:r>
            </a:p>
          </p:txBody>
        </p:sp>
      </p:grpSp>
      <p:grpSp>
        <p:nvGrpSpPr>
          <p:cNvPr id="24" name="C"/>
          <p:cNvGrpSpPr/>
          <p:nvPr/>
        </p:nvGrpSpPr>
        <p:grpSpPr>
          <a:xfrm>
            <a:off x="7829985" y="3395426"/>
            <a:ext cx="3838554" cy="861774"/>
            <a:chOff x="8422168" y="3735900"/>
            <a:chExt cx="4666489" cy="104765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666"/>
            <a:stretch/>
          </p:blipFill>
          <p:spPr>
            <a:xfrm>
              <a:off x="8422168" y="3845196"/>
              <a:ext cx="748452" cy="8290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9487954" y="3735900"/>
              <a:ext cx="3600703" cy="10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C. 3 678</a:t>
              </a:r>
            </a:p>
          </p:txBody>
        </p:sp>
      </p:grpSp>
      <p:grpSp>
        <p:nvGrpSpPr>
          <p:cNvPr id="25" name="D"/>
          <p:cNvGrpSpPr/>
          <p:nvPr/>
        </p:nvGrpSpPr>
        <p:grpSpPr>
          <a:xfrm>
            <a:off x="7829964" y="4816636"/>
            <a:ext cx="3674970" cy="861774"/>
            <a:chOff x="8469285" y="4641292"/>
            <a:chExt cx="4467632" cy="10476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78665"/>
            <a:stretch/>
          </p:blipFill>
          <p:spPr>
            <a:xfrm>
              <a:off x="8469285" y="4795893"/>
              <a:ext cx="748451" cy="82905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9909670" y="4641292"/>
              <a:ext cx="3027247" cy="1047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D. 3 687</a:t>
              </a:r>
            </a:p>
          </p:txBody>
        </p:sp>
      </p:grpSp>
      <p:pic>
        <p:nvPicPr>
          <p:cNvPr id="29" name="DAP A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12" y="5789388"/>
            <a:ext cx="2326412" cy="838211"/>
          </a:xfrm>
          <a:prstGeom prst="rect">
            <a:avLst/>
          </a:prstGeom>
        </p:spPr>
      </p:pic>
      <p:pic>
        <p:nvPicPr>
          <p:cNvPr id="30" name="BAT DAU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239" y="5789388"/>
            <a:ext cx="2326412" cy="838211"/>
          </a:xfrm>
          <a:prstGeom prst="rect">
            <a:avLst/>
          </a:prstGeom>
        </p:spPr>
      </p:pic>
      <p:pic>
        <p:nvPicPr>
          <p:cNvPr id="31" name="DONG HO CAT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7"/>
            <a:ext cx="1588750" cy="10873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7"/>
            <a:ext cx="1588750" cy="108735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8"/>
            <a:ext cx="1588750" cy="108735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88569"/>
            <a:ext cx="1588750" cy="10873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188569"/>
            <a:ext cx="1588750" cy="1087357"/>
          </a:xfrm>
          <a:prstGeom prst="rect">
            <a:avLst/>
          </a:prstGeom>
        </p:spPr>
      </p:pic>
      <p:pic>
        <p:nvPicPr>
          <p:cNvPr id="40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87BE630-AE1B-4554-B7CA-CFB107A96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2766">
            <a:off x="-688214" y="2211022"/>
            <a:ext cx="3573048" cy="385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D354803-59D5-4B78-AD19-EC210200D38F}"/>
              </a:ext>
            </a:extLst>
          </p:cNvPr>
          <p:cNvGrpSpPr/>
          <p:nvPr/>
        </p:nvGrpSpPr>
        <p:grpSpPr>
          <a:xfrm>
            <a:off x="2192132" y="145863"/>
            <a:ext cx="5894349" cy="5532547"/>
            <a:chOff x="2192132" y="145863"/>
            <a:chExt cx="5894349" cy="5532547"/>
          </a:xfrm>
        </p:grpSpPr>
        <p:pic>
          <p:nvPicPr>
            <p:cNvPr id="4" name="BANG CAU HOI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2132" y="145863"/>
              <a:ext cx="5894349" cy="5532547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9B65117-C220-48B9-AC76-AD47A401C261}"/>
                </a:ext>
              </a:extLst>
            </p:cNvPr>
            <p:cNvSpPr/>
            <p:nvPr/>
          </p:nvSpPr>
          <p:spPr>
            <a:xfrm>
              <a:off x="6314173" y="1275922"/>
              <a:ext cx="279132" cy="298877"/>
            </a:xfrm>
            <a:prstGeom prst="roundRect">
              <a:avLst/>
            </a:prstGeom>
            <a:solidFill>
              <a:srgbClr val="EDC2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081270-534D-49CE-980C-69C01A806360}"/>
                </a:ext>
              </a:extLst>
            </p:cNvPr>
            <p:cNvSpPr/>
            <p:nvPr/>
          </p:nvSpPr>
          <p:spPr>
            <a:xfrm>
              <a:off x="6296711" y="1560678"/>
              <a:ext cx="279132" cy="88735"/>
            </a:xfrm>
            <a:prstGeom prst="roundRect">
              <a:avLst/>
            </a:prstGeom>
            <a:solidFill>
              <a:srgbClr val="EBB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15198C8B-4BDA-45AD-93BB-08E319D3B2D4}"/>
                </a:ext>
              </a:extLst>
            </p:cNvPr>
            <p:cNvSpPr/>
            <p:nvPr/>
          </p:nvSpPr>
          <p:spPr>
            <a:xfrm>
              <a:off x="6296711" y="1637782"/>
              <a:ext cx="279132" cy="76192"/>
            </a:xfrm>
            <a:prstGeom prst="roundRect">
              <a:avLst/>
            </a:prstGeom>
            <a:solidFill>
              <a:srgbClr val="E9A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91DF3D9-338B-4F59-98D1-534185E3A12E}"/>
                </a:ext>
              </a:extLst>
            </p:cNvPr>
            <p:cNvSpPr/>
            <p:nvPr/>
          </p:nvSpPr>
          <p:spPr>
            <a:xfrm>
              <a:off x="6182019" y="1064074"/>
              <a:ext cx="468397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0" i="0" u="none" strike="noStrike" kern="1200" cap="none" spc="0" normalizeH="0" baseline="0" noProof="0">
                  <a:ln w="0"/>
                  <a:solidFill>
                    <a:srgbClr val="973537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TM Showcard" panose="02040603050506020204" pitchFamily="18" charset="0"/>
                  <a:ea typeface="+mn-ea"/>
                  <a:cs typeface="+mn-cs"/>
                </a:rPr>
                <a:t>2</a:t>
              </a:r>
              <a:endParaRPr kumimoji="0" lang="en-US" sz="4800" b="0" i="0" u="none" strike="noStrike" kern="1200" cap="none" spc="0" normalizeH="0" baseline="0" noProof="0">
                <a:ln w="0"/>
                <a:solidFill>
                  <a:srgbClr val="973537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69E7BB7F-BFCE-4D2D-A31B-424BF6A1271E}"/>
              </a:ext>
            </a:extLst>
          </p:cNvPr>
          <p:cNvSpPr txBox="1"/>
          <p:nvPr/>
        </p:nvSpPr>
        <p:spPr>
          <a:xfrm>
            <a:off x="2583749" y="2405410"/>
            <a:ext cx="4691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3 678, 3 687, 3 786, 3 876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481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ng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"/>
                            </p:stCondLst>
                            <p:childTnLst>
                              <p:par>
                                <p:cTn id="1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3.95833E-6 -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3" grpId="1" animBg="1"/>
      <p:bldP spid="44" grpId="0" animBg="1"/>
      <p:bldP spid="44" grpId="1" animBg="1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36B9B1-9CFB-4C70-A977-BF73180AD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Flying white rocket isolated on white background. Download a Free Preview  or High Quality Adobe Illustrator Ai,… | Space party, Space birthday party,  Space birthday">
            <a:extLst>
              <a:ext uri="{FF2B5EF4-FFF2-40B4-BE49-F238E27FC236}">
                <a16:creationId xmlns:a16="http://schemas.microsoft.com/office/drawing/2014/main" id="{DB053C82-34D0-4F6B-945D-ABE89C2D2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185" l="0" r="100000">
                        <a14:foregroundMark x1="13000" y1="69074" x2="22000" y2="81667"/>
                        <a14:foregroundMark x1="26600" y1="79722" x2="26600" y2="81019"/>
                        <a14:foregroundMark x1="5500" y1="80741" x2="8900" y2="79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507">
            <a:off x="6408776" y="2132164"/>
            <a:ext cx="5199582" cy="56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5" t="1385" r="16787" b="2170"/>
          <a:stretch/>
        </p:blipFill>
        <p:spPr>
          <a:xfrm>
            <a:off x="2613338" y="260803"/>
            <a:ext cx="6418053" cy="600398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22" y="894016"/>
            <a:ext cx="2909847" cy="5631575"/>
          </a:xfrm>
          <a:prstGeom prst="rect">
            <a:avLst/>
          </a:prstGeom>
        </p:spPr>
      </p:pic>
      <p:pic>
        <p:nvPicPr>
          <p:cNvPr id="3" name="Tieng-yeah-tre-con-www_nhacchuongvui_com (1)">
            <a:hlinkClick r:id="" action="ppaction://media"/>
            <a:extLst>
              <a:ext uri="{FF2B5EF4-FFF2-40B4-BE49-F238E27FC236}">
                <a16:creationId xmlns:a16="http://schemas.microsoft.com/office/drawing/2014/main" id="{5C84E2CE-01A2-4B17-8646-20BF8A854B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-823211" y="611919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F86D71-4037-4207-92DB-E5596F7F6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8909" y="2393311"/>
            <a:ext cx="45114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FE8C0B-A7BF-4EA7-9589-A362E1691A65}"/>
              </a:ext>
            </a:extLst>
          </p:cNvPr>
          <p:cNvSpPr txBox="1"/>
          <p:nvPr/>
        </p:nvSpPr>
        <p:spPr>
          <a:xfrm>
            <a:off x="219892" y="1230801"/>
            <a:ext cx="21024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BDC3A58-58C9-4896-9757-A1F51E52036C}"/>
              </a:ext>
            </a:extLst>
          </p:cNvPr>
          <p:cNvGrpSpPr/>
          <p:nvPr/>
        </p:nvGrpSpPr>
        <p:grpSpPr>
          <a:xfrm>
            <a:off x="685800" y="1951646"/>
            <a:ext cx="4429125" cy="752475"/>
            <a:chOff x="685800" y="1609725"/>
            <a:chExt cx="4429125" cy="752475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31E55097-BEE7-40C0-9AFB-2B9780CA0E99}"/>
                </a:ext>
              </a:extLst>
            </p:cNvPr>
            <p:cNvSpPr/>
            <p:nvPr/>
          </p:nvSpPr>
          <p:spPr>
            <a:xfrm>
              <a:off x="685800" y="1609725"/>
              <a:ext cx="4429125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6 409 = 6 000 +       + 9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2C496FD-0A82-4C81-B218-F6A6E60AF9C8}"/>
                </a:ext>
              </a:extLst>
            </p:cNvPr>
            <p:cNvSpPr/>
            <p:nvPr/>
          </p:nvSpPr>
          <p:spPr>
            <a:xfrm>
              <a:off x="3714750" y="1771650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92BD06-05B6-4863-A43C-1D69E1861F79}"/>
              </a:ext>
            </a:extLst>
          </p:cNvPr>
          <p:cNvGrpSpPr/>
          <p:nvPr/>
        </p:nvGrpSpPr>
        <p:grpSpPr>
          <a:xfrm>
            <a:off x="6534150" y="1961171"/>
            <a:ext cx="5124450" cy="752475"/>
            <a:chOff x="685800" y="1609725"/>
            <a:chExt cx="5124450" cy="75247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EFD3EEE-6BE2-4804-AC01-B4A77CBECA6E}"/>
                </a:ext>
              </a:extLst>
            </p:cNvPr>
            <p:cNvSpPr/>
            <p:nvPr/>
          </p:nvSpPr>
          <p:spPr>
            <a:xfrm>
              <a:off x="685800" y="1609725"/>
              <a:ext cx="5124450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6 411 =       + 400 +       + 1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2B0FAE-C0CF-447B-8F54-D25E0CCC0E0A}"/>
                </a:ext>
              </a:extLst>
            </p:cNvPr>
            <p:cNvSpPr/>
            <p:nvPr/>
          </p:nvSpPr>
          <p:spPr>
            <a:xfrm>
              <a:off x="4400550" y="1781175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B9DCAFC-648F-400B-A052-3B1F72079025}"/>
                </a:ext>
              </a:extLst>
            </p:cNvPr>
            <p:cNvSpPr/>
            <p:nvPr/>
          </p:nvSpPr>
          <p:spPr>
            <a:xfrm>
              <a:off x="2324100" y="1781175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635981E-5378-44A2-836E-762C732CBB1E}"/>
              </a:ext>
            </a:extLst>
          </p:cNvPr>
          <p:cNvCxnSpPr>
            <a:cxnSpLocks/>
          </p:cNvCxnSpPr>
          <p:nvPr/>
        </p:nvCxnSpPr>
        <p:spPr>
          <a:xfrm>
            <a:off x="2895600" y="2704121"/>
            <a:ext cx="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122FA4-4B62-4C3C-A84F-B9B73FAF6F0D}"/>
              </a:ext>
            </a:extLst>
          </p:cNvPr>
          <p:cNvCxnSpPr/>
          <p:nvPr/>
        </p:nvCxnSpPr>
        <p:spPr>
          <a:xfrm>
            <a:off x="7324725" y="2732696"/>
            <a:ext cx="0" cy="4191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DCAAF7-C45E-440A-9BC8-EB76B188A607}"/>
              </a:ext>
            </a:extLst>
          </p:cNvPr>
          <p:cNvCxnSpPr>
            <a:cxnSpLocks/>
          </p:cNvCxnSpPr>
          <p:nvPr/>
        </p:nvCxnSpPr>
        <p:spPr>
          <a:xfrm>
            <a:off x="990600" y="3132746"/>
            <a:ext cx="991552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3B2A2F4-9E71-4317-AEB2-D234581AF462}"/>
              </a:ext>
            </a:extLst>
          </p:cNvPr>
          <p:cNvCxnSpPr>
            <a:cxnSpLocks/>
          </p:cNvCxnSpPr>
          <p:nvPr/>
        </p:nvCxnSpPr>
        <p:spPr>
          <a:xfrm>
            <a:off x="4295775" y="3151796"/>
            <a:ext cx="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A251D7E-E6A8-4F1A-B2A1-4C748E934F37}"/>
              </a:ext>
            </a:extLst>
          </p:cNvPr>
          <p:cNvCxnSpPr>
            <a:cxnSpLocks/>
          </p:cNvCxnSpPr>
          <p:nvPr/>
        </p:nvCxnSpPr>
        <p:spPr>
          <a:xfrm>
            <a:off x="8820150" y="3151796"/>
            <a:ext cx="0" cy="42862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74B91A-77B1-4157-82C5-78E7AA505DB3}"/>
              </a:ext>
            </a:extLst>
          </p:cNvPr>
          <p:cNvGrpSpPr/>
          <p:nvPr/>
        </p:nvGrpSpPr>
        <p:grpSpPr>
          <a:xfrm>
            <a:off x="771524" y="3580421"/>
            <a:ext cx="4791075" cy="752475"/>
            <a:chOff x="685800" y="1609725"/>
            <a:chExt cx="4724400" cy="75247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726C4AF-87CD-4815-8C4A-9FA373138CD7}"/>
                </a:ext>
              </a:extLst>
            </p:cNvPr>
            <p:cNvSpPr/>
            <p:nvPr/>
          </p:nvSpPr>
          <p:spPr>
            <a:xfrm>
              <a:off x="685800" y="1609725"/>
              <a:ext cx="4724400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6 410 = 6 000 + 400 +       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B6F59C80-B32A-4BC8-9A7A-C8D045FAE6D0}"/>
                </a:ext>
              </a:extLst>
            </p:cNvPr>
            <p:cNvSpPr/>
            <p:nvPr/>
          </p:nvSpPr>
          <p:spPr>
            <a:xfrm>
              <a:off x="4791075" y="1781175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2BD5AF-7BC8-4300-8517-DE7655A675C5}"/>
              </a:ext>
            </a:extLst>
          </p:cNvPr>
          <p:cNvGrpSpPr/>
          <p:nvPr/>
        </p:nvGrpSpPr>
        <p:grpSpPr>
          <a:xfrm>
            <a:off x="6448425" y="3561371"/>
            <a:ext cx="5505450" cy="752475"/>
            <a:chOff x="685800" y="1609725"/>
            <a:chExt cx="5505450" cy="75247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DD128BAC-C8E0-4500-AE0E-F97097CE35E6}"/>
                </a:ext>
              </a:extLst>
            </p:cNvPr>
            <p:cNvSpPr/>
            <p:nvPr/>
          </p:nvSpPr>
          <p:spPr>
            <a:xfrm>
              <a:off x="685800" y="1609725"/>
              <a:ext cx="5505450" cy="752475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6 412 = 6 000 +       + 10 +     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27CE3DE-9F5F-408B-B4CF-5A9700B3883F}"/>
                </a:ext>
              </a:extLst>
            </p:cNvPr>
            <p:cNvSpPr/>
            <p:nvPr/>
          </p:nvSpPr>
          <p:spPr>
            <a:xfrm>
              <a:off x="5553075" y="1790700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59C55E5F-419B-4A23-82F3-2F435EA6F2DF}"/>
                </a:ext>
              </a:extLst>
            </p:cNvPr>
            <p:cNvSpPr/>
            <p:nvPr/>
          </p:nvSpPr>
          <p:spPr>
            <a:xfrm>
              <a:off x="3667125" y="1771650"/>
              <a:ext cx="581025" cy="457200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80CBF73-5B1D-4684-98FB-0398C9E7D66C}"/>
              </a:ext>
            </a:extLst>
          </p:cNvPr>
          <p:cNvSpPr/>
          <p:nvPr/>
        </p:nvSpPr>
        <p:spPr>
          <a:xfrm>
            <a:off x="3714750" y="2113571"/>
            <a:ext cx="676275" cy="457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5DF10FE-191E-46EE-B3CD-B4A29A908C19}"/>
              </a:ext>
            </a:extLst>
          </p:cNvPr>
          <p:cNvSpPr/>
          <p:nvPr/>
        </p:nvSpPr>
        <p:spPr>
          <a:xfrm>
            <a:off x="8124825" y="2113570"/>
            <a:ext cx="695325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6 000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2443180-9678-42DC-9E14-148C39DCCFF3}"/>
              </a:ext>
            </a:extLst>
          </p:cNvPr>
          <p:cNvSpPr/>
          <p:nvPr/>
        </p:nvSpPr>
        <p:spPr>
          <a:xfrm>
            <a:off x="10239376" y="2075470"/>
            <a:ext cx="609600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21BCE77-FA98-474E-A9F5-E926ACC45054}"/>
              </a:ext>
            </a:extLst>
          </p:cNvPr>
          <p:cNvSpPr/>
          <p:nvPr/>
        </p:nvSpPr>
        <p:spPr>
          <a:xfrm>
            <a:off x="4947284" y="3751871"/>
            <a:ext cx="609600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C945F829-CD46-41EE-9F97-172EE6BFA430}"/>
              </a:ext>
            </a:extLst>
          </p:cNvPr>
          <p:cNvSpPr/>
          <p:nvPr/>
        </p:nvSpPr>
        <p:spPr>
          <a:xfrm>
            <a:off x="9420225" y="3723296"/>
            <a:ext cx="676275" cy="4572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4D9C4E6-A5C5-491B-8547-1E0AECE57EFF}"/>
              </a:ext>
            </a:extLst>
          </p:cNvPr>
          <p:cNvSpPr/>
          <p:nvPr/>
        </p:nvSpPr>
        <p:spPr>
          <a:xfrm>
            <a:off x="11296651" y="3723295"/>
            <a:ext cx="609600" cy="504825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526866"/>
            <a:ext cx="12192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0629" y="90487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49.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315" y="92891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ngày </a:t>
            </a:r>
            <a:r>
              <a:rPr lang="en-US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10</a:t>
            </a:r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tháng </a:t>
            </a:r>
            <a:r>
              <a:rPr lang="en-US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02</a:t>
            </a:r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năm 202</a:t>
            </a:r>
            <a:r>
              <a:rPr lang="en-US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1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FE8C0B-A7BF-4EA7-9589-A362E1691A65}"/>
              </a:ext>
            </a:extLst>
          </p:cNvPr>
          <p:cNvSpPr txBox="1"/>
          <p:nvPr/>
        </p:nvSpPr>
        <p:spPr>
          <a:xfrm>
            <a:off x="0" y="1606402"/>
            <a:ext cx="119998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Mai có các thẻ từ số 0 đến 9. Mai có thể đặt thẻ số nào vào vị trí dấu “?” để được phép so sánh đúng?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E42F61-8338-4C67-89A4-0B3E56A81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2" y="2624082"/>
            <a:ext cx="10152351" cy="170497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936780-C130-4432-A78F-D849D3CD8589}"/>
              </a:ext>
            </a:extLst>
          </p:cNvPr>
          <p:cNvSpPr/>
          <p:nvPr/>
        </p:nvSpPr>
        <p:spPr>
          <a:xfrm>
            <a:off x="2324101" y="3019370"/>
            <a:ext cx="990600" cy="1266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62D79293-08AC-49E5-9E58-389C0A1E93EB}"/>
              </a:ext>
            </a:extLst>
          </p:cNvPr>
          <p:cNvSpPr/>
          <p:nvPr/>
        </p:nvSpPr>
        <p:spPr>
          <a:xfrm>
            <a:off x="2324101" y="2976508"/>
            <a:ext cx="990600" cy="12668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8371C-D6F8-4258-9941-613F3FF703DD}"/>
              </a:ext>
            </a:extLst>
          </p:cNvPr>
          <p:cNvSpPr txBox="1"/>
          <p:nvPr/>
        </p:nvSpPr>
        <p:spPr>
          <a:xfrm>
            <a:off x="-100663" y="45970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2b. Mai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7" y="556438"/>
            <a:ext cx="12192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629" y="91879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49.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78715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ngày </a:t>
            </a:r>
            <a:r>
              <a:rPr lang="en-US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10</a:t>
            </a:r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tháng </a:t>
            </a:r>
            <a:r>
              <a:rPr lang="en-US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02</a:t>
            </a:r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năm 202</a:t>
            </a:r>
            <a:r>
              <a:rPr lang="en-US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26627"/>
            <a:ext cx="12091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Mai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</a:t>
            </a:r>
          </a:p>
        </p:txBody>
      </p:sp>
    </p:spTree>
    <p:extLst>
      <p:ext uri="{BB962C8B-B14F-4D97-AF65-F5344CB8AC3E}">
        <p14:creationId xmlns:p14="http://schemas.microsoft.com/office/powerpoint/2010/main" val="2379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6" grpId="0" animBg="1"/>
      <p:bldP spid="11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2FE8C0B-A7BF-4EA7-9589-A362E1691A65}"/>
              </a:ext>
            </a:extLst>
          </p:cNvPr>
          <p:cNvSpPr txBox="1"/>
          <p:nvPr/>
        </p:nvSpPr>
        <p:spPr>
          <a:xfrm>
            <a:off x="0" y="1329848"/>
            <a:ext cx="94818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6F3A6D-1934-4D4E-BA6B-524E99E7A95E}"/>
              </a:ext>
            </a:extLst>
          </p:cNvPr>
          <p:cNvSpPr txBox="1"/>
          <p:nvPr/>
        </p:nvSpPr>
        <p:spPr>
          <a:xfrm>
            <a:off x="209006" y="1914623"/>
            <a:ext cx="118610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của Rô – bốt có 1992 học sinh. Nếu làm tròn số học sinh đến hàng trăm, ta có thể nói: 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học của Rô – bốt có khoảng: 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học sinh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1950 học sinh</a:t>
            </a:r>
          </a:p>
          <a:p>
            <a:pPr algn="just"/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1900 học sinh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1000 học sinh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1095FC-F157-48FB-BA1C-FFC26B611D37}"/>
              </a:ext>
            </a:extLst>
          </p:cNvPr>
          <p:cNvSpPr/>
          <p:nvPr/>
        </p:nvSpPr>
        <p:spPr>
          <a:xfrm>
            <a:off x="209006" y="3245056"/>
            <a:ext cx="419100" cy="4476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578198"/>
            <a:ext cx="12192000" cy="508373"/>
          </a:xfrm>
          <a:prstGeom prst="rect">
            <a:avLst/>
          </a:prstGeom>
          <a:noFill/>
        </p:spPr>
        <p:txBody>
          <a:bodyPr wrap="square" lIns="76736" tIns="38368" rIns="76736" bIns="3836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itchFamily="18" charset="0"/>
              </a:rPr>
              <a:t>Toán</a:t>
            </a:r>
            <a:endParaRPr lang="vi-VN" sz="28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43" y="93395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49.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3)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10953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Thứ </a:t>
            </a:r>
            <a:r>
              <a:rPr lang="en-US" sz="2800" b="1" dirty="0" err="1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ngày </a:t>
            </a:r>
            <a:r>
              <a:rPr lang="en-US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10</a:t>
            </a:r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tháng </a:t>
            </a:r>
            <a:r>
              <a:rPr lang="en-US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02</a:t>
            </a:r>
            <a:r>
              <a:rPr lang="vi-VN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năm 202</a:t>
            </a:r>
            <a:r>
              <a:rPr lang="en-US" sz="2800" b="1" dirty="0">
                <a:solidFill>
                  <a:srgbClr val="0000FF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FF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2294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làm tròn số học sinh đến hàng trăm, ta có thể nói trường học của Rô – bốt có khoảng: 2000 học sinh.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 W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CBEE254-F431-4167-8641-2442002848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"/>
          <a:stretch/>
        </p:blipFill>
        <p:spPr>
          <a:xfrm>
            <a:off x="0" y="-1"/>
            <a:ext cx="12973378" cy="6858001"/>
          </a:xfrm>
          <a:prstGeom prst="rect">
            <a:avLst/>
          </a:prstGeom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046EF372-D0F7-438C-991A-8A6167F47968}"/>
              </a:ext>
            </a:extLst>
          </p:cNvPr>
          <p:cNvSpPr/>
          <p:nvPr/>
        </p:nvSpPr>
        <p:spPr>
          <a:xfrm rot="920767">
            <a:off x="4113440" y="1340867"/>
            <a:ext cx="4746496" cy="4559025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0CD6521-23D5-48FC-BC72-5B2A2B9333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6" b="12019"/>
          <a:stretch/>
        </p:blipFill>
        <p:spPr>
          <a:xfrm rot="20009610">
            <a:off x="1420388" y="3161571"/>
            <a:ext cx="3941052" cy="27561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490E052-599F-4402-867B-DC6566C75F91}"/>
              </a:ext>
            </a:extLst>
          </p:cNvPr>
          <p:cNvSpPr txBox="1"/>
          <p:nvPr/>
        </p:nvSpPr>
        <p:spPr>
          <a:xfrm>
            <a:off x="4846834" y="133833"/>
            <a:ext cx="6488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Hương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altLang="zh-CN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Zalo</a:t>
            </a:r>
            <a:r>
              <a:rPr lang="en-US" altLang="zh-CN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0972115126</a:t>
            </a:r>
            <a:endParaRPr lang="zh-CN" alt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D25D4C-C667-456C-B9A7-2C4024B3FFBA}"/>
              </a:ext>
            </a:extLst>
          </p:cNvPr>
          <p:cNvSpPr txBox="1"/>
          <p:nvPr/>
        </p:nvSpPr>
        <p:spPr>
          <a:xfrm>
            <a:off x="5566486" y="2672219"/>
            <a:ext cx="24306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92245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490</Words>
  <Application>Microsoft Office PowerPoint</Application>
  <PresentationFormat>Widescreen</PresentationFormat>
  <Paragraphs>75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等线</vt:lpstr>
      <vt:lpstr>Arial</vt:lpstr>
      <vt:lpstr>Calibri</vt:lpstr>
      <vt:lpstr>Calibri Light</vt:lpstr>
      <vt:lpstr>HP001 4 hang 1 ô ly</vt:lpstr>
      <vt:lpstr>Times New Roman</vt:lpstr>
      <vt:lpstr>UTM Showcard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Administrator</cp:lastModifiedBy>
  <cp:revision>43</cp:revision>
  <dcterms:created xsi:type="dcterms:W3CDTF">2024-01-22T01:13:14Z</dcterms:created>
  <dcterms:modified xsi:type="dcterms:W3CDTF">2025-02-10T00:50:38Z</dcterms:modified>
</cp:coreProperties>
</file>