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57" r:id="rId3"/>
    <p:sldId id="4421" r:id="rId4"/>
    <p:sldId id="287" r:id="rId5"/>
    <p:sldId id="260" r:id="rId6"/>
    <p:sldId id="4417" r:id="rId7"/>
    <p:sldId id="4418" r:id="rId8"/>
    <p:sldId id="4419" r:id="rId9"/>
    <p:sldId id="4420" r:id="rId10"/>
    <p:sldId id="4422" r:id="rId11"/>
    <p:sldId id="4423" r:id="rId12"/>
    <p:sldId id="4424" r:id="rId13"/>
    <p:sldId id="4425" r:id="rId14"/>
    <p:sldId id="4426" r:id="rId15"/>
    <p:sldId id="4427" r:id="rId16"/>
    <p:sldId id="4428" r:id="rId17"/>
    <p:sldId id="4429" r:id="rId18"/>
    <p:sldId id="4430" r:id="rId19"/>
    <p:sldId id="4431" r:id="rId20"/>
    <p:sldId id="4432" r:id="rId21"/>
    <p:sldId id="4433" r:id="rId22"/>
    <p:sldId id="4434" r:id="rId23"/>
    <p:sldId id="4435" r:id="rId24"/>
    <p:sldId id="4436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2" d="100"/>
          <a:sy n="32" d="100"/>
        </p:scale>
        <p:origin x="2220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8417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43171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357992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5939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946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1919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26122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8759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64101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5803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01699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58373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5182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55596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58318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18669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27117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9649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56480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1220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4510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0867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5928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2275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43603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0954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5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11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8A389-F186-5D7A-6B05-262EF7D691F2}"/>
              </a:ext>
            </a:extLst>
          </p:cNvPr>
          <p:cNvSpPr txBox="1"/>
          <p:nvPr/>
        </p:nvSpPr>
        <p:spPr>
          <a:xfrm>
            <a:off x="988827" y="765545"/>
            <a:ext cx="10462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100m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40 m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– 30 = 40 (m)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100m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40 m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(100 + 40) × 40 : 2 = 2 800 (m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 m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m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× 30 = 3 000 (m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1 400 + 2 800 + 3 000 = 7 200 (m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vi: 380 m;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7 200 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98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3416302" y="297712"/>
            <a:ext cx="5270498" cy="744279"/>
            <a:chOff x="3358686" y="2017244"/>
            <a:chExt cx="9489041" cy="13070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7"/>
              <a:ext cx="9489041" cy="1227511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85591" y="2017244"/>
              <a:ext cx="9271017" cy="1135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d) Tính diện tích mặt nước: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684426" y="276743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A4975-7F24-29E6-04A8-3FC02A02D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83" y="1593666"/>
            <a:ext cx="5090637" cy="31165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5A779C-4B13-4601-922D-5387A4384555}"/>
              </a:ext>
            </a:extLst>
          </p:cNvPr>
          <p:cNvSpPr txBox="1"/>
          <p:nvPr/>
        </p:nvSpPr>
        <p:spPr>
          <a:xfrm>
            <a:off x="5103628" y="1605516"/>
            <a:ext cx="69217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phần hình thang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(24 + 34) × 20 : 2 = 580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 kính nửa hình tròn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: 2 = 10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phần nửa hình tròn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10 × 10 : 2 = 157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mặt nước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580 + 157 = 737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737 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4430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566235" y="165963"/>
            <a:ext cx="10140212" cy="1573818"/>
            <a:chOff x="3358686" y="2096807"/>
            <a:chExt cx="9489041" cy="15477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7"/>
              <a:ext cx="9489041" cy="1227511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05994" y="2100896"/>
              <a:ext cx="9271017" cy="1543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a) Nêu cách tính diện tích xung quanh, diện tích toàn phần, thể tích của hình hộp chữ nhật, hình lập phương. Lấy ví dụ minh họa.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642975" y="159785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EA85D-ED2C-661F-6514-217C4E721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40" y="1539949"/>
            <a:ext cx="9130045" cy="45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44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160782-0C03-313E-62E5-BE45A4DF2B0C}"/>
              </a:ext>
            </a:extLst>
          </p:cNvPr>
          <p:cNvSpPr txBox="1"/>
          <p:nvPr/>
        </p:nvSpPr>
        <p:spPr>
          <a:xfrm>
            <a:off x="808074" y="659219"/>
            <a:ext cx="108239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 Hình hộp chữ nhật:</a:t>
            </a:r>
          </a:p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 tính diện tích xung quanh của hình hộp chữ nhật, ta lấy chu vi mặt đáy nhân với chiều cao (cùng một đơn vị đo).</a:t>
            </a:r>
          </a:p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 tính diện tích toàn phần của hình hộp chữ nhật, ta tính tổng diện tích xung quanh và diện tích hai đáy của hình hộp chữ nhật đó.</a:t>
            </a:r>
          </a:p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hộp chữ nhật, ta lấy chiều dài nhân với chiều rộng rồi nhân với chiều cao (cùng một đơn vị đo).</a:t>
            </a:r>
          </a:p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 dụ: Hình hộp chữ nhật có chiều dài, chiều rộng, chiều cao lần lượt là 4 cm, 3 cm, 2 cm.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xung quanh là: (4 + 3) × 2 × 2 = 28 (cm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toàn phần là: 28 + 4 × 3 × 2 = 52 (cm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là: 4 × 3 × 2 = 24 (cm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9585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BD9C0-4CD9-AC1C-2182-5AC15F85731F}"/>
              </a:ext>
            </a:extLst>
          </p:cNvPr>
          <p:cNvSpPr txBox="1"/>
          <p:nvPr/>
        </p:nvSpPr>
        <p:spPr>
          <a:xfrm>
            <a:off x="893135" y="563526"/>
            <a:ext cx="1033484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phương: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 tính diện tích xung quanh của hình lập phương, ta lấy diện tích một mặt nhân với 4.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 tính diện tích toàn phần của hình lập phương, ta lấy diện tích một mặt nhân với 6.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cạnh.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 dụ: Hình lập phương có cạnh 3 cm.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xung quanh là: 3 × 3 × 4 = 36 (cm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toàn phần là: 3 × 3 × 6 = 54 (cm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là: 3 × 3 × 3 = 27 (cm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5913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566235" y="165964"/>
            <a:ext cx="10140212" cy="1248168"/>
            <a:chOff x="3358686" y="2096807"/>
            <a:chExt cx="9489041" cy="12275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7"/>
              <a:ext cx="9489041" cy="1227511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05994" y="2100896"/>
              <a:ext cx="9271017" cy="105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b) Tính diện tích xung quanh, diện tích toàn phần, thể tích của mỗi hình hộp chữ nhật, hình lập phương sau: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642975" y="159785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90DC0-05C3-571A-5B57-9644919F3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6" y="1863023"/>
            <a:ext cx="11450476" cy="317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7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B16BF-8436-CC76-CC1E-D3F3A098A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46" y="1714278"/>
            <a:ext cx="3617112" cy="23579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FD01CA-B220-3FEC-4EE0-B71FBE05B711}"/>
              </a:ext>
            </a:extLst>
          </p:cNvPr>
          <p:cNvSpPr txBox="1"/>
          <p:nvPr/>
        </p:nvSpPr>
        <p:spPr>
          <a:xfrm>
            <a:off x="4572000" y="1552353"/>
            <a:ext cx="69962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 + 8) × 2 × 5 = 120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120 + 4 × 8 × 2 = 184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4 × 5 = 160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1008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FD01CA-B220-3FEC-4EE0-B71FBE05B711}"/>
              </a:ext>
            </a:extLst>
          </p:cNvPr>
          <p:cNvSpPr txBox="1"/>
          <p:nvPr/>
        </p:nvSpPr>
        <p:spPr>
          <a:xfrm>
            <a:off x="4572000" y="1552353"/>
            <a:ext cx="69962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× 3 × 4 = 36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× 3 × 6 = 54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× 3 × 3 = 27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C7E1A-EA41-8A8C-0CF5-DC13AF318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78" y="1949192"/>
            <a:ext cx="3706895" cy="237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93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34BDFC-BAC3-296D-FC1E-B26642CF6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61" y="1735433"/>
            <a:ext cx="3240392" cy="3325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5CFFF4-FFE1-94FD-80A2-D4CC34CD653D}"/>
              </a:ext>
            </a:extLst>
          </p:cNvPr>
          <p:cNvSpPr txBox="1"/>
          <p:nvPr/>
        </p:nvSpPr>
        <p:spPr>
          <a:xfrm>
            <a:off x="4572000" y="1552353"/>
            <a:ext cx="69962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(5,4 + 2,5) × 2 × 8 = 126,4 (m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126,4 + 5,4 × 2,5 × 2 = 153,4 (m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5,4 × 2,5 × 8 = 108 (m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1323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566235" y="165964"/>
            <a:ext cx="10140212" cy="1248168"/>
            <a:chOff x="3358686" y="2096807"/>
            <a:chExt cx="9489041" cy="12275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7"/>
              <a:ext cx="9489041" cy="1227511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05994" y="2100896"/>
              <a:ext cx="9271017" cy="105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c) Hương đã làm một con voi bằng hai khối đất nặn có kích thước như hình vẽ. Tính thể tích con voi đó.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642975" y="159785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5FB30-F705-7176-3EBF-6DE1E33B8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81212"/>
            <a:ext cx="106680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13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ười tôi yêu tôi thương">
            <a:hlinkClick r:id="" action="ppaction://media"/>
            <a:extLst>
              <a:ext uri="{FF2B5EF4-FFF2-40B4-BE49-F238E27FC236}">
                <a16:creationId xmlns:a16="http://schemas.microsoft.com/office/drawing/2014/main" id="{50323992-D41B-B63F-06B1-F308F1A07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5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13BE3-421F-74E7-2CCF-78EF019FB311}"/>
              </a:ext>
            </a:extLst>
          </p:cNvPr>
          <p:cNvSpPr txBox="1"/>
          <p:nvPr/>
        </p:nvSpPr>
        <p:spPr>
          <a:xfrm>
            <a:off x="1041991" y="988828"/>
            <a:ext cx="981385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hình hộp chữ nhật là:</a:t>
            </a:r>
          </a:p>
          <a:p>
            <a:pPr algn="ctr"/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× 2 × 5 = 20 (cm</a:t>
            </a:r>
            <a:r>
              <a:rPr lang="vi-VN" sz="4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hình lập phương là:</a:t>
            </a:r>
          </a:p>
          <a:p>
            <a:pPr algn="ctr"/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4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con voi đó là:</a:t>
            </a:r>
          </a:p>
          <a:p>
            <a:pPr algn="ctr"/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+ 216 = 236 (cm</a:t>
            </a:r>
            <a:r>
              <a:rPr lang="vi-VN" sz="4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236 cm</a:t>
            </a:r>
            <a:r>
              <a:rPr lang="vi-VN" sz="4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4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88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052624" y="165962"/>
            <a:ext cx="10749516" cy="2066875"/>
            <a:chOff x="3358686" y="2096807"/>
            <a:chExt cx="9489041" cy="12275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7"/>
              <a:ext cx="9489041" cy="1227511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05994" y="2100896"/>
              <a:ext cx="9271017" cy="1091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Một con sư tử chạy với vận tốc 1 300 m/phút, một con hổ chạy với vận tốc 1 km/phút. Hỏi: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a) Con vật nào chạy nhanh hơn?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b) Sau 4 phút, mỗi con vật chạy được quãng đường dài bao nhiêu ki-lô-mét?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175143" y="255478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A800F-F835-0818-39F5-F5E3A4C0A307}"/>
              </a:ext>
            </a:extLst>
          </p:cNvPr>
          <p:cNvSpPr txBox="1"/>
          <p:nvPr/>
        </p:nvSpPr>
        <p:spPr>
          <a:xfrm>
            <a:off x="297713" y="2524979"/>
            <a:ext cx="117808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Một phút con sư tử chạy được 1 300 m = 1,3 km, con hổ chạy được 1 km.</a:t>
            </a:r>
          </a:p>
          <a:p>
            <a:pPr algn="just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 1,3 km &gt; 1 km. Vậy con sư tử chạy nhanh hơn.</a:t>
            </a:r>
          </a:p>
          <a:p>
            <a:pPr algn="just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Sau 4 phút con sư tử chạy được số ki-lô-mét là: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1,3 × 4 = 5,2 (km)</a:t>
            </a:r>
          </a:p>
          <a:p>
            <a:pPr algn="just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4 phút con hổ chạy được số ki-lô-mét là: 1 × 4 = 4 (km)</a:t>
            </a:r>
          </a:p>
        </p:txBody>
      </p:sp>
    </p:spTree>
    <p:extLst>
      <p:ext uri="{BB962C8B-B14F-4D97-AF65-F5344CB8AC3E}">
        <p14:creationId xmlns:p14="http://schemas.microsoft.com/office/powerpoint/2010/main" val="2696898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052624" y="165962"/>
            <a:ext cx="10749516" cy="1195005"/>
            <a:chOff x="3358686" y="2096807"/>
            <a:chExt cx="9489041" cy="7097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7"/>
              <a:ext cx="9489041" cy="709710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05994" y="2100896"/>
              <a:ext cx="9271017" cy="60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Ba bạn Nga, Mai, Linh cùng học một lớp. Hôm nay, sau khi tan học lúc 16 giờ 55 phút, ba bạn đi bộ từ trường về nhà.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175143" y="255478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2E2BA-F750-431B-B2A7-4309BDDD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57" y="1865017"/>
            <a:ext cx="10868025" cy="3000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828DE2-C82C-CC9A-70F1-6419A10DBC24}"/>
              </a:ext>
            </a:extLst>
          </p:cNvPr>
          <p:cNvSpPr txBox="1"/>
          <p:nvPr/>
        </p:nvSpPr>
        <p:spPr>
          <a:xfrm>
            <a:off x="1127051" y="5029200"/>
            <a:ext cx="10164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mỗi bạn đi từ trường về nhà hết bao nhiêu phút?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97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574E49-79EB-7B5F-8F52-F4103FAD1331}"/>
              </a:ext>
            </a:extLst>
          </p:cNvPr>
          <p:cNvSpPr txBox="1"/>
          <p:nvPr/>
        </p:nvSpPr>
        <p:spPr>
          <a:xfrm>
            <a:off x="776176" y="744279"/>
            <a:ext cx="104943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 đi từ trường về nhà hết số phút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 giờ 18 phút – 16 giờ 55 phút = 23 phút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 đi từ trường về nhà hết số phút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 giờ 20 phút – 16 giờ 55 phút = 25 phút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Linh đi từ trường về nhà hết số phút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 giờ 15 phút – 16 giờ 55 phút = 20 phút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Nga: 23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Mai: 25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Linh: 20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69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D1379-8E81-075D-8F35-6F623C45EB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7982" y="1465947"/>
            <a:ext cx="8285182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40933" y="329609"/>
            <a:ext cx="6046677" cy="754913"/>
            <a:chOff x="3358686" y="2017244"/>
            <a:chExt cx="9489041" cy="13070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7"/>
              <a:ext cx="9489041" cy="1227511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85590" y="2017244"/>
              <a:ext cx="9271018" cy="690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b)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Tính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diện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tích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hình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sau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:</a:t>
              </a:r>
              <a:endParaRPr kumimoji="0" lang="vi-VN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323998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3AEC5-4776-11D8-A52B-2525B96D0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147" y="1498637"/>
            <a:ext cx="940117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94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D19CE-50D2-5A4E-F598-6C6C8CB8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30" y="613143"/>
            <a:ext cx="3127261" cy="26085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9C37BA-B135-A5C8-68AE-12F413E8F82E}"/>
              </a:ext>
            </a:extLst>
          </p:cNvPr>
          <p:cNvSpPr txBox="1"/>
          <p:nvPr/>
        </p:nvSpPr>
        <p:spPr>
          <a:xfrm>
            <a:off x="4242391" y="914399"/>
            <a:ext cx="7230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3,5 × 3,5 = 12,25 (cm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0DF10-E75D-6C92-1C4B-69A1A2047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17" y="3456246"/>
            <a:ext cx="4082435" cy="2604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BDAAAB-E18E-4A62-006B-6B8DCD00D763}"/>
              </a:ext>
            </a:extLst>
          </p:cNvPr>
          <p:cNvSpPr txBox="1"/>
          <p:nvPr/>
        </p:nvSpPr>
        <p:spPr>
          <a:xfrm>
            <a:off x="4572001" y="3753292"/>
            <a:ext cx="7230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10,5 × 6,5 = 68,25 (cm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394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D6D7B-7C78-3A5C-0EAB-E947C751B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98" y="610043"/>
            <a:ext cx="2905125" cy="217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9C03B-7C23-6820-6D67-2AEB87CA3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217" y="3515943"/>
            <a:ext cx="2543175" cy="1952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13B4D8-47B5-6666-DD83-AF857AEC7267}"/>
              </a:ext>
            </a:extLst>
          </p:cNvPr>
          <p:cNvSpPr txBox="1"/>
          <p:nvPr/>
        </p:nvSpPr>
        <p:spPr>
          <a:xfrm>
            <a:off x="4242391" y="914399"/>
            <a:ext cx="7230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× 6,4 : 2 = 32 (cm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3CE36-71C3-A403-E5E7-DF5A33CF5084}"/>
              </a:ext>
            </a:extLst>
          </p:cNvPr>
          <p:cNvSpPr txBox="1"/>
          <p:nvPr/>
        </p:nvSpPr>
        <p:spPr>
          <a:xfrm>
            <a:off x="4433777" y="3806454"/>
            <a:ext cx="7230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(20 + 10,3) × 12 : 2 = 181,8 (cm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135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41F1C-29F3-0DC4-84E4-A38F523C3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12" y="596310"/>
            <a:ext cx="2241601" cy="2104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4D04A7-F555-B47C-94CC-49E8F9D2D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18" y="3314257"/>
            <a:ext cx="3903589" cy="2339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7BD92C-00C2-DCD6-65A1-F19186584B87}"/>
              </a:ext>
            </a:extLst>
          </p:cNvPr>
          <p:cNvSpPr txBox="1"/>
          <p:nvPr/>
        </p:nvSpPr>
        <p:spPr>
          <a:xfrm>
            <a:off x="4242391" y="914399"/>
            <a:ext cx="7230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3,14 × 17 × 17 = 907,46 (cm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F9379B-9ED1-C379-B66F-0D61AF0CBCC3}"/>
              </a:ext>
            </a:extLst>
          </p:cNvPr>
          <p:cNvSpPr txBox="1"/>
          <p:nvPr/>
        </p:nvSpPr>
        <p:spPr>
          <a:xfrm>
            <a:off x="4433777" y="3806454"/>
            <a:ext cx="7230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(10 + 8) × 4,5 : 2 = 40,5 (cm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28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570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3416302" y="297712"/>
            <a:ext cx="6418816" cy="744279"/>
            <a:chOff x="3358686" y="2017244"/>
            <a:chExt cx="9489041" cy="13070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7"/>
              <a:ext cx="9489041" cy="1227511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85590" y="2017244"/>
              <a:ext cx="9271018" cy="67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c)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Tính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chu vi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diện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tích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khu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đất</a:t>
              </a:r>
              <a:r>
                <a:rPr kumimoji="0" lang="en-US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:</a:t>
              </a:r>
              <a:endParaRPr kumimoji="0" lang="vi-VN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684426" y="276743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AB714-8F97-EC9F-AA1E-0A17D60A0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14" y="1755813"/>
            <a:ext cx="4802326" cy="33903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13C9BC-6AB7-3672-E291-BF4C8CD99DD6}"/>
              </a:ext>
            </a:extLst>
          </p:cNvPr>
          <p:cNvSpPr txBox="1"/>
          <p:nvPr/>
        </p:nvSpPr>
        <p:spPr>
          <a:xfrm>
            <a:off x="4816548" y="1775637"/>
            <a:ext cx="6964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fr-FR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fr-FR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fr-FR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</a:p>
          <a:p>
            <a:pPr algn="ctr"/>
            <a:r>
              <a:rPr lang="fr-FR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+ 100 + 30 + 50 + 50 + 50 + 20 + 50 = 380 (m)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761B1-E1FF-2EEA-CADE-323932FD6667}"/>
              </a:ext>
            </a:extLst>
          </p:cNvPr>
          <p:cNvSpPr txBox="1"/>
          <p:nvPr/>
        </p:nvSpPr>
        <p:spPr>
          <a:xfrm>
            <a:off x="4912241" y="3498112"/>
            <a:ext cx="696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khu đất thành 3 phần như hình vẽ:</a:t>
            </a:r>
            <a:endParaRPr lang="fr-FR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1D456C-638F-1362-38F7-A63320CCDD20}"/>
              </a:ext>
            </a:extLst>
          </p:cNvPr>
          <p:cNvCxnSpPr/>
          <p:nvPr/>
        </p:nvCxnSpPr>
        <p:spPr>
          <a:xfrm>
            <a:off x="2466753" y="2966484"/>
            <a:ext cx="0" cy="1052623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7528E9-09D9-A05E-A1C1-194CD79B3967}"/>
              </a:ext>
            </a:extLst>
          </p:cNvPr>
          <p:cNvCxnSpPr>
            <a:cxnSpLocks/>
          </p:cNvCxnSpPr>
          <p:nvPr/>
        </p:nvCxnSpPr>
        <p:spPr>
          <a:xfrm>
            <a:off x="3498112" y="2211572"/>
            <a:ext cx="0" cy="2562447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ABEEECF-76EC-E3BC-C9E8-EEAA293508CA}"/>
              </a:ext>
            </a:extLst>
          </p:cNvPr>
          <p:cNvSpPr txBox="1"/>
          <p:nvPr/>
        </p:nvSpPr>
        <p:spPr>
          <a:xfrm>
            <a:off x="4912241" y="4146698"/>
            <a:ext cx="6964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hình thang có đáy lớn 50 m và đáy nhỏ 20 m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(50 + 20) × 40 : 2 = 1 400 (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fr-FR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6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1073</Words>
  <Application>Microsoft Office PowerPoint</Application>
  <PresentationFormat>Widescreen</PresentationFormat>
  <Paragraphs>110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字魂100号-方方先锋体</vt:lpstr>
      <vt:lpstr>思源黑体 CN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1</cp:revision>
  <dcterms:created xsi:type="dcterms:W3CDTF">2025-04-17T01:07:41Z</dcterms:created>
  <dcterms:modified xsi:type="dcterms:W3CDTF">2025-04-19T15:27:44Z</dcterms:modified>
</cp:coreProperties>
</file>