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9" r:id="rId3"/>
  </p:sldMasterIdLst>
  <p:notesMasterIdLst>
    <p:notesMasterId r:id="rId24"/>
  </p:notesMasterIdLst>
  <p:sldIdLst>
    <p:sldId id="256" r:id="rId4"/>
    <p:sldId id="286" r:id="rId5"/>
    <p:sldId id="287" r:id="rId6"/>
    <p:sldId id="288" r:id="rId7"/>
    <p:sldId id="289" r:id="rId8"/>
    <p:sldId id="290" r:id="rId9"/>
    <p:sldId id="291" r:id="rId10"/>
    <p:sldId id="292" r:id="rId11"/>
    <p:sldId id="293" r:id="rId12"/>
    <p:sldId id="295" r:id="rId13"/>
    <p:sldId id="294" r:id="rId14"/>
    <p:sldId id="296" r:id="rId15"/>
    <p:sldId id="297" r:id="rId16"/>
    <p:sldId id="298" r:id="rId17"/>
    <p:sldId id="301" r:id="rId18"/>
    <p:sldId id="302" r:id="rId19"/>
    <p:sldId id="303" r:id="rId20"/>
    <p:sldId id="304" r:id="rId21"/>
    <p:sldId id="305" r:id="rId22"/>
    <p:sldId id="333"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534"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9CCE3-BA20-45A0-8625-B7F232330B62}" type="datetimeFigureOut">
              <a:rPr lang="en-US" smtClean="0"/>
              <a:t>15/1/2025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37ECF-2D25-470E-B48D-04C706D46353}" type="slidenum">
              <a:rPr lang="en-US" smtClean="0"/>
              <a:t>‹#›</a:t>
            </a:fld>
            <a:endParaRPr lang="en-US"/>
          </a:p>
        </p:txBody>
      </p:sp>
    </p:spTree>
    <p:extLst>
      <p:ext uri="{BB962C8B-B14F-4D97-AF65-F5344CB8AC3E}">
        <p14:creationId xmlns:p14="http://schemas.microsoft.com/office/powerpoint/2010/main" val="26472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7DBA-63AD-4FE4-9FB2-CE697466C5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48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F3337ECF-2D25-470E-B48D-04C706D46353}" type="slidenum">
              <a:rPr lang="en-US" smtClean="0"/>
              <a:t>13</a:t>
            </a:fld>
            <a:endParaRPr lang="en-US"/>
          </a:p>
        </p:txBody>
      </p:sp>
    </p:spTree>
    <p:extLst>
      <p:ext uri="{BB962C8B-B14F-4D97-AF65-F5344CB8AC3E}">
        <p14:creationId xmlns:p14="http://schemas.microsoft.com/office/powerpoint/2010/main" val="182850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7DBA-63AD-4FE4-9FB2-CE697466C5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2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a:p>
          <a:p>
            <a:endParaRPr lang="en-US"/>
          </a:p>
        </p:txBody>
      </p:sp>
      <p:sp>
        <p:nvSpPr>
          <p:cNvPr id="4" name="Slide Number Placeholder 3"/>
          <p:cNvSpPr>
            <a:spLocks noGrp="1"/>
          </p:cNvSpPr>
          <p:nvPr>
            <p:ph type="sldNum" sz="quarter" idx="5"/>
          </p:nvPr>
        </p:nvSpPr>
        <p:spPr/>
        <p:txBody>
          <a:bodyPr/>
          <a:lstStyle/>
          <a:p>
            <a:fld id="{F3337ECF-2D25-470E-B48D-04C706D46353}" type="slidenum">
              <a:rPr lang="en-US" smtClean="0"/>
              <a:t>19</a:t>
            </a:fld>
            <a:endParaRPr lang="en-US"/>
          </a:p>
        </p:txBody>
      </p:sp>
    </p:spTree>
    <p:extLst>
      <p:ext uri="{BB962C8B-B14F-4D97-AF65-F5344CB8AC3E}">
        <p14:creationId xmlns:p14="http://schemas.microsoft.com/office/powerpoint/2010/main" val="423561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A58F-48F7-8410-20C1-05564EA586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6755C8-376E-2920-A4F4-AFB6E540E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24FDA7-EF61-182A-157E-935C383EE090}"/>
              </a:ext>
            </a:extLst>
          </p:cNvPr>
          <p:cNvSpPr>
            <a:spLocks noGrp="1"/>
          </p:cNvSpPr>
          <p:nvPr>
            <p:ph type="dt" sz="half" idx="10"/>
          </p:nvPr>
        </p:nvSpPr>
        <p:spPr/>
        <p:txBody>
          <a:bodyPr/>
          <a:lstStyle/>
          <a:p>
            <a:fld id="{B1218695-1D7E-4CFF-A450-03B9C895CF56}" type="datetimeFigureOut">
              <a:rPr lang="en-US" smtClean="0"/>
              <a:t>15/1/2025</a:t>
            </a:fld>
            <a:endParaRPr lang="en-US"/>
          </a:p>
        </p:txBody>
      </p:sp>
      <p:sp>
        <p:nvSpPr>
          <p:cNvPr id="5" name="Footer Placeholder 4">
            <a:extLst>
              <a:ext uri="{FF2B5EF4-FFF2-40B4-BE49-F238E27FC236}">
                <a16:creationId xmlns:a16="http://schemas.microsoft.com/office/drawing/2014/main" id="{0D1BB9D7-8985-5478-274D-8124D12A3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1B3C3-0387-6C0E-9E34-2FECAE227206}"/>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250474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DEA2-CA11-BB78-6484-590FCA03A5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D3CE2D-0F92-EF62-3ACD-E4D8F3A09F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E0D15-5ADC-F709-ADA4-9B2F6CA03C07}"/>
              </a:ext>
            </a:extLst>
          </p:cNvPr>
          <p:cNvSpPr>
            <a:spLocks noGrp="1"/>
          </p:cNvSpPr>
          <p:nvPr>
            <p:ph type="dt" sz="half" idx="10"/>
          </p:nvPr>
        </p:nvSpPr>
        <p:spPr/>
        <p:txBody>
          <a:bodyPr/>
          <a:lstStyle/>
          <a:p>
            <a:fld id="{B1218695-1D7E-4CFF-A450-03B9C895CF56}" type="datetimeFigureOut">
              <a:rPr lang="en-US" smtClean="0"/>
              <a:t>15/1/2025</a:t>
            </a:fld>
            <a:endParaRPr lang="en-US"/>
          </a:p>
        </p:txBody>
      </p:sp>
      <p:sp>
        <p:nvSpPr>
          <p:cNvPr id="5" name="Footer Placeholder 4">
            <a:extLst>
              <a:ext uri="{FF2B5EF4-FFF2-40B4-BE49-F238E27FC236}">
                <a16:creationId xmlns:a16="http://schemas.microsoft.com/office/drawing/2014/main" id="{F6DB7BED-0C74-97FB-174B-B31100795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4194D-32B4-FC80-D4CE-F2E1E8961E63}"/>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175514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7B020-9F7E-5B8B-DD4C-3A4813FF89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E42964-4633-C866-19AF-E3AA8CD519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17545-D34C-52AA-BAA4-49C0AF435DD5}"/>
              </a:ext>
            </a:extLst>
          </p:cNvPr>
          <p:cNvSpPr>
            <a:spLocks noGrp="1"/>
          </p:cNvSpPr>
          <p:nvPr>
            <p:ph type="dt" sz="half" idx="10"/>
          </p:nvPr>
        </p:nvSpPr>
        <p:spPr/>
        <p:txBody>
          <a:bodyPr/>
          <a:lstStyle/>
          <a:p>
            <a:fld id="{B1218695-1D7E-4CFF-A450-03B9C895CF56}" type="datetimeFigureOut">
              <a:rPr lang="en-US" smtClean="0"/>
              <a:t>15/1/2025</a:t>
            </a:fld>
            <a:endParaRPr lang="en-US"/>
          </a:p>
        </p:txBody>
      </p:sp>
      <p:sp>
        <p:nvSpPr>
          <p:cNvPr id="5" name="Footer Placeholder 4">
            <a:extLst>
              <a:ext uri="{FF2B5EF4-FFF2-40B4-BE49-F238E27FC236}">
                <a16:creationId xmlns:a16="http://schemas.microsoft.com/office/drawing/2014/main" id="{D9D07FA0-278F-E7EE-0584-AF4D337AE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B8543-103C-3F23-7F9F-40F692397D82}"/>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48787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56C9-8137-9314-BF43-C76DD868D8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F319D6-AB6D-B8F5-5078-52C6D8A6672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A48B32-3706-5D5C-1FFD-8C07E84CF9BC}"/>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15/1/2025</a:t>
            </a:fld>
            <a:endParaRPr lang="en-US"/>
          </a:p>
        </p:txBody>
      </p:sp>
      <p:sp>
        <p:nvSpPr>
          <p:cNvPr id="5" name="Footer Placeholder 4">
            <a:extLst>
              <a:ext uri="{FF2B5EF4-FFF2-40B4-BE49-F238E27FC236}">
                <a16:creationId xmlns:a16="http://schemas.microsoft.com/office/drawing/2014/main" id="{F7746CC5-405A-EC14-43EA-03ECC22A5D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B554C8-D25A-F142-60AD-6F3FD0D38FF0}"/>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2689691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6106-3140-7293-9882-6BE6FC7C7C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795DFA-BB99-B31D-A363-8395A9AF4B7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CAA92-7AEC-9C88-E5D7-ED4123FC5CB3}"/>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15/1/2025</a:t>
            </a:fld>
            <a:endParaRPr lang="en-US"/>
          </a:p>
        </p:txBody>
      </p:sp>
      <p:sp>
        <p:nvSpPr>
          <p:cNvPr id="5" name="Footer Placeholder 4">
            <a:extLst>
              <a:ext uri="{FF2B5EF4-FFF2-40B4-BE49-F238E27FC236}">
                <a16:creationId xmlns:a16="http://schemas.microsoft.com/office/drawing/2014/main" id="{665C3B92-660D-D8D5-DFA2-D94D149C4E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DFE84F-01CC-FCB7-1706-6AE6B09B0C77}"/>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127792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AFAF-846F-2C06-53C2-2CCED81FCBF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6F29DD-44E1-2E0A-D2C4-2972EB1FA7A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62A20B-76E5-6277-0E34-4F976B2D2F32}"/>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15/1/2025</a:t>
            </a:fld>
            <a:endParaRPr lang="en-US"/>
          </a:p>
        </p:txBody>
      </p:sp>
      <p:sp>
        <p:nvSpPr>
          <p:cNvPr id="5" name="Footer Placeholder 4">
            <a:extLst>
              <a:ext uri="{FF2B5EF4-FFF2-40B4-BE49-F238E27FC236}">
                <a16:creationId xmlns:a16="http://schemas.microsoft.com/office/drawing/2014/main" id="{703048AB-6D50-7930-406E-6F6DEE77BF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8A33F2-99A7-2906-5AC7-58136757CDE6}"/>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306486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6A6C-9102-6FAE-BC94-68F9C24402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DAA2C2-ED61-77FF-D0E4-E9230E595C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15F37F-5118-BB21-8F1E-1E49585A3EF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F113F0-0E09-1DFA-333A-BE6E28E45F77}"/>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15/1/2025</a:t>
            </a:fld>
            <a:endParaRPr lang="en-US"/>
          </a:p>
        </p:txBody>
      </p:sp>
      <p:sp>
        <p:nvSpPr>
          <p:cNvPr id="6" name="Footer Placeholder 5">
            <a:extLst>
              <a:ext uri="{FF2B5EF4-FFF2-40B4-BE49-F238E27FC236}">
                <a16:creationId xmlns:a16="http://schemas.microsoft.com/office/drawing/2014/main" id="{B05623B6-2395-96C3-F40E-6C9C591941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CABA4B-0D2B-1ADD-59BC-3049490FD644}"/>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3424843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4BBE-CCD5-1CDB-BD23-F5392FCDF42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C91FFB8-14BE-0CD4-99AF-AE936A4E225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81340-3491-C540-4AEB-CF50AD419D0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DDC5F9-A0AE-C098-6D89-EC632D612A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EDCD62-5C20-C033-9489-089B88DF7A8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A2D1CB-77AE-0C4C-FF43-679C3CA5F2F1}"/>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15/1/2025</a:t>
            </a:fld>
            <a:endParaRPr lang="en-US"/>
          </a:p>
        </p:txBody>
      </p:sp>
      <p:sp>
        <p:nvSpPr>
          <p:cNvPr id="8" name="Footer Placeholder 7">
            <a:extLst>
              <a:ext uri="{FF2B5EF4-FFF2-40B4-BE49-F238E27FC236}">
                <a16:creationId xmlns:a16="http://schemas.microsoft.com/office/drawing/2014/main" id="{D5463948-4F55-013B-8D91-5DEFEF5EB4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771383-A51E-0E15-D838-A8D73F7E2A0E}"/>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3224198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EBF7-40BD-1F70-DD48-8108BE3D4D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5DC9420-4119-FB21-FE74-F69A79426E62}"/>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15/1/2025</a:t>
            </a:fld>
            <a:endParaRPr lang="en-US"/>
          </a:p>
        </p:txBody>
      </p:sp>
      <p:sp>
        <p:nvSpPr>
          <p:cNvPr id="4" name="Footer Placeholder 3">
            <a:extLst>
              <a:ext uri="{FF2B5EF4-FFF2-40B4-BE49-F238E27FC236}">
                <a16:creationId xmlns:a16="http://schemas.microsoft.com/office/drawing/2014/main" id="{F65B3427-E27B-F0C6-A1FF-B705831A26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1056E9-7A24-16BE-2F67-AD58DB175B7C}"/>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4063800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A5ED97-5E1E-60CC-50FF-D165E68AD131}"/>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15/1/2025</a:t>
            </a:fld>
            <a:endParaRPr lang="en-US"/>
          </a:p>
        </p:txBody>
      </p:sp>
      <p:sp>
        <p:nvSpPr>
          <p:cNvPr id="3" name="Footer Placeholder 2">
            <a:extLst>
              <a:ext uri="{FF2B5EF4-FFF2-40B4-BE49-F238E27FC236}">
                <a16:creationId xmlns:a16="http://schemas.microsoft.com/office/drawing/2014/main" id="{9E651387-A0C9-797C-933F-39183D0238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51A4D1B-3F44-0975-FEBD-6994AD58771B}"/>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1187919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AFB8-D1DD-A1F2-80CF-E527053987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22392E-35DD-BB4D-C0D6-B90D5B84FA5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FA151A-D077-7735-BA1B-9D8444A067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C42D1-AEC4-73A7-0081-E6584E3E08FC}"/>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15/1/2025</a:t>
            </a:fld>
            <a:endParaRPr lang="en-US"/>
          </a:p>
        </p:txBody>
      </p:sp>
      <p:sp>
        <p:nvSpPr>
          <p:cNvPr id="6" name="Footer Placeholder 5">
            <a:extLst>
              <a:ext uri="{FF2B5EF4-FFF2-40B4-BE49-F238E27FC236}">
                <a16:creationId xmlns:a16="http://schemas.microsoft.com/office/drawing/2014/main" id="{646B3B12-313E-D333-41C6-B9154659AE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66A22FE-DFF2-4D47-871C-3899F3B58974}"/>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53430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689D-AEDE-4D0C-9D81-0FC1631AF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CB2E8-F6C4-05C1-A033-DBA4617C64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1A923-837E-12C5-E17A-ED0356E8DC7B}"/>
              </a:ext>
            </a:extLst>
          </p:cNvPr>
          <p:cNvSpPr>
            <a:spLocks noGrp="1"/>
          </p:cNvSpPr>
          <p:nvPr>
            <p:ph type="dt" sz="half" idx="10"/>
          </p:nvPr>
        </p:nvSpPr>
        <p:spPr/>
        <p:txBody>
          <a:bodyPr/>
          <a:lstStyle/>
          <a:p>
            <a:fld id="{B1218695-1D7E-4CFF-A450-03B9C895CF56}" type="datetimeFigureOut">
              <a:rPr lang="en-US" smtClean="0"/>
              <a:t>15/1/2025</a:t>
            </a:fld>
            <a:endParaRPr lang="en-US"/>
          </a:p>
        </p:txBody>
      </p:sp>
      <p:sp>
        <p:nvSpPr>
          <p:cNvPr id="5" name="Footer Placeholder 4">
            <a:extLst>
              <a:ext uri="{FF2B5EF4-FFF2-40B4-BE49-F238E27FC236}">
                <a16:creationId xmlns:a16="http://schemas.microsoft.com/office/drawing/2014/main" id="{3A62868A-6C21-5D82-7AA3-CAB84E1F8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A7C16-3ACE-9AD2-6857-2FBE3F7E4594}"/>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427379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8ACF5-B569-FC4E-E52E-BB9334F5B0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3E59BE-39AF-8103-A628-31304DD756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1665F9-C524-7C88-E284-5CC10BD2E2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6503E7-A723-6740-E878-BA56767756EE}"/>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15/1/2025</a:t>
            </a:fld>
            <a:endParaRPr lang="en-US"/>
          </a:p>
        </p:txBody>
      </p:sp>
      <p:sp>
        <p:nvSpPr>
          <p:cNvPr id="6" name="Footer Placeholder 5">
            <a:extLst>
              <a:ext uri="{FF2B5EF4-FFF2-40B4-BE49-F238E27FC236}">
                <a16:creationId xmlns:a16="http://schemas.microsoft.com/office/drawing/2014/main" id="{4F9B2653-3F1C-9452-3113-A780C4D7E2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3993B9-E9C8-603F-EBA4-0C5BFD879C45}"/>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425801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7495-6F95-6B63-5AD7-F2BE2F988A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8A084F-ED22-3C62-259C-3EC5E85BB91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9EEB8-992A-12E5-DB2B-E23EA714251A}"/>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15/1/2025</a:t>
            </a:fld>
            <a:endParaRPr lang="en-US"/>
          </a:p>
        </p:txBody>
      </p:sp>
      <p:sp>
        <p:nvSpPr>
          <p:cNvPr id="5" name="Footer Placeholder 4">
            <a:extLst>
              <a:ext uri="{FF2B5EF4-FFF2-40B4-BE49-F238E27FC236}">
                <a16:creationId xmlns:a16="http://schemas.microsoft.com/office/drawing/2014/main" id="{5FA5BF01-A46A-C270-0B0D-7DF4E01A37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0F997-789C-850E-1BB6-3068EA2158E5}"/>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1209151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1736EB-0EFD-0BD1-ABB4-CA565C4DDB6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691D2-32D2-EA03-CAE3-0237374065B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FFEF1-B3EA-FBAA-4BE0-49B26D1B5FBE}"/>
              </a:ext>
            </a:extLst>
          </p:cNvPr>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t>15/1/2025</a:t>
            </a:fld>
            <a:endParaRPr lang="en-US"/>
          </a:p>
        </p:txBody>
      </p:sp>
      <p:sp>
        <p:nvSpPr>
          <p:cNvPr id="5" name="Footer Placeholder 4">
            <a:extLst>
              <a:ext uri="{FF2B5EF4-FFF2-40B4-BE49-F238E27FC236}">
                <a16:creationId xmlns:a16="http://schemas.microsoft.com/office/drawing/2014/main" id="{DD18A589-F199-29DF-4784-3E0632C2A6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02AA2E-3702-A46A-1799-EAC6EDFBB90C}"/>
              </a:ext>
            </a:extLst>
          </p:cNvPr>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t>‹#›</a:t>
            </a:fld>
            <a:endParaRPr lang="en-US"/>
          </a:p>
        </p:txBody>
      </p:sp>
    </p:spTree>
    <p:extLst>
      <p:ext uri="{BB962C8B-B14F-4D97-AF65-F5344CB8AC3E}">
        <p14:creationId xmlns:p14="http://schemas.microsoft.com/office/powerpoint/2010/main" val="3864654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210627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69936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652749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2025/1/15</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53497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2025/1/15</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525979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2025/1/15</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5281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2025/1/15</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7789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B2EB-43C0-B02F-9DE7-9AF1B3B17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F62B48-C7B5-49C4-72C7-9F8BB1875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CE5E5F-2283-66BE-0530-C86474F0C56A}"/>
              </a:ext>
            </a:extLst>
          </p:cNvPr>
          <p:cNvSpPr>
            <a:spLocks noGrp="1"/>
          </p:cNvSpPr>
          <p:nvPr>
            <p:ph type="dt" sz="half" idx="10"/>
          </p:nvPr>
        </p:nvSpPr>
        <p:spPr/>
        <p:txBody>
          <a:bodyPr/>
          <a:lstStyle/>
          <a:p>
            <a:fld id="{B1218695-1D7E-4CFF-A450-03B9C895CF56}" type="datetimeFigureOut">
              <a:rPr lang="en-US" smtClean="0"/>
              <a:t>15/1/2025</a:t>
            </a:fld>
            <a:endParaRPr lang="en-US"/>
          </a:p>
        </p:txBody>
      </p:sp>
      <p:sp>
        <p:nvSpPr>
          <p:cNvPr id="5" name="Footer Placeholder 4">
            <a:extLst>
              <a:ext uri="{FF2B5EF4-FFF2-40B4-BE49-F238E27FC236}">
                <a16:creationId xmlns:a16="http://schemas.microsoft.com/office/drawing/2014/main" id="{335E0BCD-1937-5DD1-054B-B2A010A2B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8A001-596F-B9AC-8431-530A75DFBF42}"/>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3751487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2025/1/15</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82695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2025/1/15</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149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194300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03825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840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351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679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0105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D7DC-C600-5CC0-7AE1-BF2B32D0C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05461-15F1-7902-2ABF-34ADA8AA45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05E59-D033-E3FA-B5B3-3BD3830565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B93D5-E955-AF74-EDAB-93174EF5B879}"/>
              </a:ext>
            </a:extLst>
          </p:cNvPr>
          <p:cNvSpPr>
            <a:spLocks noGrp="1"/>
          </p:cNvSpPr>
          <p:nvPr>
            <p:ph type="dt" sz="half" idx="10"/>
          </p:nvPr>
        </p:nvSpPr>
        <p:spPr/>
        <p:txBody>
          <a:bodyPr/>
          <a:lstStyle/>
          <a:p>
            <a:fld id="{B1218695-1D7E-4CFF-A450-03B9C895CF56}" type="datetimeFigureOut">
              <a:rPr lang="en-US" smtClean="0"/>
              <a:t>15/1/2025</a:t>
            </a:fld>
            <a:endParaRPr lang="en-US"/>
          </a:p>
        </p:txBody>
      </p:sp>
      <p:sp>
        <p:nvSpPr>
          <p:cNvPr id="6" name="Footer Placeholder 5">
            <a:extLst>
              <a:ext uri="{FF2B5EF4-FFF2-40B4-BE49-F238E27FC236}">
                <a16:creationId xmlns:a16="http://schemas.microsoft.com/office/drawing/2014/main" id="{2F5CB440-B20E-688E-EE2D-49119681B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C77D8-8D18-9A60-53A9-ECEF256BA564}"/>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162218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7CBF-0FB3-19F1-EEEF-CA13466B8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38459C-DEFD-A913-598C-77C324EF81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CCC9B6-8248-7EA3-1E86-BFC4E066D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C9E95-77E7-5A4D-ACFD-96BE520E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6FFD31-C307-4A0D-9FB8-C981571408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101F8A-E4DF-A918-F904-A5E0EA8F5C05}"/>
              </a:ext>
            </a:extLst>
          </p:cNvPr>
          <p:cNvSpPr>
            <a:spLocks noGrp="1"/>
          </p:cNvSpPr>
          <p:nvPr>
            <p:ph type="dt" sz="half" idx="10"/>
          </p:nvPr>
        </p:nvSpPr>
        <p:spPr/>
        <p:txBody>
          <a:bodyPr/>
          <a:lstStyle/>
          <a:p>
            <a:fld id="{B1218695-1D7E-4CFF-A450-03B9C895CF56}" type="datetimeFigureOut">
              <a:rPr lang="en-US" smtClean="0"/>
              <a:t>15/1/2025</a:t>
            </a:fld>
            <a:endParaRPr lang="en-US"/>
          </a:p>
        </p:txBody>
      </p:sp>
      <p:sp>
        <p:nvSpPr>
          <p:cNvPr id="8" name="Footer Placeholder 7">
            <a:extLst>
              <a:ext uri="{FF2B5EF4-FFF2-40B4-BE49-F238E27FC236}">
                <a16:creationId xmlns:a16="http://schemas.microsoft.com/office/drawing/2014/main" id="{5018DBA0-C99D-E6A8-5146-3EFC8B0A88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99249A-C0D2-AA9F-9492-23CC0304A375}"/>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283766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DE79-B123-440F-46A2-A6EB9367A9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B41D49-D24A-0CD1-FE3D-6FF8A794A464}"/>
              </a:ext>
            </a:extLst>
          </p:cNvPr>
          <p:cNvSpPr>
            <a:spLocks noGrp="1"/>
          </p:cNvSpPr>
          <p:nvPr>
            <p:ph type="dt" sz="half" idx="10"/>
          </p:nvPr>
        </p:nvSpPr>
        <p:spPr/>
        <p:txBody>
          <a:bodyPr/>
          <a:lstStyle/>
          <a:p>
            <a:fld id="{B1218695-1D7E-4CFF-A450-03B9C895CF56}" type="datetimeFigureOut">
              <a:rPr lang="en-US" smtClean="0"/>
              <a:t>15/1/2025</a:t>
            </a:fld>
            <a:endParaRPr lang="en-US"/>
          </a:p>
        </p:txBody>
      </p:sp>
      <p:sp>
        <p:nvSpPr>
          <p:cNvPr id="4" name="Footer Placeholder 3">
            <a:extLst>
              <a:ext uri="{FF2B5EF4-FFF2-40B4-BE49-F238E27FC236}">
                <a16:creationId xmlns:a16="http://schemas.microsoft.com/office/drawing/2014/main" id="{F0C464F1-6C79-593C-6CD0-320A8FC17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DEB11B-294B-75B5-69C8-81441D50C94F}"/>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56424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C59FB-5ECF-3932-F234-B876C37F598E}"/>
              </a:ext>
            </a:extLst>
          </p:cNvPr>
          <p:cNvSpPr>
            <a:spLocks noGrp="1"/>
          </p:cNvSpPr>
          <p:nvPr>
            <p:ph type="dt" sz="half" idx="10"/>
          </p:nvPr>
        </p:nvSpPr>
        <p:spPr/>
        <p:txBody>
          <a:bodyPr/>
          <a:lstStyle/>
          <a:p>
            <a:fld id="{B1218695-1D7E-4CFF-A450-03B9C895CF56}" type="datetimeFigureOut">
              <a:rPr lang="en-US" smtClean="0"/>
              <a:t>15/1/2025</a:t>
            </a:fld>
            <a:endParaRPr lang="en-US"/>
          </a:p>
        </p:txBody>
      </p:sp>
      <p:sp>
        <p:nvSpPr>
          <p:cNvPr id="3" name="Footer Placeholder 2">
            <a:extLst>
              <a:ext uri="{FF2B5EF4-FFF2-40B4-BE49-F238E27FC236}">
                <a16:creationId xmlns:a16="http://schemas.microsoft.com/office/drawing/2014/main" id="{FA360C85-AED5-50BF-C04C-F52BDAB6A9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2EBAB-1084-8CC1-E673-EE8B6CB73E7B}"/>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253464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26B4-8453-A18C-C94E-C1861B5F0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231B42-C33D-1F4F-771B-71AB1F8F56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1B259F-28D9-BBCD-3BDB-2D9755C99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72277-5DC1-BF96-5255-B2D73E786FBE}"/>
              </a:ext>
            </a:extLst>
          </p:cNvPr>
          <p:cNvSpPr>
            <a:spLocks noGrp="1"/>
          </p:cNvSpPr>
          <p:nvPr>
            <p:ph type="dt" sz="half" idx="10"/>
          </p:nvPr>
        </p:nvSpPr>
        <p:spPr/>
        <p:txBody>
          <a:bodyPr/>
          <a:lstStyle/>
          <a:p>
            <a:fld id="{B1218695-1D7E-4CFF-A450-03B9C895CF56}" type="datetimeFigureOut">
              <a:rPr lang="en-US" smtClean="0"/>
              <a:t>15/1/2025</a:t>
            </a:fld>
            <a:endParaRPr lang="en-US"/>
          </a:p>
        </p:txBody>
      </p:sp>
      <p:sp>
        <p:nvSpPr>
          <p:cNvPr id="6" name="Footer Placeholder 5">
            <a:extLst>
              <a:ext uri="{FF2B5EF4-FFF2-40B4-BE49-F238E27FC236}">
                <a16:creationId xmlns:a16="http://schemas.microsoft.com/office/drawing/2014/main" id="{43F373C2-1B08-9AD6-F074-8E5225AEF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4E1FC-67E0-CE84-9248-B9F10E43933D}"/>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30834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10F7-E22F-25E1-27F9-894EF93A8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BF073A-0F42-57F1-2D7D-282742D325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B3CA1B-6A01-E15D-1E5D-00781992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71B4CC-2753-DF69-8E16-75DCF9397266}"/>
              </a:ext>
            </a:extLst>
          </p:cNvPr>
          <p:cNvSpPr>
            <a:spLocks noGrp="1"/>
          </p:cNvSpPr>
          <p:nvPr>
            <p:ph type="dt" sz="half" idx="10"/>
          </p:nvPr>
        </p:nvSpPr>
        <p:spPr/>
        <p:txBody>
          <a:bodyPr/>
          <a:lstStyle/>
          <a:p>
            <a:fld id="{B1218695-1D7E-4CFF-A450-03B9C895CF56}" type="datetimeFigureOut">
              <a:rPr lang="en-US" smtClean="0"/>
              <a:t>15/1/2025</a:t>
            </a:fld>
            <a:endParaRPr lang="en-US"/>
          </a:p>
        </p:txBody>
      </p:sp>
      <p:sp>
        <p:nvSpPr>
          <p:cNvPr id="6" name="Footer Placeholder 5">
            <a:extLst>
              <a:ext uri="{FF2B5EF4-FFF2-40B4-BE49-F238E27FC236}">
                <a16:creationId xmlns:a16="http://schemas.microsoft.com/office/drawing/2014/main" id="{FDE61124-02F3-A95F-8017-884F3200F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EB274-070D-7BE5-8C7C-952E36E904B6}"/>
              </a:ext>
            </a:extLst>
          </p:cNvPr>
          <p:cNvSpPr>
            <a:spLocks noGrp="1"/>
          </p:cNvSpPr>
          <p:nvPr>
            <p:ph type="sldNum" sz="quarter" idx="12"/>
          </p:nvPr>
        </p:nvSpPr>
        <p:spPr/>
        <p:txBody>
          <a:bodyPr/>
          <a:lstStyle/>
          <a:p>
            <a:fld id="{1BF72F93-FA35-440F-BD9A-83442E8910F9}" type="slidenum">
              <a:rPr lang="en-US" smtClean="0"/>
              <a:t>‹#›</a:t>
            </a:fld>
            <a:endParaRPr lang="en-US"/>
          </a:p>
        </p:txBody>
      </p:sp>
    </p:spTree>
    <p:extLst>
      <p:ext uri="{BB962C8B-B14F-4D97-AF65-F5344CB8AC3E}">
        <p14:creationId xmlns:p14="http://schemas.microsoft.com/office/powerpoint/2010/main" val="338436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25D3B-B9B9-49B4-2516-E171053B6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D7A580-C540-C18D-BABB-0EBF9DA56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AB4D9-4E2D-7AB3-2BA7-202F131A7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18695-1D7E-4CFF-A450-03B9C895CF56}" type="datetimeFigureOut">
              <a:rPr lang="en-US" smtClean="0"/>
              <a:t>15/1/2025</a:t>
            </a:fld>
            <a:endParaRPr lang="en-US"/>
          </a:p>
        </p:txBody>
      </p:sp>
      <p:sp>
        <p:nvSpPr>
          <p:cNvPr id="5" name="Footer Placeholder 4">
            <a:extLst>
              <a:ext uri="{FF2B5EF4-FFF2-40B4-BE49-F238E27FC236}">
                <a16:creationId xmlns:a16="http://schemas.microsoft.com/office/drawing/2014/main" id="{3A1C2BCC-0EFB-FB3F-2CF4-0A1999594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6974A-531E-B337-BACB-195EF9E19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72F93-FA35-440F-BD9A-83442E8910F9}"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828D3AA8-063F-C5D6-AB32-A23F058FDE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25349" y="180975"/>
            <a:ext cx="1266825" cy="1266825"/>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11A565ED-F883-360F-3F84-61BCBDB9367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541777" y="8070333"/>
            <a:ext cx="1266825" cy="1266825"/>
          </a:xfrm>
          <a:prstGeom prst="rect">
            <a:avLst/>
          </a:prstGeom>
        </p:spPr>
      </p:pic>
    </p:spTree>
    <p:extLst>
      <p:ext uri="{BB962C8B-B14F-4D97-AF65-F5344CB8AC3E}">
        <p14:creationId xmlns:p14="http://schemas.microsoft.com/office/powerpoint/2010/main" val="384936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B0F00A6D-3A2F-3BD9-D9AE-F90D8752C30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98829" y="0"/>
            <a:ext cx="1314450" cy="1314450"/>
          </a:xfrm>
          <a:prstGeom prst="rect">
            <a:avLst/>
          </a:prstGeom>
        </p:spPr>
      </p:pic>
    </p:spTree>
    <p:extLst>
      <p:ext uri="{BB962C8B-B14F-4D97-AF65-F5344CB8AC3E}">
        <p14:creationId xmlns:p14="http://schemas.microsoft.com/office/powerpoint/2010/main" val="2320669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2052208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27.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4.xml"/><Relationship Id="rId1" Type="http://schemas.openxmlformats.org/officeDocument/2006/relationships/tags" Target="../tags/tag21.xml"/><Relationship Id="rId5" Type="http://schemas.openxmlformats.org/officeDocument/2006/relationships/image" Target="../media/image29.png"/><Relationship Id="rId4" Type="http://schemas.openxmlformats.org/officeDocument/2006/relationships/hyperlink" Target="https://www.facebook.com/huongthaoGAD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1838325" y="1346462"/>
            <a:ext cx="8750664" cy="3835138"/>
          </a:xfrm>
          <a:prstGeom prst="roundRect">
            <a:avLst>
              <a:gd name="adj" fmla="val 11503"/>
            </a:avLst>
          </a:prstGeom>
          <a:solidFill>
            <a:srgbClr val="FFFFFF">
              <a:alpha val="69804"/>
            </a:srgb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30A1821-A4B9-1C7A-45CB-8EB5EB522760}"/>
              </a:ext>
            </a:extLst>
          </p:cNvPr>
          <p:cNvPicPr>
            <a:picLocks noChangeAspect="1"/>
          </p:cNvPicPr>
          <p:nvPr/>
        </p:nvPicPr>
        <p:blipFill>
          <a:blip r:embed="rId4"/>
          <a:stretch>
            <a:fillRect/>
          </a:stretch>
        </p:blipFill>
        <p:spPr>
          <a:xfrm>
            <a:off x="4088328" y="1314450"/>
            <a:ext cx="4224894" cy="1390008"/>
          </a:xfrm>
          <a:prstGeom prst="rect">
            <a:avLst/>
          </a:prstGeom>
        </p:spPr>
      </p:pic>
      <p:pic>
        <p:nvPicPr>
          <p:cNvPr id="13" name="Picture 12">
            <a:extLst>
              <a:ext uri="{FF2B5EF4-FFF2-40B4-BE49-F238E27FC236}">
                <a16:creationId xmlns:a16="http://schemas.microsoft.com/office/drawing/2014/main" id="{15134DB4-6E33-C93F-CAC4-13EC7B5D483D}"/>
              </a:ext>
            </a:extLst>
          </p:cNvPr>
          <p:cNvPicPr>
            <a:picLocks noChangeAspect="1"/>
          </p:cNvPicPr>
          <p:nvPr/>
        </p:nvPicPr>
        <p:blipFill>
          <a:blip r:embed="rId5"/>
          <a:stretch>
            <a:fillRect/>
          </a:stretch>
        </p:blipFill>
        <p:spPr>
          <a:xfrm>
            <a:off x="1963668" y="2199022"/>
            <a:ext cx="8931414" cy="2536156"/>
          </a:xfrm>
          <a:prstGeom prst="rect">
            <a:avLst/>
          </a:prstGeom>
        </p:spPr>
      </p:pic>
      <p:pic>
        <p:nvPicPr>
          <p:cNvPr id="15" name="Picture 14">
            <a:extLst>
              <a:ext uri="{FF2B5EF4-FFF2-40B4-BE49-F238E27FC236}">
                <a16:creationId xmlns:a16="http://schemas.microsoft.com/office/drawing/2014/main" id="{8DC192C9-0F6B-CF88-3CBA-9CDB2C688901}"/>
              </a:ext>
            </a:extLst>
          </p:cNvPr>
          <p:cNvPicPr>
            <a:picLocks noChangeAspect="1"/>
          </p:cNvPicPr>
          <p:nvPr/>
        </p:nvPicPr>
        <p:blipFill>
          <a:blip r:embed="rId6"/>
          <a:stretch>
            <a:fillRect/>
          </a:stretch>
        </p:blipFill>
        <p:spPr>
          <a:xfrm>
            <a:off x="5544598" y="4111705"/>
            <a:ext cx="2188654" cy="1072989"/>
          </a:xfrm>
          <a:prstGeom prst="rect">
            <a:avLst/>
          </a:prstGeom>
        </p:spPr>
      </p:pic>
    </p:spTree>
    <p:custDataLst>
      <p:tags r:id="rId1"/>
    </p:custDataLst>
    <p:extLst>
      <p:ext uri="{BB962C8B-B14F-4D97-AF65-F5344CB8AC3E}">
        <p14:creationId xmlns:p14="http://schemas.microsoft.com/office/powerpoint/2010/main" val="330255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08C97A5-2486-706F-6129-437E88FED0C4}"/>
              </a:ext>
            </a:extLst>
          </p:cNvPr>
          <p:cNvSpPr txBox="1"/>
          <p:nvPr/>
        </p:nvSpPr>
        <p:spPr>
          <a:xfrm>
            <a:off x="536589" y="239240"/>
            <a:ext cx="11369661" cy="954107"/>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Quan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sát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hình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12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và</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cho</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biết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ý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nghĩa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hoạt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động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đó</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việc</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giữ</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gìn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và</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phát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huy</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truyền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thống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Thăng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Long – Hà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Nội</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a:t>
            </a:r>
          </a:p>
        </p:txBody>
      </p:sp>
      <p:pic>
        <p:nvPicPr>
          <p:cNvPr id="4" name="Picture 3">
            <a:extLst>
              <a:ext uri="{FF2B5EF4-FFF2-40B4-BE49-F238E27FC236}">
                <a16:creationId xmlns:a16="http://schemas.microsoft.com/office/drawing/2014/main" id="{E8CE3B48-50A7-2CCA-7FF6-CADA7E0D8D51}"/>
              </a:ext>
            </a:extLst>
          </p:cNvPr>
          <p:cNvPicPr>
            <a:picLocks noChangeAspect="1"/>
          </p:cNvPicPr>
          <p:nvPr/>
        </p:nvPicPr>
        <p:blipFill>
          <a:blip r:embed="rId4"/>
          <a:stretch>
            <a:fillRect/>
          </a:stretch>
        </p:blipFill>
        <p:spPr>
          <a:xfrm>
            <a:off x="3381374" y="1676400"/>
            <a:ext cx="5963586"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06183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圆角矩形 5">
            <a:extLst>
              <a:ext uri="{FF2B5EF4-FFF2-40B4-BE49-F238E27FC236}">
                <a16:creationId xmlns:a16="http://schemas.microsoft.com/office/drawing/2014/main" id="{DBFE2C8E-2452-ABAC-76A5-B4F9BE5A0892}"/>
              </a:ext>
            </a:extLst>
          </p:cNvPr>
          <p:cNvSpPr/>
          <p:nvPr/>
        </p:nvSpPr>
        <p:spPr>
          <a:xfrm>
            <a:off x="5981700" y="1181101"/>
            <a:ext cx="5492115" cy="4791074"/>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Tò he là một loại đồ chơi dân gian làm từ bột hấp chín có nhuộm màu, đặc biệt chỉ có duy nhất ở làng Xuân La, xã Phượng Rực, huyện Phú Xuyên, thành phố Hà Nội. </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Đây là một trong những hoạt động nhằm bảo tồn những nét văn hóa truyền thống của thành phố Hà Nội.</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 name="Picture 3">
            <a:extLst>
              <a:ext uri="{FF2B5EF4-FFF2-40B4-BE49-F238E27FC236}">
                <a16:creationId xmlns:a16="http://schemas.microsoft.com/office/drawing/2014/main" id="{FEDFB438-7778-F4A5-89AC-B02B8D22E01B}"/>
              </a:ext>
            </a:extLst>
          </p:cNvPr>
          <p:cNvPicPr>
            <a:picLocks noChangeAspect="1"/>
          </p:cNvPicPr>
          <p:nvPr/>
        </p:nvPicPr>
        <p:blipFill>
          <a:blip r:embed="rId4"/>
          <a:stretch>
            <a:fillRect/>
          </a:stretch>
        </p:blipFill>
        <p:spPr>
          <a:xfrm>
            <a:off x="1200149" y="2305050"/>
            <a:ext cx="4438805" cy="3119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29409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cture containing clipart&#10;&#10;Description automatically generated">
            <a:extLst>
              <a:ext uri="{FF2B5EF4-FFF2-40B4-BE49-F238E27FC236}">
                <a16:creationId xmlns:a16="http://schemas.microsoft.com/office/drawing/2014/main" id="{26A3EFBE-F9DC-5B69-A6BF-1DA259D284B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8121" t="2812" r="3854" b="-2812"/>
          <a:stretch/>
        </p:blipFill>
        <p:spPr>
          <a:xfrm>
            <a:off x="4163763" y="2238375"/>
            <a:ext cx="2653493" cy="5525267"/>
          </a:xfrm>
          <a:prstGeom prst="rect">
            <a:avLst/>
          </a:prstGeom>
        </p:spPr>
      </p:pic>
      <p:pic>
        <p:nvPicPr>
          <p:cNvPr id="3" name="Picture 2" descr="Shape&#10;&#10;Description automatically generated">
            <a:extLst>
              <a:ext uri="{FF2B5EF4-FFF2-40B4-BE49-F238E27FC236}">
                <a16:creationId xmlns:a16="http://schemas.microsoft.com/office/drawing/2014/main" id="{393B910D-E775-9B66-165C-CDD90BFDB8F4}"/>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76450" y="458046"/>
            <a:ext cx="7576287" cy="3266229"/>
          </a:xfrm>
          <a:prstGeom prst="rect">
            <a:avLst/>
          </a:prstGeom>
        </p:spPr>
      </p:pic>
      <p:sp>
        <p:nvSpPr>
          <p:cNvPr id="6" name="TextBox 5">
            <a:extLst>
              <a:ext uri="{FF2B5EF4-FFF2-40B4-BE49-F238E27FC236}">
                <a16:creationId xmlns:a16="http://schemas.microsoft.com/office/drawing/2014/main" id="{AD63FAEA-BABD-5E17-09C9-62ECD22008BA}"/>
              </a:ext>
            </a:extLst>
          </p:cNvPr>
          <p:cNvSpPr txBox="1"/>
          <p:nvPr/>
        </p:nvSpPr>
        <p:spPr>
          <a:xfrm>
            <a:off x="2524125" y="535678"/>
            <a:ext cx="6667500" cy="2308324"/>
          </a:xfrm>
          <a:prstGeom prst="rect">
            <a:avLst/>
          </a:prstGeom>
          <a:noFill/>
        </p:spPr>
        <p:txBody>
          <a:bodyPr wrap="square">
            <a:spAutoFit/>
          </a:bodyPr>
          <a:lstStyle/>
          <a:p>
            <a:pPr algn="ctr"/>
            <a:r>
              <a:rPr lang="en-US" sz="3600" b="1">
                <a:solidFill>
                  <a:srgbClr val="002060"/>
                </a:solidFill>
                <a:latin typeface="Tahoma" panose="020B0604030504040204" pitchFamily="34" charset="0"/>
                <a:ea typeface="Tahoma" panose="020B0604030504040204" pitchFamily="34" charset="0"/>
                <a:cs typeface="Tahoma" panose="020B0604030504040204" pitchFamily="34" charset="0"/>
              </a:rPr>
              <a:t>Theo em, cần làm gì để gìn giữ và phát huy truyền thống văn hoá của Thăng Long – Hà Nội? </a:t>
            </a:r>
            <a:endPar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90003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495300" y="333376"/>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6776C30-E095-FC92-7135-ECABD64306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530" y="992822"/>
            <a:ext cx="4766938" cy="3236278"/>
          </a:xfrm>
          <a:prstGeom prst="rect">
            <a:avLst/>
          </a:prstGeom>
          <a:noFill/>
        </p:spPr>
      </p:pic>
      <p:sp>
        <p:nvSpPr>
          <p:cNvPr id="3" name="TextBox 2">
            <a:extLst>
              <a:ext uri="{FF2B5EF4-FFF2-40B4-BE49-F238E27FC236}">
                <a16:creationId xmlns:a16="http://schemas.microsoft.com/office/drawing/2014/main" id="{C3B85A21-182E-9486-04CD-A4D56C3EA32E}"/>
              </a:ext>
            </a:extLst>
          </p:cNvPr>
          <p:cNvSpPr txBox="1"/>
          <p:nvPr/>
        </p:nvSpPr>
        <p:spPr>
          <a:xfrm>
            <a:off x="1266825" y="4487390"/>
            <a:ext cx="4181476" cy="1077218"/>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Tái</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hiện</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nghi</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thức</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cung</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đình</a:t>
            </a:r>
            <a:endPar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6" name="Picture 5">
            <a:extLst>
              <a:ext uri="{FF2B5EF4-FFF2-40B4-BE49-F238E27FC236}">
                <a16:creationId xmlns:a16="http://schemas.microsoft.com/office/drawing/2014/main" id="{3EF58E1C-4CF2-D6B0-C03F-5F3EA37E3BC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57594" y="1200467"/>
            <a:ext cx="4869641" cy="3000058"/>
          </a:xfrm>
          <a:prstGeom prst="rect">
            <a:avLst/>
          </a:prstGeom>
          <a:noFill/>
        </p:spPr>
      </p:pic>
      <p:sp>
        <p:nvSpPr>
          <p:cNvPr id="8" name="TextBox 7">
            <a:extLst>
              <a:ext uri="{FF2B5EF4-FFF2-40B4-BE49-F238E27FC236}">
                <a16:creationId xmlns:a16="http://schemas.microsoft.com/office/drawing/2014/main" id="{E0630356-C794-0C05-CC9B-1742F7C39A5D}"/>
              </a:ext>
            </a:extLst>
          </p:cNvPr>
          <p:cNvSpPr txBox="1"/>
          <p:nvPr/>
        </p:nvSpPr>
        <p:spPr>
          <a:xfrm>
            <a:off x="6648450" y="4496915"/>
            <a:ext cx="4181476" cy="1077218"/>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a:t>
            </a: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ến tham quan khu di tích</a:t>
            </a:r>
            <a:endPar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95193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1190625" y="723901"/>
            <a:ext cx="10039350" cy="5400674"/>
          </a:xfrm>
          <a:prstGeom prst="roundRect">
            <a:avLst>
              <a:gd name="adj" fmla="val 11503"/>
            </a:avLst>
          </a:prstGeom>
          <a:solidFill>
            <a:srgbClr val="FFFFFF">
              <a:alpha val="94118"/>
            </a:srgb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46281B-135F-47A5-8991-189312A4DD61}"/>
              </a:ext>
            </a:extLst>
          </p:cNvPr>
          <p:cNvSpPr txBox="1"/>
          <p:nvPr/>
        </p:nvSpPr>
        <p:spPr>
          <a:xfrm>
            <a:off x="1447799" y="942975"/>
            <a:ext cx="9553575" cy="5078313"/>
          </a:xfrm>
          <a:prstGeom prst="rect">
            <a:avLst/>
          </a:prstGeom>
          <a:noFill/>
        </p:spPr>
        <p:txBody>
          <a:bodyPr wrap="square" rtlCol="0">
            <a:spAutoFit/>
          </a:bodyPr>
          <a:lstStyle/>
          <a:p>
            <a:pPr algn="just"/>
            <a:r>
              <a:rPr lang="vi-VN" sz="3600" b="1" i="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Gìn giữ và phát huy giá trị của khu di tích Hoàng thành Thăng Long là nghĩa vụ và trách nhiệm của mỗi cá nhân, cộng đồng, tổ chức đoàn thể và chính quyền các cấp. Hoàng thành Thăng Long là di sản quý giá quốc truyền trong cả thiên niên kỷ. Di sản ấy không chỉ mang lại niềm tự hào với mỗi người con đất Việt, mà còn mang lại nguồn lợi kinh tế không nhỏ góp phần đưa Việt Nam đi lên trong tư thế “Thăng Long”. </a:t>
            </a:r>
            <a:endParaRPr lang="en-US" sz="3600" b="1" dirty="0">
              <a:solidFill>
                <a:srgbClr val="002060"/>
              </a:solidFill>
            </a:endParaRPr>
          </a:p>
        </p:txBody>
      </p:sp>
    </p:spTree>
    <p:custDataLst>
      <p:tags r:id="rId1"/>
    </p:custDataLst>
    <p:extLst>
      <p:ext uri="{BB962C8B-B14F-4D97-AF65-F5344CB8AC3E}">
        <p14:creationId xmlns:p14="http://schemas.microsoft.com/office/powerpoint/2010/main" val="210293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cture containing clipart&#10;&#10;Description automatically generated">
            <a:extLst>
              <a:ext uri="{FF2B5EF4-FFF2-40B4-BE49-F238E27FC236}">
                <a16:creationId xmlns:a16="http://schemas.microsoft.com/office/drawing/2014/main" id="{26A3EFBE-F9DC-5B69-A6BF-1DA259D284B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8121" t="2812" r="3854" b="-2812"/>
          <a:stretch/>
        </p:blipFill>
        <p:spPr>
          <a:xfrm>
            <a:off x="4163763" y="2238375"/>
            <a:ext cx="2653493" cy="5525267"/>
          </a:xfrm>
          <a:prstGeom prst="rect">
            <a:avLst/>
          </a:prstGeom>
        </p:spPr>
      </p:pic>
      <p:pic>
        <p:nvPicPr>
          <p:cNvPr id="3" name="Picture 2" descr="Shape&#10;&#10;Description automatically generated">
            <a:extLst>
              <a:ext uri="{FF2B5EF4-FFF2-40B4-BE49-F238E27FC236}">
                <a16:creationId xmlns:a16="http://schemas.microsoft.com/office/drawing/2014/main" id="{393B910D-E775-9B66-165C-CDD90BFDB8F4}"/>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76450" y="458046"/>
            <a:ext cx="7576287" cy="3266229"/>
          </a:xfrm>
          <a:prstGeom prst="rect">
            <a:avLst/>
          </a:prstGeom>
        </p:spPr>
      </p:pic>
      <p:sp>
        <p:nvSpPr>
          <p:cNvPr id="6" name="TextBox 5">
            <a:extLst>
              <a:ext uri="{FF2B5EF4-FFF2-40B4-BE49-F238E27FC236}">
                <a16:creationId xmlns:a16="http://schemas.microsoft.com/office/drawing/2014/main" id="{AD63FAEA-BABD-5E17-09C9-62ECD22008BA}"/>
              </a:ext>
            </a:extLst>
          </p:cNvPr>
          <p:cNvSpPr txBox="1"/>
          <p:nvPr/>
        </p:nvSpPr>
        <p:spPr>
          <a:xfrm>
            <a:off x="2524125" y="535678"/>
            <a:ext cx="6667500" cy="1754326"/>
          </a:xfrm>
          <a:prstGeom prst="rect">
            <a:avLst/>
          </a:prstGeom>
          <a:noFill/>
        </p:spPr>
        <p:txBody>
          <a:bodyPr wrap="square">
            <a:spAutoFit/>
          </a:bodyPr>
          <a:lstStyle/>
          <a:p>
            <a:pPr lvl="0" algn="ct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2. </a:t>
            </a:r>
            <a:r>
              <a:rPr lang="vi-VN" sz="3600" b="1" dirty="0">
                <a:solidFill>
                  <a:srgbClr val="002060"/>
                </a:solidFill>
                <a:latin typeface="Tahoma" panose="020B0604030504040204" pitchFamily="34" charset="0"/>
                <a:ea typeface="Tahoma" panose="020B0604030504040204" pitchFamily="34" charset="0"/>
                <a:cs typeface="Tahoma" panose="020B0604030504040204" pitchFamily="34" charset="0"/>
              </a:rPr>
              <a:t>Vì sao nói Hà Nội là trung tâm chính trị, kinh tế, văn hoá, giáo dục của đất nước?</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625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587D91E-1BD9-3C8C-338B-52423124EFFE}"/>
              </a:ext>
            </a:extLst>
          </p:cNvPr>
          <p:cNvSpPr txBox="1"/>
          <p:nvPr/>
        </p:nvSpPr>
        <p:spPr>
          <a:xfrm>
            <a:off x="942974" y="362456"/>
            <a:ext cx="9725026" cy="1077218"/>
          </a:xfrm>
          <a:custGeom>
            <a:avLst/>
            <a:gdLst>
              <a:gd name="connsiteX0" fmla="*/ 0 w 9725026"/>
              <a:gd name="connsiteY0" fmla="*/ 0 h 1077218"/>
              <a:gd name="connsiteX1" fmla="*/ 9725026 w 9725026"/>
              <a:gd name="connsiteY1" fmla="*/ 0 h 1077218"/>
              <a:gd name="connsiteX2" fmla="*/ 9725026 w 9725026"/>
              <a:gd name="connsiteY2" fmla="*/ 1077218 h 1077218"/>
              <a:gd name="connsiteX3" fmla="*/ 0 w 9725026"/>
              <a:gd name="connsiteY3" fmla="*/ 1077218 h 1077218"/>
              <a:gd name="connsiteX4" fmla="*/ 0 w 9725026"/>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5026" h="1077218" fill="none" extrusionOk="0">
                <a:moveTo>
                  <a:pt x="0" y="0"/>
                </a:moveTo>
                <a:cubicBezTo>
                  <a:pt x="1504871" y="5222"/>
                  <a:pt x="5242539" y="24918"/>
                  <a:pt x="9725026" y="0"/>
                </a:cubicBezTo>
                <a:cubicBezTo>
                  <a:pt x="9762888" y="476103"/>
                  <a:pt x="9666423" y="631043"/>
                  <a:pt x="9725026" y="1077218"/>
                </a:cubicBezTo>
                <a:cubicBezTo>
                  <a:pt x="6990031" y="912457"/>
                  <a:pt x="4094755" y="1195368"/>
                  <a:pt x="0" y="1077218"/>
                </a:cubicBezTo>
                <a:cubicBezTo>
                  <a:pt x="-64117" y="630482"/>
                  <a:pt x="88888" y="487727"/>
                  <a:pt x="0" y="0"/>
                </a:cubicBezTo>
                <a:close/>
              </a:path>
              <a:path w="9725026" h="1077218" stroke="0" extrusionOk="0">
                <a:moveTo>
                  <a:pt x="0" y="0"/>
                </a:moveTo>
                <a:cubicBezTo>
                  <a:pt x="1784781" y="11849"/>
                  <a:pt x="7236417" y="-161459"/>
                  <a:pt x="9725026" y="0"/>
                </a:cubicBezTo>
                <a:cubicBezTo>
                  <a:pt x="9777061" y="144312"/>
                  <a:pt x="9817169" y="673209"/>
                  <a:pt x="9725026" y="1077218"/>
                </a:cubicBezTo>
                <a:cubicBezTo>
                  <a:pt x="5990595" y="931358"/>
                  <a:pt x="3215524"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Hà Nội là trung tâm chính trị, kinh tế, văn hóa, giáo dục của đ</a:t>
            </a: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ấ</a:t>
            </a: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t nước vì: </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D73CA9B0-C80C-7A80-A910-09C831D54C59}"/>
              </a:ext>
            </a:extLst>
          </p:cNvPr>
          <p:cNvSpPr txBox="1"/>
          <p:nvPr/>
        </p:nvSpPr>
        <p:spPr>
          <a:xfrm>
            <a:off x="1730650" y="2176927"/>
            <a:ext cx="9042125" cy="1077218"/>
          </a:xfrm>
          <a:custGeom>
            <a:avLst/>
            <a:gdLst>
              <a:gd name="connsiteX0" fmla="*/ 0 w 9042125"/>
              <a:gd name="connsiteY0" fmla="*/ 0 h 1077218"/>
              <a:gd name="connsiteX1" fmla="*/ 9042125 w 9042125"/>
              <a:gd name="connsiteY1" fmla="*/ 0 h 1077218"/>
              <a:gd name="connsiteX2" fmla="*/ 9042125 w 9042125"/>
              <a:gd name="connsiteY2" fmla="*/ 1077218 h 1077218"/>
              <a:gd name="connsiteX3" fmla="*/ 0 w 9042125"/>
              <a:gd name="connsiteY3" fmla="*/ 1077218 h 1077218"/>
              <a:gd name="connsiteX4" fmla="*/ 0 w 904212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125" h="1077218" fill="none" extrusionOk="0">
                <a:moveTo>
                  <a:pt x="0" y="0"/>
                </a:moveTo>
                <a:cubicBezTo>
                  <a:pt x="4248963" y="5222"/>
                  <a:pt x="4921015" y="24918"/>
                  <a:pt x="9042125" y="0"/>
                </a:cubicBezTo>
                <a:cubicBezTo>
                  <a:pt x="9079987" y="476103"/>
                  <a:pt x="8983522" y="631043"/>
                  <a:pt x="9042125" y="1077218"/>
                </a:cubicBezTo>
                <a:cubicBezTo>
                  <a:pt x="4529332" y="912457"/>
                  <a:pt x="4264420" y="1195368"/>
                  <a:pt x="0" y="1077218"/>
                </a:cubicBezTo>
                <a:cubicBezTo>
                  <a:pt x="-64117" y="630482"/>
                  <a:pt x="88888" y="487727"/>
                  <a:pt x="0" y="0"/>
                </a:cubicBezTo>
                <a:close/>
              </a:path>
              <a:path w="9042125" h="1077218" stroke="0" extrusionOk="0">
                <a:moveTo>
                  <a:pt x="0" y="0"/>
                </a:moveTo>
                <a:cubicBezTo>
                  <a:pt x="2207144" y="11849"/>
                  <a:pt x="5756486" y="-161459"/>
                  <a:pt x="9042125" y="0"/>
                </a:cubicBezTo>
                <a:cubicBezTo>
                  <a:pt x="9094160" y="144312"/>
                  <a:pt x="9134268" y="673209"/>
                  <a:pt x="9042125" y="1077218"/>
                </a:cubicBezTo>
                <a:cubicBezTo>
                  <a:pt x="7359056" y="931358"/>
                  <a:pt x="2009289"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Hà Nội là thủ đô của nước ta. Đây là nơi làm việc của các cơ quan lãnh đạo cao nhất của đất nước.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Freeform: Shape 34">
            <a:extLst>
              <a:ext uri="{FF2B5EF4-FFF2-40B4-BE49-F238E27FC236}">
                <a16:creationId xmlns:a16="http://schemas.microsoft.com/office/drawing/2014/main" id="{773D7F94-E889-A5B6-4759-A4FBFF423AF4}"/>
              </a:ext>
            </a:extLst>
          </p:cNvPr>
          <p:cNvSpPr/>
          <p:nvPr/>
        </p:nvSpPr>
        <p:spPr>
          <a:xfrm>
            <a:off x="934834" y="1503804"/>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 name="TextBox 3">
            <a:extLst>
              <a:ext uri="{FF2B5EF4-FFF2-40B4-BE49-F238E27FC236}">
                <a16:creationId xmlns:a16="http://schemas.microsoft.com/office/drawing/2014/main" id="{B2900A97-C7F4-EE9F-0680-6183BCB8064B}"/>
              </a:ext>
            </a:extLst>
          </p:cNvPr>
          <p:cNvSpPr txBox="1"/>
          <p:nvPr/>
        </p:nvSpPr>
        <p:spPr>
          <a:xfrm>
            <a:off x="2397400" y="3967627"/>
            <a:ext cx="8737325" cy="954107"/>
          </a:xfrm>
          <a:custGeom>
            <a:avLst/>
            <a:gdLst>
              <a:gd name="connsiteX0" fmla="*/ 0 w 8737325"/>
              <a:gd name="connsiteY0" fmla="*/ 0 h 954107"/>
              <a:gd name="connsiteX1" fmla="*/ 8737325 w 8737325"/>
              <a:gd name="connsiteY1" fmla="*/ 0 h 954107"/>
              <a:gd name="connsiteX2" fmla="*/ 8737325 w 8737325"/>
              <a:gd name="connsiteY2" fmla="*/ 954107 h 954107"/>
              <a:gd name="connsiteX3" fmla="*/ 0 w 8737325"/>
              <a:gd name="connsiteY3" fmla="*/ 954107 h 954107"/>
              <a:gd name="connsiteX4" fmla="*/ 0 w 873732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7325" h="954107" fill="none" extrusionOk="0">
                <a:moveTo>
                  <a:pt x="0" y="0"/>
                </a:moveTo>
                <a:cubicBezTo>
                  <a:pt x="1619376" y="5222"/>
                  <a:pt x="7576045" y="24918"/>
                  <a:pt x="8737325" y="0"/>
                </a:cubicBezTo>
                <a:cubicBezTo>
                  <a:pt x="8762633" y="365569"/>
                  <a:pt x="8771870" y="532638"/>
                  <a:pt x="8737325" y="954107"/>
                </a:cubicBezTo>
                <a:cubicBezTo>
                  <a:pt x="5796280" y="789346"/>
                  <a:pt x="3053200" y="1072257"/>
                  <a:pt x="0" y="954107"/>
                </a:cubicBezTo>
                <a:cubicBezTo>
                  <a:pt x="25104" y="519547"/>
                  <a:pt x="34190" y="155245"/>
                  <a:pt x="0" y="0"/>
                </a:cubicBezTo>
                <a:close/>
              </a:path>
              <a:path w="8737325" h="954107" stroke="0" extrusionOk="0">
                <a:moveTo>
                  <a:pt x="0" y="0"/>
                </a:moveTo>
                <a:cubicBezTo>
                  <a:pt x="4086962" y="11849"/>
                  <a:pt x="6135785" y="-161459"/>
                  <a:pt x="8737325" y="0"/>
                </a:cubicBezTo>
                <a:cubicBezTo>
                  <a:pt x="8661509" y="168997"/>
                  <a:pt x="8690290" y="796602"/>
                  <a:pt x="8737325" y="954107"/>
                </a:cubicBezTo>
                <a:cubicBezTo>
                  <a:pt x="4766948" y="808247"/>
                  <a:pt x="372382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800" b="1" dirty="0">
                <a:solidFill>
                  <a:prstClr val="black"/>
                </a:solidFill>
                <a:latin typeface="Calibri" panose="020F0502020204030204" pitchFamily="34" charset="0"/>
                <a:cs typeface="Calibri" panose="020F0502020204030204" pitchFamily="34" charset="0"/>
              </a:rPr>
              <a:t>Ngày nay, Hà Nội là nơi tập trung nhiều viện nghiên cứu, trường đại học, bảo tàng, thư viện hàng đầu của cả nước.</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Freeform: Shape 34">
            <a:extLst>
              <a:ext uri="{FF2B5EF4-FFF2-40B4-BE49-F238E27FC236}">
                <a16:creationId xmlns:a16="http://schemas.microsoft.com/office/drawing/2014/main" id="{EB83DD24-A197-B44B-9FA6-328AD8D84CD9}"/>
              </a:ext>
            </a:extLst>
          </p:cNvPr>
          <p:cNvSpPr/>
          <p:nvPr/>
        </p:nvSpPr>
        <p:spPr>
          <a:xfrm>
            <a:off x="1573009" y="326592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9" name="TextBox 8">
            <a:extLst>
              <a:ext uri="{FF2B5EF4-FFF2-40B4-BE49-F238E27FC236}">
                <a16:creationId xmlns:a16="http://schemas.microsoft.com/office/drawing/2014/main" id="{B3291AF3-FA95-B508-E459-EB9CFFD412F2}"/>
              </a:ext>
            </a:extLst>
          </p:cNvPr>
          <p:cNvSpPr txBox="1"/>
          <p:nvPr/>
        </p:nvSpPr>
        <p:spPr>
          <a:xfrm>
            <a:off x="3178450" y="5532418"/>
            <a:ext cx="8127725" cy="954107"/>
          </a:xfrm>
          <a:custGeom>
            <a:avLst/>
            <a:gdLst>
              <a:gd name="connsiteX0" fmla="*/ 0 w 8127725"/>
              <a:gd name="connsiteY0" fmla="*/ 0 h 954107"/>
              <a:gd name="connsiteX1" fmla="*/ 8127725 w 8127725"/>
              <a:gd name="connsiteY1" fmla="*/ 0 h 954107"/>
              <a:gd name="connsiteX2" fmla="*/ 8127725 w 8127725"/>
              <a:gd name="connsiteY2" fmla="*/ 954107 h 954107"/>
              <a:gd name="connsiteX3" fmla="*/ 0 w 8127725"/>
              <a:gd name="connsiteY3" fmla="*/ 954107 h 954107"/>
              <a:gd name="connsiteX4" fmla="*/ 0 w 812772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7725" h="954107" fill="none" extrusionOk="0">
                <a:moveTo>
                  <a:pt x="0" y="0"/>
                </a:moveTo>
                <a:cubicBezTo>
                  <a:pt x="2293860" y="5222"/>
                  <a:pt x="5571886" y="24918"/>
                  <a:pt x="8127725" y="0"/>
                </a:cubicBezTo>
                <a:cubicBezTo>
                  <a:pt x="8153033" y="365569"/>
                  <a:pt x="8162270" y="532638"/>
                  <a:pt x="8127725" y="954107"/>
                </a:cubicBezTo>
                <a:cubicBezTo>
                  <a:pt x="4103071" y="789346"/>
                  <a:pt x="2255815" y="1072257"/>
                  <a:pt x="0" y="954107"/>
                </a:cubicBezTo>
                <a:cubicBezTo>
                  <a:pt x="25104" y="519547"/>
                  <a:pt x="34190" y="155245"/>
                  <a:pt x="0" y="0"/>
                </a:cubicBezTo>
                <a:close/>
              </a:path>
              <a:path w="8127725" h="954107" stroke="0" extrusionOk="0">
                <a:moveTo>
                  <a:pt x="0" y="0"/>
                </a:moveTo>
                <a:cubicBezTo>
                  <a:pt x="2807456" y="11849"/>
                  <a:pt x="6813866" y="-161459"/>
                  <a:pt x="8127725" y="0"/>
                </a:cubicBezTo>
                <a:cubicBezTo>
                  <a:pt x="8051909" y="168997"/>
                  <a:pt x="8080690" y="796602"/>
                  <a:pt x="8127725" y="954107"/>
                </a:cubicBezTo>
                <a:cubicBezTo>
                  <a:pt x="7059947" y="808247"/>
                  <a:pt x="333229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800" b="1" dirty="0">
                <a:solidFill>
                  <a:prstClr val="black"/>
                </a:solidFill>
                <a:latin typeface="Calibri" panose="020F0502020204030204" pitchFamily="34" charset="0"/>
                <a:cs typeface="Calibri" panose="020F0502020204030204" pitchFamily="34" charset="0"/>
              </a:rPr>
              <a:t>Hà Nội còn có các nhà máy, khu công nghệ cao, làng nghề,</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trung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tâm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thương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mại</a:t>
            </a:r>
            <a:r>
              <a:rPr lang="en-US" sz="2800" b="1" dirty="0">
                <a:solidFill>
                  <a:prstClr val="black"/>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6F8A0E01-E749-5780-76B6-69F34B7198E3}"/>
              </a:ext>
            </a:extLst>
          </p:cNvPr>
          <p:cNvSpPr/>
          <p:nvPr/>
        </p:nvSpPr>
        <p:spPr>
          <a:xfrm>
            <a:off x="2354059" y="4830720"/>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custDataLst>
      <p:tags r:id="rId1"/>
    </p:custDataLst>
    <p:extLst>
      <p:ext uri="{BB962C8B-B14F-4D97-AF65-F5344CB8AC3E}">
        <p14:creationId xmlns:p14="http://schemas.microsoft.com/office/powerpoint/2010/main" val="36927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4"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676400" y="1085850"/>
            <a:ext cx="8750664" cy="225742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CCBA35A-751D-EB3B-A140-102134522911}"/>
              </a:ext>
            </a:extLst>
          </p:cNvPr>
          <p:cNvPicPr>
            <a:picLocks noChangeAspect="1"/>
          </p:cNvPicPr>
          <p:nvPr/>
        </p:nvPicPr>
        <p:blipFill>
          <a:blip r:embed="rId5"/>
          <a:stretch>
            <a:fillRect/>
          </a:stretch>
        </p:blipFill>
        <p:spPr>
          <a:xfrm>
            <a:off x="2140893" y="1354011"/>
            <a:ext cx="7529213" cy="1444877"/>
          </a:xfrm>
          <a:prstGeom prst="rect">
            <a:avLst/>
          </a:prstGeom>
        </p:spPr>
      </p:pic>
    </p:spTree>
    <p:custDataLst>
      <p:tags r:id="rId1"/>
    </p:custDataLst>
    <p:extLst>
      <p:ext uri="{BB962C8B-B14F-4D97-AF65-F5344CB8AC3E}">
        <p14:creationId xmlns:p14="http://schemas.microsoft.com/office/powerpoint/2010/main" val="6893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576FF4C-79CA-D728-E9A4-C59EEB648B8C}"/>
              </a:ext>
            </a:extLst>
          </p:cNvPr>
          <p:cNvSpPr txBox="1"/>
          <p:nvPr/>
        </p:nvSpPr>
        <p:spPr>
          <a:xfrm>
            <a:off x="171451" y="239240"/>
            <a:ext cx="11906250" cy="954107"/>
          </a:xfrm>
          <a:prstGeom prst="rect">
            <a:avLst/>
          </a:prstGeom>
          <a:solidFill>
            <a:srgbClr val="FFFF00">
              <a:alpha val="60000"/>
            </a:srgbClr>
          </a:solidFill>
          <a:ln w="38100">
            <a:solidFill>
              <a:srgbClr val="800000"/>
            </a:solidFill>
            <a:prstDash val="sysDash"/>
          </a:ln>
        </p:spPr>
        <p:txBody>
          <a:bodyPr wrap="square" rtlCol="0">
            <a:spAutoFit/>
          </a:bodyPr>
          <a:lstStyle/>
          <a:p>
            <a:pPr lvl="0" algn="ctr" defTabSz="914217">
              <a:buClr>
                <a:srgbClr val="000000"/>
              </a:buClr>
            </a:pP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Vẽ</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tranh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tuyên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truyền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về</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việc</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bảo</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vệ</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di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tích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lịch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sử</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danh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lam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thắng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cảnh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hoặc</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trị</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truyền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thống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Hà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Nội</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a:t>
            </a:r>
            <a:endPar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050" name="Picture 2" descr="Lịch Sử và Địa Lí lớp 4 Kết nối tri thức Bài 12: Thăng Long – Hà Nội">
            <a:extLst>
              <a:ext uri="{FF2B5EF4-FFF2-40B4-BE49-F238E27FC236}">
                <a16:creationId xmlns:a16="http://schemas.microsoft.com/office/drawing/2014/main" id="{24AA3D39-5559-04AF-55BE-D1B167AD1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513" y="1371600"/>
            <a:ext cx="6672262" cy="49528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4181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1838325" y="1346462"/>
            <a:ext cx="8750664" cy="3835138"/>
          </a:xfrm>
          <a:prstGeom prst="roundRect">
            <a:avLst>
              <a:gd name="adj" fmla="val 11503"/>
            </a:avLst>
          </a:prstGeom>
          <a:solidFill>
            <a:srgbClr val="FFFFFF">
              <a:alpha val="69804"/>
            </a:srgb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B71B579-E538-AF67-A33A-4C3BC3D54E5F}"/>
              </a:ext>
            </a:extLst>
          </p:cNvPr>
          <p:cNvPicPr>
            <a:picLocks noChangeAspect="1"/>
          </p:cNvPicPr>
          <p:nvPr/>
        </p:nvPicPr>
        <p:blipFill>
          <a:blip r:embed="rId5"/>
          <a:stretch>
            <a:fillRect/>
          </a:stretch>
        </p:blipFill>
        <p:spPr>
          <a:xfrm>
            <a:off x="2757783" y="1794763"/>
            <a:ext cx="6352583" cy="2944623"/>
          </a:xfrm>
          <a:prstGeom prst="rect">
            <a:avLst/>
          </a:prstGeom>
        </p:spPr>
      </p:pic>
    </p:spTree>
    <p:custDataLst>
      <p:tags r:id="rId1"/>
    </p:custDataLst>
    <p:extLst>
      <p:ext uri="{BB962C8B-B14F-4D97-AF65-F5344CB8AC3E}">
        <p14:creationId xmlns:p14="http://schemas.microsoft.com/office/powerpoint/2010/main" val="189548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857375" y="800100"/>
            <a:ext cx="8750664" cy="225742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C2E2D4F-F79C-22B3-9EA7-E0823241B8BB}"/>
              </a:ext>
            </a:extLst>
          </p:cNvPr>
          <p:cNvPicPr>
            <a:picLocks noChangeAspect="1"/>
          </p:cNvPicPr>
          <p:nvPr/>
        </p:nvPicPr>
        <p:blipFill>
          <a:blip r:embed="rId5"/>
          <a:stretch>
            <a:fillRect/>
          </a:stretch>
        </p:blipFill>
        <p:spPr>
          <a:xfrm>
            <a:off x="2445693" y="1176845"/>
            <a:ext cx="7529213" cy="1475360"/>
          </a:xfrm>
          <a:prstGeom prst="rect">
            <a:avLst/>
          </a:prstGeom>
        </p:spPr>
      </p:pic>
    </p:spTree>
    <p:custDataLst>
      <p:tags r:id="rId1"/>
    </p:custDataLst>
    <p:extLst>
      <p:ext uri="{BB962C8B-B14F-4D97-AF65-F5344CB8AC3E}">
        <p14:creationId xmlns:p14="http://schemas.microsoft.com/office/powerpoint/2010/main" val="262190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4"/>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5"/>
          <a:stretch>
            <a:fillRect/>
          </a:stretch>
        </p:blipFill>
        <p:spPr>
          <a:xfrm>
            <a:off x="681439" y="341306"/>
            <a:ext cx="3913971" cy="1603387"/>
          </a:xfrm>
          <a:prstGeom prst="rect">
            <a:avLst/>
          </a:prstGeom>
        </p:spPr>
      </p:pic>
    </p:spTree>
    <p:custDataLst>
      <p:tags r:id="rId1"/>
    </p:custDataLst>
    <p:extLst>
      <p:ext uri="{BB962C8B-B14F-4D97-AF65-F5344CB8AC3E}">
        <p14:creationId xmlns:p14="http://schemas.microsoft.com/office/powerpoint/2010/main" val="46406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cityscape with a sun and blue sky&#10;&#10;Description automatically generated">
            <a:extLst>
              <a:ext uri="{FF2B5EF4-FFF2-40B4-BE49-F238E27FC236}">
                <a16:creationId xmlns:a16="http://schemas.microsoft.com/office/drawing/2014/main" id="{F060A87D-DD6C-11A9-BE74-E51A955C4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904" cy="4657725"/>
          </a:xfrm>
          <a:prstGeom prst="rect">
            <a:avLst/>
          </a:prstGeom>
        </p:spPr>
      </p:pic>
      <p:sp>
        <p:nvSpPr>
          <p:cNvPr id="4" name="TextBox 3">
            <a:extLst>
              <a:ext uri="{FF2B5EF4-FFF2-40B4-BE49-F238E27FC236}">
                <a16:creationId xmlns:a16="http://schemas.microsoft.com/office/drawing/2014/main" id="{7C850F8D-F2A0-FCBE-9FD6-2CF15D291F23}"/>
              </a:ext>
            </a:extLst>
          </p:cNvPr>
          <p:cNvSpPr txBox="1"/>
          <p:nvPr/>
        </p:nvSpPr>
        <p:spPr>
          <a:xfrm>
            <a:off x="1781174" y="5076825"/>
            <a:ext cx="9591675" cy="923330"/>
          </a:xfrm>
          <a:prstGeom prst="rect">
            <a:avLst/>
          </a:prstGeom>
          <a:noFill/>
        </p:spPr>
        <p:txBody>
          <a:bodyPr wrap="square" rtlCol="0">
            <a:spAutoFit/>
          </a:bodyPr>
          <a:lstStyle/>
          <a:p>
            <a:r>
              <a:rPr lang="nl-NL"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3. Th</a:t>
            </a:r>
            <a:r>
              <a:rPr lang="vi-VN"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ủ đô Hà Nội ngày nay</a:t>
            </a:r>
            <a:endParaRPr lang="en-US" sz="54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07355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576FF4C-79CA-D728-E9A4-C59EEB648B8C}"/>
              </a:ext>
            </a:extLst>
          </p:cNvPr>
          <p:cNvSpPr txBox="1"/>
          <p:nvPr/>
        </p:nvSpPr>
        <p:spPr>
          <a:xfrm>
            <a:off x="536589" y="239240"/>
            <a:ext cx="11369661" cy="954107"/>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1. </a:t>
            </a: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Đọc thông tin và quan sát các hình từ 9 đến 11, em hãy cho biết Hà Nội là trung tâm quan trọng của cả nước ở các lĩnh vực nào?</a:t>
            </a:r>
            <a:endPar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487CFDEC-F12B-E92A-DAD1-8DA7E482BC7B}"/>
              </a:ext>
            </a:extLst>
          </p:cNvPr>
          <p:cNvPicPr>
            <a:picLocks noChangeAspect="1"/>
          </p:cNvPicPr>
          <p:nvPr/>
        </p:nvPicPr>
        <p:blipFill>
          <a:blip r:embed="rId4"/>
          <a:stretch>
            <a:fillRect/>
          </a:stretch>
        </p:blipFill>
        <p:spPr>
          <a:xfrm>
            <a:off x="2747962" y="1443037"/>
            <a:ext cx="7172474" cy="4710113"/>
          </a:xfrm>
          <a:prstGeom prst="rect">
            <a:avLst/>
          </a:prstGeom>
        </p:spPr>
      </p:pic>
    </p:spTree>
    <p:custDataLst>
      <p:tags r:id="rId1"/>
    </p:custDataLst>
    <p:extLst>
      <p:ext uri="{BB962C8B-B14F-4D97-AF65-F5344CB8AC3E}">
        <p14:creationId xmlns:p14="http://schemas.microsoft.com/office/powerpoint/2010/main" val="247794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图片 11">
            <a:extLst>
              <a:ext uri="{FF2B5EF4-FFF2-40B4-BE49-F238E27FC236}">
                <a16:creationId xmlns:a16="http://schemas.microsoft.com/office/drawing/2014/main" id="{772B5D20-D48A-1B46-7DFF-92A8EFB206A8}"/>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l="15357" t="-1" r="20536" b="29206"/>
          <a:stretch>
            <a:fillRect/>
          </a:stretch>
        </p:blipFill>
        <p:spPr>
          <a:xfrm>
            <a:off x="256032" y="465857"/>
            <a:ext cx="9015949" cy="3228319"/>
          </a:xfrm>
          <a:prstGeom prst="rect">
            <a:avLst/>
          </a:prstGeom>
        </p:spPr>
      </p:pic>
      <p:sp>
        <p:nvSpPr>
          <p:cNvPr id="6" name="Text Box 10">
            <a:extLst>
              <a:ext uri="{FF2B5EF4-FFF2-40B4-BE49-F238E27FC236}">
                <a16:creationId xmlns:a16="http://schemas.microsoft.com/office/drawing/2014/main" id="{4D0B5630-B8E6-0C91-CD3C-C4243250EE34}"/>
              </a:ext>
            </a:extLst>
          </p:cNvPr>
          <p:cNvSpPr txBox="1">
            <a:spLocks noChangeArrowheads="1"/>
          </p:cNvSpPr>
          <p:nvPr/>
        </p:nvSpPr>
        <p:spPr bwMode="auto">
          <a:xfrm>
            <a:off x="1555243" y="1349644"/>
            <a:ext cx="60533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spcBef>
                <a:spcPct val="50000"/>
              </a:spcBef>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Cho biết tên các địa điểm trong hình ảnh.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B5D744D7-FE97-84CA-7A99-C205F4A3F3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9395" y="3194360"/>
            <a:ext cx="3524491" cy="3524491"/>
          </a:xfrm>
          <a:prstGeom prst="rect">
            <a:avLst/>
          </a:prstGeom>
        </p:spPr>
      </p:pic>
      <p:pic>
        <p:nvPicPr>
          <p:cNvPr id="9" name="图片 11">
            <a:extLst>
              <a:ext uri="{FF2B5EF4-FFF2-40B4-BE49-F238E27FC236}">
                <a16:creationId xmlns:a16="http://schemas.microsoft.com/office/drawing/2014/main" id="{EC370860-039F-BF69-5067-2F1A9E2A892B}"/>
              </a:ext>
            </a:extLst>
          </p:cNvPr>
          <p:cNvPicPr>
            <a:picLocks noChangeAspect="1"/>
          </p:cNvPicPr>
          <p:nvPr/>
        </p:nvPicPr>
        <p:blipFill rotWithShape="1">
          <a:blip r:embed="rId7">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l="15357" t="-1" r="20536" b="29206"/>
          <a:stretch>
            <a:fillRect/>
          </a:stretch>
        </p:blipFill>
        <p:spPr>
          <a:xfrm>
            <a:off x="-283464" y="2889017"/>
            <a:ext cx="9015949" cy="3228319"/>
          </a:xfrm>
          <a:prstGeom prst="rect">
            <a:avLst/>
          </a:prstGeom>
        </p:spPr>
      </p:pic>
      <p:sp>
        <p:nvSpPr>
          <p:cNvPr id="10" name="Text Box 10">
            <a:extLst>
              <a:ext uri="{FF2B5EF4-FFF2-40B4-BE49-F238E27FC236}">
                <a16:creationId xmlns:a16="http://schemas.microsoft.com/office/drawing/2014/main" id="{AD8D7E9A-F7AA-BDB2-4C21-E32CC44B3E63}"/>
              </a:ext>
            </a:extLst>
          </p:cNvPr>
          <p:cNvSpPr txBox="1">
            <a:spLocks noChangeArrowheads="1"/>
          </p:cNvSpPr>
          <p:nvPr/>
        </p:nvSpPr>
        <p:spPr bwMode="auto">
          <a:xfrm>
            <a:off x="1081660" y="3928252"/>
            <a:ext cx="605332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spcBef>
                <a:spcPct val="50000"/>
              </a:spcBef>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Thảo luận chức năng của các địa điểm trong hình ảnh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42586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E0E8520-B03B-1FB6-E7B3-BAEC28B81468}"/>
              </a:ext>
            </a:extLst>
          </p:cNvPr>
          <p:cNvPicPr>
            <a:picLocks noChangeAspect="1"/>
          </p:cNvPicPr>
          <p:nvPr/>
        </p:nvPicPr>
        <p:blipFill>
          <a:blip r:embed="rId4"/>
          <a:stretch>
            <a:fillRect/>
          </a:stretch>
        </p:blipFill>
        <p:spPr>
          <a:xfrm>
            <a:off x="747712" y="1866900"/>
            <a:ext cx="5053013" cy="3493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圆角矩形 5">
            <a:extLst>
              <a:ext uri="{FF2B5EF4-FFF2-40B4-BE49-F238E27FC236}">
                <a16:creationId xmlns:a16="http://schemas.microsoft.com/office/drawing/2014/main" id="{DBFE2C8E-2452-ABAC-76A5-B4F9BE5A0892}"/>
              </a:ext>
            </a:extLst>
          </p:cNvPr>
          <p:cNvSpPr/>
          <p:nvPr/>
        </p:nvSpPr>
        <p:spPr>
          <a:xfrm>
            <a:off x="6029325" y="1009649"/>
            <a:ext cx="5492115" cy="4924425"/>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Tòa nhà Quốc hội Việt Nam là trụ sở làm việc và nơi diễn ra các phiên họp toàn thể đoàn toàn thể của quốc hội và Nhà nước Việt Nam.</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Tòa nhà Quốc hội khởi công xây dựng năm 2009 tọa lạc trên đường Độc Lập, đối diện quảng trường trung tâm và nằm cạnh khu di tích khảo cổ học 18 Hoàng Diệu.</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custDataLst>
      <p:tags r:id="rId1"/>
    </p:custDataLst>
    <p:extLst>
      <p:ext uri="{BB962C8B-B14F-4D97-AF65-F5344CB8AC3E}">
        <p14:creationId xmlns:p14="http://schemas.microsoft.com/office/powerpoint/2010/main" val="34604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圆角矩形 5">
            <a:extLst>
              <a:ext uri="{FF2B5EF4-FFF2-40B4-BE49-F238E27FC236}">
                <a16:creationId xmlns:a16="http://schemas.microsoft.com/office/drawing/2014/main" id="{DBFE2C8E-2452-ABAC-76A5-B4F9BE5A0892}"/>
              </a:ext>
            </a:extLst>
          </p:cNvPr>
          <p:cNvSpPr/>
          <p:nvPr/>
        </p:nvSpPr>
        <p:spPr>
          <a:xfrm>
            <a:off x="6010275" y="1666875"/>
            <a:ext cx="5492115" cy="38480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Đại học Bách Khoa Hà Nội là Đại học chuyên ngành kỹ thuật hàng đầu và được xếp vào nhóm đại học trọng điểm của quốc gia Việt Nam.</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 name="Picture 2">
            <a:extLst>
              <a:ext uri="{FF2B5EF4-FFF2-40B4-BE49-F238E27FC236}">
                <a16:creationId xmlns:a16="http://schemas.microsoft.com/office/drawing/2014/main" id="{3046296C-C81A-68DF-3214-BC160A63012F}"/>
              </a:ext>
            </a:extLst>
          </p:cNvPr>
          <p:cNvPicPr>
            <a:picLocks noChangeAspect="1"/>
          </p:cNvPicPr>
          <p:nvPr/>
        </p:nvPicPr>
        <p:blipFill>
          <a:blip r:embed="rId4"/>
          <a:stretch>
            <a:fillRect/>
          </a:stretch>
        </p:blipFill>
        <p:spPr>
          <a:xfrm>
            <a:off x="885824" y="1885950"/>
            <a:ext cx="4697073"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1171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342900" y="342901"/>
            <a:ext cx="1139189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圆角矩形 5">
            <a:extLst>
              <a:ext uri="{FF2B5EF4-FFF2-40B4-BE49-F238E27FC236}">
                <a16:creationId xmlns:a16="http://schemas.microsoft.com/office/drawing/2014/main" id="{DBFE2C8E-2452-ABAC-76A5-B4F9BE5A0892}"/>
              </a:ext>
            </a:extLst>
          </p:cNvPr>
          <p:cNvSpPr/>
          <p:nvPr/>
        </p:nvSpPr>
        <p:spPr>
          <a:xfrm>
            <a:off x="5562601" y="1266825"/>
            <a:ext cx="5939790" cy="4953000"/>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Bảo tàng Lịch sử Quốc gia được thành lập theo quyết định số 1674/QĐTTG5 năm 2011 của Thủ tướng Chính phủ trên cơ sở sáp nhập Bảo tàng Lịch sử Việt Nam và Bảo tàng Cách mạng Việt Nam.</a:t>
            </a:r>
            <a:endPar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defRPr/>
            </a:pPr>
            <a:r>
              <a:rPr lang="vi-VN"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Bảo tàng Lịch sử Quốc gia là công trình văn hóa tọa lạc ở khu vực trung tâm của Thủ đô Hà Nội</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altLang="zh-CN" sz="2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Đây</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altLang="zh-CN" sz="2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là</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altLang="zh-CN" sz="2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nơi</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vi-VN"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lưu trữ, trưng bày, giới thiệu lịch sử Việt Nam từ thời tiền sử đến ngày nay thông qua hệ thống tài liệu, hiện vật vô cùng đồ sộ, quý giá. </a:t>
            </a:r>
            <a:endParaRPr kumimoji="0" lang="zh-CN" altLang="en-US" sz="24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 name="Picture 3">
            <a:extLst>
              <a:ext uri="{FF2B5EF4-FFF2-40B4-BE49-F238E27FC236}">
                <a16:creationId xmlns:a16="http://schemas.microsoft.com/office/drawing/2014/main" id="{6ED2752B-F4D3-5A83-D5F6-733ECC402F5F}"/>
              </a:ext>
            </a:extLst>
          </p:cNvPr>
          <p:cNvPicPr>
            <a:picLocks noChangeAspect="1"/>
          </p:cNvPicPr>
          <p:nvPr/>
        </p:nvPicPr>
        <p:blipFill>
          <a:blip r:embed="rId4"/>
          <a:stretch>
            <a:fillRect/>
          </a:stretch>
        </p:blipFill>
        <p:spPr>
          <a:xfrm>
            <a:off x="609599" y="1766887"/>
            <a:ext cx="4748469" cy="3109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5202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587D91E-1BD9-3C8C-338B-52423124EFFE}"/>
              </a:ext>
            </a:extLst>
          </p:cNvPr>
          <p:cNvSpPr txBox="1"/>
          <p:nvPr/>
        </p:nvSpPr>
        <p:spPr>
          <a:xfrm>
            <a:off x="1476375" y="733931"/>
            <a:ext cx="8915400" cy="1569660"/>
          </a:xfrm>
          <a:custGeom>
            <a:avLst/>
            <a:gdLst>
              <a:gd name="connsiteX0" fmla="*/ 0 w 8915400"/>
              <a:gd name="connsiteY0" fmla="*/ 0 h 1569660"/>
              <a:gd name="connsiteX1" fmla="*/ 8915400 w 8915400"/>
              <a:gd name="connsiteY1" fmla="*/ 0 h 1569660"/>
              <a:gd name="connsiteX2" fmla="*/ 8915400 w 8915400"/>
              <a:gd name="connsiteY2" fmla="*/ 1569660 h 1569660"/>
              <a:gd name="connsiteX3" fmla="*/ 0 w 8915400"/>
              <a:gd name="connsiteY3" fmla="*/ 1569660 h 1569660"/>
              <a:gd name="connsiteX4" fmla="*/ 0 w 89154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569660" fill="none" extrusionOk="0">
                <a:moveTo>
                  <a:pt x="0" y="0"/>
                </a:moveTo>
                <a:cubicBezTo>
                  <a:pt x="2894703" y="5222"/>
                  <a:pt x="6822990" y="24918"/>
                  <a:pt x="8915400" y="0"/>
                </a:cubicBezTo>
                <a:cubicBezTo>
                  <a:pt x="9012961" y="257633"/>
                  <a:pt x="8867009" y="890565"/>
                  <a:pt x="8915400" y="1569660"/>
                </a:cubicBezTo>
                <a:cubicBezTo>
                  <a:pt x="7164111" y="1404899"/>
                  <a:pt x="3228765" y="1687810"/>
                  <a:pt x="0" y="1569660"/>
                </a:cubicBezTo>
                <a:cubicBezTo>
                  <a:pt x="-74708" y="1232144"/>
                  <a:pt x="128259" y="683735"/>
                  <a:pt x="0" y="0"/>
                </a:cubicBezTo>
                <a:close/>
              </a:path>
              <a:path w="8915400" h="1569660" stroke="0" extrusionOk="0">
                <a:moveTo>
                  <a:pt x="0" y="0"/>
                </a:moveTo>
                <a:cubicBezTo>
                  <a:pt x="2328680" y="11849"/>
                  <a:pt x="4599200" y="-161459"/>
                  <a:pt x="8915400" y="0"/>
                </a:cubicBezTo>
                <a:cubicBezTo>
                  <a:pt x="8889512" y="662121"/>
                  <a:pt x="8984812" y="1402874"/>
                  <a:pt x="8915400" y="1569660"/>
                </a:cubicBezTo>
                <a:cubicBezTo>
                  <a:pt x="6675338" y="1423800"/>
                  <a:pt x="1397015"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Chức năng của các địa điểm trong hình cho thấy Hà Nội có vai trò gì? Hà Nội là trung tâm quan trọng của cả nước trên lĩnh vực nào?</a:t>
            </a:r>
          </a:p>
        </p:txBody>
      </p:sp>
      <p:sp>
        <p:nvSpPr>
          <p:cNvPr id="3" name="TextBox 2">
            <a:extLst>
              <a:ext uri="{FF2B5EF4-FFF2-40B4-BE49-F238E27FC236}">
                <a16:creationId xmlns:a16="http://schemas.microsoft.com/office/drawing/2014/main" id="{D73CA9B0-C80C-7A80-A910-09C831D54C59}"/>
              </a:ext>
            </a:extLst>
          </p:cNvPr>
          <p:cNvSpPr txBox="1"/>
          <p:nvPr/>
        </p:nvSpPr>
        <p:spPr>
          <a:xfrm>
            <a:off x="2349775" y="3329452"/>
            <a:ext cx="8642075" cy="1754326"/>
          </a:xfrm>
          <a:custGeom>
            <a:avLst/>
            <a:gdLst>
              <a:gd name="connsiteX0" fmla="*/ 0 w 8642075"/>
              <a:gd name="connsiteY0" fmla="*/ 0 h 1754326"/>
              <a:gd name="connsiteX1" fmla="*/ 8642075 w 8642075"/>
              <a:gd name="connsiteY1" fmla="*/ 0 h 1754326"/>
              <a:gd name="connsiteX2" fmla="*/ 8642075 w 8642075"/>
              <a:gd name="connsiteY2" fmla="*/ 1754326 h 1754326"/>
              <a:gd name="connsiteX3" fmla="*/ 0 w 8642075"/>
              <a:gd name="connsiteY3" fmla="*/ 1754326 h 1754326"/>
              <a:gd name="connsiteX4" fmla="*/ 0 w 8642075"/>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75" h="1754326" fill="none" extrusionOk="0">
                <a:moveTo>
                  <a:pt x="0" y="0"/>
                </a:moveTo>
                <a:cubicBezTo>
                  <a:pt x="2727996" y="5222"/>
                  <a:pt x="7745410" y="24918"/>
                  <a:pt x="8642075" y="0"/>
                </a:cubicBezTo>
                <a:cubicBezTo>
                  <a:pt x="8706650" y="239465"/>
                  <a:pt x="8544002" y="1500058"/>
                  <a:pt x="8642075" y="1754326"/>
                </a:cubicBezTo>
                <a:cubicBezTo>
                  <a:pt x="5656234" y="1589565"/>
                  <a:pt x="4267192" y="1872476"/>
                  <a:pt x="0" y="1754326"/>
                </a:cubicBezTo>
                <a:cubicBezTo>
                  <a:pt x="-8328" y="1287393"/>
                  <a:pt x="-71301" y="628243"/>
                  <a:pt x="0" y="0"/>
                </a:cubicBezTo>
                <a:close/>
              </a:path>
              <a:path w="8642075" h="1754326" stroke="0" extrusionOk="0">
                <a:moveTo>
                  <a:pt x="0" y="0"/>
                </a:moveTo>
                <a:cubicBezTo>
                  <a:pt x="3478106" y="11849"/>
                  <a:pt x="6724250" y="-161459"/>
                  <a:pt x="8642075" y="0"/>
                </a:cubicBezTo>
                <a:cubicBezTo>
                  <a:pt x="8616261" y="606792"/>
                  <a:pt x="8495545" y="1569389"/>
                  <a:pt x="8642075" y="1754326"/>
                </a:cubicBezTo>
                <a:cubicBezTo>
                  <a:pt x="7677878" y="1608466"/>
                  <a:pt x="2461314"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Hà Nội là trung tâm quan trọng của cả nước ở các lĩnh vực: chính trị, kinh tế, văn hóa, giáo dục. </a:t>
            </a:r>
          </a:p>
        </p:txBody>
      </p:sp>
      <p:sp>
        <p:nvSpPr>
          <p:cNvPr id="6" name="Freeform: Shape 34">
            <a:extLst>
              <a:ext uri="{FF2B5EF4-FFF2-40B4-BE49-F238E27FC236}">
                <a16:creationId xmlns:a16="http://schemas.microsoft.com/office/drawing/2014/main" id="{773D7F94-E889-A5B6-4759-A4FBFF423AF4}"/>
              </a:ext>
            </a:extLst>
          </p:cNvPr>
          <p:cNvSpPr/>
          <p:nvPr/>
        </p:nvSpPr>
        <p:spPr>
          <a:xfrm>
            <a:off x="1382509" y="23896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custDataLst>
      <p:tags r:id="rId1"/>
    </p:custDataLst>
    <p:extLst>
      <p:ext uri="{BB962C8B-B14F-4D97-AF65-F5344CB8AC3E}">
        <p14:creationId xmlns:p14="http://schemas.microsoft.com/office/powerpoint/2010/main" val="419681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6B6DCD8-336B-41EF-B334-0247EF53440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W6{ED58EAB1-D586-4253-96CA-F165DCEC8EFD}&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 Bài 12. THĂNG LONG – HÀ NỘI"/>
</p:tagLst>
</file>

<file path=ppt/tags/tag10.xml><?xml version="1.0" encoding="utf-8"?>
<p:tagLst xmlns:a="http://schemas.openxmlformats.org/drawingml/2006/main" xmlns:r="http://schemas.openxmlformats.org/officeDocument/2006/relationships" xmlns:p="http://schemas.openxmlformats.org/presentationml/2006/main">
  <p:tag name="GENSWF_SLIDE_UID" val="{7BD64B8D-6824-4AF3-AD39-60956ADD2F2D}:293"/>
</p:tagLst>
</file>

<file path=ppt/tags/tag11.xml><?xml version="1.0" encoding="utf-8"?>
<p:tagLst xmlns:a="http://schemas.openxmlformats.org/drawingml/2006/main" xmlns:r="http://schemas.openxmlformats.org/officeDocument/2006/relationships" xmlns:p="http://schemas.openxmlformats.org/presentationml/2006/main">
  <p:tag name="GENSWF_SLIDE_UID" val="{0413D617-191D-4EC0-9B37-C041D319E7BB}:295"/>
</p:tagLst>
</file>

<file path=ppt/tags/tag12.xml><?xml version="1.0" encoding="utf-8"?>
<p:tagLst xmlns:a="http://schemas.openxmlformats.org/drawingml/2006/main" xmlns:r="http://schemas.openxmlformats.org/officeDocument/2006/relationships" xmlns:p="http://schemas.openxmlformats.org/presentationml/2006/main">
  <p:tag name="GENSWF_SLIDE_UID" val="{5E00D1CB-96DF-4FB7-A908-874FBC1035E5}:294"/>
</p:tagLst>
</file>

<file path=ppt/tags/tag13.xml><?xml version="1.0" encoding="utf-8"?>
<p:tagLst xmlns:a="http://schemas.openxmlformats.org/drawingml/2006/main" xmlns:r="http://schemas.openxmlformats.org/officeDocument/2006/relationships" xmlns:p="http://schemas.openxmlformats.org/presentationml/2006/main">
  <p:tag name="GENSWF_SLIDE_UID" val="{95E1FE70-5DD5-4EBD-9028-6CE3B5A66300}:296"/>
</p:tagLst>
</file>

<file path=ppt/tags/tag14.xml><?xml version="1.0" encoding="utf-8"?>
<p:tagLst xmlns:a="http://schemas.openxmlformats.org/drawingml/2006/main" xmlns:r="http://schemas.openxmlformats.org/officeDocument/2006/relationships" xmlns:p="http://schemas.openxmlformats.org/presentationml/2006/main">
  <p:tag name="GENSWF_SLIDE_UID" val="{3BB0CC81-87F2-4830-955C-51C0BCA3930B}:297"/>
</p:tagLst>
</file>

<file path=ppt/tags/tag15.xml><?xml version="1.0" encoding="utf-8"?>
<p:tagLst xmlns:a="http://schemas.openxmlformats.org/drawingml/2006/main" xmlns:r="http://schemas.openxmlformats.org/officeDocument/2006/relationships" xmlns:p="http://schemas.openxmlformats.org/presentationml/2006/main">
  <p:tag name="GENSWF_SLIDE_UID" val="{1915633E-1106-4779-ABEC-0833B9ADE373}:298"/>
</p:tagLst>
</file>

<file path=ppt/tags/tag16.xml><?xml version="1.0" encoding="utf-8"?>
<p:tagLst xmlns:a="http://schemas.openxmlformats.org/drawingml/2006/main" xmlns:r="http://schemas.openxmlformats.org/officeDocument/2006/relationships" xmlns:p="http://schemas.openxmlformats.org/presentationml/2006/main">
  <p:tag name="GENSWF_SLIDE_UID" val="{3BAE3FB9-1BFA-4CEA-9C13-93CE2F5C287E}:301"/>
</p:tagLst>
</file>

<file path=ppt/tags/tag17.xml><?xml version="1.0" encoding="utf-8"?>
<p:tagLst xmlns:a="http://schemas.openxmlformats.org/drawingml/2006/main" xmlns:r="http://schemas.openxmlformats.org/officeDocument/2006/relationships" xmlns:p="http://schemas.openxmlformats.org/presentationml/2006/main">
  <p:tag name="GENSWF_SLIDE_UID" val="{28B05BA9-0153-41D5-BF9D-3EFD1648CF8A}:302"/>
</p:tagLst>
</file>

<file path=ppt/tags/tag18.xml><?xml version="1.0" encoding="utf-8"?>
<p:tagLst xmlns:a="http://schemas.openxmlformats.org/drawingml/2006/main" xmlns:r="http://schemas.openxmlformats.org/officeDocument/2006/relationships" xmlns:p="http://schemas.openxmlformats.org/presentationml/2006/main">
  <p:tag name="GENSWF_SLIDE_UID" val="{CB73FCCF-559E-472B-8630-C9F8A567401D}:303"/>
</p:tagLst>
</file>

<file path=ppt/tags/tag19.xml><?xml version="1.0" encoding="utf-8"?>
<p:tagLst xmlns:a="http://schemas.openxmlformats.org/drawingml/2006/main" xmlns:r="http://schemas.openxmlformats.org/officeDocument/2006/relationships" xmlns:p="http://schemas.openxmlformats.org/presentationml/2006/main">
  <p:tag name="GENSWF_SLIDE_UID" val="{8951FED3-85C8-4E59-9A7D-F16CDB9A22E4}:304"/>
</p:tagLst>
</file>

<file path=ppt/tags/tag2.xml><?xml version="1.0" encoding="utf-8"?>
<p:tagLst xmlns:a="http://schemas.openxmlformats.org/drawingml/2006/main" xmlns:r="http://schemas.openxmlformats.org/officeDocument/2006/relationships" xmlns:p="http://schemas.openxmlformats.org/presentationml/2006/main">
  <p:tag name="GENSWF_SLIDE_UID" val="{76214BE8-4537-44DD-A0F9-018F0AA7940D}: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836E446E-522D-4B7E-8800-4463F671D829}:305"/>
</p:tagLst>
</file>

<file path=ppt/tags/tag21.xml><?xml version="1.0" encoding="utf-8"?>
<p:tagLst xmlns:a="http://schemas.openxmlformats.org/drawingml/2006/main" xmlns:r="http://schemas.openxmlformats.org/officeDocument/2006/relationships" xmlns:p="http://schemas.openxmlformats.org/presentationml/2006/main">
  <p:tag name="GENSWF_SLIDE_UID" val="{D24C4849-21DE-4824-A828-669B9532BCA6}:333"/>
</p:tagLst>
</file>

<file path=ppt/tags/tag3.xml><?xml version="1.0" encoding="utf-8"?>
<p:tagLst xmlns:a="http://schemas.openxmlformats.org/drawingml/2006/main" xmlns:r="http://schemas.openxmlformats.org/officeDocument/2006/relationships" xmlns:p="http://schemas.openxmlformats.org/presentationml/2006/main">
  <p:tag name="GENSWF_SLIDE_UID" val="{54E2CFC8-E542-4331-A3C8-A8760BD0880D}:286"/>
</p:tagLst>
</file>

<file path=ppt/tags/tag4.xml><?xml version="1.0" encoding="utf-8"?>
<p:tagLst xmlns:a="http://schemas.openxmlformats.org/drawingml/2006/main" xmlns:r="http://schemas.openxmlformats.org/officeDocument/2006/relationships" xmlns:p="http://schemas.openxmlformats.org/presentationml/2006/main">
  <p:tag name="GENSWF_SLIDE_UID" val="{703DCAD4-DEE6-4A1E-825A-B6DBD728347D}:287"/>
</p:tagLst>
</file>

<file path=ppt/tags/tag5.xml><?xml version="1.0" encoding="utf-8"?>
<p:tagLst xmlns:a="http://schemas.openxmlformats.org/drawingml/2006/main" xmlns:r="http://schemas.openxmlformats.org/officeDocument/2006/relationships" xmlns:p="http://schemas.openxmlformats.org/presentationml/2006/main">
  <p:tag name="GENSWF_SLIDE_UID" val="{9142B1B8-6944-42F1-A50E-2B9DECFFD80F}:288"/>
</p:tagLst>
</file>

<file path=ppt/tags/tag6.xml><?xml version="1.0" encoding="utf-8"?>
<p:tagLst xmlns:a="http://schemas.openxmlformats.org/drawingml/2006/main" xmlns:r="http://schemas.openxmlformats.org/officeDocument/2006/relationships" xmlns:p="http://schemas.openxmlformats.org/presentationml/2006/main">
  <p:tag name="GENSWF_SLIDE_UID" val="{C0C45BCB-8163-4393-979E-6ECFD2DC04E7}:289"/>
</p:tagLst>
</file>

<file path=ppt/tags/tag7.xml><?xml version="1.0" encoding="utf-8"?>
<p:tagLst xmlns:a="http://schemas.openxmlformats.org/drawingml/2006/main" xmlns:r="http://schemas.openxmlformats.org/officeDocument/2006/relationships" xmlns:p="http://schemas.openxmlformats.org/presentationml/2006/main">
  <p:tag name="GENSWF_SLIDE_UID" val="{791F2032-EC4B-4C44-946A-3A438D2A7795}:290"/>
</p:tagLst>
</file>

<file path=ppt/tags/tag8.xml><?xml version="1.0" encoding="utf-8"?>
<p:tagLst xmlns:a="http://schemas.openxmlformats.org/drawingml/2006/main" xmlns:r="http://schemas.openxmlformats.org/officeDocument/2006/relationships" xmlns:p="http://schemas.openxmlformats.org/presentationml/2006/main">
  <p:tag name="GENSWF_SLIDE_UID" val="{18833F58-4AA5-4E7A-BBF6-A464A101DE12}:291"/>
</p:tagLst>
</file>

<file path=ppt/tags/tag9.xml><?xml version="1.0" encoding="utf-8"?>
<p:tagLst xmlns:a="http://schemas.openxmlformats.org/drawingml/2006/main" xmlns:r="http://schemas.openxmlformats.org/officeDocument/2006/relationships" xmlns:p="http://schemas.openxmlformats.org/presentationml/2006/main">
  <p:tag name="GENSWF_SLIDE_UID" val="{F95B7261-9301-4FAA-8182-F30E120F494D}:2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858</Words>
  <Application>Microsoft Office PowerPoint</Application>
  <PresentationFormat>Widescreen</PresentationFormat>
  <Paragraphs>35</Paragraphs>
  <Slides>20</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微软雅黑</vt:lpstr>
      <vt:lpstr>Arial</vt:lpstr>
      <vt:lpstr>Calibri</vt:lpstr>
      <vt:lpstr>Calibri Light</vt:lpstr>
      <vt:lpstr>Cambria</vt:lpstr>
      <vt:lpstr>等线</vt:lpstr>
      <vt:lpstr>inpin heiti</vt:lpstr>
      <vt:lpstr>Tahoma</vt:lpstr>
      <vt:lpstr>Times New Roman</vt:lpstr>
      <vt:lpstr>Office Theme</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Bài 12. THĂNG LONG – HÀ NỘI</dc:title>
  <dc:creator>Thao Tran</dc:creator>
  <cp:lastModifiedBy>Admin</cp:lastModifiedBy>
  <cp:revision>36</cp:revision>
  <dcterms:created xsi:type="dcterms:W3CDTF">2023-09-27T00:50:44Z</dcterms:created>
  <dcterms:modified xsi:type="dcterms:W3CDTF">2025-01-15T09:04:57Z</dcterms:modified>
</cp:coreProperties>
</file>