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77" r:id="rId3"/>
    <p:sldId id="260" r:id="rId4"/>
    <p:sldId id="256" r:id="rId5"/>
    <p:sldId id="264" r:id="rId6"/>
    <p:sldId id="270" r:id="rId7"/>
    <p:sldId id="278" r:id="rId8"/>
    <p:sldId id="279" r:id="rId9"/>
    <p:sldId id="275" r:id="rId10"/>
    <p:sldId id="280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5050" autoAdjust="0"/>
  </p:normalViewPr>
  <p:slideViewPr>
    <p:cSldViewPr snapToGrid="0">
      <p:cViewPr varScale="1">
        <p:scale>
          <a:sx n="70" d="100"/>
          <a:sy n="70" d="100"/>
        </p:scale>
        <p:origin x="82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45FF0-7E21-491E-BB6F-41D9F58AB1DB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6D65C-48BD-4E4E-97FE-182A25975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49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494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8668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8850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326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C9FB91-F3A1-FDD0-C7FB-52A26CEAF5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F53142-C5D0-921E-430E-A7B4E1D5F1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72812" y="0"/>
            <a:ext cx="10191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108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65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75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138DE-F0ED-0F81-1E96-4579BD729D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93B624-C9FB-B5AF-12A2-CC11F17DA6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EF9E5-C541-D760-C22F-F3AE278237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BE93F-8975-6AB7-6C29-0379F334A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F3B21-7139-64C5-187A-2AD05EA93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99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C6463-7C72-1B77-1391-B3A0AE41E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E9F9E-51EF-23BC-520B-41565FC47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34080-47EB-3FAF-80B3-E03D680ED2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85A2B-1C76-B937-4002-3D0CC2D2E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7B864-C836-4D08-89C3-5EB0EF7A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05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636CE-0160-4241-38C2-212FBCF9F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A999CE-820C-0D98-B73F-CBC5CDB32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76377-F50A-1299-097E-D20223F2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850AB-CC6A-7E48-F848-8FEB88618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9D97E-078E-C0F0-9F6C-DB1B2C461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60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0C83E-115C-3713-09E9-9F21D4648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A4559-D478-C602-F2FB-9585F8A71C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F4CFF9-0815-8621-20EB-AF2F219459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44F539-1968-54A9-6ED8-874090E80F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B2CD96-91FD-32A0-35CC-1AC122702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59B7FA-8089-8D6E-4324-168E3EF1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750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60E4C-65DB-890F-D677-9EBB03420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670EB3-CFD7-1A8B-F297-74E8164D1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715562-04AF-4815-60CD-48E58DAE8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BAFD74-F3E2-9036-5A8D-9F2854DAF6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182B5C-9B60-653C-98E3-4680F6BB78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BEADD2-28E3-236E-76AD-530F7A7B1F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E17475-0386-ED69-BE1C-7C13B7C54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839D8F-5A9E-0B07-9C9F-1E3ED57E3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749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AC770-32E8-4601-30AE-26AB1C028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B065C1-64FE-DF9F-7BC6-46154532AC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4E9D8F-34F0-3E16-DC80-DAD7349B1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B067A6-8C8B-0D11-D9E6-C879FF93B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309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73A1FE-9BD7-6BAB-8F9D-FD1AA08E59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4BA72C-46A4-1D82-B2D4-2722ACC3F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C9AA71-9B03-223D-DEAE-E38A06A5D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3224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96AF5-BC3E-9599-6779-9E3B5316A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EB166-BC0A-75F1-8BC9-2662087F5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1B2870-A62F-A1B3-ADBF-1D9CFABAE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53C03E-5A46-576A-C41D-DA10BCFEDD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31B385-EB01-ED23-A9F2-7B3156845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8BFBBB-13DA-3637-5692-4E4D9342D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45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58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B051B-D8A8-87D0-7969-AB7EE0FAF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6045C0-B71C-9724-597E-56ED5DD204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8A9D8A-1926-F81B-AC7F-02458F4F20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285CEF-5D55-990E-518F-B5283AB86B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371355-CE02-23A9-7B9A-3EE1D9EDC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0D1BEF-A62F-396C-2DB9-004AAD936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0641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9B078-494F-4BFF-4452-CC67BD2C6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514739-F03B-57F1-F5C7-FC7BE0C5D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8A1EF-6CD3-A458-D8A2-D817CD43B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8C12B-A97F-2FFA-B73C-4CC31C961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A9F4B-4538-48F9-9A64-4242A2C35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3590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EB1DDE-B4C2-D5F7-E8F4-78A36C5819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7CFCFE-3B40-F234-2096-65B9E3F85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D299E-1444-D330-30AC-02CB15F250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BC074-C7D7-8FFC-766D-722E14FA2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BD8BA-4C94-B883-3EAA-BDCC588F8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47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75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837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48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27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84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33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38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0D0DA8-DE51-C6A1-A828-A2154310637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4788" y="0"/>
            <a:ext cx="1456614" cy="145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5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8274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3" Type="http://schemas.openxmlformats.org/officeDocument/2006/relationships/image" Target="../media/image10.jpe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svg"/><Relationship Id="rId1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3" Type="http://schemas.openxmlformats.org/officeDocument/2006/relationships/image" Target="../media/image10.jpe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jpe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sv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5826" y="330958"/>
            <a:ext cx="11273051" cy="619608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2" t="36385" r="19097" b="38541"/>
          <a:stretch/>
        </p:blipFill>
        <p:spPr>
          <a:xfrm rot="1228952">
            <a:off x="10400295" y="-99423"/>
            <a:ext cx="1799087" cy="1842967"/>
          </a:xfrm>
          <a:prstGeom prst="rect">
            <a:avLst/>
          </a:prstGeom>
        </p:spPr>
      </p:pic>
      <p:pic>
        <p:nvPicPr>
          <p:cNvPr id="9218" name="Picture 2" descr="Vector hand drawn illustration for world book day celebr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4" b="91054" l="9904" r="89936">
                        <a14:foregroundMark x1="15335" y1="84505" x2="28435" y2="88019"/>
                        <a14:foregroundMark x1="45048" y1="88019" x2="30032" y2="87061"/>
                        <a14:foregroundMark x1="18690" y1="88339" x2="13578" y2="85783"/>
                        <a14:foregroundMark x1="13578" y1="85783" x2="12620" y2="85304"/>
                        <a14:foregroundMark x1="31789" y1="87061" x2="41214" y2="91054"/>
                        <a14:foregroundMark x1="31789" y1="89617" x2="37859" y2="90895"/>
                        <a14:foregroundMark x1="46805" y1="89776" x2="76677" y2="88019"/>
                        <a14:foregroundMark x1="83706" y1="84185" x2="76677" y2="87859"/>
                        <a14:foregroundMark x1="83866" y1="85463" x2="87540" y2="833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88" t="23332" r="8334" b="7120"/>
          <a:stretch/>
        </p:blipFill>
        <p:spPr bwMode="auto">
          <a:xfrm>
            <a:off x="6082351" y="1523999"/>
            <a:ext cx="5191850" cy="455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32EBD13-8FC3-A63D-8869-3E277C79AD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7925" y="1006637"/>
            <a:ext cx="4304149" cy="504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20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97" t="13333" r="4050" b="54194"/>
          <a:stretch/>
        </p:blipFill>
        <p:spPr>
          <a:xfrm>
            <a:off x="5768917" y="4772422"/>
            <a:ext cx="1857614" cy="19615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8" t="10681" r="38586" b="53620"/>
          <a:stretch/>
        </p:blipFill>
        <p:spPr>
          <a:xfrm rot="769855">
            <a:off x="3391204" y="4766445"/>
            <a:ext cx="1305840" cy="18255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8" t="10824" r="66129" b="53262"/>
          <a:stretch/>
        </p:blipFill>
        <p:spPr>
          <a:xfrm rot="20712847">
            <a:off x="312361" y="4375426"/>
            <a:ext cx="1833973" cy="220340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1" y="11710"/>
            <a:ext cx="3205605" cy="1923363"/>
          </a:xfrm>
          <a:prstGeom prst="rect">
            <a:avLst/>
          </a:prstGeom>
        </p:spPr>
      </p:pic>
      <p:pic>
        <p:nvPicPr>
          <p:cNvPr id="18" name="Graphic 9">
            <a:extLst>
              <a:ext uri="{FF2B5EF4-FFF2-40B4-BE49-F238E27FC236}">
                <a16:creationId xmlns:a16="http://schemas.microsoft.com/office/drawing/2014/main" id="{6D276259-97E7-11C4-710F-AAFB340807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61989" y="3156155"/>
            <a:ext cx="1849704" cy="3019440"/>
          </a:xfrm>
          <a:prstGeom prst="rect">
            <a:avLst/>
          </a:prstGeom>
        </p:spPr>
      </p:pic>
      <p:pic>
        <p:nvPicPr>
          <p:cNvPr id="32" name="Graphic 6">
            <a:extLst>
              <a:ext uri="{FF2B5EF4-FFF2-40B4-BE49-F238E27FC236}">
                <a16:creationId xmlns:a16="http://schemas.microsoft.com/office/drawing/2014/main" id="{13544356-2E4C-8AA0-D7F7-AEAD9CF287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89452" y="1127987"/>
            <a:ext cx="1820187" cy="4815906"/>
          </a:xfrm>
          <a:prstGeom prst="rect">
            <a:avLst/>
          </a:prstGeom>
        </p:spPr>
      </p:pic>
      <p:pic>
        <p:nvPicPr>
          <p:cNvPr id="31" name="Graphic 18">
            <a:extLst>
              <a:ext uri="{FF2B5EF4-FFF2-40B4-BE49-F238E27FC236}">
                <a16:creationId xmlns:a16="http://schemas.microsoft.com/office/drawing/2014/main" id="{A87C4BBC-7128-0CE0-01E1-8CA8B92359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10074816" y="3429000"/>
            <a:ext cx="2054204" cy="2965596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D10F20CE-9A21-AA6F-B6DF-65EE8695306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577516" y="5033568"/>
            <a:ext cx="13330990" cy="19806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86242A-614D-7027-1290-6986822FDFA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98733" y="1909949"/>
            <a:ext cx="6895174" cy="301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9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A4EDA64-CC0E-6D3C-68A0-D471F7E071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2" b="89522" l="533" r="96803">
                        <a14:foregroundMark x1="6750" y1="33257" x2="13677" y2="44647"/>
                        <a14:foregroundMark x1="3375" y1="43964" x2="7815" y2="46241"/>
                        <a14:foregroundMark x1="888" y1="43280" x2="4796" y2="46469"/>
                        <a14:foregroundMark x1="3908" y1="42597" x2="5151" y2="42141"/>
                        <a14:foregroundMark x1="34103" y1="9112" x2="34103" y2="9112"/>
                        <a14:foregroundMark x1="17584" y1="59453" x2="16723" y2="79710"/>
                        <a14:foregroundMark x1="83837" y1="11390" x2="85258" y2="56264"/>
                        <a14:foregroundMark x1="85258" y1="56264" x2="85258" y2="56264"/>
                        <a14:foregroundMark x1="74067" y1="41913" x2="63588" y2="61276"/>
                        <a14:foregroundMark x1="63588" y1="61276" x2="63588" y2="63781"/>
                        <a14:foregroundMark x1="96803" y1="22779" x2="86146" y2="41230"/>
                        <a14:foregroundMark x1="80639" y1="13212" x2="81883" y2="29613"/>
                        <a14:foregroundMark x1="78863" y1="55353" x2="76909" y2="79043"/>
                        <a14:foregroundMark x1="90941" y1="80866" x2="90941" y2="80866"/>
                        <a14:foregroundMark x1="90409" y1="82460" x2="90409" y2="82460"/>
                        <a14:foregroundMark x1="88099" y1="81321" x2="90586" y2="80182"/>
                        <a14:foregroundMark x1="75488" y1="83144" x2="74778" y2="79043"/>
                        <a14:foregroundMark x1="55886" y1="59453" x2="64121" y2="63326"/>
                        <a14:foregroundMark x1="53464" y1="58314" x2="55886" y2="59453"/>
                        <a14:foregroundMark x1="55721" y1="59453" x2="57016" y2="60137"/>
                        <a14:foregroundMark x1="50977" y1="56948" x2="55721" y2="59453"/>
                        <a14:foregroundMark x1="12966" y1="20046" x2="12966" y2="27563"/>
                        <a14:foregroundMark x1="58970" y1="51936" x2="58970" y2="51936"/>
                        <a14:foregroundMark x1="55950" y1="55809" x2="55950" y2="55809"/>
                        <a14:foregroundMark x1="58437" y1="67654" x2="60924" y2="68793"/>
                        <a14:foregroundMark x1="32504" y1="81549" x2="35879" y2="79043"/>
                        <a14:foregroundMark x1="35879" y1="81549" x2="35879" y2="79499"/>
                        <a14:foregroundMark x1="23623" y1="78360" x2="23623" y2="76310"/>
                        <a14:backgroundMark x1="10657" y1="83827" x2="21314" y2="82005"/>
                        <a14:backgroundMark x1="57904" y1="58314" x2="57904" y2="58314"/>
                        <a14:backgroundMark x1="58259" y1="59453" x2="58259" y2="59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91"/>
          <a:stretch/>
        </p:blipFill>
        <p:spPr bwMode="auto">
          <a:xfrm>
            <a:off x="9430950" y="3443340"/>
            <a:ext cx="2489440" cy="396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72BB6CA8-C378-4939-AEC2-B4738C6449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2" b="89522" l="533" r="96803">
                        <a14:foregroundMark x1="6750" y1="33257" x2="13677" y2="44647"/>
                        <a14:foregroundMark x1="3375" y1="43964" x2="7815" y2="46241"/>
                        <a14:foregroundMark x1="888" y1="43280" x2="4796" y2="46469"/>
                        <a14:foregroundMark x1="3908" y1="42597" x2="5151" y2="42141"/>
                        <a14:foregroundMark x1="34103" y1="9112" x2="34103" y2="9112"/>
                        <a14:foregroundMark x1="17584" y1="59453" x2="16723" y2="79710"/>
                        <a14:foregroundMark x1="83837" y1="11390" x2="85258" y2="56264"/>
                        <a14:foregroundMark x1="85258" y1="56264" x2="85258" y2="56264"/>
                        <a14:foregroundMark x1="74067" y1="41913" x2="63588" y2="61276"/>
                        <a14:foregroundMark x1="63588" y1="61276" x2="63588" y2="63781"/>
                        <a14:foregroundMark x1="96803" y1="22779" x2="86146" y2="41230"/>
                        <a14:foregroundMark x1="80639" y1="13212" x2="81883" y2="29613"/>
                        <a14:foregroundMark x1="78863" y1="55353" x2="76909" y2="79043"/>
                        <a14:foregroundMark x1="90941" y1="80866" x2="90941" y2="80866"/>
                        <a14:foregroundMark x1="90409" y1="82460" x2="90409" y2="82460"/>
                        <a14:foregroundMark x1="88099" y1="81321" x2="90586" y2="80182"/>
                        <a14:foregroundMark x1="75488" y1="83144" x2="74778" y2="79043"/>
                        <a14:foregroundMark x1="55886" y1="59453" x2="64121" y2="63326"/>
                        <a14:foregroundMark x1="53464" y1="58314" x2="55886" y2="59453"/>
                        <a14:foregroundMark x1="55721" y1="59453" x2="57016" y2="60137"/>
                        <a14:foregroundMark x1="50977" y1="56948" x2="55721" y2="59453"/>
                        <a14:foregroundMark x1="12966" y1="20046" x2="12966" y2="27563"/>
                        <a14:foregroundMark x1="58970" y1="51936" x2="58970" y2="51936"/>
                        <a14:foregroundMark x1="55950" y1="55809" x2="55950" y2="55809"/>
                        <a14:foregroundMark x1="58437" y1="67654" x2="60924" y2="68793"/>
                        <a14:foregroundMark x1="32504" y1="81549" x2="35879" y2="79043"/>
                        <a14:foregroundMark x1="35879" y1="81549" x2="35879" y2="79499"/>
                        <a14:foregroundMark x1="23623" y1="78360" x2="23623" y2="76310"/>
                        <a14:backgroundMark x1="10657" y1="83827" x2="21314" y2="82005"/>
                        <a14:backgroundMark x1="57904" y1="58314" x2="57904" y2="58314"/>
                        <a14:backgroundMark x1="58259" y1="59453" x2="58259" y2="59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7504"/>
          <a:stretch/>
        </p:blipFill>
        <p:spPr bwMode="auto">
          <a:xfrm>
            <a:off x="271610" y="3492663"/>
            <a:ext cx="2666577" cy="396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99871616-ABE5-E496-4498-E228B56D8006}"/>
              </a:ext>
            </a:extLst>
          </p:cNvPr>
          <p:cNvSpPr/>
          <p:nvPr/>
        </p:nvSpPr>
        <p:spPr>
          <a:xfrm>
            <a:off x="284480" y="1859280"/>
            <a:ext cx="5069840" cy="1676400"/>
          </a:xfrm>
          <a:prstGeom prst="wedgeRoundRectCallou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/>
              <a:t>Bản đồ tỉnh Lạng Sơn có tỉ lệ là 1: 1 000 cho ta biết điều gì?</a:t>
            </a:r>
            <a:endParaRPr lang="en-US" sz="3200" dirty="0"/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BD3E9E9C-2A03-8A17-13A2-848306BEB485}"/>
              </a:ext>
            </a:extLst>
          </p:cNvPr>
          <p:cNvSpPr/>
          <p:nvPr/>
        </p:nvSpPr>
        <p:spPr>
          <a:xfrm>
            <a:off x="6431280" y="792480"/>
            <a:ext cx="5069840" cy="2540000"/>
          </a:xfrm>
          <a:prstGeom prst="wedgeRoundRectCallout">
            <a:avLst>
              <a:gd name="adj1" fmla="val 26862"/>
              <a:gd name="adj2" fmla="val 68561"/>
              <a:gd name="adj3" fmla="val 16667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Cho ta biết tỉnh Lạng Sơn được vẽ thu nhỏ lại 1 000 lần. Chẳng hạn: độ dài 1 cm trên bản đồ ứng với độ dài thật là 1 000 cm hay 10 m.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53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97" t="13333" r="4050" b="54194"/>
          <a:stretch/>
        </p:blipFill>
        <p:spPr>
          <a:xfrm>
            <a:off x="5768917" y="4772422"/>
            <a:ext cx="1857614" cy="19615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8" t="10681" r="38586" b="53620"/>
          <a:stretch/>
        </p:blipFill>
        <p:spPr>
          <a:xfrm rot="769855">
            <a:off x="3391204" y="4766445"/>
            <a:ext cx="1305840" cy="18255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8" t="10824" r="66129" b="53262"/>
          <a:stretch/>
        </p:blipFill>
        <p:spPr>
          <a:xfrm rot="20712847">
            <a:off x="312361" y="4375426"/>
            <a:ext cx="1833973" cy="220340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13" y="11710"/>
            <a:ext cx="3205605" cy="1923363"/>
          </a:xfrm>
          <a:prstGeom prst="rect">
            <a:avLst/>
          </a:prstGeom>
        </p:spPr>
      </p:pic>
      <p:sp>
        <p:nvSpPr>
          <p:cNvPr id="22" name="Cloud Callout 21"/>
          <p:cNvSpPr/>
          <p:nvPr/>
        </p:nvSpPr>
        <p:spPr>
          <a:xfrm>
            <a:off x="1901088" y="24426"/>
            <a:ext cx="2043424" cy="1079011"/>
          </a:xfrm>
          <a:prstGeom prst="cloudCallout">
            <a:avLst>
              <a:gd name="adj1" fmla="val -67440"/>
              <a:gd name="adj2" fmla="val 21286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215715" y="279359"/>
            <a:ext cx="141417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SFU Futura_05" panose="00000800000000000000" pitchFamily="2" charset="0"/>
              </a:rPr>
              <a:t>TOÁN</a:t>
            </a:r>
            <a:endParaRPr lang="en-US" sz="3000" b="1" cap="none" spc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#9Slide03 SFU Futura_05" panose="00000800000000000000" pitchFamily="2" charset="0"/>
            </a:endParaRPr>
          </a:p>
        </p:txBody>
      </p:sp>
      <p:pic>
        <p:nvPicPr>
          <p:cNvPr id="18" name="Graphic 9">
            <a:extLst>
              <a:ext uri="{FF2B5EF4-FFF2-40B4-BE49-F238E27FC236}">
                <a16:creationId xmlns:a16="http://schemas.microsoft.com/office/drawing/2014/main" id="{6D276259-97E7-11C4-710F-AAFB340807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61989" y="3156155"/>
            <a:ext cx="1849704" cy="3019440"/>
          </a:xfrm>
          <a:prstGeom prst="rect">
            <a:avLst/>
          </a:prstGeom>
        </p:spPr>
      </p:pic>
      <p:pic>
        <p:nvPicPr>
          <p:cNvPr id="32" name="Graphic 6">
            <a:extLst>
              <a:ext uri="{FF2B5EF4-FFF2-40B4-BE49-F238E27FC236}">
                <a16:creationId xmlns:a16="http://schemas.microsoft.com/office/drawing/2014/main" id="{13544356-2E4C-8AA0-D7F7-AEAD9CF287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89452" y="1127987"/>
            <a:ext cx="1820187" cy="4815906"/>
          </a:xfrm>
          <a:prstGeom prst="rect">
            <a:avLst/>
          </a:prstGeom>
        </p:spPr>
      </p:pic>
      <p:pic>
        <p:nvPicPr>
          <p:cNvPr id="31" name="Graphic 18">
            <a:extLst>
              <a:ext uri="{FF2B5EF4-FFF2-40B4-BE49-F238E27FC236}">
                <a16:creationId xmlns:a16="http://schemas.microsoft.com/office/drawing/2014/main" id="{A87C4BBC-7128-0CE0-01E1-8CA8B92359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10074816" y="3429000"/>
            <a:ext cx="2054204" cy="296559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0292F24E-E10D-2D00-B05E-321BD040675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577516" y="5033568"/>
            <a:ext cx="13330990" cy="19806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4575969-DBC4-E92D-C40C-43A46FAFE52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85868" y="340310"/>
            <a:ext cx="4700423" cy="11583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B7916A-922A-0536-5C0A-55711BE3BF5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7351" y="1493378"/>
            <a:ext cx="7206097" cy="326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5237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5826" y="330958"/>
            <a:ext cx="11273051" cy="619608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2" t="36385" r="19097" b="38541"/>
          <a:stretch/>
        </p:blipFill>
        <p:spPr>
          <a:xfrm rot="1228952">
            <a:off x="10400295" y="-99423"/>
            <a:ext cx="1799087" cy="1842967"/>
          </a:xfrm>
          <a:prstGeom prst="rect">
            <a:avLst/>
          </a:prstGeom>
        </p:spPr>
      </p:pic>
      <p:pic>
        <p:nvPicPr>
          <p:cNvPr id="9218" name="Picture 2" descr="Vector hand drawn illustration for world book day celebr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4" b="91054" l="9904" r="89936">
                        <a14:foregroundMark x1="15335" y1="84505" x2="28435" y2="88019"/>
                        <a14:foregroundMark x1="45048" y1="88019" x2="30032" y2="87061"/>
                        <a14:foregroundMark x1="18690" y1="88339" x2="13578" y2="85783"/>
                        <a14:foregroundMark x1="13578" y1="85783" x2="12620" y2="85304"/>
                        <a14:foregroundMark x1="31789" y1="87061" x2="41214" y2="91054"/>
                        <a14:foregroundMark x1="31789" y1="89617" x2="37859" y2="90895"/>
                        <a14:foregroundMark x1="46805" y1="89776" x2="76677" y2="88019"/>
                        <a14:foregroundMark x1="83706" y1="84185" x2="76677" y2="87859"/>
                        <a14:foregroundMark x1="83866" y1="85463" x2="87540" y2="833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88" t="23332" r="8334" b="7120"/>
          <a:stretch/>
        </p:blipFill>
        <p:spPr bwMode="auto">
          <a:xfrm>
            <a:off x="6082351" y="1523999"/>
            <a:ext cx="5191850" cy="455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610D436-9CB8-E1D1-6B95-AF5072AB07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2168" y="1046267"/>
            <a:ext cx="4066384" cy="490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21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65470" y="221226"/>
            <a:ext cx="11680723" cy="644504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0F76273-A165-4585-AAF8-94F5A2ACE72E}"/>
              </a:ext>
            </a:extLst>
          </p:cNvPr>
          <p:cNvSpPr txBox="1"/>
          <p:nvPr/>
        </p:nvSpPr>
        <p:spPr>
          <a:xfrm>
            <a:off x="1074283" y="289078"/>
            <a:ext cx="105916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</a:t>
            </a:r>
            <a:r>
              <a:rPr lang="vi-VN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rên bản đồ tỉ lệ 1 : 10 000 000, quãng đường sắt Đà Nẵng – Nha Trang đo được là 5 cm. Trên thực tế, quãng đường sắt Đà Nẵng – Nha Trang dài khoảng bao nhiêu ki-lô-mét?</a:t>
            </a:r>
            <a:endParaRPr lang="en-US" sz="3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16804" y="396655"/>
            <a:ext cx="657479" cy="5604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80E058-E674-E6C5-8461-6689164CC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2816" y="2692400"/>
            <a:ext cx="5005328" cy="26835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5125F2-5C00-7D44-767A-3432CE518A27}"/>
              </a:ext>
            </a:extLst>
          </p:cNvPr>
          <p:cNvSpPr txBox="1"/>
          <p:nvPr/>
        </p:nvSpPr>
        <p:spPr>
          <a:xfrm>
            <a:off x="426720" y="2814320"/>
            <a:ext cx="64820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 thực tế, quãng đường sắt Đà Nẵng – Nha Trang dài khoảng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 × 10 000 000 = 50 000 000 (cm)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50 000 000 cm = 500 km</a:t>
            </a:r>
          </a:p>
          <a:p>
            <a:pPr algn="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500 km.</a:t>
            </a:r>
          </a:p>
        </p:txBody>
      </p:sp>
    </p:spTree>
    <p:extLst>
      <p:ext uri="{BB962C8B-B14F-4D97-AF65-F5344CB8AC3E}">
        <p14:creationId xmlns:p14="http://schemas.microsoft.com/office/powerpoint/2010/main" val="6606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65470" y="221226"/>
            <a:ext cx="11680723" cy="644504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0F76273-A165-4585-AAF8-94F5A2ACE72E}"/>
              </a:ext>
            </a:extLst>
          </p:cNvPr>
          <p:cNvSpPr txBox="1"/>
          <p:nvPr/>
        </p:nvSpPr>
        <p:spPr>
          <a:xfrm>
            <a:off x="1074283" y="289078"/>
            <a:ext cx="105916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Quãng đường từ bản A đến trường tiểu học B dài 1 500 m, từ bản A đến đài truyền hình C dài 1 200 m. Bạn Nam đã vẽ hai quãng đường đó trên bản đồ tỉ lệ 1 : 3 000. Hỏi trên bản đồ này, mỗi đoạn thẳng AB, AC dài bao nhiêu xăng-ti-mét?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16804" y="396655"/>
            <a:ext cx="657479" cy="5604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DF171B-BF59-7BC4-C0C5-E5D6BA82F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9279" y="2894408"/>
            <a:ext cx="5166995" cy="2824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D41DF1-1E49-B415-A256-FC985033244F}"/>
              </a:ext>
            </a:extLst>
          </p:cNvPr>
          <p:cNvSpPr txBox="1"/>
          <p:nvPr/>
        </p:nvSpPr>
        <p:spPr>
          <a:xfrm>
            <a:off x="518160" y="2550160"/>
            <a:ext cx="66344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1 500 m = 150 000 cm;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1 200 m = 120 000 cm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xăng-ti-mét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150 000 : 3 000 = 50 (cm)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AC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xăng-ti-mét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120 000 : 3000 = 40 (cm)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     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AB: 50 cm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AC: 40 cm</a:t>
            </a:r>
          </a:p>
        </p:txBody>
      </p:sp>
    </p:spTree>
    <p:extLst>
      <p:ext uri="{BB962C8B-B14F-4D97-AF65-F5344CB8AC3E}">
        <p14:creationId xmlns:p14="http://schemas.microsoft.com/office/powerpoint/2010/main" val="340401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65470" y="221226"/>
            <a:ext cx="11680723" cy="644504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0F76273-A165-4585-AAF8-94F5A2ACE72E}"/>
              </a:ext>
            </a:extLst>
          </p:cNvPr>
          <p:cNvSpPr txBox="1"/>
          <p:nvPr/>
        </p:nvSpPr>
        <p:spPr>
          <a:xfrm>
            <a:off x="1074283" y="289078"/>
            <a:ext cx="10591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Oval 1"/>
          <p:cNvSpPr/>
          <p:nvPr/>
        </p:nvSpPr>
        <p:spPr>
          <a:xfrm>
            <a:off x="416804" y="396655"/>
            <a:ext cx="657479" cy="5604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D4B50C8-352C-9C25-FD3F-677C6EE989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516217"/>
              </p:ext>
            </p:extLst>
          </p:nvPr>
        </p:nvGraphicFramePr>
        <p:xfrm>
          <a:off x="746760" y="1380014"/>
          <a:ext cx="10515600" cy="3184049"/>
        </p:xfrm>
        <a:graphic>
          <a:graphicData uri="http://schemas.openxmlformats.org/drawingml/2006/table">
            <a:tbl>
              <a:tblPr/>
              <a:tblGrid>
                <a:gridCol w="2628900">
                  <a:extLst>
                    <a:ext uri="{9D8B030D-6E8A-4147-A177-3AD203B41FA5}">
                      <a16:colId xmlns:a16="http://schemas.microsoft.com/office/drawing/2014/main" val="292387490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52329268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93881302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203522366"/>
                    </a:ext>
                  </a:extLst>
                </a:gridCol>
              </a:tblGrid>
              <a:tr h="10504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Tỉ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lệ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bản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đồ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1 : 10 000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1 : 1 000 000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1 : 500 000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359057"/>
                  </a:ext>
                </a:extLst>
              </a:tr>
              <a:tr h="10504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Độ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dài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trên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bản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đồ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(cm)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9438300"/>
                  </a:ext>
                </a:extLst>
              </a:tr>
              <a:tr h="1050449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Độ dài thật (km)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4466244"/>
                  </a:ext>
                </a:extLst>
              </a:tr>
            </a:tbl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A6C52F4-B44D-D57C-B092-86C4F9C4D8AA}"/>
              </a:ext>
            </a:extLst>
          </p:cNvPr>
          <p:cNvSpPr/>
          <p:nvPr/>
        </p:nvSpPr>
        <p:spPr>
          <a:xfrm>
            <a:off x="4135120" y="3688080"/>
            <a:ext cx="1219200" cy="68072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1,5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3FA60B3-126D-C267-9014-82074E926EF3}"/>
              </a:ext>
            </a:extLst>
          </p:cNvPr>
          <p:cNvSpPr/>
          <p:nvPr/>
        </p:nvSpPr>
        <p:spPr>
          <a:xfrm>
            <a:off x="6766560" y="3667760"/>
            <a:ext cx="1219200" cy="68072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EE075E4-5AE5-7423-D38D-13EA4C6DDF18}"/>
              </a:ext>
            </a:extLst>
          </p:cNvPr>
          <p:cNvSpPr/>
          <p:nvPr/>
        </p:nvSpPr>
        <p:spPr>
          <a:xfrm>
            <a:off x="9357360" y="2570480"/>
            <a:ext cx="1219200" cy="68072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36948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5826" y="330958"/>
            <a:ext cx="11273051" cy="619608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2" t="36385" r="19097" b="38541"/>
          <a:stretch/>
        </p:blipFill>
        <p:spPr>
          <a:xfrm rot="1228952">
            <a:off x="10400295" y="-99423"/>
            <a:ext cx="1799087" cy="1842967"/>
          </a:xfrm>
          <a:prstGeom prst="rect">
            <a:avLst/>
          </a:prstGeom>
        </p:spPr>
      </p:pic>
      <p:pic>
        <p:nvPicPr>
          <p:cNvPr id="1026" name="Picture 2" descr="Free vector a girl doing homework with books on white backgroun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130" y="1109351"/>
            <a:ext cx="5715898" cy="55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27121DD-5CC3-F05D-F4F0-32192E23B8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2741" y="953807"/>
            <a:ext cx="4115157" cy="501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98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65470" y="221226"/>
            <a:ext cx="11680723" cy="644504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0F76273-A165-4585-AAF8-94F5A2ACE72E}"/>
              </a:ext>
            </a:extLst>
          </p:cNvPr>
          <p:cNvSpPr txBox="1"/>
          <p:nvPr/>
        </p:nvSpPr>
        <p:spPr>
          <a:xfrm>
            <a:off x="1074283" y="289078"/>
            <a:ext cx="105916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 hãy đo độ dài thật của cạnh một bàn học. Sau đó trên bản đồ tỉ lệ 1 : 50, em hãy vẽ đoạn thẳng AB là hình ảnh thu nhỏ của cạnh bàn học đó.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16804" y="396655"/>
            <a:ext cx="657479" cy="5604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B41903-97E7-D7FF-854B-4617F3CB5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030" y="2131377"/>
            <a:ext cx="5676900" cy="32861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199EA3-52F5-AFFD-CB4E-450D0ABC56A2}"/>
              </a:ext>
            </a:extLst>
          </p:cNvPr>
          <p:cNvSpPr txBox="1"/>
          <p:nvPr/>
        </p:nvSpPr>
        <p:spPr>
          <a:xfrm>
            <a:off x="589280" y="2357120"/>
            <a:ext cx="62890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1m.</a:t>
            </a:r>
          </a:p>
          <a:p>
            <a:pPr algn="ctr"/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m = 100 cm</a:t>
            </a:r>
          </a:p>
          <a:p>
            <a:pPr algn="ctr"/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100 : 50 = 2 (cm)</a:t>
            </a:r>
          </a:p>
        </p:txBody>
      </p:sp>
    </p:spTree>
    <p:extLst>
      <p:ext uri="{BB962C8B-B14F-4D97-AF65-F5344CB8AC3E}">
        <p14:creationId xmlns:p14="http://schemas.microsoft.com/office/powerpoint/2010/main" val="349201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1983</TotalTime>
  <Words>414</Words>
  <Application>Microsoft Office PowerPoint</Application>
  <PresentationFormat>Widescreen</PresentationFormat>
  <Paragraphs>47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#9Slide03 SFU Futura_05</vt:lpstr>
      <vt:lpstr>Arial</vt:lpstr>
      <vt:lpstr>Calibri</vt:lpstr>
      <vt:lpstr>Cambria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KTUTS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Bieu thuc co chua chu tt</dc:title>
  <dc:subject>Toan 4</dc:subject>
  <dc:creator>Huong Thao - 0972115126</dc:creator>
  <cp:keywords>Chau</cp:keywords>
  <dc:description>KTUTS</dc:description>
  <cp:lastModifiedBy>Administrator</cp:lastModifiedBy>
  <cp:revision>13</cp:revision>
  <dcterms:created xsi:type="dcterms:W3CDTF">2023-08-13T03:06:39Z</dcterms:created>
  <dcterms:modified xsi:type="dcterms:W3CDTF">2025-01-20T02:10:58Z</dcterms:modified>
  <cp:version>KTUTS</cp:version>
</cp:coreProperties>
</file>