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89" r:id="rId3"/>
    <p:sldId id="303" r:id="rId4"/>
    <p:sldId id="290" r:id="rId5"/>
    <p:sldId id="277" r:id="rId6"/>
    <p:sldId id="299" r:id="rId7"/>
    <p:sldId id="300" r:id="rId8"/>
    <p:sldId id="301" r:id="rId9"/>
    <p:sldId id="279" r:id="rId10"/>
    <p:sldId id="291" r:id="rId11"/>
    <p:sldId id="292" r:id="rId12"/>
    <p:sldId id="293" r:id="rId13"/>
    <p:sldId id="294" r:id="rId14"/>
    <p:sldId id="295"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634" autoAdjust="0"/>
  </p:normalViewPr>
  <p:slideViewPr>
    <p:cSldViewPr snapToGrid="0">
      <p:cViewPr varScale="1">
        <p:scale>
          <a:sx n="68" d="100"/>
          <a:sy n="68" d="100"/>
        </p:scale>
        <p:origin x="59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271FA-ABF9-4A14-915F-B471689FA7FA}" type="datetimeFigureOut">
              <a:rPr lang="en-US" smtClean="0"/>
              <a:t>1/9/2025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61C82-DE33-4C5F-97CD-AC6533555C80}" type="slidenum">
              <a:rPr lang="en-US" smtClean="0"/>
              <a:t>‹#›</a:t>
            </a:fld>
            <a:endParaRPr lang="en-US"/>
          </a:p>
        </p:txBody>
      </p:sp>
    </p:spTree>
    <p:extLst>
      <p:ext uri="{BB962C8B-B14F-4D97-AF65-F5344CB8AC3E}">
        <p14:creationId xmlns:p14="http://schemas.microsoft.com/office/powerpoint/2010/main" val="406107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vi-VN"/>
              <a:t>Bấm để sửa kiểu tiêu đề Bản cái</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a:p>
        </p:txBody>
      </p:sp>
      <p:sp>
        <p:nvSpPr>
          <p:cNvPr id="8" name="Date Placeholder 7"/>
          <p:cNvSpPr>
            <a:spLocks noGrp="1"/>
          </p:cNvSpPr>
          <p:nvPr>
            <p:ph type="dt" sz="half" idx="10"/>
          </p:nvPr>
        </p:nvSpPr>
        <p:spPr/>
        <p:txBody>
          <a:bodyPr/>
          <a:lstStyle/>
          <a:p>
            <a:fld id="{19E03C67-5FBD-4385-8410-482E0FD0795F}" type="datetimeFigureOut">
              <a:rPr lang="en-US" smtClean="0"/>
              <a:t>1/9/2025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78411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26666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vi-VN"/>
              <a:t>Bấm để sửa kiểu tiêu đề Bản cái</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243193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45402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vi-VN"/>
              <a:t>Bấm để sửa kiểu tiêu đề Bản cái</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19E03C67-5FBD-4385-8410-482E0FD0795F}"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74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sz="half" idx="1"/>
          </p:nvPr>
        </p:nvSpPr>
        <p:spPr>
          <a:xfrm>
            <a:off x="22082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Content Placeholder 3"/>
          <p:cNvSpPr>
            <a:spLocks noGrp="1"/>
          </p:cNvSpPr>
          <p:nvPr>
            <p:ph sz="half" idx="2"/>
          </p:nvPr>
        </p:nvSpPr>
        <p:spPr>
          <a:xfrm>
            <a:off x="70088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Date Placeholder 4"/>
          <p:cNvSpPr>
            <a:spLocks noGrp="1"/>
          </p:cNvSpPr>
          <p:nvPr>
            <p:ph type="dt" sz="half" idx="10"/>
          </p:nvPr>
        </p:nvSpPr>
        <p:spPr/>
        <p:txBody>
          <a:bodyPr/>
          <a:lstStyle/>
          <a:p>
            <a:fld id="{19E03C67-5FBD-4385-8410-482E0FD0795F}"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11486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22082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70088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7" name="Date Placeholder 6"/>
          <p:cNvSpPr>
            <a:spLocks noGrp="1"/>
          </p:cNvSpPr>
          <p:nvPr>
            <p:ph type="dt" sz="half" idx="10"/>
          </p:nvPr>
        </p:nvSpPr>
        <p:spPr/>
        <p:txBody>
          <a:bodyPr/>
          <a:lstStyle/>
          <a:p>
            <a:fld id="{19E03C67-5FBD-4385-8410-482E0FD0795F}"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924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Date Placeholder 2"/>
          <p:cNvSpPr>
            <a:spLocks noGrp="1"/>
          </p:cNvSpPr>
          <p:nvPr>
            <p:ph type="dt" sz="half" idx="10"/>
          </p:nvPr>
        </p:nvSpPr>
        <p:spPr/>
        <p:txBody>
          <a:bodyPr/>
          <a:lstStyle/>
          <a:p>
            <a:fld id="{19E03C67-5FBD-4385-8410-482E0FD0795F}"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83684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03C67-5FBD-4385-8410-482E0FD0795F}"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06040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72474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57004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vi-VN"/>
              <a:t>Bấm để sửa kiểu tiêu đề Bản cái</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19E03C67-5FBD-4385-8410-482E0FD0795F}" type="datetimeFigureOut">
              <a:rPr lang="en-US" smtClean="0"/>
              <a:t>1/9/2025</a:t>
            </a:fld>
            <a:endParaRPr lang="en-US"/>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630F0B11-A8E8-437F-B44C-91F7226A178D}" type="slidenum">
              <a:rPr lang="en-US" smtClean="0"/>
              <a:t>‹#›</a:t>
            </a:fld>
            <a:endParaRPr lang="en-US"/>
          </a:p>
        </p:txBody>
      </p:sp>
    </p:spTree>
    <p:extLst>
      <p:ext uri="{BB962C8B-B14F-4D97-AF65-F5344CB8AC3E}">
        <p14:creationId xmlns:p14="http://schemas.microsoft.com/office/powerpoint/2010/main" val="3925532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F1BC8098-61FA-4D81-A8C3-9169D672B8A7}"/>
              </a:ext>
            </a:extLst>
          </p:cNvPr>
          <p:cNvPicPr>
            <a:picLocks noChangeAspect="1"/>
          </p:cNvPicPr>
          <p:nvPr/>
        </p:nvPicPr>
        <p:blipFill>
          <a:blip r:embed="rId2"/>
          <a:stretch>
            <a:fillRect/>
          </a:stretch>
        </p:blipFill>
        <p:spPr>
          <a:xfrm>
            <a:off x="0" y="0"/>
            <a:ext cx="12192000" cy="6858000"/>
          </a:xfrm>
          <a:prstGeom prst="rect">
            <a:avLst/>
          </a:prstGeom>
          <a:noFill/>
        </p:spPr>
      </p:pic>
      <p:sp>
        <p:nvSpPr>
          <p:cNvPr id="4" name="Hộp Văn bản 3">
            <a:extLst>
              <a:ext uri="{FF2B5EF4-FFF2-40B4-BE49-F238E27FC236}">
                <a16:creationId xmlns:a16="http://schemas.microsoft.com/office/drawing/2014/main" id="{E38361C5-A86B-4EE8-AD24-E51BBB9EA148}"/>
              </a:ext>
            </a:extLst>
          </p:cNvPr>
          <p:cNvSpPr txBox="1"/>
          <p:nvPr/>
        </p:nvSpPr>
        <p:spPr>
          <a:xfrm>
            <a:off x="4660491" y="2505670"/>
            <a:ext cx="6548284" cy="707886"/>
          </a:xfrm>
          <a:prstGeom prst="rect">
            <a:avLst/>
          </a:prstGeom>
          <a:noFill/>
        </p:spPr>
        <p:txBody>
          <a:bodyPr wrap="square" rtlCol="0">
            <a:spAutoFit/>
          </a:bodyPr>
          <a:lstStyle/>
          <a:p>
            <a:pPr algn="ctr"/>
            <a:r>
              <a:rPr lang="en-US" sz="4000" b="1" dirty="0">
                <a:solidFill>
                  <a:schemeClr val="bg2">
                    <a:lumMod val="10000"/>
                  </a:schemeClr>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402147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253613" y="501443"/>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a16="http://schemas.microsoft.com/office/drawing/2014/main" id="{0D90DD7C-41F0-A1FC-8939-195A53AFE1E3}"/>
              </a:ext>
            </a:extLst>
          </p:cNvPr>
          <p:cNvPicPr>
            <a:picLocks noChangeAspect="1"/>
          </p:cNvPicPr>
          <p:nvPr/>
        </p:nvPicPr>
        <p:blipFill>
          <a:blip r:embed="rId2"/>
          <a:stretch>
            <a:fillRect/>
          </a:stretch>
        </p:blipFill>
        <p:spPr>
          <a:xfrm>
            <a:off x="27037" y="648930"/>
            <a:ext cx="12147754" cy="5191433"/>
          </a:xfrm>
          <a:prstGeom prst="rect">
            <a:avLst/>
          </a:prstGeom>
        </p:spPr>
      </p:pic>
      <p:sp>
        <p:nvSpPr>
          <p:cNvPr id="9" name="Hộp Văn bản 8">
            <a:extLst>
              <a:ext uri="{FF2B5EF4-FFF2-40B4-BE49-F238E27FC236}">
                <a16:creationId xmlns:a16="http://schemas.microsoft.com/office/drawing/2014/main" id="{538FD4FC-1B3B-D326-3717-C8A2E0093C21}"/>
              </a:ext>
            </a:extLst>
          </p:cNvPr>
          <p:cNvSpPr txBox="1"/>
          <p:nvPr/>
        </p:nvSpPr>
        <p:spPr>
          <a:xfrm>
            <a:off x="2330244" y="1136557"/>
            <a:ext cx="6194322" cy="315471"/>
          </a:xfrm>
          <a:prstGeom prst="rect">
            <a:avLst/>
          </a:prstGeom>
          <a:noFill/>
        </p:spPr>
        <p:txBody>
          <a:bodyPr wrap="square">
            <a:spAutoFit/>
          </a:bodyPr>
          <a:lstStyle/>
          <a:p>
            <a:pPr marL="0" marR="0" algn="just">
              <a:lnSpc>
                <a:spcPct val="112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C867352F-2EAC-A077-E7A6-FDF949036144}"/>
              </a:ext>
            </a:extLst>
          </p:cNvPr>
          <p:cNvSpPr txBox="1"/>
          <p:nvPr/>
        </p:nvSpPr>
        <p:spPr>
          <a:xfrm>
            <a:off x="12289" y="5800012"/>
            <a:ext cx="12167422"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Tranh 1: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rất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giữ</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hứa</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nhà</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rủ</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đi chơi nhưng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đã</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chối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vì</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chưa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nấu</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cơm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giúp</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xong.</a:t>
            </a:r>
          </a:p>
        </p:txBody>
      </p:sp>
    </p:spTree>
    <p:extLst>
      <p:ext uri="{BB962C8B-B14F-4D97-AF65-F5344CB8AC3E}">
        <p14:creationId xmlns:p14="http://schemas.microsoft.com/office/powerpoint/2010/main" val="677913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 name="Hình ảnh 9">
            <a:extLst>
              <a:ext uri="{FF2B5EF4-FFF2-40B4-BE49-F238E27FC236}">
                <a16:creationId xmlns:a16="http://schemas.microsoft.com/office/drawing/2014/main" id="{7714C8EA-0937-42F2-53F4-6F8BEA8ED4FA}"/>
              </a:ext>
            </a:extLst>
          </p:cNvPr>
          <p:cNvPicPr>
            <a:picLocks noChangeAspect="1"/>
          </p:cNvPicPr>
          <p:nvPr/>
        </p:nvPicPr>
        <p:blipFill>
          <a:blip r:embed="rId2"/>
          <a:stretch>
            <a:fillRect/>
          </a:stretch>
        </p:blipFill>
        <p:spPr>
          <a:xfrm>
            <a:off x="457199" y="599347"/>
            <a:ext cx="10825317" cy="5179528"/>
          </a:xfrm>
          <a:prstGeom prst="rect">
            <a:avLst/>
          </a:prstGeom>
        </p:spPr>
      </p:pic>
      <p:sp>
        <p:nvSpPr>
          <p:cNvPr id="12" name="Hộp Văn bản 11">
            <a:extLst>
              <a:ext uri="{FF2B5EF4-FFF2-40B4-BE49-F238E27FC236}">
                <a16:creationId xmlns:a16="http://schemas.microsoft.com/office/drawing/2014/main" id="{EAB81C37-9C2A-7DEC-049C-1FC804F13B34}"/>
              </a:ext>
            </a:extLst>
          </p:cNvPr>
          <p:cNvSpPr txBox="1"/>
          <p:nvPr/>
        </p:nvSpPr>
        <p:spPr>
          <a:xfrm>
            <a:off x="-1" y="5778875"/>
            <a:ext cx="12192001" cy="1087349"/>
          </a:xfrm>
          <a:prstGeom prst="rect">
            <a:avLst/>
          </a:prstGeom>
          <a:noFill/>
        </p:spPr>
        <p:txBody>
          <a:bodyPr wrap="square">
            <a:spAutoFit/>
          </a:bodyPr>
          <a:lstStyle/>
          <a:p>
            <a:pPr marL="0" marR="0" algn="just">
              <a:lnSpc>
                <a:spcPct val="112000"/>
              </a:lnSpc>
              <a:spcBef>
                <a:spcPts val="0"/>
              </a:spcBef>
              <a:spcAft>
                <a:spcPts val="0"/>
              </a:spcAft>
            </a:pP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Tranh 2: </a:t>
            </a:r>
            <a:r>
              <a:rPr lang="nl-NL"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Bạn nữ chưa giữ lời hứa, vì bạn đã hứa giữ thước cẩn thận nhưng vẫn làm gãy.</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967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a16="http://schemas.microsoft.com/office/drawing/2014/main" id="{25947918-EB0E-CA45-9648-9CF2D3749EEA}"/>
              </a:ext>
            </a:extLst>
          </p:cNvPr>
          <p:cNvPicPr>
            <a:picLocks noChangeAspect="1"/>
          </p:cNvPicPr>
          <p:nvPr/>
        </p:nvPicPr>
        <p:blipFill>
          <a:blip r:embed="rId2"/>
          <a:stretch>
            <a:fillRect/>
          </a:stretch>
        </p:blipFill>
        <p:spPr>
          <a:xfrm>
            <a:off x="442451" y="621622"/>
            <a:ext cx="11031794" cy="5614755"/>
          </a:xfrm>
          <a:prstGeom prst="rect">
            <a:avLst/>
          </a:prstGeom>
        </p:spPr>
      </p:pic>
      <p:sp>
        <p:nvSpPr>
          <p:cNvPr id="10" name="Hộp Văn bản 9">
            <a:extLst>
              <a:ext uri="{FF2B5EF4-FFF2-40B4-BE49-F238E27FC236}">
                <a16:creationId xmlns:a16="http://schemas.microsoft.com/office/drawing/2014/main" id="{2A5D7928-88E0-5987-4C13-5A40EA76A836}"/>
              </a:ext>
            </a:extLst>
          </p:cNvPr>
          <p:cNvSpPr txBox="1"/>
          <p:nvPr/>
        </p:nvSpPr>
        <p:spPr>
          <a:xfrm>
            <a:off x="-2460" y="5713503"/>
            <a:ext cx="12194459" cy="1087349"/>
          </a:xfrm>
          <a:prstGeom prst="rect">
            <a:avLst/>
          </a:prstGeom>
          <a:noFill/>
        </p:spPr>
        <p:txBody>
          <a:bodyPr wrap="square">
            <a:spAutoFit/>
          </a:bodyPr>
          <a:lstStyle/>
          <a:p>
            <a:pPr marL="0" marR="0" algn="just">
              <a:lnSpc>
                <a:spcPct val="112000"/>
              </a:lnSpc>
              <a:spcBef>
                <a:spcPts val="0"/>
              </a:spcBef>
              <a:spcAft>
                <a:spcPts val="0"/>
              </a:spcAft>
            </a:pP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Tranh 3: </a:t>
            </a:r>
            <a:r>
              <a:rPr lang="nl-NL"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Bạn nam không giữ lời hứa, vì đã hẹn sang nhà bạn học nhóm nhưng lại không sang.</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624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2"/>
          <a:stretch>
            <a:fillRect/>
          </a:stretch>
        </p:blipFill>
        <p:spPr>
          <a:xfrm>
            <a:off x="737420" y="607110"/>
            <a:ext cx="10913806" cy="5237616"/>
          </a:xfrm>
          <a:prstGeom prst="rect">
            <a:avLst/>
          </a:prstGeom>
        </p:spPr>
      </p:pic>
      <p:sp>
        <p:nvSpPr>
          <p:cNvPr id="9" name="Hộp Văn bản 8">
            <a:extLst>
              <a:ext uri="{FF2B5EF4-FFF2-40B4-BE49-F238E27FC236}">
                <a16:creationId xmlns:a16="http://schemas.microsoft.com/office/drawing/2014/main" id="{F3EADA91-B9BF-4596-FB1A-2BC18297EC43}"/>
              </a:ext>
            </a:extLst>
          </p:cNvPr>
          <p:cNvSpPr txBox="1"/>
          <p:nvPr/>
        </p:nvSpPr>
        <p:spPr>
          <a:xfrm>
            <a:off x="0" y="5844726"/>
            <a:ext cx="12191999" cy="1015663"/>
          </a:xfrm>
          <a:prstGeom prst="rect">
            <a:avLst/>
          </a:prstGeom>
          <a:noFill/>
        </p:spPr>
        <p:txBody>
          <a:bodyPr wrap="square">
            <a:spAutoFit/>
          </a:bodyPr>
          <a:lstStyle/>
          <a:p>
            <a:pPr algn="just"/>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Tranh 4: </a:t>
            </a:r>
            <a:r>
              <a:rPr lang="nl-NL" sz="3000" b="1" dirty="0">
                <a:solidFill>
                  <a:schemeClr val="tx2"/>
                </a:solidFill>
                <a:effectLst/>
                <a:latin typeface="Times New Roman" panose="02020603050405020304" pitchFamily="18" charset="0"/>
                <a:ea typeface="Times New Roman" panose="02020603050405020304" pitchFamily="18" charset="0"/>
              </a:rPr>
              <a:t>Chị chưa giữ lời hứa với em, vì chị đã hứa với em may váy cho búp bê giúp em nhưng lại không làm mà đi chơi với các bạn.</a:t>
            </a:r>
            <a:endParaRPr lang="en-US" sz="3000" b="1" dirty="0">
              <a:solidFill>
                <a:schemeClr val="tx2"/>
              </a:solidFill>
            </a:endParaRPr>
          </a:p>
        </p:txBody>
      </p:sp>
    </p:spTree>
    <p:extLst>
      <p:ext uri="{BB962C8B-B14F-4D97-AF65-F5344CB8AC3E}">
        <p14:creationId xmlns:p14="http://schemas.microsoft.com/office/powerpoint/2010/main" val="3985814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9207380E-C064-4B47-9768-9871BADC2E1A}"/>
              </a:ext>
            </a:extLst>
          </p:cNvPr>
          <p:cNvPicPr>
            <a:picLocks noChangeAspect="1"/>
          </p:cNvPicPr>
          <p:nvPr/>
        </p:nvPicPr>
        <p:blipFill>
          <a:blip r:embed="rId2"/>
          <a:stretch>
            <a:fillRect/>
          </a:stretch>
        </p:blipFill>
        <p:spPr>
          <a:xfrm>
            <a:off x="-2459" y="567443"/>
            <a:ext cx="7152974" cy="5553141"/>
          </a:xfrm>
          <a:prstGeom prst="rect">
            <a:avLst/>
          </a:prstGeom>
        </p:spPr>
      </p:pic>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3"/>
          <a:stretch>
            <a:fillRect/>
          </a:stretch>
        </p:blipFill>
        <p:spPr>
          <a:xfrm>
            <a:off x="6725266" y="514230"/>
            <a:ext cx="5437231" cy="3438350"/>
          </a:xfrm>
          <a:prstGeom prst="rect">
            <a:avLst/>
          </a:prstGeom>
        </p:spPr>
      </p:pic>
      <p:sp>
        <p:nvSpPr>
          <p:cNvPr id="9" name="Hộp Văn bản 8">
            <a:extLst>
              <a:ext uri="{FF2B5EF4-FFF2-40B4-BE49-F238E27FC236}">
                <a16:creationId xmlns:a16="http://schemas.microsoft.com/office/drawing/2014/main" id="{8AD841C6-B86D-5448-7411-5D72AF5B3856}"/>
              </a:ext>
            </a:extLst>
          </p:cNvPr>
          <p:cNvSpPr txBox="1"/>
          <p:nvPr/>
        </p:nvSpPr>
        <p:spPr>
          <a:xfrm>
            <a:off x="7150515" y="4234375"/>
            <a:ext cx="5011982" cy="1604414"/>
          </a:xfrm>
          <a:prstGeom prst="rect">
            <a:avLst/>
          </a:prstGeom>
          <a:noFill/>
        </p:spPr>
        <p:txBody>
          <a:bodyPr wrap="square">
            <a:spAutoFit/>
          </a:bodyPr>
          <a:lstStyle/>
          <a:p>
            <a:pPr marL="0" marR="0" algn="just">
              <a:lnSpc>
                <a:spcPct val="112000"/>
              </a:lnSpc>
              <a:spcBef>
                <a:spcPts val="0"/>
              </a:spcBef>
              <a:spcAft>
                <a:spcPts val="0"/>
              </a:spcAft>
            </a:pP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hứa</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cậy</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endPar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175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6F338983-A938-4245-A979-153A5711040B}"/>
              </a:ext>
            </a:extLst>
          </p:cNvPr>
          <p:cNvPicPr>
            <a:picLocks noChangeAspect="1"/>
          </p:cNvPicPr>
          <p:nvPr/>
        </p:nvPicPr>
        <p:blipFill>
          <a:blip r:embed="rId2"/>
          <a:stretch>
            <a:fillRect/>
          </a:stretch>
        </p:blipFill>
        <p:spPr>
          <a:xfrm>
            <a:off x="707923" y="1641347"/>
            <a:ext cx="10525433" cy="5216652"/>
          </a:xfrm>
          <a:prstGeom prst="rect">
            <a:avLst/>
          </a:prstGeom>
        </p:spPr>
      </p:pic>
      <p:sp>
        <p:nvSpPr>
          <p:cNvPr id="5" name="Hộp Văn bản 4">
            <a:extLst>
              <a:ext uri="{FF2B5EF4-FFF2-40B4-BE49-F238E27FC236}">
                <a16:creationId xmlns:a16="http://schemas.microsoft.com/office/drawing/2014/main" id="{3F488FD9-1E2B-D538-6606-01A4076B1EC0}"/>
              </a:ext>
            </a:extLst>
          </p:cNvPr>
          <p:cNvSpPr txBox="1"/>
          <p:nvPr/>
        </p:nvSpPr>
        <p:spPr>
          <a:xfrm>
            <a:off x="0" y="553998"/>
            <a:ext cx="12194458" cy="1087349"/>
          </a:xfrm>
          <a:prstGeom prst="rect">
            <a:avLst/>
          </a:prstGeom>
          <a:noFill/>
        </p:spPr>
        <p:txBody>
          <a:bodyPr wrap="square">
            <a:spAutoFit/>
          </a:bodyPr>
          <a:lstStyle/>
          <a:p>
            <a:pPr marL="0" marR="0" algn="just">
              <a:lnSpc>
                <a:spcPct val="112000"/>
              </a:lnSpc>
              <a:spcBef>
                <a:spcPts val="0"/>
              </a:spcBef>
              <a:spcAft>
                <a:spcPts val="0"/>
              </a:spcAft>
            </a:pP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SGK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2000"/>
              </a:lnSpc>
              <a:spcBef>
                <a:spcPts val="0"/>
              </a:spcBef>
              <a:spcAft>
                <a:spcPts val="0"/>
              </a:spcAft>
            </a:pPr>
            <a:r>
              <a:rPr lang="en-US" sz="30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974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Hộp Văn bản 5">
            <a:extLst>
              <a:ext uri="{FF2B5EF4-FFF2-40B4-BE49-F238E27FC236}">
                <a16:creationId xmlns:a16="http://schemas.microsoft.com/office/drawing/2014/main" id="{3D792679-7C7A-7181-3336-E3B603D2C47D}"/>
              </a:ext>
            </a:extLst>
          </p:cNvPr>
          <p:cNvSpPr txBox="1"/>
          <p:nvPr/>
        </p:nvSpPr>
        <p:spPr>
          <a:xfrm>
            <a:off x="586154" y="2027512"/>
            <a:ext cx="12192000" cy="613245"/>
          </a:xfrm>
          <a:prstGeom prst="rect">
            <a:avLst/>
          </a:prstGeom>
          <a:noFill/>
        </p:spPr>
        <p:txBody>
          <a:bodyPr wrap="square" rtlCol="0">
            <a:spAutoFit/>
          </a:bodyPr>
          <a:lstStyle/>
          <a:p>
            <a:pPr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7">
            <a:extLst>
              <a:ext uri="{FF2B5EF4-FFF2-40B4-BE49-F238E27FC236}">
                <a16:creationId xmlns:a16="http://schemas.microsoft.com/office/drawing/2014/main" id="{60C1FF4B-AEC4-3E08-CB15-06D1C3CCE376}"/>
              </a:ext>
            </a:extLst>
          </p:cNvPr>
          <p:cNvSpPr txBox="1"/>
          <p:nvPr/>
        </p:nvSpPr>
        <p:spPr>
          <a:xfrm>
            <a:off x="586154" y="2990380"/>
            <a:ext cx="12192000" cy="613245"/>
          </a:xfrm>
          <a:prstGeom prst="rect">
            <a:avLst/>
          </a:prstGeom>
          <a:noFill/>
        </p:spPr>
        <p:txBody>
          <a:bodyPr wrap="square" rtlCol="0">
            <a:spAutoFit/>
          </a:bodyPr>
          <a:lstStyle/>
          <a:p>
            <a:pPr lvl="0" algn="just">
              <a:lnSpc>
                <a:spcPct val="115000"/>
              </a:lnSpc>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595959"/>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99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2554" y="2293496"/>
            <a:ext cx="7620000" cy="707886"/>
          </a:xfrm>
          <a:prstGeom prst="rect">
            <a:avLst/>
          </a:prstGeom>
        </p:spPr>
        <p:txBody>
          <a:bodyPr wrap="square">
            <a:spAutoFit/>
          </a:bodyPr>
          <a:lstStyle/>
          <a:p>
            <a:pPr algn="ctr"/>
            <a:r>
              <a:rPr lang="en-US" sz="4000" b="1" dirty="0" smtClean="0">
                <a:solidFill>
                  <a:schemeClr val="bg2">
                    <a:lumMod val="10000"/>
                  </a:schemeClr>
                </a:solidFill>
                <a:latin typeface="Times New Roman" panose="02020603050405020304" pitchFamily="18" charset="0"/>
                <a:ea typeface="Tahoma" panose="020B0604030504040204" pitchFamily="34" charset="0"/>
                <a:cs typeface="Times New Roman" panose="02020603050405020304" pitchFamily="18" charset="0"/>
              </a:rPr>
              <a:t>BÀI </a:t>
            </a:r>
            <a:r>
              <a:rPr lang="en-US" sz="4000" b="1" dirty="0">
                <a:solidFill>
                  <a:schemeClr val="bg2">
                    <a:lumMod val="10000"/>
                  </a:schemeClr>
                </a:solidFill>
                <a:latin typeface="Times New Roman" panose="02020603050405020304" pitchFamily="18" charset="0"/>
                <a:ea typeface="Tahoma" panose="020B0604030504040204" pitchFamily="34" charset="0"/>
                <a:cs typeface="Times New Roman" panose="02020603050405020304" pitchFamily="18" charset="0"/>
              </a:rPr>
              <a:t>5: GIỮ LỜI HỨA (TIẾT 3)</a:t>
            </a:r>
          </a:p>
        </p:txBody>
      </p:sp>
      <p:sp>
        <p:nvSpPr>
          <p:cNvPr id="3" name="Rectangle 2"/>
          <p:cNvSpPr/>
          <p:nvPr/>
        </p:nvSpPr>
        <p:spPr>
          <a:xfrm>
            <a:off x="1078523" y="246687"/>
            <a:ext cx="10257692" cy="1746632"/>
          </a:xfrm>
          <a:prstGeom prst="rect">
            <a:avLst/>
          </a:prstGeom>
        </p:spPr>
        <p:txBody>
          <a:bodyPr wrap="square">
            <a:spAutoFit/>
          </a:bodyPr>
          <a:lstStyle/>
          <a:p>
            <a:pPr lvl="0" algn="ctr" defTabSz="609539">
              <a:lnSpc>
                <a:spcPts val="4346"/>
              </a:lnSpc>
              <a:defRPr/>
            </a:pPr>
            <a:r>
              <a:rPr lang="en-US" sz="3600" b="1" spc="-39" dirty="0" err="1">
                <a:solidFill>
                  <a:schemeClr val="bg2">
                    <a:lumMod val="10000"/>
                  </a:schemeClr>
                </a:solidFill>
                <a:latin typeface="Times New Roman" pitchFamily="18" charset="0"/>
                <a:cs typeface="Times New Roman" pitchFamily="18" charset="0"/>
              </a:rPr>
              <a:t>Thứ</a:t>
            </a:r>
            <a:r>
              <a:rPr lang="en-US" sz="3600" b="1" spc="-39" dirty="0">
                <a:solidFill>
                  <a:schemeClr val="bg2">
                    <a:lumMod val="10000"/>
                  </a:schemeClr>
                </a:solidFill>
                <a:latin typeface="Times New Roman" pitchFamily="18" charset="0"/>
                <a:cs typeface="Times New Roman" pitchFamily="18" charset="0"/>
              </a:rPr>
              <a:t>  </a:t>
            </a:r>
            <a:r>
              <a:rPr lang="en-US" sz="3600" b="1" spc="-39" dirty="0" err="1" smtClean="0">
                <a:solidFill>
                  <a:schemeClr val="bg2">
                    <a:lumMod val="10000"/>
                  </a:schemeClr>
                </a:solidFill>
                <a:latin typeface="Times New Roman" pitchFamily="18" charset="0"/>
                <a:cs typeface="Times New Roman" pitchFamily="18" charset="0"/>
              </a:rPr>
              <a:t>hai</a:t>
            </a:r>
            <a:r>
              <a:rPr lang="en-US" sz="3600" b="1" spc="-39" dirty="0" smtClean="0">
                <a:solidFill>
                  <a:schemeClr val="bg2">
                    <a:lumMod val="10000"/>
                  </a:schemeClr>
                </a:solidFill>
                <a:latin typeface="Times New Roman" pitchFamily="18" charset="0"/>
                <a:cs typeface="Times New Roman" pitchFamily="18" charset="0"/>
              </a:rPr>
              <a:t> , </a:t>
            </a:r>
            <a:r>
              <a:rPr lang="en-US" sz="3600" b="1" spc="-39" dirty="0" err="1" smtClean="0">
                <a:solidFill>
                  <a:schemeClr val="bg2">
                    <a:lumMod val="10000"/>
                  </a:schemeClr>
                </a:solidFill>
                <a:latin typeface="Times New Roman" pitchFamily="18" charset="0"/>
                <a:cs typeface="Times New Roman" pitchFamily="18" charset="0"/>
              </a:rPr>
              <a:t>ngày</a:t>
            </a:r>
            <a:r>
              <a:rPr lang="en-US" sz="3600" b="1" spc="-39" dirty="0" smtClean="0">
                <a:solidFill>
                  <a:schemeClr val="bg2">
                    <a:lumMod val="10000"/>
                  </a:schemeClr>
                </a:solidFill>
                <a:latin typeface="Times New Roman" pitchFamily="18" charset="0"/>
                <a:cs typeface="Times New Roman" pitchFamily="18" charset="0"/>
              </a:rPr>
              <a:t> 29 </a:t>
            </a:r>
            <a:r>
              <a:rPr lang="en-US" sz="3600" b="1" spc="-39" dirty="0" err="1" smtClean="0">
                <a:solidFill>
                  <a:schemeClr val="bg2">
                    <a:lumMod val="10000"/>
                  </a:schemeClr>
                </a:solidFill>
                <a:latin typeface="Times New Roman" pitchFamily="18" charset="0"/>
                <a:cs typeface="Times New Roman" pitchFamily="18" charset="0"/>
              </a:rPr>
              <a:t>tháng</a:t>
            </a:r>
            <a:r>
              <a:rPr lang="en-US" sz="3600" b="1" spc="-39" dirty="0" smtClean="0">
                <a:solidFill>
                  <a:schemeClr val="bg2">
                    <a:lumMod val="10000"/>
                  </a:schemeClr>
                </a:solidFill>
                <a:latin typeface="Times New Roman" pitchFamily="18" charset="0"/>
                <a:cs typeface="Times New Roman" pitchFamily="18" charset="0"/>
              </a:rPr>
              <a:t> 11 </a:t>
            </a:r>
            <a:r>
              <a:rPr lang="en-US" sz="3600" b="1" spc="-39" dirty="0" err="1">
                <a:solidFill>
                  <a:schemeClr val="bg2">
                    <a:lumMod val="10000"/>
                  </a:schemeClr>
                </a:solidFill>
                <a:latin typeface="Times New Roman" pitchFamily="18" charset="0"/>
                <a:cs typeface="Times New Roman" pitchFamily="18" charset="0"/>
              </a:rPr>
              <a:t>năm</a:t>
            </a:r>
            <a:r>
              <a:rPr lang="en-US" sz="3600" b="1" spc="-39" dirty="0">
                <a:solidFill>
                  <a:schemeClr val="bg2">
                    <a:lumMod val="10000"/>
                  </a:schemeClr>
                </a:solidFill>
                <a:latin typeface="Times New Roman" pitchFamily="18" charset="0"/>
                <a:cs typeface="Times New Roman" pitchFamily="18" charset="0"/>
              </a:rPr>
              <a:t> </a:t>
            </a:r>
            <a:r>
              <a:rPr lang="en-US" sz="3600" b="1" spc="-39" dirty="0" smtClean="0">
                <a:solidFill>
                  <a:schemeClr val="bg2">
                    <a:lumMod val="10000"/>
                  </a:schemeClr>
                </a:solidFill>
                <a:latin typeface="Times New Roman" pitchFamily="18" charset="0"/>
                <a:cs typeface="Times New Roman" pitchFamily="18" charset="0"/>
              </a:rPr>
              <a:t>2023</a:t>
            </a:r>
          </a:p>
          <a:p>
            <a:pPr lvl="0" algn="ctr" defTabSz="609539">
              <a:lnSpc>
                <a:spcPts val="4346"/>
              </a:lnSpc>
              <a:defRPr/>
            </a:pPr>
            <a:endParaRPr lang="en-US" sz="3600" b="1" spc="-39" dirty="0">
              <a:solidFill>
                <a:schemeClr val="bg2">
                  <a:lumMod val="10000"/>
                </a:schemeClr>
              </a:solidFill>
              <a:latin typeface="Times New Roman" pitchFamily="18" charset="0"/>
              <a:cs typeface="Times New Roman" pitchFamily="18" charset="0"/>
            </a:endParaRPr>
          </a:p>
          <a:p>
            <a:pPr algn="ctr"/>
            <a:r>
              <a:rPr lang="en-US" sz="3600" b="1"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MÔN : </a:t>
            </a:r>
            <a:r>
              <a:rPr lang="en-US" sz="3600" b="1" dirty="0">
                <a:solidFill>
                  <a:schemeClr val="bg2">
                    <a:lumMod val="10000"/>
                  </a:schemeClr>
                </a:solidFill>
                <a:latin typeface="Times New Roman" panose="02020603050405020304" pitchFamily="18" charset="0"/>
                <a:cs typeface="Times New Roman" panose="02020603050405020304" pitchFamily="18" charset="0"/>
              </a:rPr>
              <a:t>ĐẠO ĐỨC </a:t>
            </a:r>
          </a:p>
        </p:txBody>
      </p:sp>
      <p:sp>
        <p:nvSpPr>
          <p:cNvPr id="4" name="Hộp Văn bản 2">
            <a:extLst>
              <a:ext uri="{FF2B5EF4-FFF2-40B4-BE49-F238E27FC236}">
                <a16:creationId xmlns:a16="http://schemas.microsoft.com/office/drawing/2014/main" id="{18525877-BE80-4ED6-9559-7A1A5397A057}"/>
              </a:ext>
            </a:extLst>
          </p:cNvPr>
          <p:cNvSpPr txBox="1"/>
          <p:nvPr/>
        </p:nvSpPr>
        <p:spPr>
          <a:xfrm>
            <a:off x="2719375" y="3383883"/>
            <a:ext cx="6975987" cy="707886"/>
          </a:xfrm>
          <a:prstGeom prst="rect">
            <a:avLst/>
          </a:prstGeom>
          <a:noFill/>
        </p:spPr>
        <p:txBody>
          <a:bodyPr wrap="square" rtlCol="0">
            <a:spAutoFit/>
          </a:bodyPr>
          <a:lstStyle/>
          <a:p>
            <a:pPr algn="ctr"/>
            <a:r>
              <a:rPr lang="en-US" sz="4000" b="1" dirty="0">
                <a:solidFill>
                  <a:schemeClr val="bg2">
                    <a:lumMod val="10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21610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5BD3B74-EF3A-4648-9647-F6BB69AAC158}"/>
              </a:ext>
            </a:extLst>
          </p:cNvPr>
          <p:cNvSpPr txBox="1"/>
          <p:nvPr/>
        </p:nvSpPr>
        <p:spPr>
          <a:xfrm>
            <a:off x="-121669" y="0"/>
            <a:ext cx="12908523"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1</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đồng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tình</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hoặc</a:t>
            </a:r>
            <a:r>
              <a:rPr lang="vi-VN" sz="3000" b="1" dirty="0">
                <a:solidFill>
                  <a:schemeClr val="tx2"/>
                </a:solidFill>
                <a:effectLst/>
                <a:latin typeface="Times New Roman" panose="02020603050405020304" pitchFamily="18" charset="0"/>
                <a:cs typeface="Times New Roman" panose="02020603050405020304" pitchFamily="18" charset="0"/>
              </a:rPr>
              <a:t> không </a:t>
            </a:r>
            <a:r>
              <a:rPr lang="vi-VN" sz="3000" b="1" dirty="0" err="1">
                <a:solidFill>
                  <a:schemeClr val="tx2"/>
                </a:solidFill>
                <a:effectLst/>
                <a:latin typeface="Times New Roman" panose="02020603050405020304" pitchFamily="18" charset="0"/>
                <a:cs typeface="Times New Roman" panose="02020603050405020304" pitchFamily="18" charset="0"/>
              </a:rPr>
              <a:t>đồng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tình</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với</a:t>
            </a:r>
            <a:r>
              <a:rPr lang="vi-VN" sz="3000" b="1" dirty="0">
                <a:solidFill>
                  <a:schemeClr val="tx2"/>
                </a:solidFill>
                <a:effectLst/>
                <a:latin typeface="Times New Roman" panose="02020603050405020304" pitchFamily="18" charset="0"/>
                <a:cs typeface="Times New Roman" panose="02020603050405020304" pitchFamily="18" charset="0"/>
              </a:rPr>
              <a:t> ý </a:t>
            </a:r>
            <a:r>
              <a:rPr lang="vi-VN" sz="3000" b="1" dirty="0" err="1">
                <a:solidFill>
                  <a:schemeClr val="tx2"/>
                </a:solidFill>
                <a:effectLst/>
                <a:latin typeface="Times New Roman" panose="02020603050405020304" pitchFamily="18" charset="0"/>
                <a:cs typeface="Times New Roman" panose="02020603050405020304" pitchFamily="18" charset="0"/>
              </a:rPr>
              <a:t>kiến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 </a:t>
            </a:r>
            <a:r>
              <a:rPr lang="vi-VN" sz="3000" b="1" dirty="0" err="1">
                <a:solidFill>
                  <a:schemeClr val="tx2"/>
                </a:solidFill>
                <a:effectLst/>
                <a:latin typeface="Times New Roman" panose="02020603050405020304" pitchFamily="18" charset="0"/>
                <a:cs typeface="Times New Roman" panose="02020603050405020304" pitchFamily="18" charset="0"/>
              </a:rPr>
              <a:t>Vì</a:t>
            </a:r>
            <a:r>
              <a:rPr lang="vi-VN" sz="3000" b="1" dirty="0">
                <a:solidFill>
                  <a:schemeClr val="tx2"/>
                </a:solidFill>
                <a:effectLst/>
                <a:latin typeface="Times New Roman" panose="02020603050405020304" pitchFamily="18" charset="0"/>
                <a:cs typeface="Times New Roman" panose="02020603050405020304" pitchFamily="18" charset="0"/>
              </a:rPr>
              <a:t> sao?</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BEF8BEA5-FEE7-45BB-A2A9-E00275C79530}"/>
              </a:ext>
            </a:extLst>
          </p:cNvPr>
          <p:cNvPicPr>
            <a:picLocks noChangeAspect="1"/>
          </p:cNvPicPr>
          <p:nvPr/>
        </p:nvPicPr>
        <p:blipFill>
          <a:blip r:embed="rId2"/>
          <a:stretch>
            <a:fillRect/>
          </a:stretch>
        </p:blipFill>
        <p:spPr>
          <a:xfrm>
            <a:off x="14752" y="553998"/>
            <a:ext cx="9176757" cy="3030789"/>
          </a:xfrm>
          <a:prstGeom prst="rect">
            <a:avLst/>
          </a:prstGeom>
        </p:spPr>
      </p:pic>
      <p:pic>
        <p:nvPicPr>
          <p:cNvPr id="5" name="Hình ảnh 4">
            <a:extLst>
              <a:ext uri="{FF2B5EF4-FFF2-40B4-BE49-F238E27FC236}">
                <a16:creationId xmlns:a16="http://schemas.microsoft.com/office/drawing/2014/main" id="{DC0AFC22-D13D-48DF-A20D-D650F6AF41EA}"/>
              </a:ext>
            </a:extLst>
          </p:cNvPr>
          <p:cNvPicPr>
            <a:picLocks noChangeAspect="1"/>
          </p:cNvPicPr>
          <p:nvPr/>
        </p:nvPicPr>
        <p:blipFill>
          <a:blip r:embed="rId3"/>
          <a:stretch>
            <a:fillRect/>
          </a:stretch>
        </p:blipFill>
        <p:spPr>
          <a:xfrm>
            <a:off x="14752" y="3428999"/>
            <a:ext cx="9176747" cy="3429001"/>
          </a:xfrm>
          <a:prstGeom prst="rect">
            <a:avLst/>
          </a:prstGeom>
        </p:spPr>
      </p:pic>
      <p:cxnSp>
        <p:nvCxnSpPr>
          <p:cNvPr id="7" name="Đường nối Thẳng 6">
            <a:extLst>
              <a:ext uri="{FF2B5EF4-FFF2-40B4-BE49-F238E27FC236}">
                <a16:creationId xmlns:a16="http://schemas.microsoft.com/office/drawing/2014/main" id="{0BA55815-9395-4705-9CC5-AF25E96709CF}"/>
              </a:ext>
            </a:extLst>
          </p:cNvPr>
          <p:cNvCxnSpPr>
            <a:cxnSpLocks/>
          </p:cNvCxnSpPr>
          <p:nvPr/>
        </p:nvCxnSpPr>
        <p:spPr>
          <a:xfrm>
            <a:off x="1710815" y="478335"/>
            <a:ext cx="15780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Đường nối Thẳng 9">
            <a:extLst>
              <a:ext uri="{FF2B5EF4-FFF2-40B4-BE49-F238E27FC236}">
                <a16:creationId xmlns:a16="http://schemas.microsoft.com/office/drawing/2014/main" id="{08D4B3C5-0064-40A7-A2C4-04C5CA9D1EE1}"/>
              </a:ext>
            </a:extLst>
          </p:cNvPr>
          <p:cNvCxnSpPr/>
          <p:nvPr/>
        </p:nvCxnSpPr>
        <p:spPr>
          <a:xfrm>
            <a:off x="4188544" y="478335"/>
            <a:ext cx="259571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Đường nối Thẳng 9">
            <a:extLst>
              <a:ext uri="{FF2B5EF4-FFF2-40B4-BE49-F238E27FC236}">
                <a16:creationId xmlns:a16="http://schemas.microsoft.com/office/drawing/2014/main" id="{08D4B3C5-0064-40A7-A2C4-04C5CA9D1EE1}"/>
              </a:ext>
            </a:extLst>
          </p:cNvPr>
          <p:cNvCxnSpPr/>
          <p:nvPr/>
        </p:nvCxnSpPr>
        <p:spPr>
          <a:xfrm>
            <a:off x="11032179" y="476071"/>
            <a:ext cx="1088571"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697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797" y="0"/>
            <a:ext cx="8467106" cy="530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939606"/>
            <a:ext cx="12191999" cy="2400657"/>
          </a:xfrm>
          <a:prstGeom prst="rect">
            <a:avLst/>
          </a:prstGeom>
        </p:spPr>
        <p:txBody>
          <a:bodyPr wrap="square">
            <a:spAutoFit/>
          </a:bodyPr>
          <a:lstStyle/>
          <a:p>
            <a:pPr algn="just"/>
            <a:r>
              <a:rPr lang="en-US" sz="3000" b="1" dirty="0" err="1">
                <a:solidFill>
                  <a:schemeClr val="tx2"/>
                </a:solidFill>
                <a:latin typeface="Times New Roman" panose="02020603050405020304" pitchFamily="18" charset="0"/>
                <a:cs typeface="Times New Roman" panose="02020603050405020304" pitchFamily="18" charset="0"/>
              </a:rPr>
              <a:t>Em</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đồng</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tình</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với</a:t>
            </a:r>
            <a:r>
              <a:rPr lang="en-US" sz="3000" b="1" dirty="0">
                <a:solidFill>
                  <a:schemeClr val="tx2"/>
                </a:solidFill>
                <a:latin typeface="Times New Roman" panose="02020603050405020304" pitchFamily="18" charset="0"/>
                <a:cs typeface="Times New Roman" panose="02020603050405020304" pitchFamily="18" charset="0"/>
              </a:rPr>
              <a:t> ý </a:t>
            </a:r>
            <a:r>
              <a:rPr lang="en-US" sz="3000" b="1" dirty="0" err="1">
                <a:solidFill>
                  <a:schemeClr val="tx2"/>
                </a:solidFill>
                <a:latin typeface="Times New Roman" panose="02020603050405020304" pitchFamily="18" charset="0"/>
                <a:cs typeface="Times New Roman" panose="02020603050405020304" pitchFamily="18" charset="0"/>
              </a:rPr>
              <a:t>kiến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của</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bạn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Tuấn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vì</a:t>
            </a:r>
            <a:r>
              <a:rPr lang="en-US" sz="3000" b="1" dirty="0">
                <a:solidFill>
                  <a:schemeClr val="tx2"/>
                </a:solidFill>
                <a:latin typeface="Times New Roman" panose="02020603050405020304" pitchFamily="18" charset="0"/>
                <a:cs typeface="Times New Roman" panose="02020603050405020304" pitchFamily="18" charset="0"/>
              </a:rPr>
              <a:t>: </a:t>
            </a:r>
            <a:r>
              <a:rPr lang="vi-VN" sz="3000" b="1" dirty="0">
                <a:solidFill>
                  <a:schemeClr val="tx2"/>
                </a:solidFill>
                <a:latin typeface="Times New Roman" panose="02020603050405020304" pitchFamily="18" charset="0"/>
                <a:cs typeface="Times New Roman" panose="02020603050405020304" pitchFamily="18" charset="0"/>
              </a:rPr>
              <a:t>mỗi lời nói ra đều có tầm quan trọng và sức ảnh hưởng nhất định, đặc biệt là lời hứa. Có trách nhiệm với những lời nói của mình cũng chính là có trách nhiệm với bản thân và người khác.</a:t>
            </a:r>
          </a:p>
          <a:p>
            <a:r>
              <a:rPr lang="en-US" sz="3000" b="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44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438356"/>
            <a:ext cx="12191999" cy="1938992"/>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không đồng tình với ý kiến của bạn Nga vì dù là trẻ con hay người lớn, chúng ta đều cần giữ đúng lời hứa của mình. Không nên để các em nhỏ học tập những thói quen xấu như thất hứa, hứa suông,...</a:t>
            </a:r>
            <a:endParaRPr lang="en-US" sz="3000" b="1" dirty="0">
              <a:solidFill>
                <a:schemeClr val="tx2"/>
              </a:solidFill>
              <a:latin typeface="Times New Roman" panose="02020603050405020304" pitchFamily="18" charset="0"/>
              <a:cs typeface="Times New Roman" panose="02020603050405020304" pitchFamily="18" charset="0"/>
            </a:endParaRPr>
          </a:p>
          <a:p>
            <a:r>
              <a:rPr lang="en-US" sz="3000" b="1" dirty="0">
                <a:solidFill>
                  <a:schemeClr val="tx2"/>
                </a:solidFill>
                <a:latin typeface="Times New Roman" panose="02020603050405020304" pitchFamily="18" charset="0"/>
                <a:cs typeface="Times New Roman" panose="02020603050405020304" pitchFamily="18" charset="0"/>
              </a:rPr>
              <a: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582" y="111"/>
            <a:ext cx="5130140" cy="543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5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 y="5842112"/>
            <a:ext cx="12191999" cy="1015663"/>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đồng tình với ý kiến của bạn </a:t>
            </a:r>
            <a:r>
              <a:rPr lang="en-US" sz="3000" b="1" dirty="0" err="1">
                <a:solidFill>
                  <a:schemeClr val="tx2"/>
                </a:solidFill>
                <a:latin typeface="Times New Roman" panose="02020603050405020304" pitchFamily="18" charset="0"/>
                <a:cs typeface="Times New Roman" panose="02020603050405020304" pitchFamily="18" charset="0"/>
              </a:rPr>
              <a:t>Kiên</a:t>
            </a:r>
            <a:r>
              <a:rPr lang="vi-VN" sz="3000" b="1" dirty="0">
                <a:solidFill>
                  <a:schemeClr val="tx2"/>
                </a:solidFill>
                <a:latin typeface="Times New Roman" panose="02020603050405020304" pitchFamily="18" charset="0"/>
                <a:cs typeface="Times New Roman" panose="02020603050405020304" pitchFamily="18" charset="0"/>
              </a:rPr>
              <a:t> vì khi chúng ta biết giữ lời hứa, mọi người xung quanh sẽ tin tưởng và quý mến chúng ta hơn rất nhiều.</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895" y="114565"/>
            <a:ext cx="6095347" cy="583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73723" y="9058"/>
            <a:ext cx="10257692" cy="643766"/>
          </a:xfrm>
          <a:prstGeom prst="rect">
            <a:avLst/>
          </a:prstGeom>
        </p:spPr>
        <p:txBody>
          <a:bodyPr wrap="square">
            <a:spAutoFit/>
          </a:bodyPr>
          <a:lstStyle/>
          <a:p>
            <a:pPr lvl="0" algn="ctr" defTabSz="609539">
              <a:lnSpc>
                <a:spcPts val="4346"/>
              </a:lnSpc>
              <a:defRPr/>
            </a:pPr>
            <a:r>
              <a:rPr lang="en-US" sz="3600" spc="-39" dirty="0" err="1">
                <a:solidFill>
                  <a:srgbClr val="00B050"/>
                </a:solidFill>
                <a:latin typeface="Times New Roman" pitchFamily="18" charset="0"/>
                <a:cs typeface="Times New Roman" pitchFamily="18" charset="0"/>
              </a:rPr>
              <a:t>Thứ</a:t>
            </a:r>
            <a:r>
              <a:rPr lang="en-US" sz="3600" spc="-39" dirty="0">
                <a:solidFill>
                  <a:srgbClr val="00B050"/>
                </a:solidFill>
                <a:latin typeface="Times New Roman" pitchFamily="18" charset="0"/>
                <a:cs typeface="Times New Roman" pitchFamily="18" charset="0"/>
              </a:rPr>
              <a:t>  </a:t>
            </a:r>
            <a:r>
              <a:rPr lang="en-US" sz="3600" spc="-39" dirty="0" err="1" smtClean="0">
                <a:solidFill>
                  <a:srgbClr val="00B050"/>
                </a:solidFill>
                <a:latin typeface="Times New Roman" pitchFamily="18" charset="0"/>
                <a:cs typeface="Times New Roman" pitchFamily="18" charset="0"/>
              </a:rPr>
              <a:t>hai</a:t>
            </a:r>
            <a:r>
              <a:rPr lang="en-US" sz="3600" spc="-39" dirty="0" smtClean="0">
                <a:solidFill>
                  <a:srgbClr val="00B050"/>
                </a:solidFill>
                <a:latin typeface="Times New Roman" pitchFamily="18" charset="0"/>
                <a:cs typeface="Times New Roman" pitchFamily="18" charset="0"/>
              </a:rPr>
              <a:t> , </a:t>
            </a:r>
            <a:r>
              <a:rPr lang="en-US" sz="3600" spc="-39" dirty="0" err="1" smtClean="0">
                <a:solidFill>
                  <a:srgbClr val="00B050"/>
                </a:solidFill>
                <a:latin typeface="Times New Roman" pitchFamily="18" charset="0"/>
                <a:cs typeface="Times New Roman" pitchFamily="18" charset="0"/>
              </a:rPr>
              <a:t>ngày</a:t>
            </a:r>
            <a:r>
              <a:rPr lang="en-US" sz="3600" spc="-39" dirty="0" smtClean="0">
                <a:solidFill>
                  <a:srgbClr val="00B050"/>
                </a:solidFill>
                <a:latin typeface="Times New Roman" pitchFamily="18" charset="0"/>
                <a:cs typeface="Times New Roman" pitchFamily="18" charset="0"/>
              </a:rPr>
              <a:t> 29 </a:t>
            </a:r>
            <a:r>
              <a:rPr lang="en-US" sz="3600" spc="-39" dirty="0" err="1" smtClean="0">
                <a:solidFill>
                  <a:srgbClr val="00B050"/>
                </a:solidFill>
                <a:latin typeface="Times New Roman" pitchFamily="18" charset="0"/>
                <a:cs typeface="Times New Roman" pitchFamily="18" charset="0"/>
              </a:rPr>
              <a:t>tháng</a:t>
            </a:r>
            <a:r>
              <a:rPr lang="en-US" sz="3600" spc="-39" dirty="0" smtClean="0">
                <a:solidFill>
                  <a:srgbClr val="00B050"/>
                </a:solidFill>
                <a:latin typeface="Times New Roman" pitchFamily="18" charset="0"/>
                <a:cs typeface="Times New Roman" pitchFamily="18" charset="0"/>
              </a:rPr>
              <a:t> 11 </a:t>
            </a:r>
            <a:r>
              <a:rPr lang="en-US" sz="3600" spc="-39" dirty="0" err="1">
                <a:solidFill>
                  <a:srgbClr val="00B050"/>
                </a:solidFill>
                <a:latin typeface="Times New Roman" pitchFamily="18" charset="0"/>
                <a:cs typeface="Times New Roman" pitchFamily="18" charset="0"/>
              </a:rPr>
              <a:t>năm</a:t>
            </a:r>
            <a:r>
              <a:rPr lang="en-US" sz="3600" spc="-39" dirty="0">
                <a:solidFill>
                  <a:srgbClr val="00B050"/>
                </a:solidFill>
                <a:latin typeface="Times New Roman" pitchFamily="18" charset="0"/>
                <a:cs typeface="Times New Roman" pitchFamily="18" charset="0"/>
              </a:rPr>
              <a:t> </a:t>
            </a:r>
            <a:r>
              <a:rPr lang="en-US" sz="3600" spc="-39" dirty="0" smtClean="0">
                <a:solidFill>
                  <a:srgbClr val="00B050"/>
                </a:solidFill>
                <a:latin typeface="Times New Roman" pitchFamily="18" charset="0"/>
                <a:cs typeface="Times New Roman" pitchFamily="18" charset="0"/>
              </a:rPr>
              <a:t>2023</a:t>
            </a:r>
            <a:endParaRPr lang="en-US" sz="3600" spc="-39"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6176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818356"/>
            <a:ext cx="12191999" cy="1015663"/>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đồng tình với ý kiến của bạn </a:t>
            </a:r>
            <a:r>
              <a:rPr lang="en-US" sz="3000" b="1" dirty="0" err="1">
                <a:solidFill>
                  <a:schemeClr val="tx2"/>
                </a:solidFill>
                <a:latin typeface="Times New Roman" panose="02020603050405020304" pitchFamily="18" charset="0"/>
                <a:cs typeface="Times New Roman" panose="02020603050405020304" pitchFamily="18" charset="0"/>
              </a:rPr>
              <a:t>Hà</a:t>
            </a:r>
            <a:r>
              <a:rPr lang="vi-VN" sz="3000" b="1" dirty="0">
                <a:solidFill>
                  <a:schemeClr val="tx2"/>
                </a:solidFill>
                <a:latin typeface="Times New Roman" panose="02020603050405020304" pitchFamily="18" charset="0"/>
                <a:cs typeface="Times New Roman" panose="02020603050405020304" pitchFamily="18" charset="0"/>
              </a:rPr>
              <a:t> vì chỉ hứa những điều mình có thể thực hiện được là có trách nhiệm với bản thân và người mình đã hứa.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34" y="35588"/>
            <a:ext cx="5367647" cy="578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9207380E-C064-4B47-9768-9871BADC2E1A}"/>
              </a:ext>
            </a:extLst>
          </p:cNvPr>
          <p:cNvPicPr>
            <a:picLocks noChangeAspect="1"/>
          </p:cNvPicPr>
          <p:nvPr/>
        </p:nvPicPr>
        <p:blipFill>
          <a:blip r:embed="rId2"/>
          <a:stretch>
            <a:fillRect/>
          </a:stretch>
        </p:blipFill>
        <p:spPr>
          <a:xfrm>
            <a:off x="-12278" y="1304859"/>
            <a:ext cx="6545812" cy="5553141"/>
          </a:xfrm>
          <a:prstGeom prst="rect">
            <a:avLst/>
          </a:prstGeom>
        </p:spPr>
      </p:pic>
      <p:cxnSp>
        <p:nvCxnSpPr>
          <p:cNvPr id="6" name="Đường nối Thẳng 5">
            <a:extLst>
              <a:ext uri="{FF2B5EF4-FFF2-40B4-BE49-F238E27FC236}">
                <a16:creationId xmlns:a16="http://schemas.microsoft.com/office/drawing/2014/main"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id="{B7897F0D-27D3-4D2A-80C5-10885FDE7CD3}"/>
              </a:ext>
            </a:extLst>
          </p:cNvPr>
          <p:cNvPicPr>
            <a:picLocks noChangeAspect="1"/>
          </p:cNvPicPr>
          <p:nvPr/>
        </p:nvPicPr>
        <p:blipFill>
          <a:blip r:embed="rId3"/>
          <a:stretch>
            <a:fillRect/>
          </a:stretch>
        </p:blipFill>
        <p:spPr>
          <a:xfrm>
            <a:off x="6725265" y="3409725"/>
            <a:ext cx="5437231" cy="3438350"/>
          </a:xfrm>
          <a:prstGeom prst="rect">
            <a:avLst/>
          </a:prstGeom>
        </p:spPr>
      </p:pic>
      <p:sp>
        <p:nvSpPr>
          <p:cNvPr id="8" name="Hộp Văn bản 7">
            <a:extLst>
              <a:ext uri="{FF2B5EF4-FFF2-40B4-BE49-F238E27FC236}">
                <a16:creationId xmlns:a16="http://schemas.microsoft.com/office/drawing/2014/main" id="{6A655990-BD36-F027-3362-198338A15B1B}"/>
              </a:ext>
            </a:extLst>
          </p:cNvPr>
          <p:cNvSpPr txBox="1"/>
          <p:nvPr/>
        </p:nvSpPr>
        <p:spPr>
          <a:xfrm>
            <a:off x="5792712" y="887413"/>
            <a:ext cx="6194322" cy="1020985"/>
          </a:xfrm>
          <a:prstGeom prst="rect">
            <a:avLst/>
          </a:prstGeom>
          <a:noFill/>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2000"/>
              </a:lnSpc>
              <a:spcBef>
                <a:spcPts val="0"/>
              </a:spcBef>
              <a:spcAft>
                <a:spcPts val="0"/>
              </a:spcAft>
              <a:buClrTx/>
              <a:buSzTx/>
              <a:buFontTx/>
              <a:buNone/>
              <a:tabLst/>
              <a:defRPr/>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830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686</TotalTime>
  <Words>573</Words>
  <Application>Microsoft Office PowerPoint</Application>
  <PresentationFormat>Widescreen</PresentationFormat>
  <Paragraphs>33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Euphemia</vt:lpstr>
      <vt:lpstr>Arial</vt:lpstr>
      <vt:lpstr>Calibri</vt:lpstr>
      <vt:lpstr>Tahoma</vt:lpstr>
      <vt:lpstr>Times New Roman</vt:lpstr>
      <vt:lpstr>Wingdings</vt:lpstr>
      <vt:lpstr>Children Playing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Gia Bảo - THCS Lý Tự Trọng</dc:creator>
  <cp:lastModifiedBy>Asus</cp:lastModifiedBy>
  <cp:revision>146</cp:revision>
  <dcterms:created xsi:type="dcterms:W3CDTF">2022-06-05T13:43:08Z</dcterms:created>
  <dcterms:modified xsi:type="dcterms:W3CDTF">2025-01-08T23:20:10Z</dcterms:modified>
</cp:coreProperties>
</file>