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656" r:id="rId2"/>
    <p:sldId id="2632" r:id="rId3"/>
    <p:sldId id="2631" r:id="rId4"/>
    <p:sldId id="2658" r:id="rId5"/>
    <p:sldId id="2659" r:id="rId6"/>
    <p:sldId id="2633" r:id="rId7"/>
    <p:sldId id="2657" r:id="rId8"/>
    <p:sldId id="2635" r:id="rId9"/>
    <p:sldId id="2636" r:id="rId10"/>
    <p:sldId id="2660" r:id="rId11"/>
    <p:sldId id="2661" r:id="rId12"/>
    <p:sldId id="2638" r:id="rId13"/>
    <p:sldId id="2662" r:id="rId14"/>
    <p:sldId id="2663" r:id="rId15"/>
    <p:sldId id="2639" r:id="rId16"/>
    <p:sldId id="2664" r:id="rId17"/>
    <p:sldId id="264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761C8-CA36-43A8-BFAE-0E71270DA640}" type="datetimeFigureOut">
              <a:rPr lang="en-US" smtClean="0"/>
              <a:t>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3BE95-9FE5-44B8-8478-C2BD1A034CC7}" type="slidenum">
              <a:rPr lang="en-US" smtClean="0"/>
              <a:t>‹#›</a:t>
            </a:fld>
            <a:endParaRPr lang="en-US"/>
          </a:p>
        </p:txBody>
      </p:sp>
    </p:spTree>
    <p:extLst>
      <p:ext uri="{BB962C8B-B14F-4D97-AF65-F5344CB8AC3E}">
        <p14:creationId xmlns:p14="http://schemas.microsoft.com/office/powerpoint/2010/main" val="1766653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898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561769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819587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493520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349184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2025/10/4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130371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2025/10/4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830012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2025/10/4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1518267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10971216" y="1877841"/>
            <a:ext cx="1220785" cy="131470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2229823"/>
            <a:ext cx="1006029" cy="842932"/>
          </a:xfrm>
          <a:prstGeom prst="rect">
            <a:avLst/>
          </a:prstGeom>
        </p:spPr>
      </p:pic>
      <p:sp>
        <p:nvSpPr>
          <p:cNvPr id="8" name="矩形 7"/>
          <p:cNvSpPr/>
          <p:nvPr userDrawn="1"/>
        </p:nvSpPr>
        <p:spPr>
          <a:xfrm>
            <a:off x="0" y="2890353"/>
            <a:ext cx="12192000" cy="3967648"/>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837" y="1320111"/>
            <a:ext cx="1244012" cy="1065236"/>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40754" y="1320111"/>
            <a:ext cx="567900" cy="1426512"/>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45075" y="1320111"/>
            <a:ext cx="1012983" cy="1261768"/>
          </a:xfrm>
          <a:prstGeom prst="rect">
            <a:avLst/>
          </a:prstGeom>
        </p:spPr>
      </p:pic>
      <p:grpSp>
        <p:nvGrpSpPr>
          <p:cNvPr id="12" name="组合 11"/>
          <p:cNvGrpSpPr/>
          <p:nvPr userDrawn="1"/>
        </p:nvGrpSpPr>
        <p:grpSpPr>
          <a:xfrm>
            <a:off x="4476121" y="1589047"/>
            <a:ext cx="780057" cy="120032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9256769" y="494271"/>
            <a:ext cx="838584" cy="2207741"/>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936177"/>
            <a:ext cx="12192000" cy="104592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878687" y="2120001"/>
            <a:ext cx="1627115" cy="659627"/>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34741" y="1008039"/>
            <a:ext cx="482227" cy="1111963"/>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8321049" y="2139683"/>
            <a:ext cx="976319" cy="395796"/>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5717" y="2340547"/>
            <a:ext cx="1047145" cy="398077"/>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866825" y="1214247"/>
            <a:ext cx="2400049" cy="1882392"/>
          </a:xfrm>
          <a:prstGeom prst="rect">
            <a:avLst/>
          </a:prstGeom>
        </p:spPr>
      </p:pic>
    </p:spTree>
    <p:extLst>
      <p:ext uri="{BB962C8B-B14F-4D97-AF65-F5344CB8AC3E}">
        <p14:creationId xmlns:p14="http://schemas.microsoft.com/office/powerpoint/2010/main" val="1503221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2025/10/4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33" y="5853776"/>
            <a:ext cx="913832" cy="782505"/>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667" y="5758536"/>
            <a:ext cx="772424" cy="962129"/>
          </a:xfrm>
          <a:prstGeom prst="rect">
            <a:avLst/>
          </a:prstGeom>
        </p:spPr>
      </p:pic>
      <p:grpSp>
        <p:nvGrpSpPr>
          <p:cNvPr id="7" name="组合 6"/>
          <p:cNvGrpSpPr/>
          <p:nvPr userDrawn="1"/>
        </p:nvGrpSpPr>
        <p:grpSpPr>
          <a:xfrm>
            <a:off x="-100385" y="5057703"/>
            <a:ext cx="910905" cy="1401664"/>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7489" y="5218408"/>
            <a:ext cx="561548" cy="1647939"/>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6070221"/>
            <a:ext cx="12192000" cy="787779"/>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74405" y="6239599"/>
            <a:ext cx="1174383" cy="476091"/>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74393" y="5369558"/>
            <a:ext cx="385217" cy="888269"/>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5119683" y="6358337"/>
            <a:ext cx="976319" cy="395796"/>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spTree>
    <p:extLst>
      <p:ext uri="{BB962C8B-B14F-4D97-AF65-F5344CB8AC3E}">
        <p14:creationId xmlns:p14="http://schemas.microsoft.com/office/powerpoint/2010/main" val="224354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2025/10/4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13498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2025/10/4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070169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9D9DB-18FC-4DE1-B6E3-B7CBA7A93292}" type="datetimeFigureOut">
              <a:rPr lang="zh-CN" altLang="en-US" smtClean="0"/>
              <a:t>2025/10/4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612415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4.wd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4.wdp"/><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7.pn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38.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4.wdp"/><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E25B02-2831-4E13-B42B-3B815B2D7061}"/>
              </a:ext>
            </a:extLst>
          </p:cNvPr>
          <p:cNvSpPr txBox="1"/>
          <p:nvPr/>
        </p:nvSpPr>
        <p:spPr>
          <a:xfrm>
            <a:off x="0" y="0"/>
            <a:ext cx="1219200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kế</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hoạch</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dã</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ngoại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góp</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ở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núi</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sao</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descr="A screenshot of a video game&#10;&#10;Description automatically generated with medium confidence">
            <a:extLst>
              <a:ext uri="{FF2B5EF4-FFF2-40B4-BE49-F238E27FC236}">
                <a16:creationId xmlns:a16="http://schemas.microsoft.com/office/drawing/2014/main" id="{F6EBAA44-A043-4FDB-98D4-BFEC0F1E399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77637" y="1200329"/>
            <a:ext cx="10432472" cy="4892955"/>
          </a:xfrm>
          <a:prstGeom prst="rect">
            <a:avLst/>
          </a:prstGeom>
        </p:spPr>
      </p:pic>
    </p:spTree>
    <p:extLst>
      <p:ext uri="{BB962C8B-B14F-4D97-AF65-F5344CB8AC3E}">
        <p14:creationId xmlns:p14="http://schemas.microsoft.com/office/powerpoint/2010/main" val="149758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138546" y="676566"/>
            <a:ext cx="1190105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Cậu có biết con gì đấy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giật mình ngẩng lên nhìn, thấy một bạn trai đang đứng cười. Thắng cũng cười làm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gì mà chạy nhanh thế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còng gió, cậu không biết sao?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bây giờ tớ mới được ra biển. Thế tên cậu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là Hải. Còn tên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là Thắng. Nhà tớ ở Hà Nội. Nghỉ hè, tớ được bố cho vào Quy Nhơn thăm bác tớ.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Ở Hà Nội không có biển 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Hà Nội chỉ có Hồ Gươm, Hồ Tây, sông Hồng thôi. Hồ Tây rộng lắm nhưng không rộng bằng biển thế này.</a:t>
            </a:r>
          </a:p>
        </p:txBody>
      </p:sp>
      <p:sp>
        <p:nvSpPr>
          <p:cNvPr id="3" name="TextBox 2">
            <a:extLst>
              <a:ext uri="{FF2B5EF4-FFF2-40B4-BE49-F238E27FC236}">
                <a16:creationId xmlns:a16="http://schemas.microsoft.com/office/drawing/2014/main" id="{ED2B9983-888D-45B3-B19C-EBE617D48FAD}"/>
              </a:ext>
            </a:extLst>
          </p:cNvPr>
          <p:cNvSpPr txBox="1"/>
          <p:nvPr/>
        </p:nvSpPr>
        <p:spPr>
          <a:xfrm>
            <a:off x="4290144" y="12914"/>
            <a:ext cx="425584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6D6EDC96-E850-45BE-8664-7EF653833994}"/>
              </a:ext>
            </a:extLst>
          </p:cNvPr>
          <p:cNvGrpSpPr/>
          <p:nvPr/>
        </p:nvGrpSpPr>
        <p:grpSpPr>
          <a:xfrm>
            <a:off x="3468869" y="3539639"/>
            <a:ext cx="5254261" cy="4890943"/>
            <a:chOff x="2809584" y="-1461943"/>
            <a:chExt cx="6078529" cy="4890943"/>
          </a:xfrm>
        </p:grpSpPr>
        <p:grpSp>
          <p:nvGrpSpPr>
            <p:cNvPr id="6" name="Group 5">
              <a:extLst>
                <a:ext uri="{FF2B5EF4-FFF2-40B4-BE49-F238E27FC236}">
                  <a16:creationId xmlns:a16="http://schemas.microsoft.com/office/drawing/2014/main" id="{4ABA689D-B391-4A6F-A6A6-7DB3EA985302}"/>
                </a:ext>
              </a:extLst>
            </p:cNvPr>
            <p:cNvGrpSpPr/>
            <p:nvPr/>
          </p:nvGrpSpPr>
          <p:grpSpPr>
            <a:xfrm>
              <a:off x="3320905" y="-1461943"/>
              <a:ext cx="5567208" cy="4890943"/>
              <a:chOff x="3637970" y="-666044"/>
              <a:chExt cx="4731486" cy="4648755"/>
            </a:xfrm>
          </p:grpSpPr>
          <p:pic>
            <p:nvPicPr>
              <p:cNvPr id="8" name="Picture 4">
                <a:extLst>
                  <a:ext uri="{FF2B5EF4-FFF2-40B4-BE49-F238E27FC236}">
                    <a16:creationId xmlns:a16="http://schemas.microsoft.com/office/drawing/2014/main" id="{EB51CE64-90AC-4A11-B33D-A0CD07BD5B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70" y="-666044"/>
                <a:ext cx="4557315" cy="4648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51BB281-EFCE-43D8-9AC4-CE871EB4E72A}"/>
                  </a:ext>
                </a:extLst>
              </p:cNvPr>
              <p:cNvSpPr txBox="1"/>
              <p:nvPr/>
            </p:nvSpPr>
            <p:spPr>
              <a:xfrm>
                <a:off x="4270306" y="965615"/>
                <a:ext cx="4099150" cy="61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849491B-460D-4371-8444-C51341FDE96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809584" y="36474"/>
              <a:ext cx="1255346" cy="125534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Straight Connector 9">
            <a:extLst>
              <a:ext uri="{FF2B5EF4-FFF2-40B4-BE49-F238E27FC236}">
                <a16:creationId xmlns:a16="http://schemas.microsoft.com/office/drawing/2014/main" id="{F125B127-F7FB-498C-86BA-F045170B046F}"/>
              </a:ext>
            </a:extLst>
          </p:cNvPr>
          <p:cNvCxnSpPr>
            <a:cxnSpLocks/>
          </p:cNvCxnSpPr>
          <p:nvPr/>
        </p:nvCxnSpPr>
        <p:spPr>
          <a:xfrm flipH="1">
            <a:off x="655192" y="2566768"/>
            <a:ext cx="1190063" cy="0"/>
          </a:xfrm>
          <a:prstGeom prst="line">
            <a:avLst/>
          </a:prstGeom>
          <a:noFill/>
          <a:ln w="57150" cap="flat" cmpd="sng" algn="ctr">
            <a:solidFill>
              <a:srgbClr val="FF0000"/>
            </a:solidFill>
            <a:prstDash val="solid"/>
            <a:miter lim="800000"/>
          </a:ln>
          <a:effectLst/>
        </p:spPr>
      </p:cxnSp>
    </p:spTree>
    <p:extLst>
      <p:ext uri="{BB962C8B-B14F-4D97-AF65-F5344CB8AC3E}">
        <p14:creationId xmlns:p14="http://schemas.microsoft.com/office/powerpoint/2010/main" val="215530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152401" y="1252899"/>
            <a:ext cx="11790218"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dẫn Thắng đi dọc bờ biển, chỉ cho bạn Mũi Én,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Ghềnh Ráng,… Lúc tạm biệt, hai đứa hẹn chiều mai lại gặp nhau ở bãi biển này. Hải còn hứa sẽ rủ mấy bạn ra đá bóng với Thắng và tắm biển nữa.</a:t>
            </a:r>
          </a:p>
        </p:txBody>
      </p:sp>
      <p:sp>
        <p:nvSpPr>
          <p:cNvPr id="3" name="TextBox 2">
            <a:extLst>
              <a:ext uri="{FF2B5EF4-FFF2-40B4-BE49-F238E27FC236}">
                <a16:creationId xmlns:a16="http://schemas.microsoft.com/office/drawing/2014/main" id="{ED2B9983-888D-45B3-B19C-EBE617D48FAD}"/>
              </a:ext>
            </a:extLst>
          </p:cNvPr>
          <p:cNvSpPr txBox="1"/>
          <p:nvPr/>
        </p:nvSpPr>
        <p:spPr>
          <a:xfrm>
            <a:off x="3996290" y="407315"/>
            <a:ext cx="423330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6D6EDC96-E850-45BE-8664-7EF653833994}"/>
              </a:ext>
            </a:extLst>
          </p:cNvPr>
          <p:cNvGrpSpPr/>
          <p:nvPr/>
        </p:nvGrpSpPr>
        <p:grpSpPr>
          <a:xfrm>
            <a:off x="3928401" y="2389247"/>
            <a:ext cx="5254261" cy="4890943"/>
            <a:chOff x="2809584" y="-1420378"/>
            <a:chExt cx="6078529" cy="4890943"/>
          </a:xfrm>
        </p:grpSpPr>
        <p:grpSp>
          <p:nvGrpSpPr>
            <p:cNvPr id="6" name="Group 5">
              <a:extLst>
                <a:ext uri="{FF2B5EF4-FFF2-40B4-BE49-F238E27FC236}">
                  <a16:creationId xmlns:a16="http://schemas.microsoft.com/office/drawing/2014/main" id="{4ABA689D-B391-4A6F-A6A6-7DB3EA985302}"/>
                </a:ext>
              </a:extLst>
            </p:cNvPr>
            <p:cNvGrpSpPr/>
            <p:nvPr/>
          </p:nvGrpSpPr>
          <p:grpSpPr>
            <a:xfrm>
              <a:off x="3320905" y="-1420378"/>
              <a:ext cx="5567208" cy="4890943"/>
              <a:chOff x="3637970" y="-626537"/>
              <a:chExt cx="4731486" cy="4648755"/>
            </a:xfrm>
          </p:grpSpPr>
          <p:pic>
            <p:nvPicPr>
              <p:cNvPr id="8" name="Picture 4">
                <a:extLst>
                  <a:ext uri="{FF2B5EF4-FFF2-40B4-BE49-F238E27FC236}">
                    <a16:creationId xmlns:a16="http://schemas.microsoft.com/office/drawing/2014/main" id="{EB51CE64-90AC-4A11-B33D-A0CD07BD5B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70" y="-626537"/>
                <a:ext cx="4557315" cy="4648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51BB281-EFCE-43D8-9AC4-CE871EB4E72A}"/>
                  </a:ext>
                </a:extLst>
              </p:cNvPr>
              <p:cNvSpPr txBox="1"/>
              <p:nvPr/>
            </p:nvSpPr>
            <p:spPr>
              <a:xfrm>
                <a:off x="4270306" y="965615"/>
                <a:ext cx="4099150" cy="61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849491B-460D-4371-8444-C51341FDE96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809584" y="36474"/>
              <a:ext cx="1255346" cy="125534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Straight Connector 9">
            <a:extLst>
              <a:ext uri="{FF2B5EF4-FFF2-40B4-BE49-F238E27FC236}">
                <a16:creationId xmlns:a16="http://schemas.microsoft.com/office/drawing/2014/main" id="{F125B127-F7FB-498C-86BA-F045170B046F}"/>
              </a:ext>
            </a:extLst>
          </p:cNvPr>
          <p:cNvCxnSpPr>
            <a:cxnSpLocks/>
          </p:cNvCxnSpPr>
          <p:nvPr/>
        </p:nvCxnSpPr>
        <p:spPr>
          <a:xfrm flipH="1">
            <a:off x="10327394" y="1834214"/>
            <a:ext cx="1295330" cy="0"/>
          </a:xfrm>
          <a:prstGeom prst="line">
            <a:avLst/>
          </a:prstGeom>
          <a:noFill/>
          <a:ln w="57150" cap="flat" cmpd="sng" algn="ctr">
            <a:solidFill>
              <a:srgbClr val="FF0000"/>
            </a:solidFill>
            <a:prstDash val="solid"/>
            <a:miter lim="800000"/>
          </a:ln>
          <a:effectLst/>
        </p:spPr>
      </p:cxnSp>
      <p:cxnSp>
        <p:nvCxnSpPr>
          <p:cNvPr id="11" name="Straight Connector 10">
            <a:extLst>
              <a:ext uri="{FF2B5EF4-FFF2-40B4-BE49-F238E27FC236}">
                <a16:creationId xmlns:a16="http://schemas.microsoft.com/office/drawing/2014/main" id="{50080E77-5DC9-49A8-9535-C8ED42707F2F}"/>
              </a:ext>
            </a:extLst>
          </p:cNvPr>
          <p:cNvCxnSpPr>
            <a:cxnSpLocks/>
          </p:cNvCxnSpPr>
          <p:nvPr/>
        </p:nvCxnSpPr>
        <p:spPr>
          <a:xfrm flipH="1">
            <a:off x="523571" y="2416957"/>
            <a:ext cx="2152088" cy="0"/>
          </a:xfrm>
          <a:prstGeom prst="line">
            <a:avLst/>
          </a:prstGeom>
          <a:noFill/>
          <a:ln w="57150" cap="flat" cmpd="sng" algn="ctr">
            <a:solidFill>
              <a:srgbClr val="FF0000"/>
            </a:solidFill>
            <a:prstDash val="solid"/>
            <a:miter lim="800000"/>
          </a:ln>
          <a:effectLst/>
        </p:spPr>
      </p:cxnSp>
    </p:spTree>
    <p:extLst>
      <p:ext uri="{BB962C8B-B14F-4D97-AF65-F5344CB8AC3E}">
        <p14:creationId xmlns:p14="http://schemas.microsoft.com/office/powerpoint/2010/main" val="3493192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5">
            <a:extLst>
              <a:ext uri="{FF2B5EF4-FFF2-40B4-BE49-F238E27FC236}">
                <a16:creationId xmlns:a16="http://schemas.microsoft.com/office/drawing/2014/main" id="{AA14F285-9935-4EB2-B36E-F27F03716592}"/>
              </a:ext>
            </a:extLst>
          </p:cNvPr>
          <p:cNvSpPr txBox="1"/>
          <p:nvPr/>
        </p:nvSpPr>
        <p:spPr>
          <a:xfrm>
            <a:off x="163918" y="2115275"/>
            <a:ext cx="4116935"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w="0"/>
                <a:solidFill>
                  <a:srgbClr val="FF0000"/>
                </a:solidFill>
                <a:effectLst>
                  <a:outerShdw blurRad="38100" dist="1905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sym typeface="+mn-lt"/>
              </a:rPr>
              <a:t>Luyện đọc nhóm</a:t>
            </a:r>
            <a:endParaRPr kumimoji="0" lang="zh-CN" altLang="en-US" sz="40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ahoma" panose="020B0604030504040204" pitchFamily="34" charset="0"/>
              <a:ea typeface="字魂100号-方方先锋体" panose="00000500000000000000" charset="-122"/>
              <a:cs typeface="Tahoma" panose="020B0604030504040204" pitchFamily="34" charset="0"/>
              <a:sym typeface="+mn-lt"/>
            </a:endParaRPr>
          </a:p>
        </p:txBody>
      </p:sp>
      <p:pic>
        <p:nvPicPr>
          <p:cNvPr id="3" name="Picture 2">
            <a:extLst>
              <a:ext uri="{FF2B5EF4-FFF2-40B4-BE49-F238E27FC236}">
                <a16:creationId xmlns:a16="http://schemas.microsoft.com/office/drawing/2014/main" id="{F6CA4A44-4C91-41B0-A0F9-0A84DA4C324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83673" y="0"/>
            <a:ext cx="2389277" cy="2427653"/>
          </a:xfrm>
          <a:prstGeom prst="rect">
            <a:avLst/>
          </a:prstGeom>
        </p:spPr>
      </p:pic>
      <p:pic>
        <p:nvPicPr>
          <p:cNvPr id="4" name="Picture 3">
            <a:extLst>
              <a:ext uri="{FF2B5EF4-FFF2-40B4-BE49-F238E27FC236}">
                <a16:creationId xmlns:a16="http://schemas.microsoft.com/office/drawing/2014/main" id="{3460FA00-3A04-4679-B1A6-6CC2C1CB990B}"/>
              </a:ext>
            </a:extLst>
          </p:cNvPr>
          <p:cNvPicPr>
            <a:picLocks noChangeAspect="1"/>
          </p:cNvPicPr>
          <p:nvPr/>
        </p:nvPicPr>
        <p:blipFill rotWithShape="1">
          <a:blip r:embed="rId4">
            <a:extLst>
              <a:ext uri="{28A0092B-C50C-407E-A947-70E740481C1C}">
                <a14:useLocalDpi xmlns:a14="http://schemas.microsoft.com/office/drawing/2010/main" val="0"/>
              </a:ext>
            </a:extLst>
          </a:blip>
          <a:srcRect t="3540"/>
          <a:stretch/>
        </p:blipFill>
        <p:spPr>
          <a:xfrm>
            <a:off x="4938173" y="1"/>
            <a:ext cx="6270154" cy="2999880"/>
          </a:xfrm>
          <a:prstGeom prst="rect">
            <a:avLst/>
          </a:prstGeom>
        </p:spPr>
      </p:pic>
      <p:grpSp>
        <p:nvGrpSpPr>
          <p:cNvPr id="5" name="Group 4">
            <a:extLst>
              <a:ext uri="{FF2B5EF4-FFF2-40B4-BE49-F238E27FC236}">
                <a16:creationId xmlns:a16="http://schemas.microsoft.com/office/drawing/2014/main" id="{FE265E0F-80DD-44D7-97D3-E4FBD5CED68D}"/>
              </a:ext>
            </a:extLst>
          </p:cNvPr>
          <p:cNvGrpSpPr/>
          <p:nvPr/>
        </p:nvGrpSpPr>
        <p:grpSpPr>
          <a:xfrm>
            <a:off x="5054953" y="3117274"/>
            <a:ext cx="6153374" cy="2999880"/>
            <a:chOff x="6138355" y="864494"/>
            <a:chExt cx="5158854" cy="2613541"/>
          </a:xfrm>
        </p:grpSpPr>
        <p:sp>
          <p:nvSpPr>
            <p:cNvPr id="6" name="Rounded Rectangle 14">
              <a:extLst>
                <a:ext uri="{FF2B5EF4-FFF2-40B4-BE49-F238E27FC236}">
                  <a16:creationId xmlns:a16="http://schemas.microsoft.com/office/drawing/2014/main" id="{C0A5150A-612D-4562-9F29-1935EA43D629}"/>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cs typeface="+mn-cs"/>
              </a:endParaRPr>
            </a:p>
          </p:txBody>
        </p:sp>
        <p:pic>
          <p:nvPicPr>
            <p:cNvPr id="7" name="Picture 6">
              <a:extLst>
                <a:ext uri="{FF2B5EF4-FFF2-40B4-BE49-F238E27FC236}">
                  <a16:creationId xmlns:a16="http://schemas.microsoft.com/office/drawing/2014/main" id="{C6619D27-DC2A-4D74-B76A-D38CDA1E502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231081" y="920215"/>
              <a:ext cx="4973402" cy="2502098"/>
            </a:xfrm>
            <a:prstGeom prst="rect">
              <a:avLst/>
            </a:prstGeom>
          </p:spPr>
        </p:pic>
      </p:grpSp>
      <p:pic>
        <p:nvPicPr>
          <p:cNvPr id="8" name="Picture 7">
            <a:extLst>
              <a:ext uri="{FF2B5EF4-FFF2-40B4-BE49-F238E27FC236}">
                <a16:creationId xmlns:a16="http://schemas.microsoft.com/office/drawing/2014/main" id="{2C3ADCD3-661F-4765-8611-1E4642398BC4}"/>
              </a:ext>
            </a:extLst>
          </p:cNvPr>
          <p:cNvPicPr>
            <a:picLocks noChangeAspect="1"/>
          </p:cNvPicPr>
          <p:nvPr/>
        </p:nvPicPr>
        <p:blipFill>
          <a:blip r:embed="rId7"/>
          <a:stretch>
            <a:fillRect/>
          </a:stretch>
        </p:blipFill>
        <p:spPr>
          <a:xfrm>
            <a:off x="1177636" y="2823161"/>
            <a:ext cx="2057087" cy="3250671"/>
          </a:xfrm>
          <a:prstGeom prst="rect">
            <a:avLst/>
          </a:prstGeom>
        </p:spPr>
      </p:pic>
    </p:spTree>
    <p:extLst>
      <p:ext uri="{BB962C8B-B14F-4D97-AF65-F5344CB8AC3E}">
        <p14:creationId xmlns:p14="http://schemas.microsoft.com/office/powerpoint/2010/main" val="2800296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5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563413" y="617682"/>
            <a:ext cx="11563350" cy="31085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 Biển! Biển đây rồi. Thích quá!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reo toáng lên, vượt qua bố và anh Thái chạy ào ra bãi cát. Từ thuở bé đến giờ, Thắng đã được thấy biển bao giờ đâu. Cậu đứng ngây ra nhìn biển. Ôi! Biển rộng quá, xanh quá, chẳng nhìn thấy bờ biển kia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đi xuống gần mép nước. Ồ! Có con gì bé tẹo đang chạy trên cát. Thắng rón rén đến gần, những vụt một cái, nó biến ngay vào hang.</a:t>
            </a:r>
          </a:p>
        </p:txBody>
      </p:sp>
      <p:sp>
        <p:nvSpPr>
          <p:cNvPr id="3" name="TextBox 2">
            <a:extLst>
              <a:ext uri="{FF2B5EF4-FFF2-40B4-BE49-F238E27FC236}">
                <a16:creationId xmlns:a16="http://schemas.microsoft.com/office/drawing/2014/main" id="{ED2B9983-888D-45B3-B19C-EBE617D48FAD}"/>
              </a:ext>
            </a:extLst>
          </p:cNvPr>
          <p:cNvSpPr txBox="1"/>
          <p:nvPr/>
        </p:nvSpPr>
        <p:spPr>
          <a:xfrm>
            <a:off x="3851564" y="27206"/>
            <a:ext cx="453043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6D6EDC96-E850-45BE-8664-7EF653833994}"/>
              </a:ext>
            </a:extLst>
          </p:cNvPr>
          <p:cNvGrpSpPr/>
          <p:nvPr/>
        </p:nvGrpSpPr>
        <p:grpSpPr>
          <a:xfrm>
            <a:off x="1" y="2818296"/>
            <a:ext cx="4886324" cy="4890943"/>
            <a:chOff x="2210738" y="-1461943"/>
            <a:chExt cx="6580031" cy="4890943"/>
          </a:xfrm>
        </p:grpSpPr>
        <p:grpSp>
          <p:nvGrpSpPr>
            <p:cNvPr id="6" name="Group 5">
              <a:extLst>
                <a:ext uri="{FF2B5EF4-FFF2-40B4-BE49-F238E27FC236}">
                  <a16:creationId xmlns:a16="http://schemas.microsoft.com/office/drawing/2014/main" id="{4ABA689D-B391-4A6F-A6A6-7DB3EA985302}"/>
                </a:ext>
              </a:extLst>
            </p:cNvPr>
            <p:cNvGrpSpPr/>
            <p:nvPr/>
          </p:nvGrpSpPr>
          <p:grpSpPr>
            <a:xfrm>
              <a:off x="3320905" y="-1461943"/>
              <a:ext cx="5469864" cy="4890943"/>
              <a:chOff x="3637970" y="-666044"/>
              <a:chExt cx="4648755" cy="4648755"/>
            </a:xfrm>
          </p:grpSpPr>
          <p:pic>
            <p:nvPicPr>
              <p:cNvPr id="8" name="Picture 4">
                <a:extLst>
                  <a:ext uri="{FF2B5EF4-FFF2-40B4-BE49-F238E27FC236}">
                    <a16:creationId xmlns:a16="http://schemas.microsoft.com/office/drawing/2014/main" id="{EB51CE64-90AC-4A11-B33D-A0CD07BD5B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70" y="-666044"/>
                <a:ext cx="4648755" cy="4648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51BB281-EFCE-43D8-9AC4-CE871EB4E72A}"/>
                  </a:ext>
                </a:extLst>
              </p:cNvPr>
              <p:cNvSpPr txBox="1"/>
              <p:nvPr/>
            </p:nvSpPr>
            <p:spPr>
              <a:xfrm>
                <a:off x="4096135" y="1019935"/>
                <a:ext cx="409915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849491B-460D-4371-8444-C51341FDE96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CD9E1E-F29E-4474-A3CB-33E71DFB30D7}"/>
              </a:ext>
            </a:extLst>
          </p:cNvPr>
          <p:cNvPicPr>
            <a:picLocks noChangeAspect="1"/>
          </p:cNvPicPr>
          <p:nvPr/>
        </p:nvPicPr>
        <p:blipFill>
          <a:blip r:embed="rId6"/>
          <a:stretch>
            <a:fillRect/>
          </a:stretch>
        </p:blipFill>
        <p:spPr>
          <a:xfrm>
            <a:off x="4886325" y="4100945"/>
            <a:ext cx="7305675" cy="2655918"/>
          </a:xfrm>
          <a:prstGeom prst="rect">
            <a:avLst/>
          </a:prstGeom>
        </p:spPr>
      </p:pic>
    </p:spTree>
    <p:extLst>
      <p:ext uri="{BB962C8B-B14F-4D97-AF65-F5344CB8AC3E}">
        <p14:creationId xmlns:p14="http://schemas.microsoft.com/office/powerpoint/2010/main" val="1851760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0" y="136519"/>
            <a:ext cx="12192000" cy="6694140"/>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Cậu có biết con gì đấy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giật mình ngẩng lên nhìn, thấy một bạn trai đang đứng cười. Thắng cũng cười làm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gì mà chạy nhanh thế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còng gió, cậu không biết sao?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bây giờ tớ mới được ra biển. Thế tên cậu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là Hải. Còn tên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là Thắng. Nhà tớ ở Hà Nội. Nghỉ hè, tớ được bố cho vào Quy Nhơn thăm bác tớ.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Ở Hà Nội không có biển 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cười:</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Hà Nội chỉ có Hồ Gươm, Hồ Tây, sông Hồng thôi. Hồ Tây rộng lắm nhưng không rộng bằng biển thế này.</a:t>
            </a:r>
          </a:p>
          <a:p>
            <a:pPr marL="0" marR="0" lvl="0" indent="0" algn="just" defTabSz="914400" rtl="0" eaLnBrk="1" fontAlgn="auto" latinLnBrk="0" hangingPunct="1">
              <a:lnSpc>
                <a:spcPct val="100000"/>
              </a:lnSpc>
              <a:spcBef>
                <a:spcPts val="1800"/>
              </a:spcBef>
              <a:spcAft>
                <a:spcPts val="240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dẫn Thắng đi dọc bờ biển, chỉ cho bạn Mũi Én, Ghềnh Ráng,… Lúc tạm biệt, hai đứa hẹn chiều mai lại gặp nhau ở bãi biển này. Hải còn hứa sẽ rủ mấy bạn ra đá bóng với Thắng và tắm biển nữa.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Nguyễn Văn Chương)</a:t>
            </a:r>
          </a:p>
        </p:txBody>
      </p:sp>
    </p:spTree>
    <p:extLst>
      <p:ext uri="{BB962C8B-B14F-4D97-AF65-F5344CB8AC3E}">
        <p14:creationId xmlns:p14="http://schemas.microsoft.com/office/powerpoint/2010/main" val="1334893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27A003-E81E-49FE-A1D8-A482435D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66800" y="0"/>
            <a:ext cx="2263287" cy="2185988"/>
          </a:xfrm>
          <a:prstGeom prst="rect">
            <a:avLst/>
          </a:prstGeom>
        </p:spPr>
      </p:pic>
      <p:sp>
        <p:nvSpPr>
          <p:cNvPr id="3" name="TextBox 2">
            <a:extLst>
              <a:ext uri="{FF2B5EF4-FFF2-40B4-BE49-F238E27FC236}">
                <a16:creationId xmlns:a16="http://schemas.microsoft.com/office/drawing/2014/main" id="{BFA71ED6-4818-4971-940C-5293AD3E8C5F}"/>
              </a:ext>
            </a:extLst>
          </p:cNvPr>
          <p:cNvSpPr txBox="1"/>
          <p:nvPr/>
        </p:nvSpPr>
        <p:spPr>
          <a:xfrm>
            <a:off x="1" y="1889965"/>
            <a:ext cx="46551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UVN Chim Bien Nang" panose="0209080305050A020404" pitchFamily="18" charset="0"/>
                <a:cs typeface="Calibri" panose="020F0502020204030204" pitchFamily="34" charset="0"/>
              </a:rPr>
              <a:t>Luyện đọc trước lớp</a:t>
            </a:r>
          </a:p>
        </p:txBody>
      </p:sp>
      <p:pic>
        <p:nvPicPr>
          <p:cNvPr id="4" name="Picture 3">
            <a:extLst>
              <a:ext uri="{FF2B5EF4-FFF2-40B4-BE49-F238E27FC236}">
                <a16:creationId xmlns:a16="http://schemas.microsoft.com/office/drawing/2014/main" id="{B40B806D-58D7-48CE-A61C-2047E9FF7C03}"/>
              </a:ext>
            </a:extLst>
          </p:cNvPr>
          <p:cNvPicPr>
            <a:picLocks noChangeAspect="1"/>
          </p:cNvPicPr>
          <p:nvPr/>
        </p:nvPicPr>
        <p:blipFill>
          <a:blip r:embed="rId4"/>
          <a:stretch>
            <a:fillRect/>
          </a:stretch>
        </p:blipFill>
        <p:spPr>
          <a:xfrm>
            <a:off x="4655127" y="138545"/>
            <a:ext cx="6916541" cy="3449782"/>
          </a:xfrm>
          <a:prstGeom prst="rect">
            <a:avLst/>
          </a:prstGeom>
        </p:spPr>
      </p:pic>
      <p:pic>
        <p:nvPicPr>
          <p:cNvPr id="5" name="Picture 4">
            <a:extLst>
              <a:ext uri="{FF2B5EF4-FFF2-40B4-BE49-F238E27FC236}">
                <a16:creationId xmlns:a16="http://schemas.microsoft.com/office/drawing/2014/main" id="{B0965C17-B7F9-4F26-B88E-F1D5BC0AA336}"/>
              </a:ext>
            </a:extLst>
          </p:cNvPr>
          <p:cNvPicPr>
            <a:picLocks noChangeAspect="1"/>
          </p:cNvPicPr>
          <p:nvPr/>
        </p:nvPicPr>
        <p:blipFill>
          <a:blip r:embed="rId5"/>
          <a:stretch>
            <a:fillRect/>
          </a:stretch>
        </p:blipFill>
        <p:spPr>
          <a:xfrm>
            <a:off x="6096000" y="3588327"/>
            <a:ext cx="2632364" cy="2700442"/>
          </a:xfrm>
          <a:prstGeom prst="rect">
            <a:avLst/>
          </a:prstGeom>
        </p:spPr>
      </p:pic>
    </p:spTree>
    <p:extLst>
      <p:ext uri="{BB962C8B-B14F-4D97-AF65-F5344CB8AC3E}">
        <p14:creationId xmlns:p14="http://schemas.microsoft.com/office/powerpoint/2010/main" val="1695264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138545" y="617682"/>
            <a:ext cx="11988218" cy="306237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 Biển! Biển đây rồi. Thích quá!</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reo toáng lên, vượt qua bố và anh Thái chạy ào ra bãi cát. Từ thuở bé đến giờ, Thắng đã được thấy biển bao giờ đâu. Cậu đứng ngây ra nhìn biển.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Ôi! Biển rộng quá, xanh quá, chẳng nhìn thấy bờ biển kia đâu.</a:t>
            </a:r>
          </a:p>
          <a:p>
            <a:pPr marL="0" marR="0" lvl="0" indent="0" algn="just" defTabSz="914400" rtl="0" eaLnBrk="1" fontAlgn="auto" latinLnBrk="0" hangingPunct="1">
              <a:lnSpc>
                <a:spcPct val="100000"/>
              </a:lnSpc>
              <a:spcBef>
                <a:spcPts val="120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đi xuống gần mép nước. Ồ! Có con gì bé tẹo đang chạy trên cát. Thắng rón rén đến gần, những vụt một cái, nó biến ngay vào hang.</a:t>
            </a:r>
          </a:p>
        </p:txBody>
      </p:sp>
      <p:sp>
        <p:nvSpPr>
          <p:cNvPr id="3" name="TextBox 2">
            <a:extLst>
              <a:ext uri="{FF2B5EF4-FFF2-40B4-BE49-F238E27FC236}">
                <a16:creationId xmlns:a16="http://schemas.microsoft.com/office/drawing/2014/main" id="{ED2B9983-888D-45B3-B19C-EBE617D48FAD}"/>
              </a:ext>
            </a:extLst>
          </p:cNvPr>
          <p:cNvSpPr txBox="1"/>
          <p:nvPr/>
        </p:nvSpPr>
        <p:spPr>
          <a:xfrm>
            <a:off x="3810000" y="27206"/>
            <a:ext cx="461356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6D6EDC96-E850-45BE-8664-7EF653833994}"/>
              </a:ext>
            </a:extLst>
          </p:cNvPr>
          <p:cNvGrpSpPr/>
          <p:nvPr/>
        </p:nvGrpSpPr>
        <p:grpSpPr>
          <a:xfrm>
            <a:off x="1" y="2762876"/>
            <a:ext cx="4648198" cy="4890943"/>
            <a:chOff x="2210738" y="-1461943"/>
            <a:chExt cx="9410579" cy="4890943"/>
          </a:xfrm>
        </p:grpSpPr>
        <p:grpSp>
          <p:nvGrpSpPr>
            <p:cNvPr id="6" name="Group 5">
              <a:extLst>
                <a:ext uri="{FF2B5EF4-FFF2-40B4-BE49-F238E27FC236}">
                  <a16:creationId xmlns:a16="http://schemas.microsoft.com/office/drawing/2014/main" id="{4ABA689D-B391-4A6F-A6A6-7DB3EA985302}"/>
                </a:ext>
              </a:extLst>
            </p:cNvPr>
            <p:cNvGrpSpPr/>
            <p:nvPr/>
          </p:nvGrpSpPr>
          <p:grpSpPr>
            <a:xfrm>
              <a:off x="3320903" y="-1461943"/>
              <a:ext cx="8300414" cy="4890943"/>
              <a:chOff x="3637968" y="-666044"/>
              <a:chExt cx="7054397" cy="4648755"/>
            </a:xfrm>
          </p:grpSpPr>
          <p:pic>
            <p:nvPicPr>
              <p:cNvPr id="8" name="Picture 4">
                <a:extLst>
                  <a:ext uri="{FF2B5EF4-FFF2-40B4-BE49-F238E27FC236}">
                    <a16:creationId xmlns:a16="http://schemas.microsoft.com/office/drawing/2014/main" id="{EB51CE64-90AC-4A11-B33D-A0CD07BD5B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51BB281-EFCE-43D8-9AC4-CE871EB4E72A}"/>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849491B-460D-4371-8444-C51341FDE96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CD9E1E-F29E-4474-A3CB-33E71DFB30D7}"/>
              </a:ext>
            </a:extLst>
          </p:cNvPr>
          <p:cNvPicPr>
            <a:picLocks noChangeAspect="1"/>
          </p:cNvPicPr>
          <p:nvPr/>
        </p:nvPicPr>
        <p:blipFill>
          <a:blip r:embed="rId6"/>
          <a:stretch>
            <a:fillRect/>
          </a:stretch>
        </p:blipFill>
        <p:spPr>
          <a:xfrm>
            <a:off x="4648199" y="3680060"/>
            <a:ext cx="7543802" cy="3177940"/>
          </a:xfrm>
          <a:prstGeom prst="rect">
            <a:avLst/>
          </a:prstGeom>
        </p:spPr>
      </p:pic>
    </p:spTree>
    <p:extLst>
      <p:ext uri="{BB962C8B-B14F-4D97-AF65-F5344CB8AC3E}">
        <p14:creationId xmlns:p14="http://schemas.microsoft.com/office/powerpoint/2010/main" val="1847912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A7F569-4190-4CB9-A014-A1CABE315CB4}"/>
              </a:ext>
            </a:extLst>
          </p:cNvPr>
          <p:cNvGrpSpPr/>
          <p:nvPr/>
        </p:nvGrpSpPr>
        <p:grpSpPr>
          <a:xfrm>
            <a:off x="3139450" y="-1373916"/>
            <a:ext cx="4314295" cy="3429000"/>
            <a:chOff x="5767848" y="165919"/>
            <a:chExt cx="3429000" cy="3429000"/>
          </a:xfrm>
        </p:grpSpPr>
        <p:pic>
          <p:nvPicPr>
            <p:cNvPr id="3" name="Picture 8">
              <a:extLst>
                <a:ext uri="{FF2B5EF4-FFF2-40B4-BE49-F238E27FC236}">
                  <a16:creationId xmlns:a16="http://schemas.microsoft.com/office/drawing/2014/main" id="{A39DA918-CA3A-4C40-9FBC-4341CCB9F48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5767848" y="16591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FCC74A-1BD8-44C2-86A5-B1547D573586}"/>
                </a:ext>
              </a:extLst>
            </p:cNvPr>
            <p:cNvSpPr txBox="1"/>
            <p:nvPr/>
          </p:nvSpPr>
          <p:spPr>
            <a:xfrm>
              <a:off x="6115652" y="1993630"/>
              <a:ext cx="28013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Giải</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nghĩa</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từ</a:t>
              </a: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grpSp>
      <p:pic>
        <p:nvPicPr>
          <p:cNvPr id="5" name="Picture 4">
            <a:extLst>
              <a:ext uri="{FF2B5EF4-FFF2-40B4-BE49-F238E27FC236}">
                <a16:creationId xmlns:a16="http://schemas.microsoft.com/office/drawing/2014/main" id="{2AFD41A7-CFD4-46FD-B360-8B02814D5498}"/>
              </a:ext>
            </a:extLst>
          </p:cNvPr>
          <p:cNvPicPr>
            <a:picLocks noChangeAspect="1"/>
          </p:cNvPicPr>
          <p:nvPr/>
        </p:nvPicPr>
        <p:blipFill>
          <a:blip r:embed="rId4"/>
          <a:stretch>
            <a:fillRect/>
          </a:stretch>
        </p:blipFill>
        <p:spPr>
          <a:xfrm>
            <a:off x="9293538" y="1028275"/>
            <a:ext cx="2652548" cy="5089008"/>
          </a:xfrm>
          <a:prstGeom prst="rect">
            <a:avLst/>
          </a:prstGeom>
        </p:spPr>
      </p:pic>
      <p:grpSp>
        <p:nvGrpSpPr>
          <p:cNvPr id="6" name="Group 5">
            <a:extLst>
              <a:ext uri="{FF2B5EF4-FFF2-40B4-BE49-F238E27FC236}">
                <a16:creationId xmlns:a16="http://schemas.microsoft.com/office/drawing/2014/main" id="{C3E92568-7405-4195-960D-071C0D0E2691}"/>
              </a:ext>
            </a:extLst>
          </p:cNvPr>
          <p:cNvGrpSpPr/>
          <p:nvPr/>
        </p:nvGrpSpPr>
        <p:grpSpPr>
          <a:xfrm>
            <a:off x="1122218" y="1028275"/>
            <a:ext cx="8853055" cy="4410946"/>
            <a:chOff x="6631451" y="1961245"/>
            <a:chExt cx="3520443" cy="3520443"/>
          </a:xfrm>
        </p:grpSpPr>
        <p:pic>
          <p:nvPicPr>
            <p:cNvPr id="7" name="Picture 6" descr="A picture containing mirror, athletic game, hand glass, microscope&#10;&#10;Description automatically generated">
              <a:extLst>
                <a:ext uri="{FF2B5EF4-FFF2-40B4-BE49-F238E27FC236}">
                  <a16:creationId xmlns:a16="http://schemas.microsoft.com/office/drawing/2014/main" id="{F19DB31C-80AB-4F29-AC4C-AF8D4CEAB59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31451" y="1961245"/>
              <a:ext cx="3520443" cy="3520443"/>
            </a:xfrm>
            <a:prstGeom prst="rect">
              <a:avLst/>
            </a:prstGeom>
          </p:spPr>
        </p:pic>
        <p:sp>
          <p:nvSpPr>
            <p:cNvPr id="8" name="TextBox 7">
              <a:extLst>
                <a:ext uri="{FF2B5EF4-FFF2-40B4-BE49-F238E27FC236}">
                  <a16:creationId xmlns:a16="http://schemas.microsoft.com/office/drawing/2014/main" id="{F7327433-0912-4E23-8515-F1CC75649954}"/>
                </a:ext>
              </a:extLst>
            </p:cNvPr>
            <p:cNvSpPr txBox="1"/>
            <p:nvPr/>
          </p:nvSpPr>
          <p:spPr>
            <a:xfrm>
              <a:off x="7310446" y="2951584"/>
              <a:ext cx="2162453" cy="2530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Trong</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bài</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có</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từ</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nào</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em</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chưa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hiểu</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nghĩa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không</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p>
          </p:txBody>
        </p:sp>
      </p:grpSp>
    </p:spTree>
    <p:extLst>
      <p:ext uri="{BB962C8B-B14F-4D97-AF65-F5344CB8AC3E}">
        <p14:creationId xmlns:p14="http://schemas.microsoft.com/office/powerpoint/2010/main" val="4039205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icture6">
            <a:extLst>
              <a:ext uri="{FF2B5EF4-FFF2-40B4-BE49-F238E27FC236}">
                <a16:creationId xmlns:a16="http://schemas.microsoft.com/office/drawing/2014/main" id="{41299671-ACE1-4DE5-9E95-570B4A28920E}"/>
              </a:ext>
            </a:extLst>
          </p:cNvPr>
          <p:cNvPicPr>
            <a:picLocks noChangeAspect="1"/>
          </p:cNvPicPr>
          <p:nvPr/>
        </p:nvPicPr>
        <p:blipFill>
          <a:blip r:embed="rId3"/>
          <a:stretch>
            <a:fillRect/>
          </a:stretch>
        </p:blipFill>
        <p:spPr>
          <a:xfrm>
            <a:off x="1712913" y="3016270"/>
            <a:ext cx="8353107" cy="3481501"/>
          </a:xfrm>
          <a:prstGeom prst="rect">
            <a:avLst/>
          </a:prstGeom>
        </p:spPr>
      </p:pic>
    </p:spTree>
    <p:extLst>
      <p:ext uri="{BB962C8B-B14F-4D97-AF65-F5344CB8AC3E}">
        <p14:creationId xmlns:p14="http://schemas.microsoft.com/office/powerpoint/2010/main" val="3192250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FDEF01-8C73-48BA-9CFD-90D760104739}"/>
              </a:ext>
            </a:extLst>
          </p:cNvPr>
          <p:cNvGrpSpPr/>
          <p:nvPr/>
        </p:nvGrpSpPr>
        <p:grpSpPr>
          <a:xfrm>
            <a:off x="2438400" y="-623460"/>
            <a:ext cx="7342909" cy="3026714"/>
            <a:chOff x="3496987" y="-952331"/>
            <a:chExt cx="5372100" cy="3305175"/>
          </a:xfrm>
        </p:grpSpPr>
        <p:pic>
          <p:nvPicPr>
            <p:cNvPr id="3" name="Picture 2">
              <a:extLst>
                <a:ext uri="{FF2B5EF4-FFF2-40B4-BE49-F238E27FC236}">
                  <a16:creationId xmlns:a16="http://schemas.microsoft.com/office/drawing/2014/main" id="{08BE1FC6-F47B-4CBD-854D-C8873B01D2BD}"/>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496987" y="-952331"/>
              <a:ext cx="5372100" cy="3305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77E733-428D-41B6-B798-B68C28FCF2E3}"/>
                </a:ext>
              </a:extLst>
            </p:cNvPr>
            <p:cNvSpPr txBox="1"/>
            <p:nvPr/>
          </p:nvSpPr>
          <p:spPr>
            <a:xfrm>
              <a:off x="4274082" y="700270"/>
              <a:ext cx="3829051" cy="7057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Lắng</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nghe</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đọc</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mẫu</a:t>
              </a: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grpSp>
      <p:pic>
        <p:nvPicPr>
          <p:cNvPr id="5" name="Picture 4" descr="A picture containing accessory&#10;&#10;Description automatically generated">
            <a:extLst>
              <a:ext uri="{FF2B5EF4-FFF2-40B4-BE49-F238E27FC236}">
                <a16:creationId xmlns:a16="http://schemas.microsoft.com/office/drawing/2014/main" id="{961BBBC2-AE87-474E-8DF1-6EEBFE005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991" y="3562793"/>
            <a:ext cx="2046607" cy="2624800"/>
          </a:xfrm>
          <a:prstGeom prst="rect">
            <a:avLst/>
          </a:prstGeom>
        </p:spPr>
      </p:pic>
      <p:grpSp>
        <p:nvGrpSpPr>
          <p:cNvPr id="6" name="Group 5">
            <a:extLst>
              <a:ext uri="{FF2B5EF4-FFF2-40B4-BE49-F238E27FC236}">
                <a16:creationId xmlns:a16="http://schemas.microsoft.com/office/drawing/2014/main" id="{28B8F897-00F3-475C-B4C8-0ABE307D9C34}"/>
              </a:ext>
            </a:extLst>
          </p:cNvPr>
          <p:cNvGrpSpPr/>
          <p:nvPr/>
        </p:nvGrpSpPr>
        <p:grpSpPr>
          <a:xfrm>
            <a:off x="8025395" y="1943712"/>
            <a:ext cx="2389822" cy="1676709"/>
            <a:chOff x="2376235" y="2985942"/>
            <a:chExt cx="1914525" cy="1234749"/>
          </a:xfrm>
        </p:grpSpPr>
        <p:pic>
          <p:nvPicPr>
            <p:cNvPr id="7" name="Picture 6">
              <a:extLst>
                <a:ext uri="{FF2B5EF4-FFF2-40B4-BE49-F238E27FC236}">
                  <a16:creationId xmlns:a16="http://schemas.microsoft.com/office/drawing/2014/main" id="{9CAD823D-1855-48C5-BBC2-71D7A25B37F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76235" y="2985942"/>
              <a:ext cx="1887259" cy="1234749"/>
            </a:xfrm>
            <a:prstGeom prst="rect">
              <a:avLst/>
            </a:prstGeom>
          </p:spPr>
        </p:pic>
        <p:sp>
          <p:nvSpPr>
            <p:cNvPr id="8" name="TextBox 7">
              <a:extLst>
                <a:ext uri="{FF2B5EF4-FFF2-40B4-BE49-F238E27FC236}">
                  <a16:creationId xmlns:a16="http://schemas.microsoft.com/office/drawing/2014/main" id="{8B800A61-B431-49BE-94D0-6C82CA6BEBA7}"/>
                </a:ext>
              </a:extLst>
            </p:cNvPr>
            <p:cNvSpPr txBox="1"/>
            <p:nvPr/>
          </p:nvSpPr>
          <p:spPr>
            <a:xfrm>
              <a:off x="2376235" y="3302408"/>
              <a:ext cx="191452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srgbClr val="FF0000"/>
                  </a:solidFill>
                  <a:effectLst/>
                  <a:uLnTx/>
                  <a:uFillTx/>
                  <a:latin typeface="Calibri" panose="020F0502020204030204" pitchFamily="34" charset="0"/>
                  <a:ea typeface="inpin heiti" charset="-122"/>
                  <a:cs typeface="Calibri" panose="020F0502020204030204" pitchFamily="34" charset="0"/>
                </a:rPr>
                <a:t>TAY DÒ</a:t>
              </a:r>
              <a:endParaRPr kumimoji="0" lang="en-US" altLang="zh-CN" sz="36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endParaRPr>
            </a:p>
          </p:txBody>
        </p:sp>
      </p:grpSp>
      <p:grpSp>
        <p:nvGrpSpPr>
          <p:cNvPr id="9" name="Group 8">
            <a:extLst>
              <a:ext uri="{FF2B5EF4-FFF2-40B4-BE49-F238E27FC236}">
                <a16:creationId xmlns:a16="http://schemas.microsoft.com/office/drawing/2014/main" id="{9C157771-D3E6-43A1-BE43-D25C9E955D31}"/>
              </a:ext>
            </a:extLst>
          </p:cNvPr>
          <p:cNvGrpSpPr/>
          <p:nvPr/>
        </p:nvGrpSpPr>
        <p:grpSpPr>
          <a:xfrm>
            <a:off x="3848206" y="2671763"/>
            <a:ext cx="3008836" cy="1900896"/>
            <a:chOff x="2208954" y="2985942"/>
            <a:chExt cx="2252705" cy="1234749"/>
          </a:xfrm>
        </p:grpSpPr>
        <p:pic>
          <p:nvPicPr>
            <p:cNvPr id="10" name="Picture 9">
              <a:extLst>
                <a:ext uri="{FF2B5EF4-FFF2-40B4-BE49-F238E27FC236}">
                  <a16:creationId xmlns:a16="http://schemas.microsoft.com/office/drawing/2014/main" id="{A45FB484-686F-4210-9014-15D823254A4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76235" y="2985942"/>
              <a:ext cx="1887259" cy="1234749"/>
            </a:xfrm>
            <a:prstGeom prst="rect">
              <a:avLst/>
            </a:prstGeom>
          </p:spPr>
        </p:pic>
        <p:sp>
          <p:nvSpPr>
            <p:cNvPr id="11" name="TextBox 10">
              <a:extLst>
                <a:ext uri="{FF2B5EF4-FFF2-40B4-BE49-F238E27FC236}">
                  <a16:creationId xmlns:a16="http://schemas.microsoft.com/office/drawing/2014/main" id="{602F60D4-C641-4B80-ADBC-B4D0371A997A}"/>
                </a:ext>
              </a:extLst>
            </p:cNvPr>
            <p:cNvSpPr txBox="1"/>
            <p:nvPr/>
          </p:nvSpPr>
          <p:spPr>
            <a:xfrm>
              <a:off x="2208954" y="3303659"/>
              <a:ext cx="2252705" cy="8839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srgbClr val="FF0000"/>
                  </a:solidFill>
                  <a:effectLst/>
                  <a:uLnTx/>
                  <a:uFillTx/>
                  <a:latin typeface="Calibri" panose="020F0502020204030204" pitchFamily="34" charset="0"/>
                  <a:ea typeface="inpin heiti" charset="-122"/>
                  <a:cs typeface="Calibri" panose="020F0502020204030204" pitchFamily="34" charset="0"/>
                </a:rPr>
                <a:t>TAI NGHE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endParaRPr>
            </a:p>
          </p:txBody>
        </p:sp>
      </p:grpSp>
      <p:grpSp>
        <p:nvGrpSpPr>
          <p:cNvPr id="12" name="Group 11">
            <a:extLst>
              <a:ext uri="{FF2B5EF4-FFF2-40B4-BE49-F238E27FC236}">
                <a16:creationId xmlns:a16="http://schemas.microsoft.com/office/drawing/2014/main" id="{6FD57F47-5E4A-4645-BC21-1C4010CEF784}"/>
              </a:ext>
            </a:extLst>
          </p:cNvPr>
          <p:cNvGrpSpPr/>
          <p:nvPr/>
        </p:nvGrpSpPr>
        <p:grpSpPr>
          <a:xfrm>
            <a:off x="708631" y="3562793"/>
            <a:ext cx="3139575" cy="1676708"/>
            <a:chOff x="2208954" y="2985942"/>
            <a:chExt cx="2252705" cy="1234749"/>
          </a:xfrm>
        </p:grpSpPr>
        <p:pic>
          <p:nvPicPr>
            <p:cNvPr id="13" name="Picture 12">
              <a:extLst>
                <a:ext uri="{FF2B5EF4-FFF2-40B4-BE49-F238E27FC236}">
                  <a16:creationId xmlns:a16="http://schemas.microsoft.com/office/drawing/2014/main" id="{2B66426A-5A26-477D-921B-83C5A088AE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76235" y="2985942"/>
              <a:ext cx="1887259" cy="1234749"/>
            </a:xfrm>
            <a:prstGeom prst="rect">
              <a:avLst/>
            </a:prstGeom>
          </p:spPr>
        </p:pic>
        <p:sp>
          <p:nvSpPr>
            <p:cNvPr id="14" name="TextBox 13">
              <a:extLst>
                <a:ext uri="{FF2B5EF4-FFF2-40B4-BE49-F238E27FC236}">
                  <a16:creationId xmlns:a16="http://schemas.microsoft.com/office/drawing/2014/main" id="{26CE30AD-77DD-43D6-9C6A-EE842BD07127}"/>
                </a:ext>
              </a:extLst>
            </p:cNvPr>
            <p:cNvSpPr txBox="1"/>
            <p:nvPr/>
          </p:nvSpPr>
          <p:spPr>
            <a:xfrm>
              <a:off x="2208954" y="3303659"/>
              <a:ext cx="2252705" cy="8839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rPr>
                <a:t>MẮT </a:t>
              </a:r>
              <a:r>
                <a:rPr lang="en-US" altLang="zh-CN" sz="3600" b="1" kern="0" dirty="0">
                  <a:solidFill>
                    <a:srgbClr val="FF0000"/>
                  </a:solidFill>
                  <a:latin typeface="Calibri" panose="020F0502020204030204" pitchFamily="34" charset="0"/>
                  <a:ea typeface="inpin heiti" charset="-122"/>
                  <a:cs typeface="Calibri" panose="020F0502020204030204" pitchFamily="34" charset="0"/>
                </a:rPr>
                <a:t>NHÌN</a:t>
              </a:r>
              <a:endParaRPr kumimoji="0" lang="en-US" altLang="zh-CN" sz="36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3926300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563413" y="617682"/>
            <a:ext cx="11563350"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 Biển! Biển đây rồi. Thích quá!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reo toáng lên, vượt qua bố và anh Thái chạy ào ra bãi cát. Từ thuở bé đến giờ, Thắng đã được thấy biển bao giờ đâu. Cậu đứng ngây ra nhìn biển.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Ôi! Biển rộng quá, xanh quá, chẳng nhìn thấy bờ biển kia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đi xuống gần mép nước. Ồ! Có con gì bé tẹo đang chạy trên cát. Thắng rón rén đến gần, những vụt một cái, nó biến ngay vào hang.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ED2B9983-888D-45B3-B19C-EBE617D48FAD}"/>
              </a:ext>
            </a:extLst>
          </p:cNvPr>
          <p:cNvSpPr txBox="1"/>
          <p:nvPr/>
        </p:nvSpPr>
        <p:spPr>
          <a:xfrm>
            <a:off x="471488" y="27206"/>
            <a:ext cx="115633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6ECD9E1E-F29E-4474-A3CB-33E71DFB30D7}"/>
              </a:ext>
            </a:extLst>
          </p:cNvPr>
          <p:cNvPicPr>
            <a:picLocks noChangeAspect="1"/>
          </p:cNvPicPr>
          <p:nvPr/>
        </p:nvPicPr>
        <p:blipFill>
          <a:blip r:embed="rId2"/>
          <a:stretch>
            <a:fillRect/>
          </a:stretch>
        </p:blipFill>
        <p:spPr>
          <a:xfrm>
            <a:off x="1953491" y="3714041"/>
            <a:ext cx="10238509" cy="3116753"/>
          </a:xfrm>
          <a:prstGeom prst="rect">
            <a:avLst/>
          </a:prstGeom>
        </p:spPr>
      </p:pic>
      <p:sp>
        <p:nvSpPr>
          <p:cNvPr id="10" name="TextBox 9">
            <a:extLst>
              <a:ext uri="{FF2B5EF4-FFF2-40B4-BE49-F238E27FC236}">
                <a16:creationId xmlns:a16="http://schemas.microsoft.com/office/drawing/2014/main" id="{D5DEF5EB-72F2-4189-A06A-58A84013DE49}"/>
              </a:ext>
            </a:extLst>
          </p:cNvPr>
          <p:cNvSpPr txBox="1"/>
          <p:nvPr/>
        </p:nvSpPr>
        <p:spPr>
          <a:xfrm>
            <a:off x="4" y="0"/>
            <a:ext cx="2382330" cy="5190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6995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376670" y="11824"/>
            <a:ext cx="11815330" cy="60016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Cậu có biết con gì đấy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Thắng giật mình ngẩng lên nhìn, thấy một bạn trai đang đứng cười. Thắng cũng cười làm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Con gì mà chạy nhanh thế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Con còng gió, cậu không biết sao?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Không, bây giờ tớ mới được ra biển. Thế tên cậu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Tớ là Hải. Còn tên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Tớ là Thắng. Nhà tớ ở Hà Nội. Nghỉ hè, tớ được bố cho vào Quy Nhơn thăm bác tớ.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Ở Hà Nội không có biển 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Thắng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Hà Nội chỉ có Hồ Gươm, Hồ Tây, sông Hồng thôi. Hồ Tây rộng lắm nhưng không rộng bằng biển thế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Hải dẫn Thắng đi dọc bờ biển, chỉ cho bạn Mũi Én, Ghềnh Ráng,… Lúc tạm biệt, hai đứa hẹn chiều mai lại gặp nhau ở bãi biển này. Hải còn hứa sẽ rủ mấy bạn ra đá bóng với Thắng và tắm biển nữa.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(Theo Nguyễn Văn Chương)</a:t>
            </a:r>
          </a:p>
        </p:txBody>
      </p:sp>
    </p:spTree>
    <p:extLst>
      <p:ext uri="{BB962C8B-B14F-4D97-AF65-F5344CB8AC3E}">
        <p14:creationId xmlns:p14="http://schemas.microsoft.com/office/powerpoint/2010/main" val="1709359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581025" y="672557"/>
            <a:ext cx="11563350" cy="3339376"/>
          </a:xfrm>
          <a:prstGeom prst="rect">
            <a:avLst/>
          </a:prstGeom>
          <a:noFill/>
        </p:spPr>
        <p:txBody>
          <a:bodyPr wrap="square">
            <a:spAutoFit/>
          </a:bodyPr>
          <a:lstStyle/>
          <a:p>
            <a:pPr algn="just"/>
            <a:r>
              <a:rPr lang="en-US" sz="2800" b="0"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vi-VN" sz="2800" b="0"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 Biển! Biển đây rồi. Thích quá!</a:t>
            </a:r>
          </a:p>
          <a:p>
            <a:pPr algn="just">
              <a:spcAft>
                <a:spcPts val="600"/>
              </a:spcAft>
            </a:pPr>
            <a:r>
              <a:rPr lang="en-US" sz="2800" b="0"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vi-VN" sz="2800" b="0"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Thắng reo toáng lên, vượt qua bố và anh Thái chạy ào ra bãi cát. Từ thuở bé đến giờ, Thắng đã được thấy biển bao giờ đâu. Cậu đứng ngây ra nhìn biển. Ôi! Biển rộng quá, xanh quá, chẳng nhìn thấy bờ biển kia đâu.</a:t>
            </a:r>
          </a:p>
          <a:p>
            <a:pPr algn="just">
              <a:spcBef>
                <a:spcPts val="1200"/>
              </a:spcBef>
              <a:spcAft>
                <a:spcPts val="600"/>
              </a:spcAft>
            </a:pPr>
            <a:r>
              <a:rPr lang="en-US" sz="28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2800" b="0" i="0" dirty="0">
                <a:solidFill>
                  <a:srgbClr val="00B050"/>
                </a:solidFill>
                <a:effectLst/>
                <a:latin typeface="Tahoma" panose="020B0604030504040204" pitchFamily="34" charset="0"/>
                <a:ea typeface="Tahoma" panose="020B0604030504040204" pitchFamily="34" charset="0"/>
                <a:cs typeface="Tahoma" panose="020B0604030504040204" pitchFamily="34" charset="0"/>
              </a:rPr>
              <a:t>Thắng đi xuống gần mép nước. Ồ! Có con gì bé tẹo đang chạy trên cát. Thắng rón rén đến gần, những vụt một cái, nó biến ngay vào hang.</a:t>
            </a:r>
          </a:p>
        </p:txBody>
      </p:sp>
      <p:sp>
        <p:nvSpPr>
          <p:cNvPr id="3" name="TextBox 2">
            <a:extLst>
              <a:ext uri="{FF2B5EF4-FFF2-40B4-BE49-F238E27FC236}">
                <a16:creationId xmlns:a16="http://schemas.microsoft.com/office/drawing/2014/main" id="{ED2B9983-888D-45B3-B19C-EBE617D48FAD}"/>
              </a:ext>
            </a:extLst>
          </p:cNvPr>
          <p:cNvSpPr txBox="1"/>
          <p:nvPr/>
        </p:nvSpPr>
        <p:spPr>
          <a:xfrm>
            <a:off x="471488" y="13351"/>
            <a:ext cx="115633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6D6EDC96-E850-45BE-8664-7EF653833994}"/>
              </a:ext>
            </a:extLst>
          </p:cNvPr>
          <p:cNvGrpSpPr/>
          <p:nvPr/>
        </p:nvGrpSpPr>
        <p:grpSpPr>
          <a:xfrm>
            <a:off x="-221668" y="3075589"/>
            <a:ext cx="4886324" cy="4600430"/>
            <a:chOff x="2210738" y="-1461943"/>
            <a:chExt cx="6580031" cy="4890943"/>
          </a:xfrm>
        </p:grpSpPr>
        <p:grpSp>
          <p:nvGrpSpPr>
            <p:cNvPr id="6" name="Group 5">
              <a:extLst>
                <a:ext uri="{FF2B5EF4-FFF2-40B4-BE49-F238E27FC236}">
                  <a16:creationId xmlns:a16="http://schemas.microsoft.com/office/drawing/2014/main" id="{4ABA689D-B391-4A6F-A6A6-7DB3EA985302}"/>
                </a:ext>
              </a:extLst>
            </p:cNvPr>
            <p:cNvGrpSpPr/>
            <p:nvPr/>
          </p:nvGrpSpPr>
          <p:grpSpPr>
            <a:xfrm>
              <a:off x="3320905" y="-1461943"/>
              <a:ext cx="5469864" cy="4890943"/>
              <a:chOff x="3637970" y="-666044"/>
              <a:chExt cx="4648755" cy="4648755"/>
            </a:xfrm>
          </p:grpSpPr>
          <p:pic>
            <p:nvPicPr>
              <p:cNvPr id="8" name="Picture 4">
                <a:extLst>
                  <a:ext uri="{FF2B5EF4-FFF2-40B4-BE49-F238E27FC236}">
                    <a16:creationId xmlns:a16="http://schemas.microsoft.com/office/drawing/2014/main" id="{EB51CE64-90AC-4A11-B33D-A0CD07BD5B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70" y="-666044"/>
                <a:ext cx="4648755" cy="4648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51BB281-EFCE-43D8-9AC4-CE871EB4E72A}"/>
                  </a:ext>
                </a:extLst>
              </p:cNvPr>
              <p:cNvSpPr txBox="1"/>
              <p:nvPr/>
            </p:nvSpPr>
            <p:spPr>
              <a:xfrm>
                <a:off x="4096135" y="1019935"/>
                <a:ext cx="409915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Chia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849491B-460D-4371-8444-C51341FDE96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CD9E1E-F29E-4474-A3CB-33E71DFB30D7}"/>
              </a:ext>
            </a:extLst>
          </p:cNvPr>
          <p:cNvPicPr>
            <a:picLocks noChangeAspect="1"/>
          </p:cNvPicPr>
          <p:nvPr/>
        </p:nvPicPr>
        <p:blipFill>
          <a:blip r:embed="rId6"/>
          <a:stretch>
            <a:fillRect/>
          </a:stretch>
        </p:blipFill>
        <p:spPr>
          <a:xfrm>
            <a:off x="4584759" y="3976255"/>
            <a:ext cx="7607241" cy="2863738"/>
          </a:xfrm>
          <a:prstGeom prst="rect">
            <a:avLst/>
          </a:prstGeom>
        </p:spPr>
      </p:pic>
      <p:sp>
        <p:nvSpPr>
          <p:cNvPr id="12" name="Oval 11">
            <a:extLst>
              <a:ext uri="{FF2B5EF4-FFF2-40B4-BE49-F238E27FC236}">
                <a16:creationId xmlns:a16="http://schemas.microsoft.com/office/drawing/2014/main" id="{B4151FD4-4492-423E-B3E2-9B9F3B387D5A}"/>
              </a:ext>
            </a:extLst>
          </p:cNvPr>
          <p:cNvSpPr/>
          <p:nvPr/>
        </p:nvSpPr>
        <p:spPr>
          <a:xfrm>
            <a:off x="0" y="673537"/>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DFGothic-EB"/>
                <a:cs typeface="+mn-cs"/>
              </a:rPr>
              <a:t>1</a:t>
            </a:r>
          </a:p>
        </p:txBody>
      </p:sp>
      <p:sp>
        <p:nvSpPr>
          <p:cNvPr id="15" name="Oval 14">
            <a:extLst>
              <a:ext uri="{FF2B5EF4-FFF2-40B4-BE49-F238E27FC236}">
                <a16:creationId xmlns:a16="http://schemas.microsoft.com/office/drawing/2014/main" id="{AF5FEB72-34B3-43EA-BC56-B61D575183D9}"/>
              </a:ext>
            </a:extLst>
          </p:cNvPr>
          <p:cNvSpPr/>
          <p:nvPr/>
        </p:nvSpPr>
        <p:spPr>
          <a:xfrm>
            <a:off x="0" y="3062613"/>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DFGothic-EB"/>
                <a:cs typeface="+mn-cs"/>
              </a:rPr>
              <a:t>2</a:t>
            </a:r>
          </a:p>
        </p:txBody>
      </p:sp>
    </p:spTree>
    <p:extLst>
      <p:ext uri="{BB962C8B-B14F-4D97-AF65-F5344CB8AC3E}">
        <p14:creationId xmlns:p14="http://schemas.microsoft.com/office/powerpoint/2010/main" val="1185468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676275" y="81099"/>
            <a:ext cx="11491912" cy="6755696"/>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Cậu có biết con gì đấy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giật mình ngẩng lên nhìn, thấy một bạn trai đang đứng cười. Thắng cũng cười làm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gì mà chạy nhanh thế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còng gió, cậu không biết sao?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bây giờ tớ mới được ra biển. Thế tên cậu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là Hải. Còn tên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là Thắng. Nhà tớ ở Hà Nội. Nghỉ hè, tớ được bố cho vào Quy Nhơn thăm bác tớ.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Ở Hà Nội không có biển 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cười:</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Hà Nội chỉ có Hồ Gươm, Hồ Tây, sông Hồng thôi. Hồ Tây rộng lắm nhưng không rộng bằng biển thế này.</a:t>
            </a:r>
          </a:p>
          <a:p>
            <a:pPr marL="0" marR="0" lvl="0" indent="0" algn="just" defTabSz="914400" rtl="0" eaLnBrk="1" fontAlgn="auto" latinLnBrk="0" hangingPunct="1">
              <a:lnSpc>
                <a:spcPct val="100000"/>
              </a:lnSpc>
              <a:spcBef>
                <a:spcPts val="600"/>
              </a:spcBef>
              <a:spcAft>
                <a:spcPts val="1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dẫn Thắng đi dọc bờ biển, chỉ cho bạn Mũi Én, Ghềnh Ráng,… Lúc tạm biệt, hai đứa hẹn chiều mai lại gặp nhau ở bãi biển này. Hải còn hứa sẽ rủ mấy bạn ra đá bóng với Thắng và tắm biển nữa.</a:t>
            </a:r>
            <a:endParaRPr kumimoji="0" lang="en-US" sz="24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Nguyễn Văn Chương)</a:t>
            </a:r>
          </a:p>
        </p:txBody>
      </p:sp>
      <p:sp>
        <p:nvSpPr>
          <p:cNvPr id="14" name="Oval 13">
            <a:extLst>
              <a:ext uri="{FF2B5EF4-FFF2-40B4-BE49-F238E27FC236}">
                <a16:creationId xmlns:a16="http://schemas.microsoft.com/office/drawing/2014/main" id="{AB1588D0-12BB-4A2C-8069-4DDEC169061B}"/>
              </a:ext>
            </a:extLst>
          </p:cNvPr>
          <p:cNvSpPr/>
          <p:nvPr/>
        </p:nvSpPr>
        <p:spPr>
          <a:xfrm>
            <a:off x="23813" y="-16484"/>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DFGothic-EB"/>
                <a:cs typeface="+mn-cs"/>
              </a:rPr>
              <a:t>3</a:t>
            </a:r>
          </a:p>
        </p:txBody>
      </p:sp>
      <p:sp>
        <p:nvSpPr>
          <p:cNvPr id="16" name="Oval 15">
            <a:extLst>
              <a:ext uri="{FF2B5EF4-FFF2-40B4-BE49-F238E27FC236}">
                <a16:creationId xmlns:a16="http://schemas.microsoft.com/office/drawing/2014/main" id="{89721E03-EA07-42C6-98DB-DFD5A65395FD}"/>
              </a:ext>
            </a:extLst>
          </p:cNvPr>
          <p:cNvSpPr/>
          <p:nvPr/>
        </p:nvSpPr>
        <p:spPr>
          <a:xfrm>
            <a:off x="93088" y="4863099"/>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DFGothic-EB"/>
                <a:cs typeface="+mn-cs"/>
              </a:rPr>
              <a:t>4</a:t>
            </a:r>
          </a:p>
        </p:txBody>
      </p:sp>
    </p:spTree>
    <p:extLst>
      <p:ext uri="{BB962C8B-B14F-4D97-AF65-F5344CB8AC3E}">
        <p14:creationId xmlns:p14="http://schemas.microsoft.com/office/powerpoint/2010/main" val="152891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228596" y="1252899"/>
            <a:ext cx="11877675"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 A! Biển! Biển đây rồi. Thích quá!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Thắng reo toáng lên, vượt qua bố và anh Thái chạy ào ra bãi cát. </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thuở bé đến giờ, Thắng đã được thấy biển bao giờ đâu.</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Cậu đứng ngây ra nhìn biển.</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Ôi! Biển rộng quá, xanh quá, chẳng nhìn thấy bờ biển kia đâu.</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ED2B9983-888D-45B3-B19C-EBE617D48FAD}"/>
              </a:ext>
            </a:extLst>
          </p:cNvPr>
          <p:cNvSpPr txBox="1"/>
          <p:nvPr/>
        </p:nvSpPr>
        <p:spPr>
          <a:xfrm>
            <a:off x="3947594" y="183303"/>
            <a:ext cx="4351283"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6D6EDC96-E850-45BE-8664-7EF653833994}"/>
              </a:ext>
            </a:extLst>
          </p:cNvPr>
          <p:cNvGrpSpPr/>
          <p:nvPr/>
        </p:nvGrpSpPr>
        <p:grpSpPr>
          <a:xfrm>
            <a:off x="3557442" y="2971381"/>
            <a:ext cx="5077116" cy="4890943"/>
            <a:chOff x="2809584" y="-1461943"/>
            <a:chExt cx="5873594" cy="4890943"/>
          </a:xfrm>
        </p:grpSpPr>
        <p:grpSp>
          <p:nvGrpSpPr>
            <p:cNvPr id="6" name="Group 5">
              <a:extLst>
                <a:ext uri="{FF2B5EF4-FFF2-40B4-BE49-F238E27FC236}">
                  <a16:creationId xmlns:a16="http://schemas.microsoft.com/office/drawing/2014/main" id="{4ABA689D-B391-4A6F-A6A6-7DB3EA985302}"/>
                </a:ext>
              </a:extLst>
            </p:cNvPr>
            <p:cNvGrpSpPr/>
            <p:nvPr/>
          </p:nvGrpSpPr>
          <p:grpSpPr>
            <a:xfrm>
              <a:off x="3320905" y="-1461943"/>
              <a:ext cx="5362273" cy="4890943"/>
              <a:chOff x="3637970" y="-666044"/>
              <a:chExt cx="4557315" cy="4648755"/>
            </a:xfrm>
          </p:grpSpPr>
          <p:pic>
            <p:nvPicPr>
              <p:cNvPr id="8" name="Picture 4">
                <a:extLst>
                  <a:ext uri="{FF2B5EF4-FFF2-40B4-BE49-F238E27FC236}">
                    <a16:creationId xmlns:a16="http://schemas.microsoft.com/office/drawing/2014/main" id="{EB51CE64-90AC-4A11-B33D-A0CD07BD5B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70" y="-666044"/>
                <a:ext cx="4557315" cy="4648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51BB281-EFCE-43D8-9AC4-CE871EB4E72A}"/>
                  </a:ext>
                </a:extLst>
              </p:cNvPr>
              <p:cNvSpPr txBox="1"/>
              <p:nvPr/>
            </p:nvSpPr>
            <p:spPr>
              <a:xfrm>
                <a:off x="4096135" y="1019935"/>
                <a:ext cx="4099150" cy="61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 đọc đoạn</a:t>
                </a:r>
              </a:p>
            </p:txBody>
          </p:sp>
        </p:grpSp>
        <p:pic>
          <p:nvPicPr>
            <p:cNvPr id="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849491B-460D-4371-8444-C51341FDE96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809584" y="36474"/>
              <a:ext cx="1255346" cy="125534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Straight Connector 11">
            <a:extLst>
              <a:ext uri="{FF2B5EF4-FFF2-40B4-BE49-F238E27FC236}">
                <a16:creationId xmlns:a16="http://schemas.microsoft.com/office/drawing/2014/main" id="{587F41C2-462C-4F1B-95EF-2E21333DE679}"/>
              </a:ext>
            </a:extLst>
          </p:cNvPr>
          <p:cNvCxnSpPr>
            <a:cxnSpLocks/>
          </p:cNvCxnSpPr>
          <p:nvPr/>
        </p:nvCxnSpPr>
        <p:spPr>
          <a:xfrm flipH="1">
            <a:off x="10234273" y="1865627"/>
            <a:ext cx="136689" cy="510362"/>
          </a:xfrm>
          <a:prstGeom prst="line">
            <a:avLst/>
          </a:prstGeom>
          <a:noFill/>
          <a:ln w="57150" cap="flat" cmpd="sng" algn="ctr">
            <a:solidFill>
              <a:srgbClr val="FF0000"/>
            </a:solidFill>
            <a:prstDash val="solid"/>
            <a:miter lim="800000"/>
          </a:ln>
          <a:effectLst/>
        </p:spPr>
      </p:cxnSp>
      <p:cxnSp>
        <p:nvCxnSpPr>
          <p:cNvPr id="15" name="Straight Connector 14">
            <a:extLst>
              <a:ext uri="{FF2B5EF4-FFF2-40B4-BE49-F238E27FC236}">
                <a16:creationId xmlns:a16="http://schemas.microsoft.com/office/drawing/2014/main" id="{DFEF988E-3F69-4403-8E5C-2FDFFC28E3EF}"/>
              </a:ext>
            </a:extLst>
          </p:cNvPr>
          <p:cNvCxnSpPr>
            <a:cxnSpLocks/>
          </p:cNvCxnSpPr>
          <p:nvPr/>
        </p:nvCxnSpPr>
        <p:spPr>
          <a:xfrm flipH="1">
            <a:off x="4888550" y="1886114"/>
            <a:ext cx="136689" cy="510362"/>
          </a:xfrm>
          <a:prstGeom prst="line">
            <a:avLst/>
          </a:prstGeom>
          <a:noFill/>
          <a:ln w="57150" cap="flat" cmpd="sng" algn="ctr">
            <a:solidFill>
              <a:srgbClr val="FF0000"/>
            </a:solidFill>
            <a:prstDash val="solid"/>
            <a:miter lim="800000"/>
          </a:ln>
          <a:effectLst/>
        </p:spPr>
      </p:cxnSp>
      <p:grpSp>
        <p:nvGrpSpPr>
          <p:cNvPr id="18" name="Group 17">
            <a:extLst>
              <a:ext uri="{FF2B5EF4-FFF2-40B4-BE49-F238E27FC236}">
                <a16:creationId xmlns:a16="http://schemas.microsoft.com/office/drawing/2014/main" id="{FEF6E6EC-FCDE-4DBE-8467-C79C821B70C5}"/>
              </a:ext>
            </a:extLst>
          </p:cNvPr>
          <p:cNvGrpSpPr/>
          <p:nvPr/>
        </p:nvGrpSpPr>
        <p:grpSpPr>
          <a:xfrm>
            <a:off x="2339735" y="2396476"/>
            <a:ext cx="229836" cy="510362"/>
            <a:chOff x="8400106" y="1777775"/>
            <a:chExt cx="229836" cy="510362"/>
          </a:xfrm>
        </p:grpSpPr>
        <p:cxnSp>
          <p:nvCxnSpPr>
            <p:cNvPr id="16" name="Straight Connector 15">
              <a:extLst>
                <a:ext uri="{FF2B5EF4-FFF2-40B4-BE49-F238E27FC236}">
                  <a16:creationId xmlns:a16="http://schemas.microsoft.com/office/drawing/2014/main" id="{5A8A6528-E5B2-4E09-80B2-5ED07D420899}"/>
                </a:ext>
              </a:extLst>
            </p:cNvPr>
            <p:cNvCxnSpPr>
              <a:cxnSpLocks/>
            </p:cNvCxnSpPr>
            <p:nvPr/>
          </p:nvCxnSpPr>
          <p:spPr>
            <a:xfrm flipH="1">
              <a:off x="8400106" y="1777775"/>
              <a:ext cx="136689" cy="510362"/>
            </a:xfrm>
            <a:prstGeom prst="line">
              <a:avLst/>
            </a:prstGeom>
            <a:noFill/>
            <a:ln w="57150" cap="flat" cmpd="sng" algn="ctr">
              <a:solidFill>
                <a:srgbClr val="FF0000"/>
              </a:solidFill>
              <a:prstDash val="solid"/>
              <a:miter lim="800000"/>
            </a:ln>
            <a:effectLst/>
          </p:spPr>
        </p:cxnSp>
        <p:cxnSp>
          <p:nvCxnSpPr>
            <p:cNvPr id="17" name="Straight Connector 16">
              <a:extLst>
                <a:ext uri="{FF2B5EF4-FFF2-40B4-BE49-F238E27FC236}">
                  <a16:creationId xmlns:a16="http://schemas.microsoft.com/office/drawing/2014/main" id="{A25F104D-3B40-4CEF-BA56-D97B70FCF731}"/>
                </a:ext>
              </a:extLst>
            </p:cNvPr>
            <p:cNvCxnSpPr>
              <a:cxnSpLocks/>
            </p:cNvCxnSpPr>
            <p:nvPr/>
          </p:nvCxnSpPr>
          <p:spPr>
            <a:xfrm flipH="1">
              <a:off x="8493253" y="1777775"/>
              <a:ext cx="136689" cy="510362"/>
            </a:xfrm>
            <a:prstGeom prst="line">
              <a:avLst/>
            </a:prstGeom>
            <a:noFill/>
            <a:ln w="57150" cap="flat" cmpd="sng" algn="ctr">
              <a:solidFill>
                <a:srgbClr val="FF0000"/>
              </a:solidFill>
              <a:prstDash val="solid"/>
              <a:miter lim="800000"/>
            </a:ln>
            <a:effectLst/>
          </p:spPr>
        </p:cxnSp>
      </p:grpSp>
    </p:spTree>
    <p:extLst>
      <p:ext uri="{BB962C8B-B14F-4D97-AF65-F5344CB8AC3E}">
        <p14:creationId xmlns:p14="http://schemas.microsoft.com/office/powerpoint/2010/main" val="358438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4" presetClass="exit" presetSubtype="10" fill="hold" nodeType="with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4" presetClass="exit" presetSubtype="10" fill="hold" nodeType="withEffect">
                                  <p:stCondLst>
                                    <p:cond delay="0"/>
                                  </p:stCondLst>
                                  <p:childTnLst>
                                    <p:animEffect transition="out" filter="randombar(horizontal)">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314325" y="1252899"/>
            <a:ext cx="11563350"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Thắng đi xuống gần mép nước. Ồ! Có con gì bé tẹo đang chạy trên cát. Thắng rón rén đến gần, những vụt một cái, nó biến ngay vào hang.</a:t>
            </a:r>
          </a:p>
        </p:txBody>
      </p:sp>
      <p:sp>
        <p:nvSpPr>
          <p:cNvPr id="3" name="TextBox 2">
            <a:extLst>
              <a:ext uri="{FF2B5EF4-FFF2-40B4-BE49-F238E27FC236}">
                <a16:creationId xmlns:a16="http://schemas.microsoft.com/office/drawing/2014/main" id="{ED2B9983-888D-45B3-B19C-EBE617D48FAD}"/>
              </a:ext>
            </a:extLst>
          </p:cNvPr>
          <p:cNvSpPr txBox="1"/>
          <p:nvPr/>
        </p:nvSpPr>
        <p:spPr>
          <a:xfrm>
            <a:off x="4024012" y="205827"/>
            <a:ext cx="416403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6D6EDC96-E850-45BE-8664-7EF653833994}"/>
              </a:ext>
            </a:extLst>
          </p:cNvPr>
          <p:cNvGrpSpPr/>
          <p:nvPr/>
        </p:nvGrpSpPr>
        <p:grpSpPr>
          <a:xfrm>
            <a:off x="3039334" y="2810546"/>
            <a:ext cx="5254261" cy="4890943"/>
            <a:chOff x="2809584" y="-1461943"/>
            <a:chExt cx="6078529" cy="4890943"/>
          </a:xfrm>
        </p:grpSpPr>
        <p:grpSp>
          <p:nvGrpSpPr>
            <p:cNvPr id="6" name="Group 5">
              <a:extLst>
                <a:ext uri="{FF2B5EF4-FFF2-40B4-BE49-F238E27FC236}">
                  <a16:creationId xmlns:a16="http://schemas.microsoft.com/office/drawing/2014/main" id="{4ABA689D-B391-4A6F-A6A6-7DB3EA985302}"/>
                </a:ext>
              </a:extLst>
            </p:cNvPr>
            <p:cNvGrpSpPr/>
            <p:nvPr/>
          </p:nvGrpSpPr>
          <p:grpSpPr>
            <a:xfrm>
              <a:off x="3320905" y="-1461943"/>
              <a:ext cx="5567208" cy="4890943"/>
              <a:chOff x="3637970" y="-666044"/>
              <a:chExt cx="4731486" cy="4648755"/>
            </a:xfrm>
          </p:grpSpPr>
          <p:pic>
            <p:nvPicPr>
              <p:cNvPr id="8" name="Picture 4">
                <a:extLst>
                  <a:ext uri="{FF2B5EF4-FFF2-40B4-BE49-F238E27FC236}">
                    <a16:creationId xmlns:a16="http://schemas.microsoft.com/office/drawing/2014/main" id="{EB51CE64-90AC-4A11-B33D-A0CD07BD5B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70" y="-666044"/>
                <a:ext cx="4557315" cy="4648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51BB281-EFCE-43D8-9AC4-CE871EB4E72A}"/>
                  </a:ext>
                </a:extLst>
              </p:cNvPr>
              <p:cNvSpPr txBox="1"/>
              <p:nvPr/>
            </p:nvSpPr>
            <p:spPr>
              <a:xfrm>
                <a:off x="4270306" y="965615"/>
                <a:ext cx="4099150" cy="61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849491B-460D-4371-8444-C51341FDE96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809584" y="36474"/>
              <a:ext cx="1255346" cy="125534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Straight Connector 9">
            <a:extLst>
              <a:ext uri="{FF2B5EF4-FFF2-40B4-BE49-F238E27FC236}">
                <a16:creationId xmlns:a16="http://schemas.microsoft.com/office/drawing/2014/main" id="{F125B127-F7FB-498C-86BA-F045170B046F}"/>
              </a:ext>
            </a:extLst>
          </p:cNvPr>
          <p:cNvCxnSpPr>
            <a:cxnSpLocks/>
          </p:cNvCxnSpPr>
          <p:nvPr/>
        </p:nvCxnSpPr>
        <p:spPr>
          <a:xfrm flipH="1">
            <a:off x="2175722" y="2329516"/>
            <a:ext cx="1295330" cy="0"/>
          </a:xfrm>
          <a:prstGeom prst="line">
            <a:avLst/>
          </a:prstGeom>
          <a:noFill/>
          <a:ln w="57150" cap="flat" cmpd="sng" algn="ctr">
            <a:solidFill>
              <a:srgbClr val="FF0000"/>
            </a:solidFill>
            <a:prstDash val="solid"/>
            <a:miter lim="800000"/>
          </a:ln>
          <a:effectLst/>
        </p:spPr>
      </p:cxnSp>
    </p:spTree>
    <p:extLst>
      <p:ext uri="{BB962C8B-B14F-4D97-AF65-F5344CB8AC3E}">
        <p14:creationId xmlns:p14="http://schemas.microsoft.com/office/powerpoint/2010/main" val="4135218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1446</Words>
  <Application>Microsoft Office PowerPoint</Application>
  <PresentationFormat>Widescreen</PresentationFormat>
  <Paragraphs>93</Paragraphs>
  <Slides>17</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Arial-Rounded</vt:lpstr>
      <vt:lpstr>等线</vt:lpstr>
      <vt:lpstr>DFGothic-EB</vt:lpstr>
      <vt:lpstr>inpin heiti</vt:lpstr>
      <vt:lpstr>微软雅黑</vt:lpstr>
      <vt:lpstr>宋体</vt:lpstr>
      <vt:lpstr>SVN-Cookies</vt:lpstr>
      <vt:lpstr>UVN Chim Bien Nang</vt:lpstr>
      <vt:lpstr>华康少女文字W5</vt:lpstr>
      <vt:lpstr>字魂100号-方方先锋体</vt:lpstr>
      <vt:lpstr>Arial</vt:lpstr>
      <vt:lpstr>Calibri</vt:lpstr>
      <vt:lpstr>Tahoma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Asus</cp:lastModifiedBy>
  <cp:revision>49</cp:revision>
  <dcterms:created xsi:type="dcterms:W3CDTF">2022-06-07T14:39:20Z</dcterms:created>
  <dcterms:modified xsi:type="dcterms:W3CDTF">2025-10-04T03:00:25Z</dcterms:modified>
</cp:coreProperties>
</file>