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142" r:id="rId5"/>
    <p:sldId id="3143" r:id="rId6"/>
    <p:sldId id="3130" r:id="rId7"/>
    <p:sldId id="3131" r:id="rId8"/>
    <p:sldId id="3128" r:id="rId9"/>
    <p:sldId id="3145" r:id="rId10"/>
    <p:sldId id="3124" r:id="rId11"/>
    <p:sldId id="3144" r:id="rId12"/>
    <p:sldId id="3125" r:id="rId13"/>
    <p:sldId id="28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8" d="100"/>
          <a:sy n="68" d="100"/>
        </p:scale>
        <p:origin x="620"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347563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microsoft.com/office/2007/relationships/media" Target="../media/media1.mp3"/><Relationship Id="rId7" Type="http://schemas.openxmlformats.org/officeDocument/2006/relationships/image" Target="../media/image1.png"/><Relationship Id="rId12" Type="http://schemas.openxmlformats.org/officeDocument/2006/relationships/image" Target="../media/image2.png"/><Relationship Id="rId2" Type="http://schemas.openxmlformats.org/officeDocument/2006/relationships/tags" Target="../tags/tag2.xml"/><Relationship Id="rId16" Type="http://schemas.openxmlformats.org/officeDocument/2006/relationships/image" Target="../media/image14.png"/><Relationship Id="rId1" Type="http://schemas.openxmlformats.org/officeDocument/2006/relationships/themeOverride" Target="../theme/themeOverride1.xml"/><Relationship Id="rId6" Type="http://schemas.openxmlformats.org/officeDocument/2006/relationships/notesSlide" Target="../notesSlides/notesSlide1.xml"/><Relationship Id="rId11" Type="http://schemas.openxmlformats.org/officeDocument/2006/relationships/image" Target="../media/image10.png"/><Relationship Id="rId5" Type="http://schemas.openxmlformats.org/officeDocument/2006/relationships/slideLayout" Target="../slideLayouts/slideLayout1.xml"/><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audio" Target="../media/media1.mp3"/><Relationship Id="rId9" Type="http://schemas.openxmlformats.org/officeDocument/2006/relationships/image" Target="../media/image8.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Định</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dạng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văn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bản</a:t>
              </a:r>
              <a:endParaRPr lang="en-US" altLang="vi-VN" sz="4000" b="1" dirty="0">
                <a:solidFill>
                  <a:srgbClr val="F93265"/>
                </a:solidFill>
                <a:latin typeface="UTM Avo" panose="02040603050506020204" pitchFamily="18" charset="0"/>
                <a:cs typeface="Times New Roman" panose="02020603050405020304" pitchFamily="18" charset="0"/>
              </a:endParaRPr>
            </a:p>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trên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chiếu</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5"/>
          <a:srcRect l="18570" t="14118" r="17176" b="15663"/>
          <a:stretch/>
        </p:blipFill>
        <p:spPr>
          <a:xfrm>
            <a:off x="10178473" y="119689"/>
            <a:ext cx="2013527" cy="581891"/>
          </a:xfrm>
          <a:prstGeom prst="rect">
            <a:avLst/>
          </a:prstGeom>
        </p:spPr>
      </p:pic>
      <p:pic>
        <p:nvPicPr>
          <p:cNvPr id="8" name="xin_chao_cac_ban_lop_4a_o_buoi_hoc_truoc_minh_da_f69db31e-c5e4-4c08-8839-6ef584c841c7_E_minor__bpm_77">
            <a:hlinkClick r:id="" action="ppaction://media"/>
            <a:extLst>
              <a:ext uri="{FF2B5EF4-FFF2-40B4-BE49-F238E27FC236}">
                <a16:creationId xmlns:a16="http://schemas.microsoft.com/office/drawing/2014/main" id="{8078ECC0-1AE7-4325-8AD1-D170949E70EC}"/>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048746" y="4525753"/>
            <a:ext cx="406400" cy="406400"/>
          </a:xfrm>
          <a:prstGeom prst="rect">
            <a:avLst/>
          </a:prstGeom>
        </p:spPr>
      </p:pic>
    </p:spTree>
    <p:custDataLst>
      <p:tags r:id="rId2"/>
    </p:custDataLst>
    <p:extLst>
      <p:ext uri="{BB962C8B-B14F-4D97-AF65-F5344CB8AC3E}">
        <p14:creationId xmlns:p14="http://schemas.microsoft.com/office/powerpoint/2010/main" val="2934962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a:solidFill>
                  <a:schemeClr val="accent6"/>
                </a:solidFill>
                <a:latin typeface="UTM Avo" panose="02040603050506020204" pitchFamily="18" charset="0"/>
                <a:cs typeface="Times New Roman" panose="02020603050405020304" pitchFamily="18" charset="0"/>
              </a:rPr>
              <a:t>NHIỆM VỤ </a:t>
            </a:r>
            <a:r>
              <a:rPr lang="vi-VN" sz="2400" b="1" dirty="0">
                <a:solidFill>
                  <a:schemeClr val="accent6"/>
                </a:solidFill>
                <a:latin typeface="UTM Avo" panose="02040603050506020204" pitchFamily="18" charset="0"/>
                <a:cs typeface="Times New Roman" panose="02020603050405020304" pitchFamily="18" charset="0"/>
              </a:rPr>
              <a:t>2</a:t>
            </a:r>
            <a:r>
              <a:rPr lang="en-US" sz="2400" b="1" dirty="0">
                <a:solidFill>
                  <a:schemeClr val="accent6"/>
                </a:solidFill>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a:latin typeface="UTM Avo" panose="02040603050506020204" pitchFamily="18" charset="0"/>
                <a:cs typeface="Times New Roman" panose="02020603050405020304" pitchFamily="18" charset="0"/>
              </a:rPr>
              <a:t> </a:t>
            </a:r>
            <a:r>
              <a:rPr lang="vi-VN" sz="2000" b="1" dirty="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FE8E40-0C04-41D1-A809-0C5B1905F92A}"/>
              </a:ext>
            </a:extLst>
          </p:cNvPr>
          <p:cNvSpPr/>
          <p:nvPr/>
        </p:nvSpPr>
        <p:spPr>
          <a:xfrm>
            <a:off x="261257" y="1489167"/>
            <a:ext cx="11580143" cy="4854214"/>
          </a:xfrm>
          <a:prstGeom prst="rect">
            <a:avLst/>
          </a:prstGeom>
        </p:spPr>
        <p:txBody>
          <a:bodyPr wrap="square">
            <a:spAutoFit/>
          </a:bodyPr>
          <a:lstStyle/>
          <a:p>
            <a:pPr algn="just" defTabSz="342900">
              <a:lnSpc>
                <a:spcPct val="150000"/>
              </a:lnSpc>
            </a:pPr>
            <a:r>
              <a:rPr lang="en-US" sz="2800">
                <a:latin typeface="UTM  Avo"/>
              </a:rPr>
              <a:t>	</a:t>
            </a:r>
            <a:r>
              <a:rPr lang="vi-VN" sz="3000">
                <a:latin typeface="UTM  Avo"/>
              </a:rPr>
              <a:t>Trong </a:t>
            </a:r>
            <a:r>
              <a:rPr lang="vi-VN" sz="3000" dirty="0">
                <a:latin typeface="UTM  Avo"/>
              </a:rPr>
              <a:t>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3000" dirty="0">
              <a:latin typeface="UTM  Avo"/>
              <a:cs typeface="Times New Roman" panose="02020603050405020304" pitchFamily="18" charset="0"/>
            </a:endParaRPr>
          </a:p>
        </p:txBody>
      </p:sp>
      <p:grpSp>
        <p:nvGrpSpPr>
          <p:cNvPr id="2" name="Group 1"/>
          <p:cNvGrpSpPr/>
          <p:nvPr/>
        </p:nvGrpSpPr>
        <p:grpSpPr>
          <a:xfrm>
            <a:off x="164186" y="152669"/>
            <a:ext cx="3976740" cy="1336498"/>
            <a:chOff x="556071" y="344228"/>
            <a:chExt cx="4159620" cy="1677595"/>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59620" cy="1677595"/>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555760" y="647766"/>
              <a:ext cx="3076025" cy="928471"/>
            </a:xfrm>
            <a:prstGeom prst="rect">
              <a:avLst/>
            </a:prstGeom>
          </p:spPr>
          <p:txBody>
            <a:bodyPr wrap="square">
              <a:spAutoFit/>
            </a:bodyPr>
            <a:lstStyle/>
            <a:p>
              <a:pPr defTabSz="342900">
                <a:lnSpc>
                  <a:spcPct val="150000"/>
                </a:lnSpc>
              </a:pPr>
              <a:r>
                <a:rPr lang="en-US" sz="3200" b="1">
                  <a:solidFill>
                    <a:srgbClr val="0998D7"/>
                  </a:solidFill>
                  <a:latin typeface="SVN-SAF" panose="02040603050506020204" pitchFamily="18" charset="0"/>
                  <a:cs typeface="Times New Roman" panose="02020603050405020304" pitchFamily="18" charset="0"/>
                </a:rPr>
                <a:t>KHỞI ĐỘNG</a:t>
              </a:r>
              <a:endParaRPr lang="vi-VN" sz="3200" b="1">
                <a:solidFill>
                  <a:srgbClr val="0998D7"/>
                </a:solidFill>
                <a:latin typeface="SVN-SAF"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752586" cy="1403749"/>
            <a:chOff x="176038" y="533052"/>
            <a:chExt cx="9934365" cy="1750280"/>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934365" cy="1750280"/>
              <a:chOff x="176038" y="533052"/>
              <a:chExt cx="9934365" cy="1750280"/>
            </a:xfrm>
          </p:grpSpPr>
          <p:grpSp>
            <p:nvGrpSpPr>
              <p:cNvPr id="5" name="Group 4">
                <a:extLst>
                  <a:ext uri="{FF2B5EF4-FFF2-40B4-BE49-F238E27FC236}">
                    <a16:creationId xmlns:a16="http://schemas.microsoft.com/office/drawing/2014/main" id="{34B6CED0-895A-4EEF-9F68-4E8C61F0EEAF}"/>
                  </a:ext>
                </a:extLst>
              </p:cNvPr>
              <p:cNvGrpSpPr/>
              <p:nvPr/>
            </p:nvGrpSpPr>
            <p:grpSpPr>
              <a:xfrm>
                <a:off x="707715" y="533053"/>
                <a:ext cx="9402688" cy="1750279"/>
                <a:chOff x="1477579" y="375661"/>
                <a:chExt cx="8459066" cy="2582145"/>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77583" y="401792"/>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477579" y="375661"/>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910706" y="803514"/>
              <a:ext cx="9189003" cy="1462105"/>
            </a:xfrm>
            <a:prstGeom prst="rect">
              <a:avLst/>
            </a:prstGeom>
          </p:spPr>
          <p:txBody>
            <a:bodyPr wrap="square">
              <a:spAutoFit/>
            </a:bodyPr>
            <a:lstStyle/>
            <a:p>
              <a:pPr algn="just" defTabSz="342900">
                <a:lnSpc>
                  <a:spcPct val="135000"/>
                </a:lnSpc>
              </a:pPr>
              <a:r>
                <a:rPr lang="en-US" sz="2600" b="1">
                  <a:solidFill>
                    <a:srgbClr val="F03C69"/>
                  </a:solidFill>
                  <a:latin typeface="UTM Avo" panose="02040603050506020204" pitchFamily="18" charset="0"/>
                  <a:cs typeface="Times New Roman" panose="02020603050405020304" pitchFamily="18" charset="0"/>
                </a:rPr>
                <a:t>	</a:t>
              </a:r>
              <a:r>
                <a:rPr lang="vi-VN" sz="2600" b="1">
                  <a:solidFill>
                    <a:srgbClr val="F03C69"/>
                  </a:solidFill>
                  <a:latin typeface="UTM Avo" panose="02040603050506020204" pitchFamily="18" charset="0"/>
                  <a:cs typeface="Times New Roman" panose="02020603050405020304" pitchFamily="18" charset="0"/>
                </a:rPr>
                <a:t>Em</a:t>
              </a:r>
              <a:r>
                <a:rPr lang="en-US" sz="2600" b="1">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có</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thể xoá từng</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kí</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tự</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hoặc</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một</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phần</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văn</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bản</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bằng</a:t>
              </a:r>
              <a:r>
                <a:rPr lang="en-US" sz="2600" b="1" dirty="0">
                  <a:solidFill>
                    <a:srgbClr val="F03C69"/>
                  </a:solidFill>
                  <a:latin typeface="UTM Avo" panose="02040603050506020204" pitchFamily="18" charset="0"/>
                  <a:cs typeface="Times New Roman" panose="02020603050405020304" pitchFamily="18" charset="0"/>
                </a:rPr>
                <a:t> </a:t>
              </a:r>
              <a:r>
                <a:rPr lang="vi-VN" sz="2600" b="1" dirty="0">
                  <a:solidFill>
                    <a:srgbClr val="F03C69"/>
                  </a:solidFill>
                  <a:latin typeface="UTM Avo" panose="02040603050506020204" pitchFamily="18" charset="0"/>
                  <a:cs typeface="Times New Roman" panose="02020603050405020304" pitchFamily="18" charset="0"/>
                </a:rPr>
                <a:t>cách</a:t>
              </a:r>
              <a:r>
                <a:rPr lang="en-US" sz="2600" b="1" dirty="0">
                  <a:solidFill>
                    <a:srgbClr val="F03C69"/>
                  </a:solidFill>
                  <a:latin typeface="UTM Avo" panose="02040603050506020204" pitchFamily="18" charset="0"/>
                  <a:cs typeface="Times New Roman" panose="02020603050405020304" pitchFamily="18" charset="0"/>
                </a:rPr>
                <a:t> </a:t>
              </a:r>
              <a:r>
                <a:rPr lang="vi-VN" sz="2600" b="1">
                  <a:solidFill>
                    <a:srgbClr val="F03C69"/>
                  </a:solidFill>
                  <a:latin typeface="UTM Avo" panose="02040603050506020204" pitchFamily="18" charset="0"/>
                  <a:cs typeface="Times New Roman" panose="02020603050405020304" pitchFamily="18" charset="0"/>
                </a:rPr>
                <a:t>sử</a:t>
              </a:r>
              <a:r>
                <a:rPr lang="en-US" sz="2600" b="1">
                  <a:solidFill>
                    <a:srgbClr val="F03C69"/>
                  </a:solidFill>
                  <a:latin typeface="UTM Avo" panose="02040603050506020204" pitchFamily="18" charset="0"/>
                  <a:cs typeface="Times New Roman" panose="02020603050405020304" pitchFamily="18" charset="0"/>
                </a:rPr>
                <a:t> </a:t>
              </a:r>
              <a:r>
                <a:rPr lang="vi-VN" sz="2600" b="1">
                  <a:solidFill>
                    <a:srgbClr val="F03C69"/>
                  </a:solidFill>
                  <a:latin typeface="UTM Avo" panose="02040603050506020204" pitchFamily="18" charset="0"/>
                  <a:cs typeface="Times New Roman" panose="02020603050405020304" pitchFamily="18" charset="0"/>
                </a:rPr>
                <a:t>dụng</a:t>
              </a:r>
              <a:r>
                <a:rPr lang="en-US" sz="2600" b="1">
                  <a:solidFill>
                    <a:srgbClr val="F03C69"/>
                  </a:solidFill>
                  <a:latin typeface="UTM Avo" panose="02040603050506020204" pitchFamily="18" charset="0"/>
                  <a:cs typeface="Times New Roman" panose="02020603050405020304" pitchFamily="18" charset="0"/>
                </a:rPr>
                <a:t> </a:t>
              </a:r>
              <a:r>
                <a:rPr lang="vi-VN" sz="2600" b="1">
                  <a:solidFill>
                    <a:srgbClr val="F03C69"/>
                  </a:solidFill>
                  <a:latin typeface="UTM Avo" panose="02040603050506020204" pitchFamily="18" charset="0"/>
                  <a:cs typeface="Times New Roman" panose="02020603050405020304" pitchFamily="18" charset="0"/>
                </a:rPr>
                <a:t>phím </a:t>
              </a:r>
              <a:r>
                <a:rPr lang="vi-VN" sz="2600" b="1" dirty="0">
                  <a:solidFill>
                    <a:srgbClr val="F03C69"/>
                  </a:solidFill>
                  <a:latin typeface="UTM Avo" panose="02040603050506020204" pitchFamily="18" charset="0"/>
                  <a:cs typeface="Times New Roman" panose="02020603050405020304" pitchFamily="18" charset="0"/>
                </a:rPr>
                <a:t>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372540" y="2063572"/>
            <a:ext cx="983065" cy="967824"/>
          </a:xfrm>
          <a:prstGeom prst="rect">
            <a:avLst/>
          </a:prstGeom>
        </p:spPr>
      </p:pic>
      <p:grpSp>
        <p:nvGrpSpPr>
          <p:cNvPr id="11" name="Group 10"/>
          <p:cNvGrpSpPr/>
          <p:nvPr/>
        </p:nvGrpSpPr>
        <p:grpSpPr>
          <a:xfrm>
            <a:off x="1308408" y="2458671"/>
            <a:ext cx="10565729" cy="3466541"/>
            <a:chOff x="1156849" y="3255413"/>
            <a:chExt cx="10565729" cy="3466541"/>
          </a:xfrm>
        </p:grpSpPr>
        <p:sp>
          <p:nvSpPr>
            <p:cNvPr id="18" name="TextBox 17">
              <a:extLst>
                <a:ext uri="{FF2B5EF4-FFF2-40B4-BE49-F238E27FC236}">
                  <a16:creationId xmlns:a16="http://schemas.microsoft.com/office/drawing/2014/main" id="{906F8BCD-04ED-F30C-EE2A-CD2D539E8DEF}"/>
                </a:ext>
              </a:extLst>
            </p:cNvPr>
            <p:cNvSpPr txBox="1"/>
            <p:nvPr/>
          </p:nvSpPr>
          <p:spPr>
            <a:xfrm>
              <a:off x="1251243" y="3255413"/>
              <a:ext cx="10471335" cy="523220"/>
            </a:xfrm>
            <a:prstGeom prst="rect">
              <a:avLst/>
            </a:prstGeom>
            <a:noFill/>
          </p:spPr>
          <p:txBody>
            <a:bodyPr wrap="square">
              <a:spAutoFit/>
            </a:bodyPr>
            <a:lstStyle/>
            <a:p>
              <a:r>
                <a:rPr lang="en-US" sz="2800" b="1" dirty="0" err="1">
                  <a:latin typeface="UTM  Avo"/>
                </a:rPr>
                <a:t>Phát</a:t>
              </a:r>
              <a:r>
                <a:rPr lang="en-US" sz="2800" b="1" dirty="0">
                  <a:latin typeface="UTM  Avo"/>
                </a:rPr>
                <a:t> </a:t>
              </a:r>
              <a:r>
                <a:rPr lang="en-US" sz="2800" b="1" dirty="0" err="1">
                  <a:latin typeface="UTM  Avo"/>
                </a:rPr>
                <a:t>biểu</a:t>
              </a:r>
              <a:r>
                <a:rPr lang="en-US" sz="2800" b="1" dirty="0">
                  <a:latin typeface="UTM  Avo"/>
                </a:rPr>
                <a:t> </a:t>
              </a:r>
              <a:r>
                <a:rPr lang="en-US" sz="2800" b="1" dirty="0" err="1">
                  <a:latin typeface="UTM  Avo"/>
                </a:rPr>
                <a:t>nào</a:t>
              </a:r>
              <a:r>
                <a:rPr lang="en-US" sz="2800" b="1" dirty="0">
                  <a:latin typeface="UTM  Avo"/>
                </a:rPr>
                <a:t> </a:t>
              </a:r>
              <a:r>
                <a:rPr lang="en-US" sz="2800" b="1" dirty="0" err="1">
                  <a:latin typeface="UTM  Avo"/>
                </a:rPr>
                <a:t>sau</a:t>
              </a:r>
              <a:r>
                <a:rPr lang="en-US" sz="2800" b="1" dirty="0">
                  <a:latin typeface="UTM  Avo"/>
                </a:rPr>
                <a:t> </a:t>
              </a:r>
              <a:r>
                <a:rPr lang="en-US" sz="2800" b="1" dirty="0" err="1">
                  <a:latin typeface="UTM  Avo"/>
                </a:rPr>
                <a:t>đây</a:t>
              </a:r>
              <a:r>
                <a:rPr lang="en-US" sz="2800" b="1" dirty="0">
                  <a:latin typeface="UTM  Avo"/>
                </a:rPr>
                <a:t> </a:t>
              </a:r>
              <a:r>
                <a:rPr lang="en-US" sz="2800" b="1" dirty="0" err="1">
                  <a:latin typeface="UTM  Avo"/>
                </a:rPr>
                <a:t>không</a:t>
              </a:r>
              <a:r>
                <a:rPr lang="en-US" sz="2800" b="1" dirty="0">
                  <a:latin typeface="UTM  Avo"/>
                </a:rPr>
                <a:t> </a:t>
              </a:r>
              <a:r>
                <a:rPr lang="en-US" sz="2800" b="1" dirty="0" err="1">
                  <a:latin typeface="UTM  Avo"/>
                </a:rPr>
                <a:t>đúng</a:t>
              </a:r>
              <a:r>
                <a:rPr lang="en-US" sz="2800" b="1" dirty="0">
                  <a:latin typeface="UTM  Avo"/>
                </a:rPr>
                <a:t> </a:t>
              </a:r>
              <a:r>
                <a:rPr lang="en-US" sz="2800" b="1" dirty="0" err="1">
                  <a:latin typeface="UTM  Avo"/>
                </a:rPr>
                <a:t>về</a:t>
              </a:r>
              <a:r>
                <a:rPr lang="en-US" sz="2800" b="1" dirty="0">
                  <a:latin typeface="UTM  Avo"/>
                </a:rPr>
                <a:t> </a:t>
              </a:r>
              <a:r>
                <a:rPr lang="en-US" sz="2800" b="1" dirty="0" err="1">
                  <a:latin typeface="UTM  Avo"/>
                </a:rPr>
                <a:t>thao</a:t>
              </a:r>
              <a:r>
                <a:rPr lang="en-US" sz="2800" b="1" dirty="0">
                  <a:latin typeface="UTM  Avo"/>
                </a:rPr>
                <a:t> </a:t>
              </a:r>
              <a:r>
                <a:rPr lang="en-US" sz="2800" b="1" dirty="0" err="1">
                  <a:latin typeface="UTM  Avo"/>
                </a:rPr>
                <a:t>tác</a:t>
              </a:r>
              <a:r>
                <a:rPr lang="en-US" sz="2800" b="1" dirty="0">
                  <a:latin typeface="UTM  Avo"/>
                </a:rPr>
                <a:t> </a:t>
              </a:r>
              <a:r>
                <a:rPr lang="en-US" sz="2800" b="1" dirty="0" err="1">
                  <a:latin typeface="UTM  Avo"/>
                </a:rPr>
                <a:t>xoá</a:t>
              </a:r>
              <a:r>
                <a:rPr lang="en-US" sz="2800" b="1" dirty="0">
                  <a:latin typeface="UTM  Avo"/>
                </a:rPr>
                <a:t> </a:t>
              </a:r>
              <a:r>
                <a:rPr lang="en-US" sz="2800" b="1" dirty="0" err="1">
                  <a:latin typeface="UTM  Avo"/>
                </a:rPr>
                <a:t>văn</a:t>
              </a:r>
              <a:r>
                <a:rPr lang="en-US" sz="2800" b="1" dirty="0">
                  <a:latin typeface="UTM  Avo"/>
                </a:rPr>
                <a:t> </a:t>
              </a:r>
              <a:r>
                <a:rPr lang="en-US" sz="2800" b="1" dirty="0" err="1">
                  <a:latin typeface="UTM  Avo"/>
                </a:rPr>
                <a:t>bản</a:t>
              </a:r>
              <a:r>
                <a:rPr lang="en-US" sz="2800" b="1"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1156849" y="3859632"/>
              <a:ext cx="10258908" cy="2862322"/>
            </a:xfrm>
            <a:prstGeom prst="rect">
              <a:avLst/>
            </a:prstGeom>
            <a:noFill/>
          </p:spPr>
          <p:txBody>
            <a:bodyPr wrap="square">
              <a:spAutoFit/>
            </a:bodyPr>
            <a:lstStyle/>
            <a:p>
              <a:pPr>
                <a:lnSpc>
                  <a:spcPct val="150000"/>
                </a:lnSpc>
              </a:pPr>
              <a:r>
                <a:rPr lang="en-US" sz="2400" dirty="0">
                  <a:latin typeface="UTM  Avo"/>
                </a:rPr>
                <a:t>A. </a:t>
              </a:r>
              <a:r>
                <a:rPr lang="vi-VN" sz="2400" dirty="0">
                  <a:latin typeface="UTM  Avo"/>
                </a:rPr>
                <a:t>Chọn phần văn bản rồi nhấn phím </a:t>
              </a:r>
              <a:r>
                <a:rPr lang="en-US" sz="2400" dirty="0">
                  <a:latin typeface="UTM  Avo"/>
                </a:rPr>
                <a:t>      </a:t>
              </a:r>
              <a:r>
                <a:rPr lang="vi-VN" sz="2400" dirty="0">
                  <a:latin typeface="UTM  Avo"/>
                </a:rPr>
                <a:t>sẽ xoá phần văn bản được chọn. </a:t>
              </a:r>
              <a:endParaRPr lang="en-US" sz="2400" dirty="0">
                <a:latin typeface="UTM  Avo"/>
              </a:endParaRPr>
            </a:p>
            <a:p>
              <a:pPr>
                <a:lnSpc>
                  <a:spcPct val="150000"/>
                </a:lnSpc>
              </a:pPr>
              <a:r>
                <a:rPr lang="vi-VN" sz="2400" dirty="0">
                  <a:latin typeface="UTM  Avo"/>
                </a:rPr>
                <a:t>B. Nhấn phím Delete sẽ xoá kí tự bên phải con trỏ soạn thảo. </a:t>
              </a:r>
              <a:endParaRPr lang="en-US" sz="2400" dirty="0">
                <a:latin typeface="UTM  Avo"/>
              </a:endParaRPr>
            </a:p>
            <a:p>
              <a:pPr>
                <a:lnSpc>
                  <a:spcPct val="150000"/>
                </a:lnSpc>
              </a:pPr>
              <a:r>
                <a:rPr lang="vi-VN" sz="2400" dirty="0">
                  <a:latin typeface="UTM  Avo"/>
                </a:rPr>
                <a:t>C. Nhấn phím Backspace sẽ xoá kí tự bên trái con trỏ soạn thảo. </a:t>
              </a:r>
              <a:endParaRPr lang="en-US" sz="2400" dirty="0">
                <a:latin typeface="UTM  Avo"/>
              </a:endParaRPr>
            </a:p>
            <a:p>
              <a:pPr>
                <a:lnSpc>
                  <a:spcPct val="150000"/>
                </a:lnSpc>
              </a:pPr>
              <a:r>
                <a:rPr lang="vi-VN" sz="2400" dirty="0">
                  <a:latin typeface="UTM  Avo"/>
                </a:rPr>
                <a:t>D. Chọn phần văn bản rồi nhấn phím Delete hoặc Backspace để xoá phần văn bản được chọn.</a:t>
              </a:r>
              <a:endParaRPr lang="en-US" sz="2400"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5819307" y="4061993"/>
              <a:ext cx="398671" cy="367197"/>
            </a:xfrm>
            <a:prstGeom prst="rect">
              <a:avLst/>
            </a:prstGeom>
          </p:spPr>
        </p:pic>
      </p:grpSp>
      <p:sp>
        <p:nvSpPr>
          <p:cNvPr id="10" name="Oval 9"/>
          <p:cNvSpPr/>
          <p:nvPr/>
        </p:nvSpPr>
        <p:spPr>
          <a:xfrm>
            <a:off x="1308408" y="3185900"/>
            <a:ext cx="446101" cy="4465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5498"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3: </a:t>
              </a:r>
              <a:r>
                <a:rPr lang="vi-VN" dirty="0">
                  <a:latin typeface="UTM  Avo"/>
                </a:rPr>
                <a:t>Nháy chuột vào vùng soạn thảo để chắc chắn con trỏ soạn thảo đang nhấp nháy. Gõ đoạn văn bản vào vùng soạn thảo như 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6408518" y="47038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213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1B847B0D-1CD7-4C93-80B7-3AC1B6A78138}"/>
  <p:tag name="ISPRING_RESOURCE_FOLDER" val="D:\Chuyên môn\Năm học 2024-2025\Năm học 2024-2025\Giáo án\Powerpoint\Bài giảng điện tử\Lớp 4\TIN HOC 4 - BAI 10\"/>
  <p:tag name="ISPRING_PRESENTATION_PATH" val="D:\Chuyên môn\Năm học 2024-2025\Năm học 2024-2025\Giáo án\Powerpoint\Bài giảng điện tử\Lớp 4\TIN HOC 4 - BAI 10.pptx"/>
  <p:tag name="ISPRING_PROJECT_FOLDER_UPDATED" val="1"/>
  <p:tag name="ISPRING_PROJECT_VERSION" val="9.3"/>
  <p:tag name="ISPRING_SCREEN_RECS_UPDATED" val="D:\Chuyên môn\Năm học 2024-2025\Năm học 2024-2025\Giáo án\Powerpoint\Bài giảng điện tử\Lớp 4\TIN HOC 4 - BAI 1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5738</TotalTime>
  <Words>1038</Words>
  <Application>Microsoft Office PowerPoint</Application>
  <PresentationFormat>Widescreen</PresentationFormat>
  <Paragraphs>82</Paragraphs>
  <Slides>13</Slides>
  <Notes>4</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等线</vt:lpstr>
      <vt:lpstr>微软雅黑</vt:lpstr>
      <vt:lpstr>Arial</vt:lpstr>
      <vt:lpstr>Calibri</vt:lpstr>
      <vt:lpstr>iCiel Cadena</vt:lpstr>
      <vt:lpstr>Segoe Print</vt:lpstr>
      <vt:lpstr>SVN-Androgyne</vt:lpstr>
      <vt:lpstr>SVN-SAF</vt:lpstr>
      <vt:lpstr>Times New Roman</vt:lpstr>
      <vt:lpstr>UTM  Avo</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Latitude 5300</cp:lastModifiedBy>
  <cp:revision>203</cp:revision>
  <dcterms:created xsi:type="dcterms:W3CDTF">2021-11-14T08:33:55Z</dcterms:created>
  <dcterms:modified xsi:type="dcterms:W3CDTF">2025-01-21T04:55:57Z</dcterms:modified>
</cp:coreProperties>
</file>