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6" r:id="rId1"/>
  </p:sldMasterIdLst>
  <p:notesMasterIdLst>
    <p:notesMasterId r:id="rId21"/>
  </p:notesMasterIdLst>
  <p:sldIdLst>
    <p:sldId id="256" r:id="rId2"/>
    <p:sldId id="325" r:id="rId3"/>
    <p:sldId id="270" r:id="rId4"/>
    <p:sldId id="314" r:id="rId5"/>
    <p:sldId id="315" r:id="rId6"/>
    <p:sldId id="316" r:id="rId7"/>
    <p:sldId id="317" r:id="rId8"/>
    <p:sldId id="318" r:id="rId9"/>
    <p:sldId id="319" r:id="rId10"/>
    <p:sldId id="320" r:id="rId11"/>
    <p:sldId id="322" r:id="rId12"/>
    <p:sldId id="321" r:id="rId13"/>
    <p:sldId id="323" r:id="rId14"/>
    <p:sldId id="326" r:id="rId15"/>
    <p:sldId id="327" r:id="rId16"/>
    <p:sldId id="328" r:id="rId17"/>
    <p:sldId id="329" r:id="rId18"/>
    <p:sldId id="331" r:id="rId19"/>
    <p:sldId id="332"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C3F"/>
    <a:srgbClr val="5F0F40"/>
    <a:srgbClr val="663300"/>
    <a:srgbClr val="924900"/>
    <a:srgbClr val="784B1E"/>
    <a:srgbClr val="A9594E"/>
    <a:srgbClr val="DE912A"/>
    <a:srgbClr val="006666"/>
    <a:srgbClr val="E6A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2449" autoAdjust="0"/>
  </p:normalViewPr>
  <p:slideViewPr>
    <p:cSldViewPr snapToGrid="0">
      <p:cViewPr varScale="1">
        <p:scale>
          <a:sx n="56" d="100"/>
          <a:sy n="56" d="100"/>
        </p:scale>
        <p:origin x="92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3B4EB-C12F-4E60-A3CD-0FC4A4202CA9}" type="datetimeFigureOut">
              <a:rPr lang="en-GB" smtClean="0"/>
              <a:t>11/02/2025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B9BDD-991F-4E73-AD6C-B75089BFD1DE}" type="slidenum">
              <a:rPr lang="en-GB" smtClean="0"/>
              <a:t>‹#›</a:t>
            </a:fld>
            <a:endParaRPr lang="en-GB"/>
          </a:p>
        </p:txBody>
      </p:sp>
    </p:spTree>
    <p:extLst>
      <p:ext uri="{BB962C8B-B14F-4D97-AF65-F5344CB8AC3E}">
        <p14:creationId xmlns:p14="http://schemas.microsoft.com/office/powerpoint/2010/main" val="96531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96234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2815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36142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84504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659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0327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85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10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748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867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p:txBody>
          <a:bodyPr/>
          <a:lstStyle/>
          <a:p>
            <a:fld id="{521988B1-9478-4CA8-A859-8731952A2021}" type="datetimeFigureOut">
              <a:rPr lang="en-US" smtClean="0"/>
              <a:t>2/11/2025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9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 name="9Slide.vn - 2019">
            <a:extLst>
              <a:ext uri="{FF2B5EF4-FFF2-40B4-BE49-F238E27FC236}">
                <a16:creationId xmlns:a16="http://schemas.microsoft.com/office/drawing/2014/main" id="{A2A1BFF9-D0C0-4651-AE08-5EA40F2DA2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557992A-8629-4B23-9F8C-0103382E0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4E186-CD74-4E5B-A191-76287419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F7AD6-7A98-4AB6-AD8E-C0072DE8F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988B1-9478-4CA8-A859-8731952A2021}" type="datetimeFigureOut">
              <a:rPr lang="en-US" smtClean="0"/>
              <a:t>2/11/2025</a:t>
            </a:fld>
            <a:endParaRPr lang="en-US"/>
          </a:p>
        </p:txBody>
      </p:sp>
      <p:sp>
        <p:nvSpPr>
          <p:cNvPr id="5" name="Footer Placeholder 4">
            <a:extLst>
              <a:ext uri="{FF2B5EF4-FFF2-40B4-BE49-F238E27FC236}">
                <a16:creationId xmlns:a16="http://schemas.microsoft.com/office/drawing/2014/main" id="{460CE07F-61B6-47EF-82D0-019923FB1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A3FE2D-89FE-4FE3-9075-343D26F71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A60D-3979-47EA-9678-D6ECC4925CDF}" type="slidenum">
              <a:rPr lang="en-US" smtClean="0"/>
              <a:t>‹#›</a:t>
            </a:fld>
            <a:endParaRPr lang="en-US"/>
          </a:p>
        </p:txBody>
      </p:sp>
      <p:pic>
        <p:nvPicPr>
          <p:cNvPr id="14" name="Picture 13">
            <a:extLst>
              <a:ext uri="{FF2B5EF4-FFF2-40B4-BE49-F238E27FC236}">
                <a16:creationId xmlns:a16="http://schemas.microsoft.com/office/drawing/2014/main" id="{ACCDB4D6-8885-49E2-941F-4786023E78E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0" y="0"/>
            <a:ext cx="12191999" cy="6858000"/>
          </a:xfrm>
          <a:prstGeom prst="rect">
            <a:avLst/>
          </a:prstGeom>
        </p:spPr>
      </p:pic>
      <p:pic>
        <p:nvPicPr>
          <p:cNvPr id="51" name="Picture 50">
            <a:extLst>
              <a:ext uri="{FF2B5EF4-FFF2-40B4-BE49-F238E27FC236}">
                <a16:creationId xmlns:a16="http://schemas.microsoft.com/office/drawing/2014/main" id="{9FB1B942-FE9F-4C39-AA0A-615E52B18C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681570B-D55E-43B0-BC83-E08002262C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8A3B92D7-7B5A-4255-B9C2-EE4DE60D9C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18F999B7-107A-4DDF-917D-4DA7315B61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318564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25" y="3329225"/>
            <a:ext cx="24257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4C8D86B-C70B-4D43-8008-258DE6A0F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8" b="89921" l="4900" r="95800">
                        <a14:foregroundMark x1="18800" y1="8992" x2="24800" y2="48221"/>
                        <a14:foregroundMark x1="17800" y1="11462" x2="18600" y2="50889"/>
                        <a14:foregroundMark x1="18600" y1="50889" x2="18600" y2="50889"/>
                        <a14:foregroundMark x1="12600" y1="27866" x2="14800" y2="40810"/>
                        <a14:foregroundMark x1="27300" y1="26285" x2="28300" y2="38142"/>
                        <a14:foregroundMark x1="4900" y1="74012" x2="11900" y2="77767"/>
                        <a14:foregroundMark x1="62200" y1="45949" x2="63400" y2="48814"/>
                        <a14:foregroundMark x1="77100" y1="29150" x2="85200" y2="57806"/>
                        <a14:foregroundMark x1="81100" y1="27273" x2="83400" y2="46344"/>
                        <a14:foregroundMark x1="79600" y1="25593" x2="83600" y2="28063"/>
                        <a14:foregroundMark x1="80700" y1="26087" x2="87500" y2="29150"/>
                        <a14:foregroundMark x1="87300" y1="34091" x2="89000" y2="35079"/>
                        <a14:foregroundMark x1="85000" y1="40415" x2="86700" y2="42885"/>
                        <a14:foregroundMark x1="87300" y1="65810" x2="87500" y2="68676"/>
                        <a14:foregroundMark x1="93500" y1="72431" x2="95800" y2="75889"/>
                        <a14:foregroundMark x1="67400" y1="45158" x2="78200" y2="41008"/>
                        <a14:foregroundMark x1="78200" y1="41008" x2="78200" y2="41008"/>
                        <a14:foregroundMark x1="84400" y1="56818" x2="87100" y2="64822"/>
                        <a14:foregroundMark x1="78200" y1="54348" x2="78200" y2="61166"/>
                        <a14:foregroundMark x1="30200" y1="30731" x2="35200" y2="33597"/>
                        <a14:foregroundMark x1="17500" y1="7411" x2="23600" y2="10672"/>
                        <a14:foregroundMark x1="19000" y1="5138" x2="22500" y2="6818"/>
                        <a14:foregroundMark x1="12600" y1="8202" x2="13400" y2="13735"/>
                      </a14:backgroundRemoval>
                    </a14:imgEffect>
                  </a14:imgLayer>
                </a14:imgProps>
              </a:ext>
              <a:ext uri="{28A0092B-C50C-407E-A947-70E740481C1C}">
                <a14:useLocalDpi xmlns:a14="http://schemas.microsoft.com/office/drawing/2010/main" val="0"/>
              </a:ext>
            </a:extLst>
          </a:blip>
          <a:stretch>
            <a:fillRect/>
          </a:stretch>
        </p:blipFill>
        <p:spPr>
          <a:xfrm>
            <a:off x="-140676" y="2938179"/>
            <a:ext cx="4110482" cy="4159808"/>
          </a:xfrm>
          <a:prstGeom prst="rect">
            <a:avLst/>
          </a:prstGeom>
        </p:spPr>
      </p:pic>
      <p:pic>
        <p:nvPicPr>
          <p:cNvPr id="9" name="Picture 8">
            <a:extLst>
              <a:ext uri="{FF2B5EF4-FFF2-40B4-BE49-F238E27FC236}">
                <a16:creationId xmlns:a16="http://schemas.microsoft.com/office/drawing/2014/main" id="{EDA975DA-4151-446F-B46E-AB607FC418C2}"/>
              </a:ext>
            </a:extLst>
          </p:cNvPr>
          <p:cNvPicPr>
            <a:picLocks noChangeAspect="1"/>
          </p:cNvPicPr>
          <p:nvPr/>
        </p:nvPicPr>
        <p:blipFill>
          <a:blip r:embed="rId5"/>
          <a:stretch>
            <a:fillRect/>
          </a:stretch>
        </p:blipFill>
        <p:spPr>
          <a:xfrm>
            <a:off x="1319278" y="1899589"/>
            <a:ext cx="9144793" cy="2859272"/>
          </a:xfrm>
          <a:prstGeom prst="rect">
            <a:avLst/>
          </a:prstGeom>
        </p:spPr>
      </p:pic>
      <p:pic>
        <p:nvPicPr>
          <p:cNvPr id="10" name="Picture 9">
            <a:extLst>
              <a:ext uri="{FF2B5EF4-FFF2-40B4-BE49-F238E27FC236}">
                <a16:creationId xmlns:a16="http://schemas.microsoft.com/office/drawing/2014/main" id="{92414CDA-AF1B-4E58-97B0-44A99D2BB854}"/>
              </a:ext>
            </a:extLst>
          </p:cNvPr>
          <p:cNvPicPr>
            <a:picLocks noChangeAspect="1"/>
          </p:cNvPicPr>
          <p:nvPr/>
        </p:nvPicPr>
        <p:blipFill>
          <a:blip r:embed="rId6"/>
          <a:stretch>
            <a:fillRect/>
          </a:stretch>
        </p:blipFill>
        <p:spPr>
          <a:xfrm>
            <a:off x="4833926" y="707823"/>
            <a:ext cx="2115495" cy="1201016"/>
          </a:xfrm>
          <a:prstGeom prst="rect">
            <a:avLst/>
          </a:prstGeom>
        </p:spPr>
      </p:pic>
    </p:spTree>
    <p:extLst>
      <p:ext uri="{BB962C8B-B14F-4D97-AF65-F5344CB8AC3E}">
        <p14:creationId xmlns:p14="http://schemas.microsoft.com/office/powerpoint/2010/main" val="16677304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Cả</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nhà ngồi nói chuyện với nhau. Mẹ nói "Ngày mai cuối tuần, con dẹn dẹp phòng mình nhé!"</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6D39FCAA-CB5E-4439-B561-0BA675B0D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208" y="157144"/>
            <a:ext cx="7052570" cy="4320767"/>
          </a:xfrm>
          <a:prstGeom prst="rect">
            <a:avLst/>
          </a:prstGeom>
        </p:spPr>
      </p:pic>
    </p:spTree>
    <p:extLst>
      <p:ext uri="{BB962C8B-B14F-4D97-AF65-F5344CB8AC3E}">
        <p14:creationId xmlns:p14="http://schemas.microsoft.com/office/powerpoint/2010/main" val="1465314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Chiều</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hôm sau bạn nhỏ đã dọn dẹp căn phòng sạch sẽ gọn gàng.</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7C85CAD8-B8F5-43B5-A2FB-E8B3B5C8A2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1" y="326994"/>
            <a:ext cx="5974338" cy="3998218"/>
          </a:xfrm>
          <a:prstGeom prst="rect">
            <a:avLst/>
          </a:prstGeom>
        </p:spPr>
      </p:pic>
      <p:pic>
        <p:nvPicPr>
          <p:cNvPr id="10" name="Picture 9">
            <a:extLst>
              <a:ext uri="{FF2B5EF4-FFF2-40B4-BE49-F238E27FC236}">
                <a16:creationId xmlns:a16="http://schemas.microsoft.com/office/drawing/2014/main" id="{5122425B-4373-4694-A336-F11B8019B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84" y="1308282"/>
            <a:ext cx="4118144" cy="2522987"/>
          </a:xfrm>
          <a:prstGeom prst="rect">
            <a:avLst/>
          </a:prstGeom>
        </p:spPr>
      </p:pic>
    </p:spTree>
    <p:extLst>
      <p:ext uri="{BB962C8B-B14F-4D97-AF65-F5344CB8AC3E}">
        <p14:creationId xmlns:p14="http://schemas.microsoft.com/office/powerpoint/2010/main" val="3955995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Chiều</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hôm sau phòng bạn Bin vẫn còn rất bừa bộn và chưa ngăn nắp.</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BC9AAF7D-BC08-4757-A3BC-CE613F159F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449" y="500606"/>
            <a:ext cx="6107266" cy="4039866"/>
          </a:xfrm>
          <a:prstGeom prst="rect">
            <a:avLst/>
          </a:prstGeom>
        </p:spPr>
      </p:pic>
      <p:pic>
        <p:nvPicPr>
          <p:cNvPr id="10" name="Picture 9">
            <a:extLst>
              <a:ext uri="{FF2B5EF4-FFF2-40B4-BE49-F238E27FC236}">
                <a16:creationId xmlns:a16="http://schemas.microsoft.com/office/drawing/2014/main" id="{5877FE4D-37A2-4259-B54C-B57B9AE79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07" y="1481703"/>
            <a:ext cx="4118144" cy="2522987"/>
          </a:xfrm>
          <a:prstGeom prst="rect">
            <a:avLst/>
          </a:prstGeom>
        </p:spPr>
      </p:pic>
    </p:spTree>
    <p:extLst>
      <p:ext uri="{BB962C8B-B14F-4D97-AF65-F5344CB8AC3E}">
        <p14:creationId xmlns:p14="http://schemas.microsoft.com/office/powerpoint/2010/main" val="3132153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1" y="4540472"/>
            <a:ext cx="9713044" cy="2308324"/>
          </a:xfrm>
          <a:prstGeom prst="rect">
            <a:avLst/>
          </a:prstGeom>
          <a:noFill/>
        </p:spPr>
        <p:txBody>
          <a:bodyPr wrap="square" rtlCol="0">
            <a:spAutoFit/>
          </a:bodyPr>
          <a:lstStyle/>
          <a:p>
            <a:pPr lvl="0" algn="ctr"/>
            <a:r>
              <a:rPr lang="vi-VN" sz="3600" i="1">
                <a:solidFill>
                  <a:srgbClr val="C00000"/>
                </a:solidFill>
                <a:latin typeface="UTM Avo" panose="02040603050506020204" pitchFamily="18" charset="0"/>
              </a:rPr>
              <a:t>Hình ảnh </a:t>
            </a:r>
            <a:r>
              <a:rPr lang="vi-VN" sz="3600" i="1">
                <a:latin typeface="UTM Avo" panose="02040603050506020204" pitchFamily="18" charset="0"/>
              </a:rPr>
              <a:t>a</a:t>
            </a:r>
            <a:r>
              <a:rPr lang="vi-VN" sz="3600" i="1">
                <a:solidFill>
                  <a:srgbClr val="C00000"/>
                </a:solidFill>
                <a:latin typeface="UTM Avo" panose="02040603050506020204" pitchFamily="18" charset="0"/>
              </a:rPr>
              <a:t> thể hiện Bin hoàn thành nhiệm vụ có chất lượng vì sau khi dọn dẹp, phòng của Bin trở nên rất sạch sẽ, gọn gàng và Bin nhận được lời khen của bố.</a:t>
            </a:r>
          </a:p>
        </p:txBody>
      </p:sp>
      <p:pic>
        <p:nvPicPr>
          <p:cNvPr id="8" name="Picture 7">
            <a:extLst>
              <a:ext uri="{FF2B5EF4-FFF2-40B4-BE49-F238E27FC236}">
                <a16:creationId xmlns:a16="http://schemas.microsoft.com/office/drawing/2014/main" id="{291F01D4-7376-47D5-8AE3-6770E3AE6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360" y="21390"/>
            <a:ext cx="4532359" cy="2776756"/>
          </a:xfrm>
          <a:prstGeom prst="rect">
            <a:avLst/>
          </a:prstGeom>
        </p:spPr>
      </p:pic>
      <p:pic>
        <p:nvPicPr>
          <p:cNvPr id="9" name="Picture 8">
            <a:extLst>
              <a:ext uri="{FF2B5EF4-FFF2-40B4-BE49-F238E27FC236}">
                <a16:creationId xmlns:a16="http://schemas.microsoft.com/office/drawing/2014/main" id="{17C4BB86-7929-4086-84A3-FC9323140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449" y="2181765"/>
            <a:ext cx="3430834" cy="2296024"/>
          </a:xfrm>
          <a:prstGeom prst="rect">
            <a:avLst/>
          </a:prstGeom>
        </p:spPr>
      </p:pic>
      <p:pic>
        <p:nvPicPr>
          <p:cNvPr id="10" name="Picture 9">
            <a:extLst>
              <a:ext uri="{FF2B5EF4-FFF2-40B4-BE49-F238E27FC236}">
                <a16:creationId xmlns:a16="http://schemas.microsoft.com/office/drawing/2014/main" id="{29160941-9BDF-4BE4-8BB5-24BDD45CE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268" y="2208445"/>
            <a:ext cx="3430680" cy="2269344"/>
          </a:xfrm>
          <a:prstGeom prst="rect">
            <a:avLst/>
          </a:prstGeom>
        </p:spPr>
      </p:pic>
    </p:spTree>
    <p:extLst>
      <p:ext uri="{BB962C8B-B14F-4D97-AF65-F5344CB8AC3E}">
        <p14:creationId xmlns:p14="http://schemas.microsoft.com/office/powerpoint/2010/main" val="204083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DC4AC-62EA-4171-85B2-A1510B17792C}"/>
              </a:ext>
            </a:extLst>
          </p:cNvPr>
          <p:cNvPicPr>
            <a:picLocks noChangeAspect="1"/>
          </p:cNvPicPr>
          <p:nvPr/>
        </p:nvPicPr>
        <p:blipFill>
          <a:blip r:embed="rId2"/>
          <a:stretch>
            <a:fillRect/>
          </a:stretch>
        </p:blipFill>
        <p:spPr>
          <a:xfrm>
            <a:off x="2877033" y="4752700"/>
            <a:ext cx="6437934" cy="1798476"/>
          </a:xfrm>
          <a:prstGeom prst="rect">
            <a:avLst/>
          </a:prstGeom>
        </p:spPr>
      </p:pic>
    </p:spTree>
    <p:extLst>
      <p:ext uri="{BB962C8B-B14F-4D97-AF65-F5344CB8AC3E}">
        <p14:creationId xmlns:p14="http://schemas.microsoft.com/office/powerpoint/2010/main" val="14266618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02100" y="252251"/>
            <a:ext cx="971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a:solidFill>
                  <a:srgbClr val="C00000"/>
                </a:solidFill>
                <a:latin typeface="UTM Avo" panose="02040603050506020204" pitchFamily="18" charset="0"/>
              </a:rPr>
              <a:t>Kể chuyện theo tranh và trả lời câu hỏi</a:t>
            </a:r>
            <a:endParaRPr kumimoji="0" lang="vi-VN" sz="3600" b="0" i="1"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B8D2D53-B60C-4579-A8D4-E7E22285E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588" y="898582"/>
            <a:ext cx="4940608" cy="2972688"/>
          </a:xfrm>
          <a:prstGeom prst="rect">
            <a:avLst/>
          </a:prstGeom>
        </p:spPr>
      </p:pic>
      <p:pic>
        <p:nvPicPr>
          <p:cNvPr id="5" name="Picture 4">
            <a:extLst>
              <a:ext uri="{FF2B5EF4-FFF2-40B4-BE49-F238E27FC236}">
                <a16:creationId xmlns:a16="http://schemas.microsoft.com/office/drawing/2014/main" id="{2AD23CCB-2A2C-40B1-B254-33E05B5C0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85" y="3675044"/>
            <a:ext cx="3980734" cy="2804320"/>
          </a:xfrm>
          <a:prstGeom prst="rect">
            <a:avLst/>
          </a:prstGeom>
        </p:spPr>
      </p:pic>
      <p:pic>
        <p:nvPicPr>
          <p:cNvPr id="12" name="Picture 11">
            <a:extLst>
              <a:ext uri="{FF2B5EF4-FFF2-40B4-BE49-F238E27FC236}">
                <a16:creationId xmlns:a16="http://schemas.microsoft.com/office/drawing/2014/main" id="{7B3B3136-4581-4384-87B6-0AF2DFFEC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790" y="2886829"/>
            <a:ext cx="3672315" cy="3531072"/>
          </a:xfrm>
          <a:prstGeom prst="rect">
            <a:avLst/>
          </a:prstGeom>
        </p:spPr>
      </p:pic>
    </p:spTree>
    <p:extLst>
      <p:ext uri="{BB962C8B-B14F-4D97-AF65-F5344CB8AC3E}">
        <p14:creationId xmlns:p14="http://schemas.microsoft.com/office/powerpoint/2010/main" val="190332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B8D2D53-B60C-4579-A8D4-E7E22285E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093" y="472912"/>
            <a:ext cx="6236236" cy="3752247"/>
          </a:xfrm>
          <a:prstGeom prst="rect">
            <a:avLst/>
          </a:prstGeom>
        </p:spPr>
      </p:pic>
      <p:sp>
        <p:nvSpPr>
          <p:cNvPr id="8" name="TextBox 7">
            <a:extLst>
              <a:ext uri="{FF2B5EF4-FFF2-40B4-BE49-F238E27FC236}">
                <a16:creationId xmlns:a16="http://schemas.microsoft.com/office/drawing/2014/main" id="{16FEA126-210B-43DC-8F63-019EB259FE14}"/>
              </a:ext>
            </a:extLst>
          </p:cNvPr>
          <p:cNvSpPr txBox="1"/>
          <p:nvPr/>
        </p:nvSpPr>
        <p:spPr>
          <a:xfrm>
            <a:off x="1743973" y="4446096"/>
            <a:ext cx="8704053" cy="1938992"/>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Tin cùng các bạn đang chơi đá bóng trong vườn thì ông của Tin đi ra để chuẩn bị tưới rau.</a:t>
            </a:r>
            <a:endParaRPr kumimoji="0" lang="vi-VN" sz="4000" b="0" i="1" u="none" strike="noStrike" kern="1200" cap="none" spc="0" normalizeH="0" baseline="0" noProof="0">
              <a:ln>
                <a:noFill/>
              </a:ln>
              <a:solidFill>
                <a:srgbClr val="C00000"/>
              </a:solidFill>
              <a:effectLst/>
              <a:uLnTx/>
              <a:uFillTx/>
              <a:latin typeface="UTM Avo" panose="02040603050506020204" pitchFamily="18" charset="0"/>
            </a:endParaRPr>
          </a:p>
        </p:txBody>
      </p:sp>
    </p:spTree>
    <p:extLst>
      <p:ext uri="{BB962C8B-B14F-4D97-AF65-F5344CB8AC3E}">
        <p14:creationId xmlns:p14="http://schemas.microsoft.com/office/powerpoint/2010/main" val="236395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FEA126-210B-43DC-8F63-019EB259FE14}"/>
              </a:ext>
            </a:extLst>
          </p:cNvPr>
          <p:cNvSpPr txBox="1"/>
          <p:nvPr/>
        </p:nvSpPr>
        <p:spPr>
          <a:xfrm>
            <a:off x="1743973" y="4446096"/>
            <a:ext cx="8704053" cy="1938992"/>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Tin nghe thấy tiếng ông ho nên quyết định không chơi nữa mà giúp ông tưới cho cây.</a:t>
            </a:r>
            <a:endParaRPr kumimoji="0" lang="vi-VN" sz="4000" b="0" i="1"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3476F6B8-535C-4D80-8A7A-BA93D4A98A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32" y="331022"/>
            <a:ext cx="5434536" cy="3828484"/>
          </a:xfrm>
          <a:prstGeom prst="rect">
            <a:avLst/>
          </a:prstGeom>
        </p:spPr>
      </p:pic>
    </p:spTree>
    <p:extLst>
      <p:ext uri="{BB962C8B-B14F-4D97-AF65-F5344CB8AC3E}">
        <p14:creationId xmlns:p14="http://schemas.microsoft.com/office/powerpoint/2010/main" val="276805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7E32-7EEA-4134-B62F-960AA5A332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620561" y="2652474"/>
            <a:ext cx="3966029" cy="3966029"/>
          </a:xfrm>
          <a:prstGeom prst="rect">
            <a:avLst/>
          </a:prstGeom>
        </p:spPr>
      </p:pic>
      <p:pic>
        <p:nvPicPr>
          <p:cNvPr id="9" name="Picture 8">
            <a:extLst>
              <a:ext uri="{FF2B5EF4-FFF2-40B4-BE49-F238E27FC236}">
                <a16:creationId xmlns:a16="http://schemas.microsoft.com/office/drawing/2014/main" id="{FC3C2AE1-C447-41BC-BE7E-FD9CC5CFF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655660" y="2708661"/>
            <a:ext cx="3930675" cy="3708401"/>
          </a:xfrm>
          <a:prstGeom prst="rect">
            <a:avLst/>
          </a:prstGeom>
        </p:spPr>
      </p:pic>
      <p:grpSp>
        <p:nvGrpSpPr>
          <p:cNvPr id="10" name="Group 9">
            <a:extLst>
              <a:ext uri="{FF2B5EF4-FFF2-40B4-BE49-F238E27FC236}">
                <a16:creationId xmlns:a16="http://schemas.microsoft.com/office/drawing/2014/main" id="{D94EE90C-D029-465C-965E-6421A04D9FC4}"/>
              </a:ext>
            </a:extLst>
          </p:cNvPr>
          <p:cNvGrpSpPr/>
          <p:nvPr/>
        </p:nvGrpSpPr>
        <p:grpSpPr>
          <a:xfrm>
            <a:off x="144876" y="304800"/>
            <a:ext cx="4717749" cy="3425371"/>
            <a:chOff x="144876" y="304800"/>
            <a:chExt cx="4717749" cy="3425371"/>
          </a:xfrm>
        </p:grpSpPr>
        <p:sp>
          <p:nvSpPr>
            <p:cNvPr id="11" name="Rounded Rectangular Callout 9">
              <a:extLst>
                <a:ext uri="{FF2B5EF4-FFF2-40B4-BE49-F238E27FC236}">
                  <a16:creationId xmlns:a16="http://schemas.microsoft.com/office/drawing/2014/main" id="{919B4BA9-E537-45F7-966D-A36364661D5F}"/>
                </a:ext>
              </a:extLst>
            </p:cNvPr>
            <p:cNvSpPr/>
            <p:nvPr/>
          </p:nvSpPr>
          <p:spPr>
            <a:xfrm>
              <a:off x="144876" y="304800"/>
              <a:ext cx="4717749" cy="3425371"/>
            </a:xfrm>
            <a:prstGeom prst="wedgeRoundRectCallout">
              <a:avLst>
                <a:gd name="adj1" fmla="val 44789"/>
                <a:gd name="adj2" fmla="val 63144"/>
                <a:gd name="adj3" fmla="val 1666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81065FF3-986E-41D1-8F0E-1B78521FE9D4}"/>
                </a:ext>
              </a:extLst>
            </p:cNvPr>
            <p:cNvSpPr/>
            <p:nvPr/>
          </p:nvSpPr>
          <p:spPr>
            <a:xfrm flipH="1">
              <a:off x="280613" y="874455"/>
              <a:ext cx="4345240" cy="2554545"/>
            </a:xfrm>
            <a:prstGeom prst="rect">
              <a:avLst/>
            </a:prstGeom>
          </p:spPr>
          <p:txBody>
            <a:bodyPr wrap="square">
              <a:spAutoFit/>
            </a:bodyPr>
            <a:lstStyle/>
            <a:p>
              <a:pPr algn="ctr"/>
              <a:r>
                <a:rPr lang="vi-VN" sz="3200">
                  <a:latin typeface="UTM Avo" panose="02040603050506020204" pitchFamily="18" charset="0"/>
                </a:rPr>
                <a:t>Việc Tin tích cực tưới rau khiến vườn rau trở nên xanh tốt, ông của Tin cũng khoẻ và vui vẻ hơn nhiều.</a:t>
              </a:r>
              <a:endParaRPr lang="en-GB" sz="3200" dirty="0">
                <a:latin typeface="UTM Avo" panose="02040603050506020204" pitchFamily="18" charset="0"/>
              </a:endParaRPr>
            </a:p>
          </p:txBody>
        </p:sp>
      </p:grpSp>
      <p:grpSp>
        <p:nvGrpSpPr>
          <p:cNvPr id="13" name="Group 12">
            <a:extLst>
              <a:ext uri="{FF2B5EF4-FFF2-40B4-BE49-F238E27FC236}">
                <a16:creationId xmlns:a16="http://schemas.microsoft.com/office/drawing/2014/main" id="{518E2812-4410-4F0D-9FBC-CCA058D290DB}"/>
              </a:ext>
            </a:extLst>
          </p:cNvPr>
          <p:cNvGrpSpPr/>
          <p:nvPr/>
        </p:nvGrpSpPr>
        <p:grpSpPr>
          <a:xfrm>
            <a:off x="6862370" y="406579"/>
            <a:ext cx="4810902" cy="2824693"/>
            <a:chOff x="6794259" y="2979946"/>
            <a:chExt cx="4810902" cy="3361722"/>
          </a:xfrm>
        </p:grpSpPr>
        <p:sp>
          <p:nvSpPr>
            <p:cNvPr id="14" name="Rounded Rectangular Callout 9">
              <a:extLst>
                <a:ext uri="{FF2B5EF4-FFF2-40B4-BE49-F238E27FC236}">
                  <a16:creationId xmlns:a16="http://schemas.microsoft.com/office/drawing/2014/main" id="{174E580D-3D9A-4273-A3AD-9FCEECDBA2F4}"/>
                </a:ext>
              </a:extLst>
            </p:cNvPr>
            <p:cNvSpPr/>
            <p:nvPr/>
          </p:nvSpPr>
          <p:spPr>
            <a:xfrm flipH="1">
              <a:off x="6794259" y="2979946"/>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6E85E00-98EF-4E35-8237-63D5BC4CA650}"/>
                </a:ext>
              </a:extLst>
            </p:cNvPr>
            <p:cNvSpPr/>
            <p:nvPr/>
          </p:nvSpPr>
          <p:spPr>
            <a:xfrm>
              <a:off x="6990532" y="3570768"/>
              <a:ext cx="4418355" cy="1282018"/>
            </a:xfrm>
            <a:prstGeom prst="rect">
              <a:avLst/>
            </a:prstGeom>
          </p:spPr>
          <p:txBody>
            <a:bodyPr wrap="square">
              <a:spAutoFit/>
            </a:bodyPr>
            <a:lstStyle/>
            <a:p>
              <a:pPr algn="just"/>
              <a:r>
                <a:rPr lang="vi-VN" sz="3200">
                  <a:latin typeface="UTM Avo" panose="02040603050506020204" pitchFamily="18" charset="0"/>
                </a:rPr>
                <a:t>Việc Tin tích cực tưới rau mang lại điều gì?</a:t>
              </a:r>
              <a:endParaRPr lang="en-GB" sz="3200" i="1" dirty="0">
                <a:latin typeface="UTM Avo" panose="02040603050506020204" pitchFamily="18" charset="0"/>
              </a:endParaRPr>
            </a:p>
          </p:txBody>
        </p:sp>
      </p:grpSp>
    </p:spTree>
    <p:extLst>
      <p:ext uri="{BB962C8B-B14F-4D97-AF65-F5344CB8AC3E}">
        <p14:creationId xmlns:p14="http://schemas.microsoft.com/office/powerpoint/2010/main" val="210164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7E32-7EEA-4134-B62F-960AA5A332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935003" y="2652474"/>
            <a:ext cx="3966029" cy="3966029"/>
          </a:xfrm>
          <a:prstGeom prst="rect">
            <a:avLst/>
          </a:prstGeom>
        </p:spPr>
      </p:pic>
      <p:pic>
        <p:nvPicPr>
          <p:cNvPr id="9" name="Picture 8">
            <a:extLst>
              <a:ext uri="{FF2B5EF4-FFF2-40B4-BE49-F238E27FC236}">
                <a16:creationId xmlns:a16="http://schemas.microsoft.com/office/drawing/2014/main" id="{FC3C2AE1-C447-41BC-BE7E-FD9CC5CFF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655660" y="2708661"/>
            <a:ext cx="3930675" cy="3708401"/>
          </a:xfrm>
          <a:prstGeom prst="rect">
            <a:avLst/>
          </a:prstGeom>
        </p:spPr>
      </p:pic>
      <p:grpSp>
        <p:nvGrpSpPr>
          <p:cNvPr id="10" name="Group 9">
            <a:extLst>
              <a:ext uri="{FF2B5EF4-FFF2-40B4-BE49-F238E27FC236}">
                <a16:creationId xmlns:a16="http://schemas.microsoft.com/office/drawing/2014/main" id="{D94EE90C-D029-465C-965E-6421A04D9FC4}"/>
              </a:ext>
            </a:extLst>
          </p:cNvPr>
          <p:cNvGrpSpPr/>
          <p:nvPr/>
        </p:nvGrpSpPr>
        <p:grpSpPr>
          <a:xfrm>
            <a:off x="416814" y="239496"/>
            <a:ext cx="4760253" cy="4104593"/>
            <a:chOff x="144876" y="304800"/>
            <a:chExt cx="4760253" cy="3663090"/>
          </a:xfrm>
        </p:grpSpPr>
        <p:sp>
          <p:nvSpPr>
            <p:cNvPr id="11" name="Rounded Rectangular Callout 9">
              <a:extLst>
                <a:ext uri="{FF2B5EF4-FFF2-40B4-BE49-F238E27FC236}">
                  <a16:creationId xmlns:a16="http://schemas.microsoft.com/office/drawing/2014/main" id="{919B4BA9-E537-45F7-966D-A36364661D5F}"/>
                </a:ext>
              </a:extLst>
            </p:cNvPr>
            <p:cNvSpPr/>
            <p:nvPr/>
          </p:nvSpPr>
          <p:spPr>
            <a:xfrm>
              <a:off x="144876" y="304800"/>
              <a:ext cx="4717749" cy="3425371"/>
            </a:xfrm>
            <a:prstGeom prst="wedgeRoundRectCallout">
              <a:avLst>
                <a:gd name="adj1" fmla="val 44789"/>
                <a:gd name="adj2" fmla="val 63144"/>
                <a:gd name="adj3" fmla="val 1666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1065FF3-986E-41D1-8F0E-1B78521FE9D4}"/>
                </a:ext>
              </a:extLst>
            </p:cNvPr>
            <p:cNvSpPr/>
            <p:nvPr/>
          </p:nvSpPr>
          <p:spPr>
            <a:xfrm flipH="1">
              <a:off x="187380" y="428460"/>
              <a:ext cx="4717749"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Em cần tích cực hoàn thành nhiệm vụ ở nhà để chia sẻ với bố mẹ, người thân, giúp họ có thêm thời gian nghỉ ngơi sau một ngày làm việc vất vả.</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3" name="Group 12">
            <a:extLst>
              <a:ext uri="{FF2B5EF4-FFF2-40B4-BE49-F238E27FC236}">
                <a16:creationId xmlns:a16="http://schemas.microsoft.com/office/drawing/2014/main" id="{518E2812-4410-4F0D-9FBC-CCA058D290DB}"/>
              </a:ext>
            </a:extLst>
          </p:cNvPr>
          <p:cNvGrpSpPr/>
          <p:nvPr/>
        </p:nvGrpSpPr>
        <p:grpSpPr>
          <a:xfrm>
            <a:off x="6862370" y="406579"/>
            <a:ext cx="4810902" cy="2824693"/>
            <a:chOff x="6794259" y="2979946"/>
            <a:chExt cx="4810902" cy="3361722"/>
          </a:xfrm>
        </p:grpSpPr>
        <p:sp>
          <p:nvSpPr>
            <p:cNvPr id="14" name="Rounded Rectangular Callout 9">
              <a:extLst>
                <a:ext uri="{FF2B5EF4-FFF2-40B4-BE49-F238E27FC236}">
                  <a16:creationId xmlns:a16="http://schemas.microsoft.com/office/drawing/2014/main" id="{174E580D-3D9A-4273-A3AD-9FCEECDBA2F4}"/>
                </a:ext>
              </a:extLst>
            </p:cNvPr>
            <p:cNvSpPr/>
            <p:nvPr/>
          </p:nvSpPr>
          <p:spPr>
            <a:xfrm flipH="1">
              <a:off x="6794259" y="2979946"/>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E85E00-98EF-4E35-8237-63D5BC4CA650}"/>
                </a:ext>
              </a:extLst>
            </p:cNvPr>
            <p:cNvSpPr/>
            <p:nvPr/>
          </p:nvSpPr>
          <p:spPr>
            <a:xfrm>
              <a:off x="6990532" y="3483009"/>
              <a:ext cx="4418355" cy="18680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Vì sao em cần tích cực hoàn thành nhiệm vụ ở nhà?</a:t>
              </a:r>
              <a:endParaRPr kumimoji="0" lang="en-GB"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01225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C0B9-0FBA-45F5-87FB-D07AC2FB7C10}"/>
              </a:ext>
            </a:extLst>
          </p:cNvPr>
          <p:cNvPicPr>
            <a:picLocks noChangeAspect="1"/>
          </p:cNvPicPr>
          <p:nvPr/>
        </p:nvPicPr>
        <p:blipFill>
          <a:blip r:embed="rId2"/>
          <a:stretch>
            <a:fillRect/>
          </a:stretch>
        </p:blipFill>
        <p:spPr>
          <a:xfrm>
            <a:off x="2656316" y="4736935"/>
            <a:ext cx="6437934" cy="1798476"/>
          </a:xfrm>
          <a:prstGeom prst="rect">
            <a:avLst/>
          </a:prstGeom>
        </p:spPr>
      </p:pic>
    </p:spTree>
    <p:extLst>
      <p:ext uri="{BB962C8B-B14F-4D97-AF65-F5344CB8AC3E}">
        <p14:creationId xmlns:p14="http://schemas.microsoft.com/office/powerpoint/2010/main" val="29193795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54803" y="5595671"/>
            <a:ext cx="9820187" cy="1077218"/>
          </a:xfrm>
          <a:prstGeom prst="rect">
            <a:avLst/>
          </a:prstGeom>
          <a:noFill/>
        </p:spPr>
        <p:txBody>
          <a:bodyPr wrap="square" rtlCol="0">
            <a:spAutoFit/>
          </a:bodyPr>
          <a:lstStyle/>
          <a:p>
            <a:pPr algn="ctr"/>
            <a:r>
              <a:rPr lang="vi-VN" sz="3200" i="1" dirty="0">
                <a:latin typeface="UTM Avo" panose="02040603050506020204" pitchFamily="18" charset="0"/>
              </a:rPr>
              <a:t>Hình ảnh nào cho thấy Na hoàn thành nhiệm vụ đúng kế hoạch? Vì sao?</a:t>
            </a: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algn="ctr"/>
            <a:r>
              <a:rPr lang="vi-VN" sz="3200">
                <a:solidFill>
                  <a:srgbClr val="C00000"/>
                </a:solidFill>
                <a:latin typeface="UTM Avo" panose="02040603050506020204" pitchFamily="18" charset="0"/>
              </a:rPr>
              <a:t>Quan sát tình huống</a:t>
            </a:r>
            <a:r>
              <a:rPr lang="en-US" sz="3200">
                <a:solidFill>
                  <a:srgbClr val="C00000"/>
                </a:solidFill>
                <a:latin typeface="UTM Avo" panose="02040603050506020204" pitchFamily="18" charset="0"/>
              </a:rPr>
              <a:t> 1</a:t>
            </a:r>
            <a:r>
              <a:rPr lang="vi-VN" sz="3200">
                <a:solidFill>
                  <a:srgbClr val="C00000"/>
                </a:solidFill>
                <a:latin typeface="UTM Avo" panose="02040603050506020204" pitchFamily="18" charset="0"/>
              </a:rPr>
              <a:t> và trả lời câu hỏi</a:t>
            </a:r>
            <a:endParaRPr lang="vi-VN" sz="3200" dirty="0">
              <a:solidFill>
                <a:srgbClr val="C00000"/>
              </a:solidFill>
              <a:latin typeface="UTM Avo" panose="02040603050506020204" pitchFamily="18" charset="0"/>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373" y="919683"/>
            <a:ext cx="5808915" cy="2709699"/>
          </a:xfrm>
          <a:prstGeom prst="rect">
            <a:avLst/>
          </a:prstGeom>
        </p:spPr>
      </p:pic>
      <p:pic>
        <p:nvPicPr>
          <p:cNvPr id="8" name="Picture 7">
            <a:extLst>
              <a:ext uri="{FF2B5EF4-FFF2-40B4-BE49-F238E27FC236}">
                <a16:creationId xmlns:a16="http://schemas.microsoft.com/office/drawing/2014/main" id="{B09E6082-24EF-48EE-8061-57FED3690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26" y="3450390"/>
            <a:ext cx="3445858" cy="2145281"/>
          </a:xfrm>
          <a:prstGeom prst="rect">
            <a:avLst/>
          </a:prstGeom>
        </p:spPr>
      </p:pic>
      <p:pic>
        <p:nvPicPr>
          <p:cNvPr id="10" name="Picture 9">
            <a:extLst>
              <a:ext uri="{FF2B5EF4-FFF2-40B4-BE49-F238E27FC236}">
                <a16:creationId xmlns:a16="http://schemas.microsoft.com/office/drawing/2014/main" id="{DC6C863A-0DCE-4EB5-AF65-B40E5BBDD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150" y="3326282"/>
            <a:ext cx="4287840" cy="2140175"/>
          </a:xfrm>
          <a:prstGeom prst="rect">
            <a:avLst/>
          </a:prstGeom>
        </p:spPr>
      </p:pic>
    </p:spTree>
    <p:extLst>
      <p:ext uri="{BB962C8B-B14F-4D97-AF65-F5344CB8AC3E}">
        <p14:creationId xmlns:p14="http://schemas.microsoft.com/office/powerpoint/2010/main" val="13008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54803" y="5595671"/>
            <a:ext cx="9820187" cy="1077218"/>
          </a:xfrm>
          <a:prstGeom prst="rect">
            <a:avLst/>
          </a:prstGeom>
          <a:noFill/>
        </p:spPr>
        <p:txBody>
          <a:bodyPr wrap="square" rtlCol="0">
            <a:spAutoFit/>
          </a:bodyPr>
          <a:lstStyle/>
          <a:p>
            <a:pPr lvl="0" algn="ctr"/>
            <a:r>
              <a:rPr lang="vi-VN" sz="3200" i="1">
                <a:solidFill>
                  <a:prstClr val="black"/>
                </a:solidFill>
                <a:latin typeface="UTM Avo" panose="02040603050506020204" pitchFamily="18" charset="0"/>
              </a:rPr>
              <a:t>Hình ảnh nào thể hiện Bin hoàn thành nhiệm vụ có chất lượng? Vì sao?</a:t>
            </a:r>
            <a:endParaRPr lang="vi-VN" sz="3200" i="1" dirty="0">
              <a:solidFill>
                <a:prstClr val="black"/>
              </a:solidFill>
              <a:latin typeface="UTM Avo" panose="02040603050506020204" pitchFamily="18" charset="0"/>
            </a:endParaRP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Quan sát tình huống</a:t>
            </a:r>
            <a:r>
              <a:rPr kumimoji="0" lang="en-US"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2</a:t>
            </a: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và trả lời câu hỏi</a:t>
            </a:r>
            <a:endParaRPr kumimoji="0" lang="vi-VN" sz="32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CA5457EE-7198-4187-A316-0D799A4C2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2090" y="834051"/>
            <a:ext cx="4532359" cy="2776756"/>
          </a:xfrm>
          <a:prstGeom prst="rect">
            <a:avLst/>
          </a:prstGeom>
        </p:spPr>
      </p:pic>
      <p:pic>
        <p:nvPicPr>
          <p:cNvPr id="11" name="Picture 10">
            <a:extLst>
              <a:ext uri="{FF2B5EF4-FFF2-40B4-BE49-F238E27FC236}">
                <a16:creationId xmlns:a16="http://schemas.microsoft.com/office/drawing/2014/main" id="{DBCED157-291E-4525-8A3F-17A2E6F12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74" y="3299647"/>
            <a:ext cx="3430834" cy="2296024"/>
          </a:xfrm>
          <a:prstGeom prst="rect">
            <a:avLst/>
          </a:prstGeom>
        </p:spPr>
      </p:pic>
      <p:pic>
        <p:nvPicPr>
          <p:cNvPr id="13" name="Picture 12">
            <a:extLst>
              <a:ext uri="{FF2B5EF4-FFF2-40B4-BE49-F238E27FC236}">
                <a16:creationId xmlns:a16="http://schemas.microsoft.com/office/drawing/2014/main" id="{CDF8AD68-F278-47C7-A17D-D0FD60E22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2993" y="3326327"/>
            <a:ext cx="3430680" cy="2269344"/>
          </a:xfrm>
          <a:prstGeom prst="rect">
            <a:avLst/>
          </a:prstGeom>
        </p:spPr>
      </p:pic>
    </p:spTree>
    <p:extLst>
      <p:ext uri="{BB962C8B-B14F-4D97-AF65-F5344CB8AC3E}">
        <p14:creationId xmlns:p14="http://schemas.microsoft.com/office/powerpoint/2010/main" val="352492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639FC34-3C75-48A0-B53B-D05C42F8F6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32780" y="2586544"/>
            <a:ext cx="3966029" cy="3966029"/>
          </a:xfrm>
          <a:prstGeom prst="rect">
            <a:avLst/>
          </a:prstGeom>
        </p:spPr>
      </p:pic>
      <p:pic>
        <p:nvPicPr>
          <p:cNvPr id="9" name="Picture 8">
            <a:extLst>
              <a:ext uri="{FF2B5EF4-FFF2-40B4-BE49-F238E27FC236}">
                <a16:creationId xmlns:a16="http://schemas.microsoft.com/office/drawing/2014/main" id="{30CC4FF6-0DDA-4303-BB6E-0AE3C492A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294802" y="2522978"/>
            <a:ext cx="3930675" cy="3708401"/>
          </a:xfrm>
          <a:prstGeom prst="rect">
            <a:avLst/>
          </a:prstGeom>
        </p:spPr>
      </p:pic>
      <p:grpSp>
        <p:nvGrpSpPr>
          <p:cNvPr id="10" name="Group 9">
            <a:extLst>
              <a:ext uri="{FF2B5EF4-FFF2-40B4-BE49-F238E27FC236}">
                <a16:creationId xmlns:a16="http://schemas.microsoft.com/office/drawing/2014/main" id="{C19A1270-6759-41D4-B999-F15551D80707}"/>
              </a:ext>
            </a:extLst>
          </p:cNvPr>
          <p:cNvGrpSpPr/>
          <p:nvPr/>
        </p:nvGrpSpPr>
        <p:grpSpPr>
          <a:xfrm>
            <a:off x="3179005" y="401759"/>
            <a:ext cx="4764992" cy="2728140"/>
            <a:chOff x="270421" y="163779"/>
            <a:chExt cx="4764992" cy="2728140"/>
          </a:xfrm>
        </p:grpSpPr>
        <p:sp>
          <p:nvSpPr>
            <p:cNvPr id="12" name="Rounded Rectangular Callout 9">
              <a:extLst>
                <a:ext uri="{FF2B5EF4-FFF2-40B4-BE49-F238E27FC236}">
                  <a16:creationId xmlns:a16="http://schemas.microsoft.com/office/drawing/2014/main" id="{4D98DA28-C53D-4A06-A1E2-81F4D11A27C0}"/>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14" name="Rectangle 13">
              <a:extLst>
                <a:ext uri="{FF2B5EF4-FFF2-40B4-BE49-F238E27FC236}">
                  <a16:creationId xmlns:a16="http://schemas.microsoft.com/office/drawing/2014/main" id="{20AD2D1E-4EC2-4EDA-A668-65B44A03B4A5}"/>
                </a:ext>
              </a:extLst>
            </p:cNvPr>
            <p:cNvSpPr/>
            <p:nvPr/>
          </p:nvSpPr>
          <p:spPr>
            <a:xfrm flipH="1">
              <a:off x="427535" y="732259"/>
              <a:ext cx="4607878" cy="553998"/>
            </a:xfrm>
            <a:prstGeom prst="rect">
              <a:avLst/>
            </a:prstGeom>
          </p:spPr>
          <p:txBody>
            <a:bodyPr wrap="square">
              <a:spAutoFit/>
            </a:bodyPr>
            <a:lstStyle/>
            <a:p>
              <a:pPr algn="ctr"/>
              <a:r>
                <a:rPr lang="en-US" sz="3000" i="1" dirty="0">
                  <a:solidFill>
                    <a:prstClr val="black"/>
                  </a:solidFill>
                  <a:latin typeface="UTM Avo" panose="02040603050506020204" pitchFamily="18" charset="0"/>
                </a:rPr>
                <a:t>THẢO LUẬN NHÓM 4</a:t>
              </a:r>
              <a:endParaRPr lang="en-GB" sz="3000" i="1" dirty="0">
                <a:solidFill>
                  <a:prstClr val="black"/>
                </a:solidFill>
              </a:endParaRPr>
            </a:p>
          </p:txBody>
        </p:sp>
      </p:grpSp>
      <p:pic>
        <p:nvPicPr>
          <p:cNvPr id="15" name="Picture 14">
            <a:extLst>
              <a:ext uri="{FF2B5EF4-FFF2-40B4-BE49-F238E27FC236}">
                <a16:creationId xmlns:a16="http://schemas.microsoft.com/office/drawing/2014/main" id="{374BD81E-E738-441E-80C9-D5237406CE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6" name="Picture 15">
            <a:extLst>
              <a:ext uri="{FF2B5EF4-FFF2-40B4-BE49-F238E27FC236}">
                <a16:creationId xmlns:a16="http://schemas.microsoft.com/office/drawing/2014/main" id="{938CF577-528E-459C-A02D-8B39E49DC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157541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953439" y="4997672"/>
            <a:ext cx="77738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Ba dặn</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con gái ở nhà nấu cơm lúc 5 giờ 30 chiều</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610" y="736904"/>
            <a:ext cx="8897430" cy="4150406"/>
          </a:xfrm>
          <a:prstGeom prst="rect">
            <a:avLst/>
          </a:prstGeom>
        </p:spPr>
      </p:pic>
    </p:spTree>
    <p:extLst>
      <p:ext uri="{BB962C8B-B14F-4D97-AF65-F5344CB8AC3E}">
        <p14:creationId xmlns:p14="http://schemas.microsoft.com/office/powerpoint/2010/main" val="415424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370115" y="4544635"/>
            <a:ext cx="10028354" cy="2123658"/>
          </a:xfrm>
          <a:prstGeom prst="rect">
            <a:avLst/>
          </a:prstGeom>
          <a:noFill/>
        </p:spPr>
        <p:txBody>
          <a:bodyPr wrap="square" rtlCol="0">
            <a:spAutoFit/>
          </a:bodyPr>
          <a:lstStyle/>
          <a:p>
            <a:pPr lvl="0" algn="ctr"/>
            <a:r>
              <a:rPr lang="en-US" sz="4400" i="1">
                <a:solidFill>
                  <a:srgbClr val="C00000"/>
                </a:solidFill>
                <a:latin typeface="UTM Avo" panose="02040603050506020204" pitchFamily="18" charset="0"/>
              </a:rPr>
              <a:t>Đ</a:t>
            </a:r>
            <a:r>
              <a:rPr lang="vi-VN" sz="4400" i="1">
                <a:solidFill>
                  <a:srgbClr val="C00000"/>
                </a:solidFill>
                <a:latin typeface="UTM Avo" panose="02040603050506020204" pitchFamily="18" charset="0"/>
              </a:rPr>
              <a:t>ồng hồ đang chỉ 5 giờ 30 chiều, là giờ mà bố dặn Na nấu cơm trước khi đi làm. </a:t>
            </a:r>
            <a:r>
              <a:rPr lang="en-US" sz="4400" i="1">
                <a:solidFill>
                  <a:srgbClr val="C00000"/>
                </a:solidFill>
                <a:latin typeface="UTM Avo" panose="02040603050506020204" pitchFamily="18" charset="0"/>
              </a:rPr>
              <a:t>Na đang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090" y="1615665"/>
            <a:ext cx="3914040" cy="1825792"/>
          </a:xfrm>
          <a:prstGeom prst="rect">
            <a:avLst/>
          </a:prstGeom>
        </p:spPr>
      </p:pic>
      <p:pic>
        <p:nvPicPr>
          <p:cNvPr id="5" name="Picture 4">
            <a:extLst>
              <a:ext uri="{FF2B5EF4-FFF2-40B4-BE49-F238E27FC236}">
                <a16:creationId xmlns:a16="http://schemas.microsoft.com/office/drawing/2014/main" id="{4268DCD4-B8C1-434B-9034-CB0F76141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565" y="374697"/>
            <a:ext cx="6130467" cy="3816632"/>
          </a:xfrm>
          <a:prstGeom prst="rect">
            <a:avLst/>
          </a:prstGeom>
        </p:spPr>
      </p:pic>
    </p:spTree>
    <p:extLst>
      <p:ext uri="{BB962C8B-B14F-4D97-AF65-F5344CB8AC3E}">
        <p14:creationId xmlns:p14="http://schemas.microsoft.com/office/powerpoint/2010/main" val="288593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59757" y="4415337"/>
            <a:ext cx="103436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Đ</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ồng hồ đang chỉ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6</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giờ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10</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phút</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chiều</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bố dặn Na nấu cơm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lúc</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5 giờ 30 phút</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Na chưa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588" y="1836382"/>
            <a:ext cx="3914040" cy="1825792"/>
          </a:xfrm>
          <a:prstGeom prst="rect">
            <a:avLst/>
          </a:prstGeom>
        </p:spPr>
      </p:pic>
      <p:pic>
        <p:nvPicPr>
          <p:cNvPr id="8" name="Picture 7">
            <a:extLst>
              <a:ext uri="{FF2B5EF4-FFF2-40B4-BE49-F238E27FC236}">
                <a16:creationId xmlns:a16="http://schemas.microsoft.com/office/drawing/2014/main" id="{BD45FBA8-359C-489B-81C1-E6EC4865B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77" y="781301"/>
            <a:ext cx="7113935" cy="3550754"/>
          </a:xfrm>
          <a:prstGeom prst="rect">
            <a:avLst/>
          </a:prstGeom>
        </p:spPr>
      </p:pic>
    </p:spTree>
    <p:extLst>
      <p:ext uri="{BB962C8B-B14F-4D97-AF65-F5344CB8AC3E}">
        <p14:creationId xmlns:p14="http://schemas.microsoft.com/office/powerpoint/2010/main" val="1634009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28253" y="4798439"/>
            <a:ext cx="11535493" cy="1754326"/>
          </a:xfrm>
          <a:prstGeom prst="rect">
            <a:avLst/>
          </a:prstGeom>
          <a:noFill/>
        </p:spPr>
        <p:txBody>
          <a:bodyPr wrap="square" rtlCol="0">
            <a:spAutoFit/>
          </a:bodyPr>
          <a:lstStyle/>
          <a:p>
            <a:pPr lvl="0" algn="ctr"/>
            <a:r>
              <a:rPr lang="vi-VN" sz="3600" i="1">
                <a:solidFill>
                  <a:srgbClr val="C00000"/>
                </a:solidFill>
                <a:latin typeface="UTM Avo" panose="02040603050506020204" pitchFamily="18" charset="0"/>
              </a:rPr>
              <a:t>Hình ảnh a cho thấy Na hoàn thành nhiệm vụ đúng kế hoạch vì đồng hồ đang chỉ 5 giờ 30 chiều, là giờ mà bố dặn Na nấu cơm</a:t>
            </a:r>
            <a:r>
              <a:rPr lang="en-US" sz="3600" i="1">
                <a:solidFill>
                  <a:srgbClr val="C00000"/>
                </a:solidFill>
                <a:latin typeface="UTM Avo" panose="02040603050506020204" pitchFamily="18" charset="0"/>
              </a:rPr>
              <a:t>.</a:t>
            </a:r>
            <a:endParaRPr lang="vi-VN" sz="3600" i="1">
              <a:solidFill>
                <a:srgbClr val="C00000"/>
              </a:solidFill>
              <a:latin typeface="UTM Avo" panose="02040603050506020204" pitchFamily="18" charset="0"/>
            </a:endParaRPr>
          </a:p>
        </p:txBody>
      </p:sp>
      <p:pic>
        <p:nvPicPr>
          <p:cNvPr id="5" name="Picture 4">
            <a:extLst>
              <a:ext uri="{FF2B5EF4-FFF2-40B4-BE49-F238E27FC236}">
                <a16:creationId xmlns:a16="http://schemas.microsoft.com/office/drawing/2014/main" id="{4A321A1A-5033-48B2-A5EE-79A0156EA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794" y="171537"/>
            <a:ext cx="5808915" cy="2709699"/>
          </a:xfrm>
          <a:prstGeom prst="rect">
            <a:avLst/>
          </a:prstGeom>
        </p:spPr>
      </p:pic>
      <p:pic>
        <p:nvPicPr>
          <p:cNvPr id="8" name="Picture 7">
            <a:extLst>
              <a:ext uri="{FF2B5EF4-FFF2-40B4-BE49-F238E27FC236}">
                <a16:creationId xmlns:a16="http://schemas.microsoft.com/office/drawing/2014/main" id="{CEFAC94D-AA28-43AD-A4ED-70B7FEB7A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47" y="2702244"/>
            <a:ext cx="3445858" cy="2145281"/>
          </a:xfrm>
          <a:prstGeom prst="rect">
            <a:avLst/>
          </a:prstGeom>
        </p:spPr>
      </p:pic>
      <p:pic>
        <p:nvPicPr>
          <p:cNvPr id="9" name="Picture 8">
            <a:extLst>
              <a:ext uri="{FF2B5EF4-FFF2-40B4-BE49-F238E27FC236}">
                <a16:creationId xmlns:a16="http://schemas.microsoft.com/office/drawing/2014/main" id="{93019CB8-4C9C-4D33-BFE2-B2BDAA2EA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571" y="2578136"/>
            <a:ext cx="4287840" cy="2140175"/>
          </a:xfrm>
          <a:prstGeom prst="rect">
            <a:avLst/>
          </a:prstGeom>
        </p:spPr>
      </p:pic>
    </p:spTree>
    <p:extLst>
      <p:ext uri="{BB962C8B-B14F-4D97-AF65-F5344CB8AC3E}">
        <p14:creationId xmlns:p14="http://schemas.microsoft.com/office/powerpoint/2010/main" val="4038943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464997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612</TotalTime>
  <Words>386</Words>
  <Application>Microsoft Office PowerPoint</Application>
  <PresentationFormat>Widescreen</PresentationFormat>
  <Paragraphs>20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UTM Avo</vt: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Asus</cp:lastModifiedBy>
  <cp:revision>2</cp:revision>
  <dcterms:created xsi:type="dcterms:W3CDTF">2022-07-20T08:28:28Z</dcterms:created>
  <dcterms:modified xsi:type="dcterms:W3CDTF">2025-02-11T02:06:06Z</dcterms:modified>
</cp:coreProperties>
</file>