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8"/>
  </p:notesMasterIdLst>
  <p:sldIdLst>
    <p:sldId id="259" r:id="rId4"/>
    <p:sldId id="300" r:id="rId5"/>
    <p:sldId id="301" r:id="rId6"/>
    <p:sldId id="302" r:id="rId7"/>
    <p:sldId id="303" r:id="rId8"/>
    <p:sldId id="309" r:id="rId9"/>
    <p:sldId id="257" r:id="rId10"/>
    <p:sldId id="288" r:id="rId11"/>
    <p:sldId id="260" r:id="rId12"/>
    <p:sldId id="289" r:id="rId13"/>
    <p:sldId id="290" r:id="rId14"/>
    <p:sldId id="299" r:id="rId15"/>
    <p:sldId id="291" r:id="rId16"/>
    <p:sldId id="307"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2" autoAdjust="0"/>
    <p:restoredTop sz="94660"/>
  </p:normalViewPr>
  <p:slideViewPr>
    <p:cSldViewPr snapToGrid="0">
      <p:cViewPr varScale="1">
        <p:scale>
          <a:sx n="81" d="100"/>
          <a:sy n="81" d="100"/>
        </p:scale>
        <p:origin x="57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2025/2/11</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81863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5116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uckhoedoisong.vn/" TargetMode="External"/><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spTree>
    <p:extLst>
      <p:ext uri="{BB962C8B-B14F-4D97-AF65-F5344CB8AC3E}">
        <p14:creationId xmlns:p14="http://schemas.microsoft.com/office/powerpoint/2010/main" val="708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Cách</a:t>
            </a:r>
            <a:r>
              <a:rPr lang="en-US" sz="2400" b="1" dirty="0">
                <a:solidFill>
                  <a:srgbClr val="FF000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đỏ</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40) : 100 = 120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25) : 100 = 75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xanh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300 - 120 - 75 =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Cách 2:</a:t>
            </a:r>
          </a:p>
          <a:p>
            <a:pPr algn="ctr"/>
            <a:r>
              <a:rPr lang="vi-VN" sz="2400" b="1" dirty="0">
                <a:solidFill>
                  <a:srgbClr val="FF000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FF0000"/>
                </a:solidFill>
                <a:latin typeface="Cambria" panose="02040503050406030204" pitchFamily="18" charset="0"/>
                <a:ea typeface="Cambria" panose="02040503050406030204" pitchFamily="18" charset="0"/>
              </a:rPr>
              <a:t>100 – ( 40 + 25 ) = 35 (%)</a:t>
            </a:r>
          </a:p>
          <a:p>
            <a:pPr algn="ctr"/>
            <a:r>
              <a:rPr lang="vi-VN" sz="2400" b="1" dirty="0">
                <a:solidFill>
                  <a:srgbClr val="FF0000"/>
                </a:solidFill>
                <a:latin typeface="Cambria" panose="02040503050406030204" pitchFamily="18" charset="0"/>
                <a:ea typeface="Cambria" panose="02040503050406030204" pitchFamily="18" charset="0"/>
              </a:rPr>
              <a:t>Số người mặc áo xanh là:</a:t>
            </a:r>
          </a:p>
          <a:p>
            <a:pPr algn="ctr"/>
            <a:r>
              <a:rPr lang="vi-VN" sz="2400" b="1" dirty="0">
                <a:solidFill>
                  <a:srgbClr val="FF0000"/>
                </a:solidFill>
                <a:latin typeface="Cambria" panose="02040503050406030204" pitchFamily="18" charset="0"/>
                <a:ea typeface="Cambria" panose="02040503050406030204" pitchFamily="18" charset="0"/>
              </a:rPr>
              <a:t>(300 x 35) : 100 = 105 ( người)</a:t>
            </a:r>
          </a:p>
          <a:p>
            <a:pPr algn="ctr"/>
            <a:r>
              <a:rPr lang="vi-VN" sz="2400" b="1" dirty="0">
                <a:solidFill>
                  <a:srgbClr val="FF0000"/>
                </a:solidFill>
                <a:latin typeface="Cambria" panose="02040503050406030204" pitchFamily="18" charset="0"/>
                <a:ea typeface="Cambria" panose="02040503050406030204" pitchFamily="18" charset="0"/>
              </a:rPr>
              <a:t>Đáp số: 105 người.</a:t>
            </a:r>
          </a:p>
        </p:txBody>
      </p:sp>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a) Sau </a:t>
            </a:r>
            <a:r>
              <a:rPr lang="en-US" sz="2800" b="1" dirty="0" err="1">
                <a:solidFill>
                  <a:srgbClr val="FF0000"/>
                </a:solidFill>
                <a:effectLst/>
                <a:latin typeface="Cambria" panose="02040503050406030204" pitchFamily="18" charset="0"/>
                <a:ea typeface="Cambria" panose="02040503050406030204" pitchFamily="18" charset="0"/>
              </a:rPr>
              <a:t>một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x 7,4) : 100 =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Tổng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gửi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+ 2 590 000 = 37 590 000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 </a:t>
            </a:r>
          </a:p>
          <a:p>
            <a:pPr algn="ctr"/>
            <a:r>
              <a:rPr lang="en-US" sz="2800" b="1" dirty="0">
                <a:solidFill>
                  <a:srgbClr val="FF0000"/>
                </a:solidFill>
                <a:effectLst/>
                <a:latin typeface="Cambria" panose="02040503050406030204" pitchFamily="18" charset="0"/>
                <a:ea typeface="Cambria" panose="02040503050406030204" pitchFamily="18" charset="0"/>
              </a:rPr>
              <a:t>               b) 37 590 000 </a:t>
            </a:r>
            <a:r>
              <a:rPr lang="en-US" sz="2800" b="1" dirty="0" err="1">
                <a:solidFill>
                  <a:srgbClr val="FF0000"/>
                </a:solidFill>
                <a:effectLst/>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rPr>
                  <a:t>Bài </a:t>
                </a:r>
                <a:r>
                  <a:rPr lang="en-US" sz="2800" b="1" i="1" dirty="0" err="1">
                    <a:solidFill>
                      <a:srgbClr val="FF0000"/>
                    </a:solidFill>
                    <a:effectLst/>
                    <a:latin typeface="Cambria" panose="02040503050406030204" pitchFamily="18" charset="0"/>
                    <a:ea typeface="Cambria" panose="02040503050406030204" pitchFamily="18" charset="0"/>
                  </a:rPr>
                  <a:t>giải</a:t>
                </a:r>
                <a:br>
                  <a:rPr lang="en-US" sz="2800" i="1" dirty="0">
                    <a:solidFill>
                      <a:srgbClr val="FF0000"/>
                    </a:solidFill>
                    <a:effectLst/>
                    <a:latin typeface="Cambria" panose="02040503050406030204" pitchFamily="18" charset="0"/>
                    <a:ea typeface="Cambria" panose="02040503050406030204" pitchFamily="18" charset="0"/>
                  </a:rPr>
                </a:br>
                <a:r>
                  <a:rPr lang="en-US" sz="2800" dirty="0">
                    <a:solidFill>
                      <a:srgbClr val="FF000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m:rPr>
                            <m:nor/>
                          </m:rPr>
                          <a:rPr lang="en-US" sz="2800">
                            <a:solidFill>
                              <a:srgbClr val="FF0000"/>
                            </a:solidFill>
                            <a:effectLst/>
                            <a:latin typeface="Cambria" panose="02040503050406030204" pitchFamily="18" charset="0"/>
                            <a:ea typeface="Cambria" panose="02040503050406030204" pitchFamily="18" charset="0"/>
                          </a:rPr>
                          <m:t>70</m:t>
                        </m:r>
                      </m:num>
                      <m:den>
                        <m:r>
                          <m:rPr>
                            <m:nor/>
                          </m:rPr>
                          <a:rPr lang="en-US" sz="2800">
                            <a:solidFill>
                              <a:srgbClr val="FF0000"/>
                            </a:solidFill>
                            <a:effectLst/>
                            <a:latin typeface="Cambria" panose="02040503050406030204" pitchFamily="18" charset="0"/>
                            <a:ea typeface="Cambria" panose="02040503050406030204" pitchFamily="18" charset="0"/>
                          </a:rPr>
                          <m:t>100</m:t>
                        </m:r>
                      </m:den>
                    </m:f>
                  </m:oMath>
                </a14:m>
                <a:r>
                  <a:rPr lang="en-US" sz="2800" dirty="0">
                    <a:solidFill>
                      <a:srgbClr val="FF0000"/>
                    </a:solidFill>
                    <a:effectLst/>
                    <a:latin typeface="Cambria" panose="02040503050406030204" pitchFamily="18" charset="0"/>
                    <a:ea typeface="Cambria" panose="02040503050406030204" pitchFamily="18" charset="0"/>
                  </a:rPr>
                  <a:t> = </a:t>
                </a:r>
                <a:r>
                  <a:rPr lang="en-US" sz="2800" i="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7</m:t>
                        </m:r>
                      </m:num>
                      <m:den>
                        <m:r>
                          <m:rPr>
                            <m:nor/>
                          </m:rPr>
                          <a:rPr lang="en-US" sz="2800">
                            <a:solidFill>
                              <a:srgbClr val="FF0000"/>
                            </a:solidFill>
                            <a:effectLst/>
                            <a:latin typeface="Cambria" panose="02040503050406030204" pitchFamily="18" charset="0"/>
                            <a:ea typeface="Cambria" panose="02040503050406030204" pitchFamily="18" charset="0"/>
                          </a:rPr>
                          <m:t>10</m:t>
                        </m:r>
                      </m:den>
                    </m:f>
                  </m:oMath>
                </a14:m>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Coi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chưa</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10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thì</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7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Ta </a:t>
                </a:r>
                <a:r>
                  <a:rPr lang="en-US" sz="2800" dirty="0" err="1">
                    <a:solidFill>
                      <a:srgbClr val="FF0000"/>
                    </a:solidFill>
                    <a:effectLst/>
                    <a:latin typeface="Cambria" panose="02040503050406030204" pitchFamily="18" charset="0"/>
                    <a:ea typeface="Cambria" panose="02040503050406030204" pitchFamily="18" charset="0"/>
                  </a:rPr>
                  <a:t>có</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850 : (7 + 10) x 7 =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spTree>
    <p:extLst>
      <p:ext uri="{BB962C8B-B14F-4D97-AF65-F5344CB8AC3E}">
        <p14:creationId xmlns:p14="http://schemas.microsoft.com/office/powerpoint/2010/main" val="4015517231"/>
      </p:ext>
    </p:extLst>
  </p:cSld>
  <p:clrMapOvr>
    <a:masterClrMapping/>
  </p:clrMapOvr>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6368383" y="-145439"/>
                    <a:pt x="12260719" y="24523"/>
                    <a:pt x="13830686" y="0"/>
                  </a:cubicBezTo>
                  <a:cubicBezTo>
                    <a:pt x="13861831" y="939101"/>
                    <a:pt x="13849996" y="1351382"/>
                    <a:pt x="13830686" y="2021573"/>
                  </a:cubicBezTo>
                  <a:cubicBezTo>
                    <a:pt x="11825697" y="1792214"/>
                    <a:pt x="4740642" y="1577037"/>
                    <a:pt x="0" y="2021573"/>
                  </a:cubicBezTo>
                  <a:cubicBezTo>
                    <a:pt x="215259" y="1173766"/>
                    <a:pt x="-39356" y="602164"/>
                    <a:pt x="0" y="0"/>
                  </a:cubicBezTo>
                  <a:close/>
                </a:path>
                <a:path w="13830686" h="2021573" stroke="0" extrusionOk="0">
                  <a:moveTo>
                    <a:pt x="0" y="0"/>
                  </a:moveTo>
                  <a:cubicBezTo>
                    <a:pt x="3767916" y="-74108"/>
                    <a:pt x="11630929" y="-110622"/>
                    <a:pt x="13830686" y="0"/>
                  </a:cubicBezTo>
                  <a:cubicBezTo>
                    <a:pt x="13840725" y="482056"/>
                    <a:pt x="13805737" y="1680511"/>
                    <a:pt x="13830686" y="2021573"/>
                  </a:cubicBezTo>
                  <a:cubicBezTo>
                    <a:pt x="8222705" y="1913522"/>
                    <a:pt x="5628889" y="2412586"/>
                    <a:pt x="0" y="2021573"/>
                  </a:cubicBezTo>
                  <a:cubicBezTo>
                    <a:pt x="121876" y="1616341"/>
                    <a:pt x="81914" y="617955"/>
                    <a:pt x="0" y="0"/>
                  </a:cubicBezTo>
                  <a:close/>
                </a:path>
                <a:path w="13830686" h="2021573" fill="none" stroke="0" extrusionOk="0">
                  <a:moveTo>
                    <a:pt x="0" y="0"/>
                  </a:moveTo>
                  <a:cubicBezTo>
                    <a:pt x="6503045" y="-162852"/>
                    <a:pt x="12533069" y="75315"/>
                    <a:pt x="13830686" y="0"/>
                  </a:cubicBezTo>
                  <a:cubicBezTo>
                    <a:pt x="13882289" y="866300"/>
                    <a:pt x="13931276" y="1467422"/>
                    <a:pt x="13830686" y="2021573"/>
                  </a:cubicBezTo>
                  <a:cubicBezTo>
                    <a:pt x="11117467" y="1502892"/>
                    <a:pt x="5151511" y="1034808"/>
                    <a:pt x="0" y="2021573"/>
                  </a:cubicBezTo>
                  <a:cubicBezTo>
                    <a:pt x="212503" y="1205564"/>
                    <a:pt x="-54722" y="52261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1"/>
            <a:ext cx="8882712" cy="1831954"/>
            <a:chOff x="226633" y="-47311"/>
            <a:chExt cx="31555625"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31555625" cy="2392709"/>
            </a:xfrm>
            <a:custGeom>
              <a:avLst/>
              <a:gdLst>
                <a:gd name="connsiteX0" fmla="*/ 0 w 31555625"/>
                <a:gd name="connsiteY0" fmla="*/ 0 h 2392709"/>
                <a:gd name="connsiteX1" fmla="*/ 31555625 w 31555625"/>
                <a:gd name="connsiteY1" fmla="*/ 0 h 2392709"/>
                <a:gd name="connsiteX2" fmla="*/ 31555625 w 31555625"/>
                <a:gd name="connsiteY2" fmla="*/ 2392709 h 2392709"/>
                <a:gd name="connsiteX3" fmla="*/ 0 w 31555625"/>
                <a:gd name="connsiteY3" fmla="*/ 2392709 h 2392709"/>
                <a:gd name="connsiteX4" fmla="*/ 0 w 31555625"/>
                <a:gd name="connsiteY4" fmla="*/ 0 h 2392709"/>
                <a:gd name="connsiteX0" fmla="*/ 0 w 31555625"/>
                <a:gd name="connsiteY0" fmla="*/ 0 h 2392709"/>
                <a:gd name="connsiteX1" fmla="*/ 31555625 w 31555625"/>
                <a:gd name="connsiteY1" fmla="*/ 0 h 2392709"/>
                <a:gd name="connsiteX2" fmla="*/ 31555625 w 31555625"/>
                <a:gd name="connsiteY2" fmla="*/ 2392709 h 2392709"/>
                <a:gd name="connsiteX3" fmla="*/ 0 w 31555625"/>
                <a:gd name="connsiteY3" fmla="*/ 2392709 h 2392709"/>
                <a:gd name="connsiteX4" fmla="*/ 0 w 31555625"/>
                <a:gd name="connsiteY4" fmla="*/ 0 h 2392709"/>
                <a:gd name="connsiteX0" fmla="*/ 0 w 31555625"/>
                <a:gd name="connsiteY0" fmla="*/ 0 h 2392709"/>
                <a:gd name="connsiteX1" fmla="*/ 31555625 w 31555625"/>
                <a:gd name="connsiteY1" fmla="*/ 0 h 2392709"/>
                <a:gd name="connsiteX2" fmla="*/ 31555625 w 31555625"/>
                <a:gd name="connsiteY2" fmla="*/ 2392709 h 2392709"/>
                <a:gd name="connsiteX3" fmla="*/ 0 w 31555625"/>
                <a:gd name="connsiteY3" fmla="*/ 2392709 h 2392709"/>
                <a:gd name="connsiteX4" fmla="*/ 0 w 31555625"/>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25" h="2392709" fill="none" extrusionOk="0">
                  <a:moveTo>
                    <a:pt x="0" y="0"/>
                  </a:moveTo>
                  <a:cubicBezTo>
                    <a:pt x="11376530" y="170434"/>
                    <a:pt x="17454100" y="1034821"/>
                    <a:pt x="31555625" y="0"/>
                  </a:cubicBezTo>
                  <a:cubicBezTo>
                    <a:pt x="31059107" y="501752"/>
                    <a:pt x="30844831" y="1671566"/>
                    <a:pt x="31555625" y="2392709"/>
                  </a:cubicBezTo>
                  <a:cubicBezTo>
                    <a:pt x="16714277" y="2225787"/>
                    <a:pt x="6561020" y="987095"/>
                    <a:pt x="0" y="2392709"/>
                  </a:cubicBezTo>
                  <a:cubicBezTo>
                    <a:pt x="390563" y="1451151"/>
                    <a:pt x="315168" y="558169"/>
                    <a:pt x="0" y="0"/>
                  </a:cubicBezTo>
                  <a:close/>
                </a:path>
                <a:path w="31555625" h="2392709" stroke="0" extrusionOk="0">
                  <a:moveTo>
                    <a:pt x="0" y="0"/>
                  </a:moveTo>
                  <a:cubicBezTo>
                    <a:pt x="15230138" y="146231"/>
                    <a:pt x="26068501" y="-296335"/>
                    <a:pt x="31555625" y="0"/>
                  </a:cubicBezTo>
                  <a:cubicBezTo>
                    <a:pt x="31223941" y="308179"/>
                    <a:pt x="31889820" y="1466872"/>
                    <a:pt x="31555625" y="2392709"/>
                  </a:cubicBezTo>
                  <a:cubicBezTo>
                    <a:pt x="20360137" y="2269662"/>
                    <a:pt x="8811047" y="3336061"/>
                    <a:pt x="0" y="2392709"/>
                  </a:cubicBezTo>
                  <a:cubicBezTo>
                    <a:pt x="15814" y="1699585"/>
                    <a:pt x="274633" y="1328793"/>
                    <a:pt x="0" y="0"/>
                  </a:cubicBezTo>
                  <a:close/>
                </a:path>
                <a:path w="31555625" h="2392709" fill="none" stroke="0" extrusionOk="0">
                  <a:moveTo>
                    <a:pt x="0" y="0"/>
                  </a:moveTo>
                  <a:cubicBezTo>
                    <a:pt x="10622740" y="-274934"/>
                    <a:pt x="19619363" y="319558"/>
                    <a:pt x="31555625" y="0"/>
                  </a:cubicBezTo>
                  <a:cubicBezTo>
                    <a:pt x="30939700" y="446366"/>
                    <a:pt x="31548882" y="1679437"/>
                    <a:pt x="31555625" y="2392709"/>
                  </a:cubicBezTo>
                  <a:cubicBezTo>
                    <a:pt x="26946258" y="2398228"/>
                    <a:pt x="12952570" y="2370602"/>
                    <a:pt x="0" y="2392709"/>
                  </a:cubicBezTo>
                  <a:cubicBezTo>
                    <a:pt x="261020" y="1577916"/>
                    <a:pt x="-2301" y="422610"/>
                    <a:pt x="0" y="0"/>
                  </a:cubicBezTo>
                  <a:close/>
                </a:path>
                <a:path w="31555625" h="2392709" fill="none" stroke="0" extrusionOk="0">
                  <a:moveTo>
                    <a:pt x="0" y="0"/>
                  </a:moveTo>
                  <a:cubicBezTo>
                    <a:pt x="11500648" y="-98915"/>
                    <a:pt x="18627787" y="593308"/>
                    <a:pt x="31555625" y="0"/>
                  </a:cubicBezTo>
                  <a:cubicBezTo>
                    <a:pt x="30973437" y="424692"/>
                    <a:pt x="30894642" y="1864360"/>
                    <a:pt x="31555625" y="2392709"/>
                  </a:cubicBezTo>
                  <a:cubicBezTo>
                    <a:pt x="15992921" y="1446286"/>
                    <a:pt x="7438547" y="720747"/>
                    <a:pt x="0" y="2392709"/>
                  </a:cubicBezTo>
                  <a:cubicBezTo>
                    <a:pt x="362928" y="1537695"/>
                    <a:pt x="292822" y="516486"/>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252" h="1831954" fill="none" extrusionOk="0">
                          <a:moveTo>
                            <a:pt x="0" y="0"/>
                          </a:moveTo>
                          <a:cubicBezTo>
                            <a:pt x="1335524" y="-106145"/>
                            <a:pt x="2240046" y="-83177"/>
                            <a:pt x="3893252" y="0"/>
                          </a:cubicBezTo>
                          <a:cubicBezTo>
                            <a:pt x="3837990" y="335732"/>
                            <a:pt x="3812923" y="1292575"/>
                            <a:pt x="3893252" y="1831954"/>
                          </a:cubicBezTo>
                          <a:cubicBezTo>
                            <a:pt x="2030697" y="1803804"/>
                            <a:pt x="860925" y="1523711"/>
                            <a:pt x="0" y="1831954"/>
                          </a:cubicBezTo>
                          <a:cubicBezTo>
                            <a:pt x="44266" y="1183918"/>
                            <a:pt x="36324" y="409513"/>
                            <a:pt x="0" y="0"/>
                          </a:cubicBezTo>
                          <a:close/>
                        </a:path>
                        <a:path w="3893252" h="1831954" stroke="0" extrusionOk="0">
                          <a:moveTo>
                            <a:pt x="0" y="0"/>
                          </a:moveTo>
                          <a:cubicBezTo>
                            <a:pt x="1728195" y="-165232"/>
                            <a:pt x="3081647" y="-98353"/>
                            <a:pt x="3893252" y="0"/>
                          </a:cubicBezTo>
                          <a:cubicBezTo>
                            <a:pt x="3854847" y="250646"/>
                            <a:pt x="3926130" y="1198589"/>
                            <a:pt x="3893252" y="1831954"/>
                          </a:cubicBezTo>
                          <a:cubicBezTo>
                            <a:pt x="2490700" y="1727274"/>
                            <a:pt x="928894" y="2011770"/>
                            <a:pt x="0" y="1831954"/>
                          </a:cubicBezTo>
                          <a:cubicBezTo>
                            <a:pt x="12282" y="1317382"/>
                            <a:pt x="33835" y="950414"/>
                            <a:pt x="0" y="0"/>
                          </a:cubicBezTo>
                          <a:close/>
                        </a:path>
                        <a:path w="3893252" h="1831954" fill="none" stroke="0" extrusionOk="0">
                          <a:moveTo>
                            <a:pt x="0" y="0"/>
                          </a:moveTo>
                          <a:cubicBezTo>
                            <a:pt x="1323997" y="-139308"/>
                            <a:pt x="2337457" y="-31219"/>
                            <a:pt x="3893252" y="0"/>
                          </a:cubicBezTo>
                          <a:cubicBezTo>
                            <a:pt x="3816278" y="325109"/>
                            <a:pt x="3892359" y="1347769"/>
                            <a:pt x="3893252" y="1831954"/>
                          </a:cubicBezTo>
                          <a:cubicBezTo>
                            <a:pt x="1960164" y="1790603"/>
                            <a:pt x="939204" y="1671194"/>
                            <a:pt x="0" y="1831954"/>
                          </a:cubicBezTo>
                          <a:cubicBezTo>
                            <a:pt x="35753" y="1222409"/>
                            <a:pt x="6974" y="33060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383716" y="352046"/>
              <a:ext cx="31265480" cy="1567746"/>
            </a:xfrm>
            <a:prstGeom prst="rect">
              <a:avLst/>
            </a:prstGeom>
            <a:noFill/>
          </p:spPr>
          <p:txBody>
            <a:bodyPr wrap="square">
              <a:spAutoFit/>
            </a:bodyPr>
            <a:lstStyle/>
            <a:p>
              <a:pPr marL="0" marR="0" algn="ctr">
                <a:spcBef>
                  <a:spcPts val="0"/>
                </a:spcBef>
                <a:spcAft>
                  <a:spcPts val="0"/>
                </a:spcAft>
              </a:pPr>
              <a:r>
                <a:rPr lang="en-US" sz="3600" dirty="0">
                  <a:effectLst/>
                  <a:latin typeface="Cambria" panose="02040503050406030204" pitchFamily="18" charset="0"/>
                  <a:ea typeface="Cambria" panose="02040503050406030204" pitchFamily="18" charset="0"/>
                </a:rPr>
                <a:t>Trong 80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bao </a:t>
              </a:r>
              <a:r>
                <a:rPr lang="en-US" sz="3600" dirty="0" err="1">
                  <a:effectLst/>
                  <a:latin typeface="Cambria" panose="02040503050406030204" pitchFamily="18" charset="0"/>
                  <a:ea typeface="Cambria" panose="02040503050406030204" pitchFamily="18" charset="0"/>
                </a:rPr>
                <a:t>nhiêu</a:t>
              </a:r>
              <a:r>
                <a:rPr lang="en-US" sz="3600"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43,75 %</a:t>
              </a:r>
            </a:p>
          </p:txBody>
        </p:sp>
      </p:grpSp>
      <p:grpSp>
        <p:nvGrpSpPr>
          <p:cNvPr id="9" name="Group 8">
            <a:extLst>
              <a:ext uri="{FF2B5EF4-FFF2-40B4-BE49-F238E27FC236}">
                <a16:creationId xmlns:a16="http://schemas.microsoft.com/office/drawing/2014/main"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44,75 %</a:t>
              </a:r>
            </a:p>
          </p:txBody>
        </p:sp>
      </p:grpSp>
      <p:grpSp>
        <p:nvGrpSpPr>
          <p:cNvPr id="12" name="Group 11">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43,57 %</a:t>
              </a:r>
            </a:p>
          </p:txBody>
        </p:sp>
      </p:grpSp>
      <p:grpSp>
        <p:nvGrpSpPr>
          <p:cNvPr id="15" name="Group 14">
            <a:extLst>
              <a:ext uri="{FF2B5EF4-FFF2-40B4-BE49-F238E27FC236}">
                <a16:creationId xmlns:a16="http://schemas.microsoft.com/office/drawing/2014/main"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43,65 %</a:t>
              </a:r>
            </a:p>
          </p:txBody>
        </p:sp>
      </p:grpSp>
      <p:pic>
        <p:nvPicPr>
          <p:cNvPr id="18" name="Picture 17">
            <a:extLst>
              <a:ext uri="{FF2B5EF4-FFF2-40B4-BE49-F238E27FC236}">
                <a16:creationId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spTree>
    <p:extLst>
      <p:ext uri="{BB962C8B-B14F-4D97-AF65-F5344CB8AC3E}">
        <p14:creationId xmlns:p14="http://schemas.microsoft.com/office/powerpoint/2010/main" val="2925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6"/>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endParaRPr lang="en-US" sz="24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250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200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FF000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300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45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34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722</Words>
  <Application>Microsoft Office PowerPoint</Application>
  <PresentationFormat>Widescreen</PresentationFormat>
  <Paragraphs>76</Paragraphs>
  <Slides>14</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#9Slide07 IcielAltus Serif</vt:lpstr>
      <vt:lpstr>Arial</vt:lpstr>
      <vt:lpstr>Calibri</vt:lpstr>
      <vt:lpstr>Cambria</vt:lpstr>
      <vt:lpstr>Cambria Math</vt:lpstr>
      <vt:lpstr>inpin heiti</vt:lpstr>
      <vt:lpstr>UTM Showcard</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2025-02-11T01:32:54Z</dcterms:modified>
  <cp:version>MNT37</cp:version>
</cp:coreProperties>
</file>