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325" r:id="rId2"/>
    <p:sldId id="262" r:id="rId3"/>
    <p:sldId id="269" r:id="rId4"/>
    <p:sldId id="390" r:id="rId5"/>
    <p:sldId id="391" r:id="rId6"/>
    <p:sldId id="392" r:id="rId7"/>
    <p:sldId id="31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6" d="100"/>
          <a:sy n="76" d="100"/>
        </p:scale>
        <p:origin x="456" y="90"/>
      </p:cViewPr>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9C5A86-B078-4F62-A710-0138F2E022EF}" type="datetimeFigureOut">
              <a:rPr lang="en-US" smtClean="0"/>
              <a:t>3/14/2025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C6B5A-DB48-43C0-9059-D062B7718969}" type="slidenum">
              <a:rPr lang="en-US" smtClean="0"/>
              <a:t>‹#›</a:t>
            </a:fld>
            <a:endParaRPr lang="en-US"/>
          </a:p>
        </p:txBody>
      </p:sp>
    </p:spTree>
    <p:extLst>
      <p:ext uri="{BB962C8B-B14F-4D97-AF65-F5344CB8AC3E}">
        <p14:creationId xmlns:p14="http://schemas.microsoft.com/office/powerpoint/2010/main" val="3748274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73008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0816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975659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730028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17050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89426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2025/3/14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3090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2025/3/14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01914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71814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095739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05625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2025/3/14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04999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3.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5" name="图片 4" descr="regfd"/>
          <p:cNvPicPr>
            <a:picLocks noChangeAspect="1"/>
          </p:cNvPicPr>
          <p:nvPr/>
        </p:nvPicPr>
        <p:blipFill>
          <a:blip r:embed="rId3"/>
          <a:stretch>
            <a:fillRect/>
          </a:stretch>
        </p:blipFill>
        <p:spPr>
          <a:xfrm>
            <a:off x="0" y="429260"/>
            <a:ext cx="12192635" cy="5998845"/>
          </a:xfrm>
          <a:prstGeom prst="rect">
            <a:avLst/>
          </a:prstGeom>
        </p:spPr>
      </p:pic>
      <p:sp>
        <p:nvSpPr>
          <p:cNvPr id="8" name="矩形 7"/>
          <p:cNvSpPr/>
          <p:nvPr/>
        </p:nvSpPr>
        <p:spPr>
          <a:xfrm>
            <a:off x="750570" y="-1651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2320925"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0" name="矩形 9"/>
          <p:cNvSpPr/>
          <p:nvPr/>
        </p:nvSpPr>
        <p:spPr>
          <a:xfrm>
            <a:off x="8422640"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1" name="矩形 10"/>
          <p:cNvSpPr/>
          <p:nvPr/>
        </p:nvSpPr>
        <p:spPr>
          <a:xfrm>
            <a:off x="999299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2" name="矩形 11"/>
          <p:cNvSpPr/>
          <p:nvPr/>
        </p:nvSpPr>
        <p:spPr>
          <a:xfrm>
            <a:off x="532701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13" name="图片 12" descr="未标题-1"/>
          <p:cNvPicPr>
            <a:picLocks noChangeAspect="1"/>
          </p:cNvPicPr>
          <p:nvPr/>
        </p:nvPicPr>
        <p:blipFill>
          <a:blip r:embed="rId4">
            <a:alphaModFix amt="29000"/>
          </a:blip>
          <a:stretch>
            <a:fillRect/>
          </a:stretch>
        </p:blipFill>
        <p:spPr>
          <a:xfrm>
            <a:off x="0" y="-21590"/>
            <a:ext cx="7404735" cy="5565140"/>
          </a:xfrm>
          <a:prstGeom prst="rect">
            <a:avLst/>
          </a:prstGeom>
        </p:spPr>
      </p:pic>
      <p:pic>
        <p:nvPicPr>
          <p:cNvPr id="16" name="图片 15" descr="未标题-3"/>
          <p:cNvPicPr>
            <a:picLocks noChangeAspect="1"/>
          </p:cNvPicPr>
          <p:nvPr/>
        </p:nvPicPr>
        <p:blipFill>
          <a:blip r:embed="rId5"/>
          <a:stretch>
            <a:fillRect/>
          </a:stretch>
        </p:blipFill>
        <p:spPr>
          <a:xfrm>
            <a:off x="10550525" y="347980"/>
            <a:ext cx="1642110" cy="2591435"/>
          </a:xfrm>
          <a:prstGeom prst="rect">
            <a:avLst/>
          </a:prstGeom>
        </p:spPr>
      </p:pic>
      <p:pic>
        <p:nvPicPr>
          <p:cNvPr id="18" name="图片 17" descr="未标题-4"/>
          <p:cNvPicPr>
            <a:picLocks noChangeAspect="1"/>
          </p:cNvPicPr>
          <p:nvPr/>
        </p:nvPicPr>
        <p:blipFill>
          <a:blip r:embed="rId6"/>
          <a:stretch>
            <a:fillRect/>
          </a:stretch>
        </p:blipFill>
        <p:spPr>
          <a:xfrm>
            <a:off x="1584325" y="1005840"/>
            <a:ext cx="774700" cy="546100"/>
          </a:xfrm>
          <a:prstGeom prst="rect">
            <a:avLst/>
          </a:prstGeom>
        </p:spPr>
      </p:pic>
      <p:pic>
        <p:nvPicPr>
          <p:cNvPr id="19" name="图片 18" descr="未标题-5"/>
          <p:cNvPicPr>
            <a:picLocks noChangeAspect="1"/>
          </p:cNvPicPr>
          <p:nvPr/>
        </p:nvPicPr>
        <p:blipFill>
          <a:blip r:embed="rId7"/>
          <a:stretch>
            <a:fillRect/>
          </a:stretch>
        </p:blipFill>
        <p:spPr>
          <a:xfrm>
            <a:off x="11254740" y="4396105"/>
            <a:ext cx="787400" cy="635000"/>
          </a:xfrm>
          <a:prstGeom prst="rect">
            <a:avLst/>
          </a:prstGeom>
        </p:spPr>
      </p:pic>
      <p:grpSp>
        <p:nvGrpSpPr>
          <p:cNvPr id="27" name="组合 26"/>
          <p:cNvGrpSpPr/>
          <p:nvPr/>
        </p:nvGrpSpPr>
        <p:grpSpPr>
          <a:xfrm>
            <a:off x="3196856" y="1187988"/>
            <a:ext cx="1331420" cy="1331420"/>
            <a:chOff x="10757" y="5883"/>
            <a:chExt cx="2737" cy="2737"/>
          </a:xfrm>
        </p:grpSpPr>
        <p:sp>
          <p:nvSpPr>
            <p:cNvPr id="26" name="圆角矩形 25"/>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22" name="圆角矩形 21"/>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T</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grpSp>
        <p:nvGrpSpPr>
          <p:cNvPr id="28" name="组合 27"/>
          <p:cNvGrpSpPr/>
          <p:nvPr/>
        </p:nvGrpSpPr>
        <p:grpSpPr>
          <a:xfrm>
            <a:off x="4570361" y="1187988"/>
            <a:ext cx="1331420" cy="1331420"/>
            <a:chOff x="10757" y="5883"/>
            <a:chExt cx="2737" cy="2737"/>
          </a:xfrm>
        </p:grpSpPr>
        <p:sp>
          <p:nvSpPr>
            <p:cNvPr id="29" name="圆角矩形 28"/>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30" name="圆角矩形 29"/>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O</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grpSp>
        <p:nvGrpSpPr>
          <p:cNvPr id="31" name="组合 30"/>
          <p:cNvGrpSpPr/>
          <p:nvPr/>
        </p:nvGrpSpPr>
        <p:grpSpPr>
          <a:xfrm>
            <a:off x="5948946" y="1187988"/>
            <a:ext cx="1331420" cy="1331420"/>
            <a:chOff x="10757" y="5883"/>
            <a:chExt cx="2737" cy="2737"/>
          </a:xfrm>
        </p:grpSpPr>
        <p:sp>
          <p:nvSpPr>
            <p:cNvPr id="32" name="圆角矩形 31"/>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33" name="圆角矩形 32"/>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Á</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grpSp>
        <p:nvGrpSpPr>
          <p:cNvPr id="34" name="组合 33"/>
          <p:cNvGrpSpPr/>
          <p:nvPr/>
        </p:nvGrpSpPr>
        <p:grpSpPr>
          <a:xfrm>
            <a:off x="7346581" y="1187988"/>
            <a:ext cx="1331420" cy="1331420"/>
            <a:chOff x="10757" y="5883"/>
            <a:chExt cx="2737" cy="2737"/>
          </a:xfrm>
        </p:grpSpPr>
        <p:sp>
          <p:nvSpPr>
            <p:cNvPr id="35" name="圆角矩形 34"/>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36" name="圆角矩形 35"/>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N</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pic>
        <p:nvPicPr>
          <p:cNvPr id="43" name="图片 42" descr="sfd"/>
          <p:cNvPicPr>
            <a:picLocks noChangeAspect="1"/>
          </p:cNvPicPr>
          <p:nvPr/>
        </p:nvPicPr>
        <p:blipFill>
          <a:blip r:embed="rId8"/>
          <a:stretch>
            <a:fillRect/>
          </a:stretch>
        </p:blipFill>
        <p:spPr>
          <a:xfrm>
            <a:off x="-798830" y="5543550"/>
            <a:ext cx="3119755" cy="1873250"/>
          </a:xfrm>
          <a:prstGeom prst="rect">
            <a:avLst/>
          </a:prstGeom>
        </p:spPr>
      </p:pic>
      <p:pic>
        <p:nvPicPr>
          <p:cNvPr id="15" name="图片 14" descr="未标题-2"/>
          <p:cNvPicPr>
            <a:picLocks noChangeAspect="1"/>
          </p:cNvPicPr>
          <p:nvPr/>
        </p:nvPicPr>
        <p:blipFill>
          <a:blip r:embed="rId9"/>
          <a:stretch>
            <a:fillRect/>
          </a:stretch>
        </p:blipFill>
        <p:spPr>
          <a:xfrm>
            <a:off x="-20320" y="3434080"/>
            <a:ext cx="1588770" cy="2729865"/>
          </a:xfrm>
          <a:prstGeom prst="rect">
            <a:avLst/>
          </a:prstGeom>
        </p:spPr>
      </p:pic>
      <p:pic>
        <p:nvPicPr>
          <p:cNvPr id="45" name="图片 44" descr="sfd"/>
          <p:cNvPicPr>
            <a:picLocks noChangeAspect="1"/>
          </p:cNvPicPr>
          <p:nvPr/>
        </p:nvPicPr>
        <p:blipFill>
          <a:blip r:embed="rId8"/>
          <a:stretch>
            <a:fillRect/>
          </a:stretch>
        </p:blipFill>
        <p:spPr>
          <a:xfrm>
            <a:off x="10148570" y="5429250"/>
            <a:ext cx="3119755" cy="1873250"/>
          </a:xfrm>
          <a:prstGeom prst="rect">
            <a:avLst/>
          </a:prstGeom>
        </p:spPr>
      </p:pic>
      <p:pic>
        <p:nvPicPr>
          <p:cNvPr id="3" name="图片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98156" y="2420506"/>
            <a:ext cx="638174" cy="872717"/>
          </a:xfrm>
          <a:prstGeom prst="rect">
            <a:avLst/>
          </a:prstGeom>
        </p:spPr>
      </p:pic>
      <p:pic>
        <p:nvPicPr>
          <p:cNvPr id="6" name="图片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85056" y="2299992"/>
            <a:ext cx="538761" cy="607377"/>
          </a:xfrm>
          <a:prstGeom prst="rect">
            <a:avLst/>
          </a:prstGeom>
        </p:spPr>
      </p:pic>
      <p:pic>
        <p:nvPicPr>
          <p:cNvPr id="21" name="图片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169605" y="1681223"/>
            <a:ext cx="663575" cy="628730"/>
          </a:xfrm>
          <a:prstGeom prst="rect">
            <a:avLst/>
          </a:prstGeom>
        </p:spPr>
      </p:pic>
      <p:pic>
        <p:nvPicPr>
          <p:cNvPr id="44" name="图片 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11235055" y="2795292"/>
            <a:ext cx="638175" cy="672858"/>
          </a:xfrm>
          <a:prstGeom prst="rect">
            <a:avLst/>
          </a:prstGeom>
        </p:spPr>
      </p:pic>
      <p:pic>
        <p:nvPicPr>
          <p:cNvPr id="49" name="图片 4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22912" y="4834255"/>
            <a:ext cx="498013" cy="486431"/>
          </a:xfrm>
          <a:prstGeom prst="rect">
            <a:avLst/>
          </a:prstGeom>
        </p:spPr>
      </p:pic>
      <p:pic>
        <p:nvPicPr>
          <p:cNvPr id="53" name="图片 5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980138" y="4834255"/>
            <a:ext cx="638175" cy="552450"/>
          </a:xfrm>
          <a:prstGeom prst="rect">
            <a:avLst/>
          </a:prstGeom>
        </p:spPr>
      </p:pic>
      <p:sp>
        <p:nvSpPr>
          <p:cNvPr id="46" name="TextBox 11">
            <a:extLst>
              <a:ext uri="{FF2B5EF4-FFF2-40B4-BE49-F238E27FC236}">
                <a16:creationId xmlns:a16="http://schemas.microsoft.com/office/drawing/2014/main" id="{A4F0A469-7002-4A8B-BB11-B48D4178DC26}"/>
              </a:ext>
            </a:extLst>
          </p:cNvPr>
          <p:cNvSpPr txBox="1"/>
          <p:nvPr/>
        </p:nvSpPr>
        <p:spPr>
          <a:xfrm>
            <a:off x="1049942" y="-75078"/>
            <a:ext cx="10208047" cy="778355"/>
          </a:xfrm>
          <a:prstGeom prst="rect">
            <a:avLst/>
          </a:prstGeom>
        </p:spPr>
        <p:txBody>
          <a:bodyPr lIns="0" tIns="0" rIns="0" bIns="0" rtlCol="0" anchor="t">
            <a:spAutoFit/>
          </a:bodyPr>
          <a:lstStyle/>
          <a:p>
            <a:pPr algn="ctr">
              <a:lnSpc>
                <a:spcPts val="7000"/>
              </a:lnSpc>
            </a:pPr>
            <a:r>
              <a:rPr lang="en-US" sz="3200" dirty="0" err="1">
                <a:solidFill>
                  <a:srgbClr val="2A5474"/>
                </a:solidFill>
                <a:latin typeface="Calibri" panose="020F0502020204030204" pitchFamily="34" charset="0"/>
                <a:cs typeface="Calibri" panose="020F0502020204030204" pitchFamily="34" charset="0"/>
              </a:rPr>
              <a:t>Thứ</a:t>
            </a:r>
            <a:r>
              <a:rPr lang="en-US" sz="3200" dirty="0">
                <a:solidFill>
                  <a:srgbClr val="2A5474"/>
                </a:solidFill>
                <a:latin typeface="Calibri" panose="020F0502020204030204" pitchFamily="34" charset="0"/>
                <a:cs typeface="Calibri" panose="020F0502020204030204" pitchFamily="34" charset="0"/>
              </a:rPr>
              <a:t> ... </a:t>
            </a:r>
            <a:r>
              <a:rPr lang="en-US" sz="3200" dirty="0" err="1">
                <a:solidFill>
                  <a:srgbClr val="2A5474"/>
                </a:solidFill>
                <a:latin typeface="Calibri" panose="020F0502020204030204" pitchFamily="34" charset="0"/>
                <a:cs typeface="Calibri" panose="020F0502020204030204" pitchFamily="34" charset="0"/>
              </a:rPr>
              <a:t>ngày</a:t>
            </a:r>
            <a:r>
              <a:rPr lang="en-US" sz="3200" dirty="0">
                <a:solidFill>
                  <a:srgbClr val="2A5474"/>
                </a:solidFill>
                <a:latin typeface="Calibri" panose="020F0502020204030204" pitchFamily="34" charset="0"/>
                <a:cs typeface="Calibri" panose="020F0502020204030204" pitchFamily="34" charset="0"/>
              </a:rPr>
              <a:t> ... </a:t>
            </a:r>
            <a:r>
              <a:rPr lang="en-US" sz="3200" dirty="0" err="1">
                <a:solidFill>
                  <a:srgbClr val="2A5474"/>
                </a:solidFill>
                <a:latin typeface="Calibri" panose="020F0502020204030204" pitchFamily="34" charset="0"/>
                <a:cs typeface="Calibri" panose="020F0502020204030204" pitchFamily="34" charset="0"/>
              </a:rPr>
              <a:t>tháng</a:t>
            </a:r>
            <a:r>
              <a:rPr lang="en-US" sz="3200" dirty="0">
                <a:solidFill>
                  <a:srgbClr val="2A5474"/>
                </a:solidFill>
                <a:latin typeface="Calibri" panose="020F0502020204030204" pitchFamily="34" charset="0"/>
                <a:cs typeface="Calibri" panose="020F0502020204030204" pitchFamily="34" charset="0"/>
              </a:rPr>
              <a:t> ... </a:t>
            </a:r>
            <a:r>
              <a:rPr lang="en-US" sz="3200" dirty="0" err="1">
                <a:solidFill>
                  <a:srgbClr val="2A5474"/>
                </a:solidFill>
                <a:latin typeface="Calibri" panose="020F0502020204030204" pitchFamily="34" charset="0"/>
                <a:cs typeface="Calibri" panose="020F0502020204030204" pitchFamily="34" charset="0"/>
              </a:rPr>
              <a:t>năm</a:t>
            </a:r>
            <a:r>
              <a:rPr lang="en-US" sz="3200" dirty="0">
                <a:solidFill>
                  <a:srgbClr val="2A5474"/>
                </a:solidFill>
                <a:latin typeface="Calibri" panose="020F0502020204030204" pitchFamily="34" charset="0"/>
                <a:cs typeface="Calibri" panose="020F0502020204030204" pitchFamily="34" charset="0"/>
              </a:rPr>
              <a:t> ....</a:t>
            </a:r>
          </a:p>
        </p:txBody>
      </p:sp>
      <p:pic>
        <p:nvPicPr>
          <p:cNvPr id="14" name="Picture 13">
            <a:extLst>
              <a:ext uri="{FF2B5EF4-FFF2-40B4-BE49-F238E27FC236}">
                <a16:creationId xmlns:a16="http://schemas.microsoft.com/office/drawing/2014/main" id="{BB739A25-3F68-1AE9-1BBC-81980733BC1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49085" y="2590511"/>
            <a:ext cx="14357850" cy="34619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par>
                          <p:cTn id="28" fill="hold">
                            <p:stCondLst>
                              <p:cond delay="1500"/>
                            </p:stCondLst>
                            <p:childTnLst>
                              <p:par>
                                <p:cTn id="29" presetID="22" presetClass="entr" presetSubtype="4"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par>
                                <p:cTn id="32" presetID="22" presetClass="entr" presetSubtype="1"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500"/>
                                        <p:tgtEl>
                                          <p:spTgt spid="16"/>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down)">
                                      <p:cBhvr>
                                        <p:cTn id="38" dur="500"/>
                                        <p:tgtEl>
                                          <p:spTgt spid="43"/>
                                        </p:tgtEl>
                                      </p:cBhvr>
                                    </p:animEffect>
                                  </p:childTnLst>
                                </p:cTn>
                              </p:par>
                              <p:par>
                                <p:cTn id="39" presetID="22" presetClass="entr" presetSubtype="4"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down)">
                                      <p:cBhvr>
                                        <p:cTn id="41" dur="500"/>
                                        <p:tgtEl>
                                          <p:spTgt spid="45"/>
                                        </p:tgtEl>
                                      </p:cBhvr>
                                    </p:animEffect>
                                  </p:childTnLst>
                                </p:cTn>
                              </p:par>
                            </p:childTnLst>
                          </p:cTn>
                        </p:par>
                        <p:par>
                          <p:cTn id="42" fill="hold">
                            <p:stCondLst>
                              <p:cond delay="2500"/>
                            </p:stCondLst>
                            <p:childTnLst>
                              <p:par>
                                <p:cTn id="43" presetID="53" presetClass="entr" presetSubtype="16"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Effect transition="in" filter="fade">
                                      <p:cBhvr>
                                        <p:cTn id="52" dur="500"/>
                                        <p:tgtEl>
                                          <p:spTgt spid="28"/>
                                        </p:tgtEl>
                                      </p:cBhvr>
                                    </p:animEffect>
                                  </p:childTnLst>
                                </p:cTn>
                              </p:par>
                              <p:par>
                                <p:cTn id="53" presetID="53" presetClass="entr" presetSubtype="16"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childTnLst>
                                </p:cTn>
                              </p:par>
                              <p:par>
                                <p:cTn id="58" presetID="53" presetClass="entr" presetSubtype="16" fill="hold" nodeType="with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p:cTn id="60" dur="500" fill="hold"/>
                                        <p:tgtEl>
                                          <p:spTgt spid="34"/>
                                        </p:tgtEl>
                                        <p:attrNameLst>
                                          <p:attrName>ppt_w</p:attrName>
                                        </p:attrNameLst>
                                      </p:cBhvr>
                                      <p:tavLst>
                                        <p:tav tm="0">
                                          <p:val>
                                            <p:fltVal val="0"/>
                                          </p:val>
                                        </p:tav>
                                        <p:tav tm="100000">
                                          <p:val>
                                            <p:strVal val="#ppt_w"/>
                                          </p:val>
                                        </p:tav>
                                      </p:tavLst>
                                    </p:anim>
                                    <p:anim calcmode="lin" valueType="num">
                                      <p:cBhvr>
                                        <p:cTn id="61" dur="500" fill="hold"/>
                                        <p:tgtEl>
                                          <p:spTgt spid="34"/>
                                        </p:tgtEl>
                                        <p:attrNameLst>
                                          <p:attrName>ppt_h</p:attrName>
                                        </p:attrNameLst>
                                      </p:cBhvr>
                                      <p:tavLst>
                                        <p:tav tm="0">
                                          <p:val>
                                            <p:fltVal val="0"/>
                                          </p:val>
                                        </p:tav>
                                        <p:tav tm="100000">
                                          <p:val>
                                            <p:strVal val="#ppt_h"/>
                                          </p:val>
                                        </p:tav>
                                      </p:tavLst>
                                    </p:anim>
                                    <p:animEffect transition="in" filter="fade">
                                      <p:cBhvr>
                                        <p:cTn id="62" dur="500"/>
                                        <p:tgtEl>
                                          <p:spTgt spid="34"/>
                                        </p:tgtEl>
                                      </p:cBhvr>
                                    </p:animEffect>
                                  </p:childTnLst>
                                </p:cTn>
                              </p:par>
                            </p:childTnLst>
                          </p:cTn>
                        </p:par>
                        <p:par>
                          <p:cTn id="63" fill="hold">
                            <p:stCondLst>
                              <p:cond delay="3000"/>
                            </p:stCondLst>
                            <p:childTnLst>
                              <p:par>
                                <p:cTn id="64" presetID="53" presetClass="entr" presetSubtype="16" fill="hold"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Effect transition="in" filter="fade">
                                      <p:cBhvr>
                                        <p:cTn id="68" dur="500"/>
                                        <p:tgtEl>
                                          <p:spTgt spid="18"/>
                                        </p:tgtEl>
                                      </p:cBhvr>
                                    </p:animEffect>
                                  </p:childTnLst>
                                </p:cTn>
                              </p:par>
                              <p:par>
                                <p:cTn id="69" presetID="53" presetClass="entr" presetSubtype="16" fill="hold" nodeType="with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p:cTn id="71" dur="500" fill="hold"/>
                                        <p:tgtEl>
                                          <p:spTgt spid="6"/>
                                        </p:tgtEl>
                                        <p:attrNameLst>
                                          <p:attrName>ppt_w</p:attrName>
                                        </p:attrNameLst>
                                      </p:cBhvr>
                                      <p:tavLst>
                                        <p:tav tm="0">
                                          <p:val>
                                            <p:fltVal val="0"/>
                                          </p:val>
                                        </p:tav>
                                        <p:tav tm="100000">
                                          <p:val>
                                            <p:strVal val="#ppt_w"/>
                                          </p:val>
                                        </p:tav>
                                      </p:tavLst>
                                    </p:anim>
                                    <p:anim calcmode="lin" valueType="num">
                                      <p:cBhvr>
                                        <p:cTn id="72" dur="500" fill="hold"/>
                                        <p:tgtEl>
                                          <p:spTgt spid="6"/>
                                        </p:tgtEl>
                                        <p:attrNameLst>
                                          <p:attrName>ppt_h</p:attrName>
                                        </p:attrNameLst>
                                      </p:cBhvr>
                                      <p:tavLst>
                                        <p:tav tm="0">
                                          <p:val>
                                            <p:fltVal val="0"/>
                                          </p:val>
                                        </p:tav>
                                        <p:tav tm="100000">
                                          <p:val>
                                            <p:strVal val="#ppt_h"/>
                                          </p:val>
                                        </p:tav>
                                      </p:tavLst>
                                    </p:anim>
                                    <p:animEffect transition="in" filter="fade">
                                      <p:cBhvr>
                                        <p:cTn id="73" dur="500"/>
                                        <p:tgtEl>
                                          <p:spTgt spid="6"/>
                                        </p:tgtEl>
                                      </p:cBhvr>
                                    </p:animEffect>
                                  </p:childTnLst>
                                </p:cTn>
                              </p:par>
                              <p:par>
                                <p:cTn id="74" presetID="53" presetClass="entr" presetSubtype="16" fill="hold"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par>
                                <p:cTn id="79" presetID="53" presetClass="entr" presetSubtype="16" fill="hold"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p:cTn id="81" dur="500" fill="hold"/>
                                        <p:tgtEl>
                                          <p:spTgt spid="53"/>
                                        </p:tgtEl>
                                        <p:attrNameLst>
                                          <p:attrName>ppt_w</p:attrName>
                                        </p:attrNameLst>
                                      </p:cBhvr>
                                      <p:tavLst>
                                        <p:tav tm="0">
                                          <p:val>
                                            <p:fltVal val="0"/>
                                          </p:val>
                                        </p:tav>
                                        <p:tav tm="100000">
                                          <p:val>
                                            <p:strVal val="#ppt_w"/>
                                          </p:val>
                                        </p:tav>
                                      </p:tavLst>
                                    </p:anim>
                                    <p:anim calcmode="lin" valueType="num">
                                      <p:cBhvr>
                                        <p:cTn id="82" dur="500" fill="hold"/>
                                        <p:tgtEl>
                                          <p:spTgt spid="53"/>
                                        </p:tgtEl>
                                        <p:attrNameLst>
                                          <p:attrName>ppt_h</p:attrName>
                                        </p:attrNameLst>
                                      </p:cBhvr>
                                      <p:tavLst>
                                        <p:tav tm="0">
                                          <p:val>
                                            <p:fltVal val="0"/>
                                          </p:val>
                                        </p:tav>
                                        <p:tav tm="100000">
                                          <p:val>
                                            <p:strVal val="#ppt_h"/>
                                          </p:val>
                                        </p:tav>
                                      </p:tavLst>
                                    </p:anim>
                                    <p:animEffect transition="in" filter="fade">
                                      <p:cBhvr>
                                        <p:cTn id="83" dur="500"/>
                                        <p:tgtEl>
                                          <p:spTgt spid="53"/>
                                        </p:tgtEl>
                                      </p:cBhvr>
                                    </p:animEffect>
                                  </p:childTnLst>
                                </p:cTn>
                              </p:par>
                              <p:par>
                                <p:cTn id="84" presetID="53" presetClass="entr" presetSubtype="16" fill="hold" nodeType="withEffect">
                                  <p:stCondLst>
                                    <p:cond delay="0"/>
                                  </p:stCondLst>
                                  <p:childTnLst>
                                    <p:set>
                                      <p:cBhvr>
                                        <p:cTn id="85" dur="1" fill="hold">
                                          <p:stCondLst>
                                            <p:cond delay="0"/>
                                          </p:stCondLst>
                                        </p:cTn>
                                        <p:tgtEl>
                                          <p:spTgt spid="19"/>
                                        </p:tgtEl>
                                        <p:attrNameLst>
                                          <p:attrName>style.visibility</p:attrName>
                                        </p:attrNameLst>
                                      </p:cBhvr>
                                      <p:to>
                                        <p:strVal val="visible"/>
                                      </p:to>
                                    </p:set>
                                    <p:anim calcmode="lin" valueType="num">
                                      <p:cBhvr>
                                        <p:cTn id="86" dur="500" fill="hold"/>
                                        <p:tgtEl>
                                          <p:spTgt spid="19"/>
                                        </p:tgtEl>
                                        <p:attrNameLst>
                                          <p:attrName>ppt_w</p:attrName>
                                        </p:attrNameLst>
                                      </p:cBhvr>
                                      <p:tavLst>
                                        <p:tav tm="0">
                                          <p:val>
                                            <p:fltVal val="0"/>
                                          </p:val>
                                        </p:tav>
                                        <p:tav tm="100000">
                                          <p:val>
                                            <p:strVal val="#ppt_w"/>
                                          </p:val>
                                        </p:tav>
                                      </p:tavLst>
                                    </p:anim>
                                    <p:anim calcmode="lin" valueType="num">
                                      <p:cBhvr>
                                        <p:cTn id="87" dur="500" fill="hold"/>
                                        <p:tgtEl>
                                          <p:spTgt spid="19"/>
                                        </p:tgtEl>
                                        <p:attrNameLst>
                                          <p:attrName>ppt_h</p:attrName>
                                        </p:attrNameLst>
                                      </p:cBhvr>
                                      <p:tavLst>
                                        <p:tav tm="0">
                                          <p:val>
                                            <p:fltVal val="0"/>
                                          </p:val>
                                        </p:tav>
                                        <p:tav tm="100000">
                                          <p:val>
                                            <p:strVal val="#ppt_h"/>
                                          </p:val>
                                        </p:tav>
                                      </p:tavLst>
                                    </p:anim>
                                    <p:animEffect transition="in" filter="fade">
                                      <p:cBhvr>
                                        <p:cTn id="88" dur="500"/>
                                        <p:tgtEl>
                                          <p:spTgt spid="19"/>
                                        </p:tgtEl>
                                      </p:cBhvr>
                                    </p:animEffect>
                                  </p:childTnLst>
                                </p:cTn>
                              </p:par>
                              <p:par>
                                <p:cTn id="89" presetID="53" presetClass="entr" presetSubtype="16" fill="hold" nodeType="withEffect">
                                  <p:stCondLst>
                                    <p:cond delay="0"/>
                                  </p:stCondLst>
                                  <p:childTnLst>
                                    <p:set>
                                      <p:cBhvr>
                                        <p:cTn id="90" dur="1" fill="hold">
                                          <p:stCondLst>
                                            <p:cond delay="0"/>
                                          </p:stCondLst>
                                        </p:cTn>
                                        <p:tgtEl>
                                          <p:spTgt spid="44"/>
                                        </p:tgtEl>
                                        <p:attrNameLst>
                                          <p:attrName>style.visibility</p:attrName>
                                        </p:attrNameLst>
                                      </p:cBhvr>
                                      <p:to>
                                        <p:strVal val="visible"/>
                                      </p:to>
                                    </p:set>
                                    <p:anim calcmode="lin" valueType="num">
                                      <p:cBhvr>
                                        <p:cTn id="91" dur="500" fill="hold"/>
                                        <p:tgtEl>
                                          <p:spTgt spid="44"/>
                                        </p:tgtEl>
                                        <p:attrNameLst>
                                          <p:attrName>ppt_w</p:attrName>
                                        </p:attrNameLst>
                                      </p:cBhvr>
                                      <p:tavLst>
                                        <p:tav tm="0">
                                          <p:val>
                                            <p:fltVal val="0"/>
                                          </p:val>
                                        </p:tav>
                                        <p:tav tm="100000">
                                          <p:val>
                                            <p:strVal val="#ppt_w"/>
                                          </p:val>
                                        </p:tav>
                                      </p:tavLst>
                                    </p:anim>
                                    <p:anim calcmode="lin" valueType="num">
                                      <p:cBhvr>
                                        <p:cTn id="92" dur="500" fill="hold"/>
                                        <p:tgtEl>
                                          <p:spTgt spid="44"/>
                                        </p:tgtEl>
                                        <p:attrNameLst>
                                          <p:attrName>ppt_h</p:attrName>
                                        </p:attrNameLst>
                                      </p:cBhvr>
                                      <p:tavLst>
                                        <p:tav tm="0">
                                          <p:val>
                                            <p:fltVal val="0"/>
                                          </p:val>
                                        </p:tav>
                                        <p:tav tm="100000">
                                          <p:val>
                                            <p:strVal val="#ppt_h"/>
                                          </p:val>
                                        </p:tav>
                                      </p:tavLst>
                                    </p:anim>
                                    <p:animEffect transition="in" filter="fade">
                                      <p:cBhvr>
                                        <p:cTn id="93" dur="500"/>
                                        <p:tgtEl>
                                          <p:spTgt spid="44"/>
                                        </p:tgtEl>
                                      </p:cBhvr>
                                    </p:animEffect>
                                  </p:childTnLst>
                                </p:cTn>
                              </p:par>
                              <p:par>
                                <p:cTn id="94" presetID="53" presetClass="entr" presetSubtype="16" fill="hold" nodeType="withEffect">
                                  <p:stCondLst>
                                    <p:cond delay="0"/>
                                  </p:stCondLst>
                                  <p:childTnLst>
                                    <p:set>
                                      <p:cBhvr>
                                        <p:cTn id="95" dur="1" fill="hold">
                                          <p:stCondLst>
                                            <p:cond delay="0"/>
                                          </p:stCondLst>
                                        </p:cTn>
                                        <p:tgtEl>
                                          <p:spTgt spid="3"/>
                                        </p:tgtEl>
                                        <p:attrNameLst>
                                          <p:attrName>style.visibility</p:attrName>
                                        </p:attrNameLst>
                                      </p:cBhvr>
                                      <p:to>
                                        <p:strVal val="visible"/>
                                      </p:to>
                                    </p:set>
                                    <p:anim calcmode="lin" valueType="num">
                                      <p:cBhvr>
                                        <p:cTn id="96" dur="500" fill="hold"/>
                                        <p:tgtEl>
                                          <p:spTgt spid="3"/>
                                        </p:tgtEl>
                                        <p:attrNameLst>
                                          <p:attrName>ppt_w</p:attrName>
                                        </p:attrNameLst>
                                      </p:cBhvr>
                                      <p:tavLst>
                                        <p:tav tm="0">
                                          <p:val>
                                            <p:fltVal val="0"/>
                                          </p:val>
                                        </p:tav>
                                        <p:tav tm="100000">
                                          <p:val>
                                            <p:strVal val="#ppt_w"/>
                                          </p:val>
                                        </p:tav>
                                      </p:tavLst>
                                    </p:anim>
                                    <p:anim calcmode="lin" valueType="num">
                                      <p:cBhvr>
                                        <p:cTn id="97" dur="500" fill="hold"/>
                                        <p:tgtEl>
                                          <p:spTgt spid="3"/>
                                        </p:tgtEl>
                                        <p:attrNameLst>
                                          <p:attrName>ppt_h</p:attrName>
                                        </p:attrNameLst>
                                      </p:cBhvr>
                                      <p:tavLst>
                                        <p:tav tm="0">
                                          <p:val>
                                            <p:fltVal val="0"/>
                                          </p:val>
                                        </p:tav>
                                        <p:tav tm="100000">
                                          <p:val>
                                            <p:strVal val="#ppt_h"/>
                                          </p:val>
                                        </p:tav>
                                      </p:tavLst>
                                    </p:anim>
                                    <p:animEffect transition="in" filter="fade">
                                      <p:cBhvr>
                                        <p:cTn id="98" dur="500"/>
                                        <p:tgtEl>
                                          <p:spTgt spid="3"/>
                                        </p:tgtEl>
                                      </p:cBhvr>
                                    </p:animEffect>
                                  </p:childTnLst>
                                </p:cTn>
                              </p:par>
                              <p:par>
                                <p:cTn id="99" presetID="53" presetClass="entr" presetSubtype="16" fill="hold" nodeType="withEffect">
                                  <p:stCondLst>
                                    <p:cond delay="0"/>
                                  </p:stCondLst>
                                  <p:childTnLst>
                                    <p:set>
                                      <p:cBhvr>
                                        <p:cTn id="100" dur="1" fill="hold">
                                          <p:stCondLst>
                                            <p:cond delay="0"/>
                                          </p:stCondLst>
                                        </p:cTn>
                                        <p:tgtEl>
                                          <p:spTgt spid="21"/>
                                        </p:tgtEl>
                                        <p:attrNameLst>
                                          <p:attrName>style.visibility</p:attrName>
                                        </p:attrNameLst>
                                      </p:cBhvr>
                                      <p:to>
                                        <p:strVal val="visible"/>
                                      </p:to>
                                    </p:set>
                                    <p:anim calcmode="lin" valueType="num">
                                      <p:cBhvr>
                                        <p:cTn id="101" dur="500" fill="hold"/>
                                        <p:tgtEl>
                                          <p:spTgt spid="21"/>
                                        </p:tgtEl>
                                        <p:attrNameLst>
                                          <p:attrName>ppt_w</p:attrName>
                                        </p:attrNameLst>
                                      </p:cBhvr>
                                      <p:tavLst>
                                        <p:tav tm="0">
                                          <p:val>
                                            <p:fltVal val="0"/>
                                          </p:val>
                                        </p:tav>
                                        <p:tav tm="100000">
                                          <p:val>
                                            <p:strVal val="#ppt_w"/>
                                          </p:val>
                                        </p:tav>
                                      </p:tavLst>
                                    </p:anim>
                                    <p:anim calcmode="lin" valueType="num">
                                      <p:cBhvr>
                                        <p:cTn id="102" dur="500" fill="hold"/>
                                        <p:tgtEl>
                                          <p:spTgt spid="21"/>
                                        </p:tgtEl>
                                        <p:attrNameLst>
                                          <p:attrName>ppt_h</p:attrName>
                                        </p:attrNameLst>
                                      </p:cBhvr>
                                      <p:tavLst>
                                        <p:tav tm="0">
                                          <p:val>
                                            <p:fltVal val="0"/>
                                          </p:val>
                                        </p:tav>
                                        <p:tav tm="100000">
                                          <p:val>
                                            <p:strVal val="#ppt_h"/>
                                          </p:val>
                                        </p:tav>
                                      </p:tavLst>
                                    </p:anim>
                                    <p:animEffect transition="in" filter="fade">
                                      <p:cBhvr>
                                        <p:cTn id="103" dur="500"/>
                                        <p:tgtEl>
                                          <p:spTgt spid="21"/>
                                        </p:tgtEl>
                                      </p:cBhvr>
                                    </p:animEffect>
                                  </p:childTnLst>
                                </p:cTn>
                              </p:par>
                            </p:childTnLst>
                          </p:cTn>
                        </p:par>
                        <p:par>
                          <p:cTn id="104" fill="hold">
                            <p:stCondLst>
                              <p:cond delay="3500"/>
                            </p:stCondLst>
                            <p:childTnLst>
                              <p:par>
                                <p:cTn id="105" presetID="22" presetClass="entr" presetSubtype="8" fill="hold" nodeType="afterEffect">
                                  <p:stCondLst>
                                    <p:cond delay="0"/>
                                  </p:stCondLst>
                                  <p:childTnLst>
                                    <p:set>
                                      <p:cBhvr>
                                        <p:cTn id="106" dur="1" fill="hold">
                                          <p:stCondLst>
                                            <p:cond delay="0"/>
                                          </p:stCondLst>
                                        </p:cTn>
                                        <p:tgtEl>
                                          <p:spTgt spid="13"/>
                                        </p:tgtEl>
                                        <p:attrNameLst>
                                          <p:attrName>style.visibility</p:attrName>
                                        </p:attrNameLst>
                                      </p:cBhvr>
                                      <p:to>
                                        <p:strVal val="visible"/>
                                      </p:to>
                                    </p:set>
                                    <p:animEffect transition="in" filter="wipe(left)">
                                      <p:cBhvr>
                                        <p:cTn id="107" dur="500"/>
                                        <p:tgtEl>
                                          <p:spTgt spid="13"/>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46"/>
                                        </p:tgtEl>
                                        <p:attrNameLst>
                                          <p:attrName>style.visibility</p:attrName>
                                        </p:attrNameLst>
                                      </p:cBhvr>
                                      <p:to>
                                        <p:strVal val="visible"/>
                                      </p:to>
                                    </p:set>
                                    <p:animEffect transition="in" filter="fade">
                                      <p:cBhvr>
                                        <p:cTn id="112" dur="500"/>
                                        <p:tgtEl>
                                          <p:spTgt spid="46"/>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nodeType="clickEffect">
                                  <p:stCondLst>
                                    <p:cond delay="0"/>
                                  </p:stCondLst>
                                  <p:childTnLst>
                                    <p:set>
                                      <p:cBhvr>
                                        <p:cTn id="116" dur="1" fill="hold">
                                          <p:stCondLst>
                                            <p:cond delay="0"/>
                                          </p:stCondLst>
                                        </p:cTn>
                                        <p:tgtEl>
                                          <p:spTgt spid="14"/>
                                        </p:tgtEl>
                                        <p:attrNameLst>
                                          <p:attrName>style.visibility</p:attrName>
                                        </p:attrNameLst>
                                      </p:cBhvr>
                                      <p:to>
                                        <p:strVal val="visible"/>
                                      </p:to>
                                    </p:set>
                                    <p:animEffect transition="in" filter="wipe(down)">
                                      <p:cBhvr>
                                        <p:cTn id="1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12" grpId="0" bldLvl="0" animBg="1"/>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id="{48919E3B-6233-0C1A-F2A3-482D88C51B07}"/>
              </a:ext>
            </a:extLst>
          </p:cNvPr>
          <p:cNvSpPr txBox="1"/>
          <p:nvPr/>
        </p:nvSpPr>
        <p:spPr>
          <a:xfrm>
            <a:off x="1306853" y="320805"/>
            <a:ext cx="10264661" cy="2062103"/>
          </a:xfrm>
          <a:prstGeom prst="rect">
            <a:avLst/>
          </a:prstGeom>
          <a:noFill/>
        </p:spPr>
        <p:txBody>
          <a:bodyPr wrap="square">
            <a:spAutoFit/>
          </a:bodyPr>
          <a:lstStyle/>
          <a:p>
            <a:pPr lvl="0" algn="just">
              <a:defRPr/>
            </a:pPr>
            <a:r>
              <a:rPr lang="vi-VN" sz="3200" b="1" dirty="0">
                <a:solidFill>
                  <a:srgbClr val="002060"/>
                </a:solidFill>
                <a:latin typeface="Cambria" panose="02040503050406030204" pitchFamily="18" charset="0"/>
                <a:ea typeface="Cambria" panose="02040503050406030204" pitchFamily="18" charset="0"/>
                <a:cs typeface="Calibri" panose="020F0502020204030204" pitchFamily="34" charset="0"/>
              </a:rPr>
              <a:t>Người ta cần dán các mảnh nhựa màu vừa đủ vào khung của những chiếc đèn hình lập phương như hình dưới đây. Hãy tính diện tích các mảnh nhựa màu cần sử dụng cho mỗi bóng đèn.</a:t>
            </a:r>
            <a:endParaRPr kumimoji="0" lang="vi-VN"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latin typeface="Cambria" panose="02040503050406030204" pitchFamily="18" charset="0"/>
                <a:ea typeface="Cambria" panose="02040503050406030204" pitchFamily="18" charset="0"/>
              </a:rPr>
              <a:t>1</a:t>
            </a:r>
          </a:p>
        </p:txBody>
      </p:sp>
      <p:pic>
        <p:nvPicPr>
          <p:cNvPr id="6" name="Picture 5">
            <a:extLst>
              <a:ext uri="{FF2B5EF4-FFF2-40B4-BE49-F238E27FC236}">
                <a16:creationId xmlns:a16="http://schemas.microsoft.com/office/drawing/2014/main" id="{3CB0C2F0-D09A-3D02-F837-5ABAFC3857E6}"/>
              </a:ext>
            </a:extLst>
          </p:cNvPr>
          <p:cNvPicPr>
            <a:picLocks noChangeAspect="1"/>
          </p:cNvPicPr>
          <p:nvPr/>
        </p:nvPicPr>
        <p:blipFill>
          <a:blip r:embed="rId3"/>
          <a:stretch>
            <a:fillRect/>
          </a:stretch>
        </p:blipFill>
        <p:spPr>
          <a:xfrm>
            <a:off x="1731508" y="2508476"/>
            <a:ext cx="8522834" cy="37150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TextBox 1">
            <a:extLst>
              <a:ext uri="{FF2B5EF4-FFF2-40B4-BE49-F238E27FC236}">
                <a16:creationId xmlns:a16="http://schemas.microsoft.com/office/drawing/2014/main" id="{5D8A0248-3728-D27E-0516-190710531D60}"/>
              </a:ext>
            </a:extLst>
          </p:cNvPr>
          <p:cNvSpPr txBox="1"/>
          <p:nvPr/>
        </p:nvSpPr>
        <p:spPr>
          <a:xfrm>
            <a:off x="816429" y="685800"/>
            <a:ext cx="10003971" cy="5632311"/>
          </a:xfrm>
          <a:prstGeom prst="rect">
            <a:avLst/>
          </a:prstGeom>
          <a:noFill/>
        </p:spPr>
        <p:txBody>
          <a:bodyPr wrap="square" rtlCol="0">
            <a:spAutoFit/>
          </a:bodyPr>
          <a:lstStyle/>
          <a:p>
            <a:pPr algn="ctr"/>
            <a:r>
              <a:rPr lang="en-US" sz="4000" b="0" i="0" dirty="0" err="1">
                <a:solidFill>
                  <a:srgbClr val="FF0000"/>
                </a:solidFill>
                <a:effectLst/>
                <a:latin typeface="Cambria" panose="02040503050406030204" pitchFamily="18" charset="0"/>
                <a:ea typeface="Cambria" panose="02040503050406030204" pitchFamily="18" charset="0"/>
              </a:rPr>
              <a:t>Diện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tích</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nhựa</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cần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sử</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dụng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cho</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bóng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đèn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cạnh</a:t>
            </a:r>
            <a:r>
              <a:rPr lang="en-US" sz="4000" b="0" i="0" dirty="0">
                <a:solidFill>
                  <a:srgbClr val="FF0000"/>
                </a:solidFill>
                <a:effectLst/>
                <a:latin typeface="Cambria" panose="02040503050406030204" pitchFamily="18" charset="0"/>
                <a:ea typeface="Cambria" panose="02040503050406030204" pitchFamily="18" charset="0"/>
              </a:rPr>
              <a:t> 25 cm </a:t>
            </a:r>
            <a:r>
              <a:rPr lang="en-US" sz="4000" b="0" i="0" dirty="0" err="1">
                <a:solidFill>
                  <a:srgbClr val="FF0000"/>
                </a:solidFill>
                <a:effectLst/>
                <a:latin typeface="Cambria" panose="02040503050406030204" pitchFamily="18" charset="0"/>
                <a:ea typeface="Cambria" panose="02040503050406030204" pitchFamily="18" charset="0"/>
              </a:rPr>
              <a:t>là</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a:solidFill>
                  <a:srgbClr val="FF0000"/>
                </a:solidFill>
                <a:effectLst/>
                <a:latin typeface="Cambria" panose="02040503050406030204" pitchFamily="18" charset="0"/>
                <a:ea typeface="Cambria" panose="02040503050406030204" pitchFamily="18" charset="0"/>
              </a:rPr>
              <a:t>25 × 25 × 6 = 3 750 (cm</a:t>
            </a:r>
            <a:r>
              <a:rPr lang="en-US" sz="4000" b="0" i="0" baseline="30000" dirty="0">
                <a:solidFill>
                  <a:srgbClr val="FF0000"/>
                </a:solidFill>
                <a:effectLst/>
                <a:latin typeface="Cambria" panose="02040503050406030204" pitchFamily="18" charset="0"/>
                <a:ea typeface="Cambria" panose="02040503050406030204" pitchFamily="18" charset="0"/>
              </a:rPr>
              <a:t>2</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err="1">
                <a:solidFill>
                  <a:srgbClr val="FF0000"/>
                </a:solidFill>
                <a:effectLst/>
                <a:latin typeface="Cambria" panose="02040503050406030204" pitchFamily="18" charset="0"/>
                <a:ea typeface="Cambria" panose="02040503050406030204" pitchFamily="18" charset="0"/>
              </a:rPr>
              <a:t>Diện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tích</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nhựa</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cần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sử</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dụng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cho</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bóng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đèn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cạnh</a:t>
            </a:r>
            <a:r>
              <a:rPr lang="en-US" sz="4000" b="0" i="0" dirty="0">
                <a:solidFill>
                  <a:srgbClr val="FF0000"/>
                </a:solidFill>
                <a:effectLst/>
                <a:latin typeface="Cambria" panose="02040503050406030204" pitchFamily="18" charset="0"/>
                <a:ea typeface="Cambria" panose="02040503050406030204" pitchFamily="18" charset="0"/>
              </a:rPr>
              <a:t> 15 cm </a:t>
            </a:r>
            <a:r>
              <a:rPr lang="en-US" sz="4000" b="0" i="0" dirty="0" err="1">
                <a:solidFill>
                  <a:srgbClr val="FF0000"/>
                </a:solidFill>
                <a:effectLst/>
                <a:latin typeface="Cambria" panose="02040503050406030204" pitchFamily="18" charset="0"/>
                <a:ea typeface="Cambria" panose="02040503050406030204" pitchFamily="18" charset="0"/>
              </a:rPr>
              <a:t>là</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a:solidFill>
                  <a:srgbClr val="FF0000"/>
                </a:solidFill>
                <a:effectLst/>
                <a:latin typeface="Cambria" panose="02040503050406030204" pitchFamily="18" charset="0"/>
                <a:ea typeface="Cambria" panose="02040503050406030204" pitchFamily="18" charset="0"/>
              </a:rPr>
              <a:t>15 × 15 × 6 = 1 350 (cm</a:t>
            </a:r>
            <a:r>
              <a:rPr lang="en-US" sz="4000" b="0" i="0" baseline="30000" dirty="0">
                <a:solidFill>
                  <a:srgbClr val="FF0000"/>
                </a:solidFill>
                <a:effectLst/>
                <a:latin typeface="Cambria" panose="02040503050406030204" pitchFamily="18" charset="0"/>
                <a:ea typeface="Cambria" panose="02040503050406030204" pitchFamily="18" charset="0"/>
              </a:rPr>
              <a:t>2</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err="1">
                <a:solidFill>
                  <a:srgbClr val="FF0000"/>
                </a:solidFill>
                <a:effectLst/>
                <a:latin typeface="Cambria" panose="02040503050406030204" pitchFamily="18" charset="0"/>
                <a:ea typeface="Cambria" panose="02040503050406030204" pitchFamily="18" charset="0"/>
              </a:rPr>
              <a:t>Diện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tích</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nhựa</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cần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sử</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dụng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cho</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bóng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đèn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cạnh</a:t>
            </a:r>
            <a:r>
              <a:rPr lang="en-US" sz="4000" b="0" i="0" dirty="0">
                <a:solidFill>
                  <a:srgbClr val="FF0000"/>
                </a:solidFill>
                <a:effectLst/>
                <a:latin typeface="Cambria" panose="02040503050406030204" pitchFamily="18" charset="0"/>
                <a:ea typeface="Cambria" panose="02040503050406030204" pitchFamily="18" charset="0"/>
              </a:rPr>
              <a:t> 25 cm </a:t>
            </a:r>
            <a:r>
              <a:rPr lang="en-US" sz="4000" b="0" i="0" dirty="0" err="1">
                <a:solidFill>
                  <a:srgbClr val="FF0000"/>
                </a:solidFill>
                <a:effectLst/>
                <a:latin typeface="Cambria" panose="02040503050406030204" pitchFamily="18" charset="0"/>
                <a:ea typeface="Cambria" panose="02040503050406030204" pitchFamily="18" charset="0"/>
              </a:rPr>
              <a:t>là</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a:solidFill>
                  <a:srgbClr val="FF0000"/>
                </a:solidFill>
                <a:effectLst/>
                <a:latin typeface="Cambria" panose="02040503050406030204" pitchFamily="18" charset="0"/>
                <a:ea typeface="Cambria" panose="02040503050406030204" pitchFamily="18" charset="0"/>
              </a:rPr>
              <a:t>30 × 30 × 6 = 5 400 (cm</a:t>
            </a:r>
            <a:r>
              <a:rPr lang="en-US" sz="4000" b="0" i="0" baseline="30000" dirty="0">
                <a:solidFill>
                  <a:srgbClr val="FF0000"/>
                </a:solidFill>
                <a:effectLst/>
                <a:latin typeface="Cambria" panose="02040503050406030204" pitchFamily="18" charset="0"/>
                <a:ea typeface="Cambria" panose="02040503050406030204" pitchFamily="18" charset="0"/>
              </a:rPr>
              <a:t>2</a:t>
            </a:r>
            <a:r>
              <a:rPr lang="en-US" sz="4000" b="0" i="0" dirty="0">
                <a:solidFill>
                  <a:srgbClr val="FF0000"/>
                </a:solidFill>
                <a:effectLst/>
                <a:latin typeface="Cambria" panose="02040503050406030204" pitchFamily="18" charset="0"/>
                <a:ea typeface="Cambria" panose="020405030504060302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id="{48919E3B-6233-0C1A-F2A3-482D88C51B07}"/>
              </a:ext>
            </a:extLst>
          </p:cNvPr>
          <p:cNvSpPr txBox="1"/>
          <p:nvPr/>
        </p:nvSpPr>
        <p:spPr>
          <a:xfrm>
            <a:off x="1306853" y="320805"/>
            <a:ext cx="10264661" cy="2308324"/>
          </a:xfrm>
          <a:prstGeom prst="rect">
            <a:avLst/>
          </a:prstGeom>
          <a:noFill/>
        </p:spPr>
        <p:txBody>
          <a:bodyPr wrap="square">
            <a:spAutoFit/>
          </a:bodyPr>
          <a:lstStyle/>
          <a:p>
            <a:pPr lvl="0" algn="just">
              <a:defRPr/>
            </a:pPr>
            <a:r>
              <a:rPr lang="vi-VN" sz="3600" b="1" dirty="0">
                <a:solidFill>
                  <a:srgbClr val="002060"/>
                </a:solidFill>
                <a:latin typeface="Cambria" panose="02040503050406030204" pitchFamily="18" charset="0"/>
                <a:ea typeface="Cambria" panose="02040503050406030204" pitchFamily="18" charset="0"/>
                <a:cs typeface="Calibri" panose="020F0502020204030204" pitchFamily="34" charset="0"/>
              </a:rPr>
              <a:t>Mai muốn phủ các mặt xung quanh và mặt trên cùng của một chiếc bánh có dạng hình lập phương cạnh 10 cm bằng một lớp kem. Tính diện tích phần bánh cần phủ.</a:t>
            </a:r>
            <a:endPar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pic>
        <p:nvPicPr>
          <p:cNvPr id="8" name="Picture 7">
            <a:extLst>
              <a:ext uri="{FF2B5EF4-FFF2-40B4-BE49-F238E27FC236}">
                <a16:creationId xmlns:a16="http://schemas.microsoft.com/office/drawing/2014/main" id="{50A160B4-877B-BB42-1700-D704F6500E4C}"/>
              </a:ext>
            </a:extLst>
          </p:cNvPr>
          <p:cNvPicPr>
            <a:picLocks noChangeAspect="1"/>
          </p:cNvPicPr>
          <p:nvPr/>
        </p:nvPicPr>
        <p:blipFill>
          <a:blip r:embed="rId3"/>
          <a:stretch>
            <a:fillRect/>
          </a:stretch>
        </p:blipFill>
        <p:spPr>
          <a:xfrm>
            <a:off x="7490353" y="2481942"/>
            <a:ext cx="4183215" cy="3073854"/>
          </a:xfrm>
          <a:prstGeom prst="rect">
            <a:avLst/>
          </a:prstGeom>
        </p:spPr>
      </p:pic>
      <p:sp>
        <p:nvSpPr>
          <p:cNvPr id="9" name="TextBox 8">
            <a:extLst>
              <a:ext uri="{FF2B5EF4-FFF2-40B4-BE49-F238E27FC236}">
                <a16:creationId xmlns:a16="http://schemas.microsoft.com/office/drawing/2014/main" id="{7BE06220-8D7A-C95D-784A-7334467EE302}"/>
              </a:ext>
            </a:extLst>
          </p:cNvPr>
          <p:cNvSpPr txBox="1"/>
          <p:nvPr/>
        </p:nvSpPr>
        <p:spPr>
          <a:xfrm>
            <a:off x="1012371" y="3135086"/>
            <a:ext cx="6792686" cy="2308324"/>
          </a:xfrm>
          <a:prstGeom prst="rect">
            <a:avLst/>
          </a:prstGeom>
          <a:noFill/>
        </p:spPr>
        <p:txBody>
          <a:bodyPr wrap="square" rtlCol="0">
            <a:spAutoFit/>
          </a:bodyPr>
          <a:lstStyle/>
          <a:p>
            <a:pPr algn="ctr"/>
            <a:r>
              <a:rPr lang="en-US" sz="3600" b="1" i="0" dirty="0" err="1">
                <a:solidFill>
                  <a:srgbClr val="FF0000"/>
                </a:solidFill>
                <a:effectLst/>
                <a:latin typeface="Cambria" panose="02040503050406030204" pitchFamily="18" charset="0"/>
                <a:ea typeface="Cambria" panose="02040503050406030204" pitchFamily="18" charset="0"/>
              </a:rPr>
              <a:t>Bài</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giải</a:t>
            </a:r>
            <a:r>
              <a:rPr lang="en-US" sz="3600" b="1" i="0" dirty="0">
                <a:solidFill>
                  <a:srgbClr val="FF0000"/>
                </a:solidFill>
                <a:effectLst/>
                <a:latin typeface="Cambria" panose="02040503050406030204" pitchFamily="18" charset="0"/>
                <a:ea typeface="Cambria" panose="02040503050406030204" pitchFamily="18" charset="0"/>
              </a:rPr>
              <a:t>:</a:t>
            </a:r>
            <a:endParaRPr lang="en-US" sz="3600" b="0" i="0" dirty="0">
              <a:solidFill>
                <a:srgbClr val="FF0000"/>
              </a:solidFill>
              <a:effectLst/>
              <a:latin typeface="Cambria" panose="02040503050406030204" pitchFamily="18" charset="0"/>
              <a:ea typeface="Cambria" panose="02040503050406030204" pitchFamily="18" charset="0"/>
            </a:endParaRPr>
          </a:p>
          <a:p>
            <a:pPr algn="ctr"/>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phần</a:t>
            </a:r>
            <a:r>
              <a:rPr lang="en-US" sz="3600" b="0" i="0" dirty="0">
                <a:solidFill>
                  <a:srgbClr val="FF0000"/>
                </a:solidFill>
                <a:effectLst/>
                <a:latin typeface="Cambria" panose="02040503050406030204" pitchFamily="18" charset="0"/>
                <a:ea typeface="Cambria" panose="02040503050406030204" pitchFamily="18" charset="0"/>
              </a:rPr>
              <a:t> bánh </a:t>
            </a:r>
            <a:r>
              <a:rPr lang="en-US" sz="3600" b="0" i="0" dirty="0" err="1">
                <a:solidFill>
                  <a:srgbClr val="FF0000"/>
                </a:solidFill>
                <a:effectLst/>
                <a:latin typeface="Cambria" panose="02040503050406030204" pitchFamily="18" charset="0"/>
                <a:ea typeface="Cambria" panose="02040503050406030204" pitchFamily="18" charset="0"/>
              </a:rPr>
              <a:t>cần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phủ</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a:t>
            </a:r>
          </a:p>
          <a:p>
            <a:pPr algn="ctr"/>
            <a:r>
              <a:rPr lang="en-US" sz="3600" b="0" i="0" dirty="0">
                <a:solidFill>
                  <a:srgbClr val="FF0000"/>
                </a:solidFill>
                <a:effectLst/>
                <a:latin typeface="Cambria" panose="02040503050406030204" pitchFamily="18" charset="0"/>
                <a:ea typeface="Cambria" panose="02040503050406030204" pitchFamily="18" charset="0"/>
              </a:rPr>
              <a:t>10 × 10 × 5 = 500 (cm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a:p>
            <a:pPr algn="r"/>
            <a:r>
              <a:rPr lang="en-US" sz="3600" b="0" i="0" dirty="0" err="1">
                <a:solidFill>
                  <a:srgbClr val="FF0000"/>
                </a:solidFill>
                <a:effectLst/>
                <a:latin typeface="Cambria" panose="02040503050406030204" pitchFamily="18" charset="0"/>
                <a:ea typeface="Cambria" panose="02040503050406030204" pitchFamily="18" charset="0"/>
              </a:rPr>
              <a:t>Đáp</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số</a:t>
            </a:r>
            <a:r>
              <a:rPr lang="en-US" sz="3600" b="0" i="0" dirty="0">
                <a:solidFill>
                  <a:srgbClr val="FF0000"/>
                </a:solidFill>
                <a:effectLst/>
                <a:latin typeface="Cambria" panose="02040503050406030204" pitchFamily="18" charset="0"/>
                <a:ea typeface="Cambria" panose="02040503050406030204" pitchFamily="18" charset="0"/>
              </a:rPr>
              <a:t>: 500 cm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701230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id="{48919E3B-6233-0C1A-F2A3-482D88C51B07}"/>
              </a:ext>
            </a:extLst>
          </p:cNvPr>
          <p:cNvSpPr txBox="1"/>
          <p:nvPr/>
        </p:nvSpPr>
        <p:spPr>
          <a:xfrm>
            <a:off x="1306853" y="320805"/>
            <a:ext cx="10264661" cy="2062103"/>
          </a:xfrm>
          <a:prstGeom prst="rect">
            <a:avLst/>
          </a:prstGeom>
          <a:noFill/>
        </p:spPr>
        <p:txBody>
          <a:bodyPr wrap="square">
            <a:spAutoFit/>
          </a:bodyPr>
          <a:lstStyle/>
          <a:p>
            <a:pPr lvl="0" algn="just">
              <a:defRPr/>
            </a:pPr>
            <a:r>
              <a:rPr lang="vi-VN" sz="3200" dirty="0">
                <a:solidFill>
                  <a:srgbClr val="002060"/>
                </a:solidFill>
                <a:latin typeface="Cambria" panose="02040503050406030204" pitchFamily="18" charset="0"/>
                <a:ea typeface="Cambria" panose="02040503050406030204" pitchFamily="18" charset="0"/>
              </a:rPr>
              <a:t>Rô-bốt cung cấp dịch vụ trang trí chậu cây với giá 25 đồng cho 1 cm</a:t>
            </a:r>
            <a:r>
              <a:rPr lang="vi-VN" sz="3200" baseline="30000" dirty="0">
                <a:solidFill>
                  <a:srgbClr val="002060"/>
                </a:solidFill>
                <a:latin typeface="Cambria" panose="02040503050406030204" pitchFamily="18" charset="0"/>
                <a:ea typeface="Cambria" panose="02040503050406030204" pitchFamily="18" charset="0"/>
              </a:rPr>
              <a:t>2</a:t>
            </a:r>
            <a:r>
              <a:rPr lang="vi-VN" sz="3200" dirty="0">
                <a:solidFill>
                  <a:srgbClr val="002060"/>
                </a:solidFill>
                <a:latin typeface="Cambria" panose="02040503050406030204" pitchFamily="18" charset="0"/>
                <a:ea typeface="Cambria" panose="02040503050406030204" pitchFamily="18" charset="0"/>
              </a:rPr>
              <a:t> chậu cây. Nam muốn trang trí các mặt xung quanh của chậu cây có dạng hình lập phương cạnh 20 cm. Hãy tính số tiền mà Nam cần trả cho Rô-bốt.</a:t>
            </a:r>
            <a:endParaRPr kumimoji="0" lang="vi-VN" sz="5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pic>
        <p:nvPicPr>
          <p:cNvPr id="6" name="Picture 5">
            <a:extLst>
              <a:ext uri="{FF2B5EF4-FFF2-40B4-BE49-F238E27FC236}">
                <a16:creationId xmlns:a16="http://schemas.microsoft.com/office/drawing/2014/main" id="{1C743C95-580C-D869-97DE-371B2A95861C}"/>
              </a:ext>
            </a:extLst>
          </p:cNvPr>
          <p:cNvPicPr>
            <a:picLocks noChangeAspect="1"/>
          </p:cNvPicPr>
          <p:nvPr/>
        </p:nvPicPr>
        <p:blipFill>
          <a:blip r:embed="rId3"/>
          <a:stretch>
            <a:fillRect/>
          </a:stretch>
        </p:blipFill>
        <p:spPr>
          <a:xfrm>
            <a:off x="7441545" y="2710543"/>
            <a:ext cx="4321149" cy="2642507"/>
          </a:xfrm>
          <a:prstGeom prst="rect">
            <a:avLst/>
          </a:prstGeom>
        </p:spPr>
      </p:pic>
      <p:sp>
        <p:nvSpPr>
          <p:cNvPr id="10" name="TextBox 9">
            <a:extLst>
              <a:ext uri="{FF2B5EF4-FFF2-40B4-BE49-F238E27FC236}">
                <a16:creationId xmlns:a16="http://schemas.microsoft.com/office/drawing/2014/main" id="{7BE06220-8D7A-C95D-784A-7334467EE302}"/>
              </a:ext>
            </a:extLst>
          </p:cNvPr>
          <p:cNvSpPr txBox="1"/>
          <p:nvPr/>
        </p:nvSpPr>
        <p:spPr>
          <a:xfrm>
            <a:off x="1012371" y="3135086"/>
            <a:ext cx="6792686" cy="3046988"/>
          </a:xfrm>
          <a:prstGeom prst="rect">
            <a:avLst/>
          </a:prstGeom>
          <a:noFill/>
        </p:spPr>
        <p:txBody>
          <a:bodyPr wrap="square" rtlCol="0">
            <a:spAutoFit/>
          </a:bodyPr>
          <a:lstStyle/>
          <a:p>
            <a:pPr algn="ctr"/>
            <a:r>
              <a:rPr lang="en-US" sz="3200" b="1" dirty="0" err="1">
                <a:solidFill>
                  <a:srgbClr val="FF0000"/>
                </a:solidFill>
                <a:latin typeface="Cambria" panose="02040503050406030204" pitchFamily="18" charset="0"/>
                <a:ea typeface="Cambria" panose="02040503050406030204" pitchFamily="18" charset="0"/>
              </a:rPr>
              <a:t>Bài</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giải</a:t>
            </a:r>
            <a:r>
              <a:rPr lang="en-US" sz="3200" b="1" dirty="0">
                <a:solidFill>
                  <a:srgbClr val="FF0000"/>
                </a:solidFill>
                <a:latin typeface="Cambria" panose="02040503050406030204" pitchFamily="18" charset="0"/>
                <a:ea typeface="Cambria" panose="02040503050406030204" pitchFamily="18" charset="0"/>
              </a:rPr>
              <a:t>:</a:t>
            </a:r>
            <a:endParaRPr lang="en-US" sz="3200" dirty="0">
              <a:solidFill>
                <a:srgbClr val="FF0000"/>
              </a:solidFill>
              <a:latin typeface="Cambria" panose="02040503050406030204" pitchFamily="18" charset="0"/>
              <a:ea typeface="Cambria" panose="02040503050406030204" pitchFamily="18" charset="0"/>
            </a:endParaRPr>
          </a:p>
          <a:p>
            <a:pPr algn="ctr"/>
            <a:r>
              <a:rPr lang="en-US" sz="3200" dirty="0" err="1">
                <a:solidFill>
                  <a:srgbClr val="FF0000"/>
                </a:solidFill>
                <a:latin typeface="Cambria" panose="02040503050406030204" pitchFamily="18" charset="0"/>
                <a:ea typeface="Cambria" panose="02040503050406030204" pitchFamily="18" charset="0"/>
              </a:rPr>
              <a:t>Diện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tích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trang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trí</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20 × 20 × 4 = 1 600 (cm</a:t>
            </a:r>
            <a:r>
              <a:rPr lang="en-US" sz="3200" baseline="30000" dirty="0">
                <a:solidFill>
                  <a:srgbClr val="FF0000"/>
                </a:solidFill>
                <a:latin typeface="Cambria" panose="02040503050406030204" pitchFamily="18" charset="0"/>
                <a:ea typeface="Cambria" panose="02040503050406030204" pitchFamily="18" charset="0"/>
              </a:rPr>
              <a:t>2</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tiền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mà</a:t>
            </a:r>
            <a:r>
              <a:rPr lang="en-US" sz="3200" dirty="0">
                <a:solidFill>
                  <a:srgbClr val="FF0000"/>
                </a:solidFill>
                <a:latin typeface="Cambria" panose="02040503050406030204" pitchFamily="18" charset="0"/>
                <a:ea typeface="Cambria" panose="02040503050406030204" pitchFamily="18" charset="0"/>
              </a:rPr>
              <a:t> Nam </a:t>
            </a:r>
            <a:r>
              <a:rPr lang="en-US" sz="3200" dirty="0" err="1">
                <a:solidFill>
                  <a:srgbClr val="FF0000"/>
                </a:solidFill>
                <a:latin typeface="Cambria" panose="02040503050406030204" pitchFamily="18" charset="0"/>
                <a:ea typeface="Cambria" panose="02040503050406030204" pitchFamily="18" charset="0"/>
              </a:rPr>
              <a:t>cần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trả</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Rô-bốt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25 × 1 600 = 40 000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a:t>
            </a:r>
          </a:p>
          <a:p>
            <a:pPr algn="r"/>
            <a:r>
              <a:rPr lang="en-US" sz="3200" dirty="0" err="1">
                <a:solidFill>
                  <a:srgbClr val="FF0000"/>
                </a:solidFill>
                <a:latin typeface="Cambria" panose="02040503050406030204" pitchFamily="18" charset="0"/>
                <a:ea typeface="Cambria" panose="02040503050406030204" pitchFamily="18" charset="0"/>
              </a:rPr>
              <a:t>Đáp</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40 000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506432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id="{48919E3B-6233-0C1A-F2A3-482D88C51B07}"/>
              </a:ext>
            </a:extLst>
          </p:cNvPr>
          <p:cNvSpPr txBox="1"/>
          <p:nvPr/>
        </p:nvSpPr>
        <p:spPr>
          <a:xfrm>
            <a:off x="1306853" y="320805"/>
            <a:ext cx="10264661" cy="1815882"/>
          </a:xfrm>
          <a:prstGeom prst="rect">
            <a:avLst/>
          </a:prstGeom>
          <a:noFill/>
        </p:spPr>
        <p:txBody>
          <a:bodyPr wrap="square">
            <a:spAutoFit/>
          </a:bodyPr>
          <a:lstStyle/>
          <a:p>
            <a:pPr lvl="0" algn="just">
              <a:defRPr/>
            </a:pPr>
            <a:r>
              <a:rPr lang="vi-VN" sz="2800" dirty="0">
                <a:solidFill>
                  <a:srgbClr val="002060"/>
                </a:solidFill>
                <a:latin typeface="Cambria" panose="02040503050406030204" pitchFamily="18" charset="0"/>
                <a:ea typeface="Cambria" panose="02040503050406030204" pitchFamily="18" charset="0"/>
              </a:rPr>
              <a:t>Nam có hai hình lập phương cạnh 4 cm. Bạn ấy đặt hai hình cạnh nhau để tạo thành một hình hộp chữ nhật. Mai nói rằng: “Diện tích toàn phần của hình hộp chữ nhật gấp 2 lần diện tích toàn phần của hình lập phương.”. Hỏi Mai nhận xét như vậy có đúng không?</a:t>
            </a:r>
            <a:endPar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10" name="TextBox 9">
            <a:extLst>
              <a:ext uri="{FF2B5EF4-FFF2-40B4-BE49-F238E27FC236}">
                <a16:creationId xmlns:a16="http://schemas.microsoft.com/office/drawing/2014/main" id="{7BE06220-8D7A-C95D-784A-7334467EE302}"/>
              </a:ext>
            </a:extLst>
          </p:cNvPr>
          <p:cNvSpPr txBox="1"/>
          <p:nvPr/>
        </p:nvSpPr>
        <p:spPr>
          <a:xfrm>
            <a:off x="816428" y="2122714"/>
            <a:ext cx="6792686" cy="4401205"/>
          </a:xfrm>
          <a:prstGeom prst="rect">
            <a:avLst/>
          </a:prstGeom>
          <a:noFill/>
        </p:spPr>
        <p:txBody>
          <a:bodyPr wrap="square" rtlCol="0">
            <a:spAutoFit/>
          </a:bodyPr>
          <a:lstStyle/>
          <a:p>
            <a:pPr algn="ctr"/>
            <a:r>
              <a:rPr lang="vi-VN" sz="2800" dirty="0">
                <a:solidFill>
                  <a:srgbClr val="FF0000"/>
                </a:solidFill>
                <a:latin typeface="Cambria" panose="02040503050406030204" pitchFamily="18" charset="0"/>
                <a:ea typeface="Cambria" panose="02040503050406030204" pitchFamily="18" charset="0"/>
              </a:rPr>
              <a:t>Diện tích toàn phần của hình lập phương là: 4 × 4 × 6 = 96 (cm</a:t>
            </a:r>
            <a:r>
              <a:rPr lang="vi-VN" sz="2800" baseline="30000" dirty="0">
                <a:solidFill>
                  <a:srgbClr val="FF0000"/>
                </a:solidFill>
                <a:latin typeface="Cambria" panose="02040503050406030204" pitchFamily="18" charset="0"/>
                <a:ea typeface="Cambria" panose="02040503050406030204" pitchFamily="18" charset="0"/>
              </a:rPr>
              <a:t>2</a:t>
            </a:r>
            <a:r>
              <a:rPr lang="vi-VN" sz="2800" dirty="0">
                <a:solidFill>
                  <a:srgbClr val="FF0000"/>
                </a:solidFill>
                <a:latin typeface="Cambria" panose="02040503050406030204" pitchFamily="18" charset="0"/>
                <a:ea typeface="Cambria" panose="02040503050406030204" pitchFamily="18" charset="0"/>
              </a:rPr>
              <a:t>)</a:t>
            </a:r>
          </a:p>
          <a:p>
            <a:pPr algn="ctr"/>
            <a:r>
              <a:rPr lang="vi-VN" sz="2800" dirty="0">
                <a:solidFill>
                  <a:srgbClr val="FF0000"/>
                </a:solidFill>
                <a:latin typeface="Cambria" panose="02040503050406030204" pitchFamily="18" charset="0"/>
                <a:ea typeface="Cambria" panose="02040503050406030204" pitchFamily="18" charset="0"/>
              </a:rPr>
              <a:t>Khi xếp 2 hình lập phương cạnh nhau thì mỗi hình lập phương bị che mất 1 mặt.</a:t>
            </a:r>
          </a:p>
          <a:p>
            <a:pPr algn="ctr"/>
            <a:r>
              <a:rPr lang="vi-VN" sz="2800" dirty="0">
                <a:solidFill>
                  <a:srgbClr val="FF0000"/>
                </a:solidFill>
                <a:latin typeface="Cambria" panose="02040503050406030204" pitchFamily="18" charset="0"/>
                <a:ea typeface="Cambria" panose="02040503050406030204" pitchFamily="18" charset="0"/>
              </a:rPr>
              <a:t>Diện tích toàn phần của hình hộp chữ nhật là: (4 × 4 × 5) × 2 = 160 (cm</a:t>
            </a:r>
            <a:r>
              <a:rPr lang="vi-VN" sz="2800" baseline="30000" dirty="0">
                <a:solidFill>
                  <a:srgbClr val="FF0000"/>
                </a:solidFill>
                <a:latin typeface="Cambria" panose="02040503050406030204" pitchFamily="18" charset="0"/>
                <a:ea typeface="Cambria" panose="02040503050406030204" pitchFamily="18" charset="0"/>
              </a:rPr>
              <a:t>2</a:t>
            </a:r>
            <a:r>
              <a:rPr lang="vi-VN" sz="2800" dirty="0">
                <a:solidFill>
                  <a:srgbClr val="FF0000"/>
                </a:solidFill>
                <a:latin typeface="Cambria" panose="02040503050406030204" pitchFamily="18" charset="0"/>
                <a:ea typeface="Cambria" panose="02040503050406030204" pitchFamily="18" charset="0"/>
              </a:rPr>
              <a:t>)</a:t>
            </a:r>
          </a:p>
          <a:p>
            <a:pPr algn="just"/>
            <a:r>
              <a:rPr lang="vi-VN" sz="2800" dirty="0">
                <a:solidFill>
                  <a:srgbClr val="FF0000"/>
                </a:solidFill>
                <a:latin typeface="Cambria" panose="02040503050406030204" pitchFamily="18" charset="0"/>
                <a:ea typeface="Cambria" panose="02040503050406030204" pitchFamily="18" charset="0"/>
              </a:rPr>
              <a:t>Do đó diện tích toàn phần của hình hộp chữ nhật không gấp 2 lần diện tích toàn phần của hình lập phương.</a:t>
            </a:r>
          </a:p>
          <a:p>
            <a:pPr algn="ctr"/>
            <a:r>
              <a:rPr lang="vi-VN" sz="2800" dirty="0">
                <a:solidFill>
                  <a:srgbClr val="FF0000"/>
                </a:solidFill>
                <a:latin typeface="Cambria" panose="02040503050406030204" pitchFamily="18" charset="0"/>
                <a:ea typeface="Cambria" panose="02040503050406030204" pitchFamily="18" charset="0"/>
              </a:rPr>
              <a:t>Vậy Mai nhận xét sai.</a:t>
            </a:r>
          </a:p>
        </p:txBody>
      </p:sp>
      <p:pic>
        <p:nvPicPr>
          <p:cNvPr id="8" name="Picture 7">
            <a:extLst>
              <a:ext uri="{FF2B5EF4-FFF2-40B4-BE49-F238E27FC236}">
                <a16:creationId xmlns:a16="http://schemas.microsoft.com/office/drawing/2014/main" id="{1F378A2E-3FEA-6DC3-AD8E-F06CFC7C3C4F}"/>
              </a:ext>
            </a:extLst>
          </p:cNvPr>
          <p:cNvPicPr>
            <a:picLocks noChangeAspect="1"/>
          </p:cNvPicPr>
          <p:nvPr/>
        </p:nvPicPr>
        <p:blipFill>
          <a:blip r:embed="rId3"/>
          <a:stretch>
            <a:fillRect/>
          </a:stretch>
        </p:blipFill>
        <p:spPr>
          <a:xfrm>
            <a:off x="7928881" y="3316060"/>
            <a:ext cx="3867150" cy="2686050"/>
          </a:xfrm>
          <a:prstGeom prst="rect">
            <a:avLst/>
          </a:prstGeom>
        </p:spPr>
      </p:pic>
    </p:spTree>
    <p:extLst>
      <p:ext uri="{BB962C8B-B14F-4D97-AF65-F5344CB8AC3E}">
        <p14:creationId xmlns:p14="http://schemas.microsoft.com/office/powerpoint/2010/main" val="6861763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5" name="图片 4" descr="regfd"/>
          <p:cNvPicPr>
            <a:picLocks noChangeAspect="1"/>
          </p:cNvPicPr>
          <p:nvPr/>
        </p:nvPicPr>
        <p:blipFill>
          <a:blip r:embed="rId2"/>
          <a:stretch>
            <a:fillRect/>
          </a:stretch>
        </p:blipFill>
        <p:spPr>
          <a:xfrm>
            <a:off x="0" y="429260"/>
            <a:ext cx="12192635" cy="5998845"/>
          </a:xfrm>
          <a:prstGeom prst="rect">
            <a:avLst/>
          </a:prstGeom>
        </p:spPr>
      </p:pic>
      <p:sp>
        <p:nvSpPr>
          <p:cNvPr id="8" name="矩形 7"/>
          <p:cNvSpPr/>
          <p:nvPr/>
        </p:nvSpPr>
        <p:spPr>
          <a:xfrm>
            <a:off x="750570" y="-1651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2320925"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0" name="矩形 9"/>
          <p:cNvSpPr/>
          <p:nvPr/>
        </p:nvSpPr>
        <p:spPr>
          <a:xfrm>
            <a:off x="8422640"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1" name="矩形 10"/>
          <p:cNvSpPr/>
          <p:nvPr/>
        </p:nvSpPr>
        <p:spPr>
          <a:xfrm>
            <a:off x="999299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2" name="矩形 11"/>
          <p:cNvSpPr/>
          <p:nvPr/>
        </p:nvSpPr>
        <p:spPr>
          <a:xfrm>
            <a:off x="532701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13" name="图片 12" descr="未标题-1"/>
          <p:cNvPicPr>
            <a:picLocks noChangeAspect="1"/>
          </p:cNvPicPr>
          <p:nvPr/>
        </p:nvPicPr>
        <p:blipFill>
          <a:blip r:embed="rId3">
            <a:alphaModFix amt="29000"/>
          </a:blip>
          <a:stretch>
            <a:fillRect/>
          </a:stretch>
        </p:blipFill>
        <p:spPr>
          <a:xfrm>
            <a:off x="0" y="-21590"/>
            <a:ext cx="7404735" cy="5565140"/>
          </a:xfrm>
          <a:prstGeom prst="rect">
            <a:avLst/>
          </a:prstGeom>
        </p:spPr>
      </p:pic>
      <p:pic>
        <p:nvPicPr>
          <p:cNvPr id="16" name="图片 15" descr="未标题-3"/>
          <p:cNvPicPr>
            <a:picLocks noChangeAspect="1"/>
          </p:cNvPicPr>
          <p:nvPr/>
        </p:nvPicPr>
        <p:blipFill>
          <a:blip r:embed="rId4"/>
          <a:stretch>
            <a:fillRect/>
          </a:stretch>
        </p:blipFill>
        <p:spPr>
          <a:xfrm>
            <a:off x="10550525" y="347980"/>
            <a:ext cx="1642110" cy="2591435"/>
          </a:xfrm>
          <a:prstGeom prst="rect">
            <a:avLst/>
          </a:prstGeom>
        </p:spPr>
      </p:pic>
      <p:pic>
        <p:nvPicPr>
          <p:cNvPr id="19" name="图片 18" descr="未标题-5"/>
          <p:cNvPicPr>
            <a:picLocks noChangeAspect="1"/>
          </p:cNvPicPr>
          <p:nvPr/>
        </p:nvPicPr>
        <p:blipFill>
          <a:blip r:embed="rId5"/>
          <a:stretch>
            <a:fillRect/>
          </a:stretch>
        </p:blipFill>
        <p:spPr>
          <a:xfrm>
            <a:off x="11254740" y="4396105"/>
            <a:ext cx="787400" cy="635000"/>
          </a:xfrm>
          <a:prstGeom prst="rect">
            <a:avLst/>
          </a:prstGeom>
        </p:spPr>
      </p:pic>
      <p:pic>
        <p:nvPicPr>
          <p:cNvPr id="43" name="图片 42" descr="sfd"/>
          <p:cNvPicPr>
            <a:picLocks noChangeAspect="1"/>
          </p:cNvPicPr>
          <p:nvPr/>
        </p:nvPicPr>
        <p:blipFill>
          <a:blip r:embed="rId6"/>
          <a:stretch>
            <a:fillRect/>
          </a:stretch>
        </p:blipFill>
        <p:spPr>
          <a:xfrm>
            <a:off x="-798830" y="5543550"/>
            <a:ext cx="3119755" cy="1873250"/>
          </a:xfrm>
          <a:prstGeom prst="rect">
            <a:avLst/>
          </a:prstGeom>
        </p:spPr>
      </p:pic>
      <p:pic>
        <p:nvPicPr>
          <p:cNvPr id="15" name="图片 14" descr="未标题-2"/>
          <p:cNvPicPr>
            <a:picLocks noChangeAspect="1"/>
          </p:cNvPicPr>
          <p:nvPr/>
        </p:nvPicPr>
        <p:blipFill>
          <a:blip r:embed="rId7"/>
          <a:stretch>
            <a:fillRect/>
          </a:stretch>
        </p:blipFill>
        <p:spPr>
          <a:xfrm>
            <a:off x="-20320" y="3434080"/>
            <a:ext cx="1588770" cy="2729865"/>
          </a:xfrm>
          <a:prstGeom prst="rect">
            <a:avLst/>
          </a:prstGeom>
        </p:spPr>
      </p:pic>
      <p:pic>
        <p:nvPicPr>
          <p:cNvPr id="45" name="图片 44" descr="sfd"/>
          <p:cNvPicPr>
            <a:picLocks noChangeAspect="1"/>
          </p:cNvPicPr>
          <p:nvPr/>
        </p:nvPicPr>
        <p:blipFill>
          <a:blip r:embed="rId6"/>
          <a:stretch>
            <a:fillRect/>
          </a:stretch>
        </p:blipFill>
        <p:spPr>
          <a:xfrm>
            <a:off x="10148570" y="5429250"/>
            <a:ext cx="3119755" cy="1873250"/>
          </a:xfrm>
          <a:prstGeom prst="rect">
            <a:avLst/>
          </a:prstGeom>
        </p:spPr>
      </p:pic>
      <p:pic>
        <p:nvPicPr>
          <p:cNvPr id="21" name="图片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69605" y="1681223"/>
            <a:ext cx="663575" cy="628730"/>
          </a:xfrm>
          <a:prstGeom prst="rect">
            <a:avLst/>
          </a:prstGeom>
        </p:spPr>
      </p:pic>
      <p:pic>
        <p:nvPicPr>
          <p:cNvPr id="44" name="图片 4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1235055" y="2795292"/>
            <a:ext cx="638175" cy="672858"/>
          </a:xfrm>
          <a:prstGeom prst="rect">
            <a:avLst/>
          </a:prstGeom>
        </p:spPr>
      </p:pic>
      <p:pic>
        <p:nvPicPr>
          <p:cNvPr id="49" name="图片 4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22912" y="4834255"/>
            <a:ext cx="498013" cy="486431"/>
          </a:xfrm>
          <a:prstGeom prst="rect">
            <a:avLst/>
          </a:prstGeom>
        </p:spPr>
      </p:pic>
      <p:pic>
        <p:nvPicPr>
          <p:cNvPr id="53" name="图片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80138" y="4834255"/>
            <a:ext cx="638175" cy="552450"/>
          </a:xfrm>
          <a:prstGeom prst="rect">
            <a:avLst/>
          </a:prstGeom>
        </p:spPr>
      </p:pic>
      <p:pic>
        <p:nvPicPr>
          <p:cNvPr id="17" name="Picture 16">
            <a:extLst>
              <a:ext uri="{FF2B5EF4-FFF2-40B4-BE49-F238E27FC236}">
                <a16:creationId xmlns:a16="http://schemas.microsoft.com/office/drawing/2014/main" id="{2F86274C-FA40-4A8B-AA62-38FE93D4D9BB}"/>
              </a:ext>
            </a:extLst>
          </p:cNvPr>
          <p:cNvPicPr>
            <a:picLocks noChangeAspect="1"/>
          </p:cNvPicPr>
          <p:nvPr/>
        </p:nvPicPr>
        <p:blipFill>
          <a:blip r:embed="rId12"/>
          <a:stretch>
            <a:fillRect/>
          </a:stretch>
        </p:blipFill>
        <p:spPr>
          <a:xfrm>
            <a:off x="1980843" y="1866768"/>
            <a:ext cx="8230313" cy="30482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TotalTime>
  <Words>448</Words>
  <Application>Microsoft Office PowerPoint</Application>
  <PresentationFormat>Widescreen</PresentationFormat>
  <Paragraphs>34</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Cambria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新学期|新规划|新气象</dc:title>
  <dc:creator>Thao Tran</dc:creator>
  <cp:lastModifiedBy>Administrator</cp:lastModifiedBy>
  <cp:revision>46</cp:revision>
  <dcterms:created xsi:type="dcterms:W3CDTF">2022-09-13T07:29:09Z</dcterms:created>
  <dcterms:modified xsi:type="dcterms:W3CDTF">2025-03-14T08:22:37Z</dcterms:modified>
</cp:coreProperties>
</file>