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1" r:id="rId3"/>
    <p:sldId id="256" r:id="rId4"/>
    <p:sldId id="261" r:id="rId5"/>
    <p:sldId id="293" r:id="rId6"/>
    <p:sldId id="294" r:id="rId7"/>
    <p:sldId id="295" r:id="rId8"/>
    <p:sldId id="296" r:id="rId9"/>
    <p:sldId id="297" r:id="rId10"/>
    <p:sldId id="298" r:id="rId11"/>
    <p:sldId id="280" r:id="rId12"/>
    <p:sldId id="299" r:id="rId13"/>
    <p:sldId id="28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325820"/>
            <a:ext cx="11218985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8644D4D-C31C-5FA1-ACD9-662D9463B6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quét vôi xung quanh tường và trần một phòng họp cao 4 m. chiều rộng 6m, chiều dài 8 m. Hỏi diện tích cần quét vôi là bao nhiêu mét vuông, biết tất cả các cửa của phòng họp có tổng diện tích là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m².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17D93-3611-D8A9-C1D2-93F8F0509402}"/>
              </a:ext>
            </a:extLst>
          </p:cNvPr>
          <p:cNvSpPr txBox="1"/>
          <p:nvPr/>
        </p:nvSpPr>
        <p:spPr>
          <a:xfrm>
            <a:off x="1212111" y="2402958"/>
            <a:ext cx="9909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phòng họp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 + 6) x 2 x 4 = 112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trần phòng học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6 = 48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cần quét vôi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112 + 48 – 6,5 = 153,5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153,5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64E0511-7021-C222-0209-7B97DF80C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44FB7-0B5C-C2ED-EF69-C55A174C64E4}"/>
              </a:ext>
            </a:extLst>
          </p:cNvPr>
          <p:cNvSpPr txBox="1"/>
          <p:nvPr/>
        </p:nvSpPr>
        <p:spPr>
          <a:xfrm>
            <a:off x="680482" y="1265275"/>
            <a:ext cx="10792047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xếp 27 khối gỗ lập phương nhỏ thành một khối lập phương lớn rồi sơn tất có các mặt của khối lập phương lớn đó như hình vẽ.</a:t>
            </a:r>
          </a:p>
          <a:p>
            <a:pPr lvl="0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 khối lập phương nhỏ được sơn 3 mặt là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</a:p>
          <a:p>
            <a:pPr lvl="0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khối lập phương nhỏ được sơn 2 mặt là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E9A05C-CE35-70B6-E758-0A77A1FC7432}"/>
              </a:ext>
            </a:extLst>
          </p:cNvPr>
          <p:cNvSpPr/>
          <p:nvPr/>
        </p:nvSpPr>
        <p:spPr>
          <a:xfrm>
            <a:off x="8601738" y="2870791"/>
            <a:ext cx="616689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CEF830-8641-011D-79B0-9217C1460730}"/>
              </a:ext>
            </a:extLst>
          </p:cNvPr>
          <p:cNvSpPr/>
          <p:nvPr/>
        </p:nvSpPr>
        <p:spPr>
          <a:xfrm>
            <a:off x="8623003" y="3615070"/>
            <a:ext cx="616689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50DEB-7ECA-D84A-6D54-58DD2DFA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05" y="4190877"/>
            <a:ext cx="3903588" cy="244417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23BB9E-859D-F2B3-5714-15D39410CC68}"/>
              </a:ext>
            </a:extLst>
          </p:cNvPr>
          <p:cNvSpPr/>
          <p:nvPr/>
        </p:nvSpPr>
        <p:spPr>
          <a:xfrm>
            <a:off x="8584017" y="2874336"/>
            <a:ext cx="634411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C8AE1D-1EBC-8F5D-5235-7DC419B272B6}"/>
              </a:ext>
            </a:extLst>
          </p:cNvPr>
          <p:cNvSpPr/>
          <p:nvPr/>
        </p:nvSpPr>
        <p:spPr>
          <a:xfrm>
            <a:off x="8605282" y="3604437"/>
            <a:ext cx="687574" cy="5351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255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/>
      <p:bldP spid="4" grpId="0" animBg="1"/>
      <p:bldP spid="6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5790" y="1162774"/>
            <a:ext cx="5986791" cy="4511431"/>
            <a:chOff x="4815790" y="1162774"/>
            <a:chExt cx="5986791" cy="4511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99450" y="2141216"/>
              <a:ext cx="509751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lang="vi-VN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hắc lại công thức tính diện tích xung quanh, diện tích toàn phần và thể tích của hình lập phương, hình hộp chữ nhật.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D694DE0-EF5B-B7F6-07D8-7B8BD07D6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764023-49E0-434D-5FBC-9AE67476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840" y="1507826"/>
            <a:ext cx="9238583" cy="1937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CA976-817A-B549-B192-B34045793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920" y="3177878"/>
            <a:ext cx="224961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45425"/>
            <a:ext cx="9461812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Hoàn thành công thức tính diện tính và thể tích hình hộp chữ nhật, hình l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ập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phương.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6482A-0882-B5A2-7F42-1B7FA40D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88" y="1863420"/>
            <a:ext cx="10074792" cy="442307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4D23CC-1518-B9C1-5AE1-0B15456623CE}"/>
              </a:ext>
            </a:extLst>
          </p:cNvPr>
          <p:cNvSpPr/>
          <p:nvPr/>
        </p:nvSpPr>
        <p:spPr>
          <a:xfrm>
            <a:off x="9005777" y="2115879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E26FAC-2AD3-BA2E-75DE-E4B8DC0A2F22}"/>
              </a:ext>
            </a:extLst>
          </p:cNvPr>
          <p:cNvSpPr/>
          <p:nvPr/>
        </p:nvSpPr>
        <p:spPr>
          <a:xfrm>
            <a:off x="9898912" y="2743200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602136-8FB2-7CD8-44CB-05F821CDC201}"/>
              </a:ext>
            </a:extLst>
          </p:cNvPr>
          <p:cNvSpPr/>
          <p:nvPr/>
        </p:nvSpPr>
        <p:spPr>
          <a:xfrm>
            <a:off x="8176437" y="4306186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FD8165-3901-6072-3D8E-3F7DDE1880E2}"/>
              </a:ext>
            </a:extLst>
          </p:cNvPr>
          <p:cNvSpPr/>
          <p:nvPr/>
        </p:nvSpPr>
        <p:spPr>
          <a:xfrm>
            <a:off x="6826102" y="4976038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E8D6D7-2829-E549-8DF5-85D183DA8CA1}"/>
              </a:ext>
            </a:extLst>
          </p:cNvPr>
          <p:cNvSpPr/>
          <p:nvPr/>
        </p:nvSpPr>
        <p:spPr>
          <a:xfrm>
            <a:off x="7634176" y="4954773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3EA4BC-310C-E226-F73E-6A11438C9EE2}"/>
              </a:ext>
            </a:extLst>
          </p:cNvPr>
          <p:cNvSpPr/>
          <p:nvPr/>
        </p:nvSpPr>
        <p:spPr>
          <a:xfrm>
            <a:off x="5699051" y="5582094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E5DCB8-689E-B251-40C8-AE76EF8CF951}"/>
              </a:ext>
            </a:extLst>
          </p:cNvPr>
          <p:cNvSpPr/>
          <p:nvPr/>
        </p:nvSpPr>
        <p:spPr>
          <a:xfrm>
            <a:off x="6549655" y="5592727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F07710-C2F4-6AFD-05E0-882DA29F84A2}"/>
              </a:ext>
            </a:extLst>
          </p:cNvPr>
          <p:cNvSpPr/>
          <p:nvPr/>
        </p:nvSpPr>
        <p:spPr>
          <a:xfrm>
            <a:off x="7347097" y="5624625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A8C456-2D4B-D67C-29F8-005DE82F2F0D}"/>
              </a:ext>
            </a:extLst>
          </p:cNvPr>
          <p:cNvSpPr/>
          <p:nvPr/>
        </p:nvSpPr>
        <p:spPr>
          <a:xfrm>
            <a:off x="6889898" y="3434317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210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diện tích xung quanh và diện tích toàn phần một thùng hàng dạng hình hộp chữ nhật với kích thước như hình bên.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Tính diện tích xung quanh và diện tích toàn phần một khói ru-bích hình lập phương có cạnh 8,5 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43997-343C-6107-CA27-3BD0F5BF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57" y="2870791"/>
            <a:ext cx="3367367" cy="33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BB617-817D-5E25-5D03-916D76829E9A}"/>
              </a:ext>
            </a:extLst>
          </p:cNvPr>
          <p:cNvSpPr txBox="1"/>
          <p:nvPr/>
        </p:nvSpPr>
        <p:spPr>
          <a:xfrm>
            <a:off x="1212112" y="733647"/>
            <a:ext cx="97181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thùng hàng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+ 3,5) x 2 x 4 = 76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một mặt đáy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3,5 = 21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 + 21 x 2 = 118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Diện tích xung quanh của khối ru-bích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 x 8,5 x 4 = 289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của khối ru-bích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 x 8,5 x 6 = 433,5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a) 76 dm2; 118 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289 cm2; 433,5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gỗ hình lập phương A và khối gỗ hình hộp chữ nhật B có kích thước như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3B684-A2C9-75FF-4FFB-FB0FD9D3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86" y="1769878"/>
            <a:ext cx="6619875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9D7B3-6A3B-6592-BCEB-9CCC1E592026}"/>
              </a:ext>
            </a:extLst>
          </p:cNvPr>
          <p:cNvSpPr txBox="1"/>
          <p:nvPr/>
        </p:nvSpPr>
        <p:spPr>
          <a:xfrm>
            <a:off x="1467293" y="4465674"/>
            <a:ext cx="937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diện tích xung quanh của mỗi khối gỗ</a:t>
            </a:r>
          </a:p>
          <a:p>
            <a:pPr algn="just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toàn phần của khối gỗ nào lớn hơn và lớn hơn bao nhiêu xăng-ti-mét vuông?</a:t>
            </a:r>
          </a:p>
        </p:txBody>
      </p:sp>
    </p:spTree>
    <p:extLst>
      <p:ext uri="{BB962C8B-B14F-4D97-AF65-F5344CB8AC3E}">
        <p14:creationId xmlns:p14="http://schemas.microsoft.com/office/powerpoint/2010/main" val="38604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53435-FEF2-309E-4411-701909D87F8E}"/>
              </a:ext>
            </a:extLst>
          </p:cNvPr>
          <p:cNvSpPr txBox="1"/>
          <p:nvPr/>
        </p:nvSpPr>
        <p:spPr>
          <a:xfrm>
            <a:off x="1031358" y="839972"/>
            <a:ext cx="9909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hình lập phương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x 4 = 100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hình hộp chữ nhật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(8,5 + 4) x 2 x 4 = 100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b)Diện tích toàn phần của hình lập phương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x 6 = 150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của hình hộp chữ nhật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+ 8,5 x 4 x 2 = 168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Vì 168 &gt; 150 nên diện tích toàn phần của khối gỗ hình hộp chữ nhật lớn hơn và lớn hơn 168 – 150 = 18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586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95</cp:revision>
  <dcterms:created xsi:type="dcterms:W3CDTF">2024-10-11T14:48:55Z</dcterms:created>
  <dcterms:modified xsi:type="dcterms:W3CDTF">2025-05-09T02:56:17Z</dcterms:modified>
</cp:coreProperties>
</file>