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5262" autoAdjust="0"/>
  </p:normalViewPr>
  <p:slideViewPr>
    <p:cSldViewPr snapToGrid="0">
      <p:cViewPr varScale="1">
        <p:scale>
          <a:sx n="60" d="100"/>
          <a:sy n="60" d="100"/>
        </p:scale>
        <p:origin x="768"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11</a:t>
              </a: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a:solidFill>
                    <a:srgbClr val="F93265"/>
                  </a:solidFill>
                  <a:latin typeface="SVN-Androgyne"/>
                  <a:cs typeface="Times New Roman" panose="02020603050405020304" pitchFamily="18" charset="0"/>
                </a:rPr>
                <a:t>CHỈNH SỬA VĂN BẢN</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Thực 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endParaRPr lang="en-US" sz="2000" dirty="0">
              <a:latin typeface="UTM Avo" panose="02040603050506020204" pitchFamily="18" charset="0"/>
              <a:cs typeface="Times New Roman" panose="02020603050405020304" pitchFamily="18" charset="0"/>
            </a:endParaRPr>
          </a:p>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p>
          <a:p>
            <a:pPr algn="just" defTabSz="342900">
              <a:lnSpc>
                <a:spcPct val="150000"/>
              </a:lnSpc>
            </a:pPr>
            <a:r>
              <a:rPr lang="vi-VN" sz="2000" dirty="0">
                <a:latin typeface="UTM Avo" panose="02040603050506020204" pitchFamily="18" charset="0"/>
                <a:cs typeface="Times New Roman" panose="02020603050405020304" pitchFamily="18" charset="0"/>
              </a:rPr>
              <a:t>a) Những từ nào lặp lại nhiều lần? Em dùng cách nào để không phải gõ lại những từ này? </a:t>
            </a:r>
            <a:r>
              <a:rPr lang="vi-VN" sz="2000" dirty="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a:solidFill>
                  <a:srgbClr val="C00000"/>
                </a:solidFill>
                <a:latin typeface="UTM Avo" panose="02040603050506020204" pitchFamily="18" charset="0"/>
                <a:cs typeface="Times New Roman" panose="02020603050405020304" pitchFamily="18" charset="0"/>
              </a:rPr>
              <a:t>Copy, Paste</a:t>
            </a:r>
            <a:r>
              <a:rPr lang="vi-VN" sz="2000" dirty="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a:latin typeface="UTM Avo" panose="02040603050506020204" pitchFamily="18" charset="0"/>
                <a:cs typeface="Times New Roman" panose="02020603050405020304" pitchFamily="18" charset="0"/>
              </a:rPr>
              <a:t>b) Hãy gõ những khổ thơ trên vào phần mềm soạn thảo văn bản.</a:t>
            </a:r>
          </a:p>
          <a:p>
            <a:pPr algn="just" defTabSz="342900">
              <a:lnSpc>
                <a:spcPct val="150000"/>
              </a:lnSpc>
            </a:pPr>
            <a:r>
              <a:rPr lang="vi-VN" sz="2000" dirty="0">
                <a:latin typeface="UTM Avo" panose="02040603050506020204" pitchFamily="18" charset="0"/>
                <a:cs typeface="Times New Roman" panose="02020603050405020304" pitchFamily="18" charset="0"/>
              </a:rPr>
              <a:t>c) Hãy chèn hình ảnh minh hoạ cho bài thơ.</a:t>
            </a:r>
          </a:p>
          <a:p>
            <a:pPr algn="just" defTabSz="342900">
              <a:lnSpc>
                <a:spcPct val="150000"/>
              </a:lnSpc>
            </a:pPr>
            <a:r>
              <a:rPr lang="vi-VN" sz="2000" dirty="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 sở thích của tớ là sưu tầm thơ hay về cảnh đẹp quê hương,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 Theo bạn, trong 2 khổ thơ trên 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lại, em chỉ cần gõ một lần rồi sao chép để có những phần giống nhau mà không 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em có 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di chuyển 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a:p>
              <a:endParaRPr lang="vi-VN" dirty="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a:latin typeface="UTM Avo" panose="02040603050506020204" pitchFamily="18" charset="0"/>
                  <a:cs typeface="Times New Roman" panose="02020603050405020304" pitchFamily="18" charset="0"/>
                </a:rPr>
                <a:t>Hình 45</a:t>
              </a:r>
              <a:r>
                <a:rPr lang="vi-VN" sz="2000" dirty="0">
                  <a:latin typeface="UTM Avo" panose="02040603050506020204" pitchFamily="18" charset="0"/>
                  <a:cs typeface="Times New Roman" panose="02020603050405020304" pitchFamily="18" charset="0"/>
                </a:rPr>
                <a:t>. </a:t>
              </a:r>
              <a:r>
                <a:rPr lang="vi-VN" sz="2000" i="1" dirty="0">
                  <a:latin typeface="UTM Avo" panose="02040603050506020204" pitchFamily="18" charset="0"/>
                  <a:cs typeface="Times New Roman" panose="02020603050405020304" pitchFamily="18" charset="0"/>
                </a:rPr>
                <a:t>Di chuyển văn bản đến vị trí mới</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phần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thêm hình để văn bản sinh động và hấp dẫn hơn.</a:t>
              </a: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a:solidFill>
                            <a:schemeClr val="tx1"/>
                          </a:solidFill>
                          <a:latin typeface="UTM Avo" panose="02040603050506020204"/>
                        </a:rPr>
                        <a:t>A</a:t>
                      </a:r>
                      <a:endParaRPr lang="en-US" sz="2400" dirty="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a:latin typeface="UTM Avo" panose="02040603050506020204"/>
                        </a:rPr>
                        <a:t>1. Sao chép</a:t>
                      </a:r>
                      <a:endParaRPr lang="en-US" sz="2000" dirty="0">
                        <a:latin typeface="UTM Avo" panose="02040603050506020204"/>
                      </a:endParaRPr>
                    </a:p>
                  </a:txBody>
                  <a:tcPr/>
                </a:tc>
                <a:tc>
                  <a:txBody>
                    <a:bodyPr/>
                    <a:lstStyle/>
                    <a:p>
                      <a:r>
                        <a:rPr lang="en-US" sz="2000" dirty="0">
                          <a:latin typeface="UTM Avo" panose="02040603050506020204"/>
                        </a:rPr>
                        <a:t>a) Minh </a:t>
                      </a:r>
                      <a:r>
                        <a:rPr lang="en-US" sz="2000" dirty="0" err="1">
                          <a:latin typeface="UTM Avo" panose="02040603050506020204"/>
                        </a:rPr>
                        <a:t>hoạ</a:t>
                      </a:r>
                      <a:r>
                        <a:rPr lang="en-US" sz="2000" dirty="0">
                          <a:latin typeface="UTM Avo" panose="02040603050506020204"/>
                        </a:rPr>
                        <a:t> </a:t>
                      </a:r>
                      <a:r>
                        <a:rPr lang="en-US" sz="2000" dirty="0" err="1">
                          <a:latin typeface="UTM Avo" panose="02040603050506020204"/>
                        </a:rPr>
                        <a:t>cho</a:t>
                      </a:r>
                      <a:r>
                        <a:rPr lang="en-US" sz="2000" dirty="0">
                          <a:latin typeface="UTM Avo" panose="02040603050506020204"/>
                        </a:rPr>
                        <a:t> </a:t>
                      </a:r>
                      <a:r>
                        <a:rPr lang="en-US" sz="2000" dirty="0" err="1">
                          <a:latin typeface="UTM Avo" panose="02040603050506020204"/>
                        </a:rPr>
                        <a:t>nội</a:t>
                      </a:r>
                      <a:r>
                        <a:rPr lang="en-US" sz="2000" dirty="0">
                          <a:latin typeface="UTM Avo" panose="02040603050506020204"/>
                        </a:rPr>
                        <a:t> dung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sinh</a:t>
                      </a:r>
                      <a:r>
                        <a:rPr lang="en-US" sz="2000" dirty="0">
                          <a:latin typeface="UTM Avo" panose="02040603050506020204"/>
                        </a:rPr>
                        <a:t> </a:t>
                      </a:r>
                      <a:r>
                        <a:rPr lang="en-US" sz="2000" dirty="0" err="1">
                          <a:latin typeface="UTM Avo" panose="02040603050506020204"/>
                        </a:rPr>
                        <a:t>động</a:t>
                      </a:r>
                      <a:r>
                        <a:rPr lang="en-US" sz="2000" dirty="0">
                          <a:latin typeface="UTM Avo" panose="02040603050506020204"/>
                        </a:rPr>
                        <a:t> </a:t>
                      </a:r>
                      <a:r>
                        <a:rPr lang="en-US" sz="2000" dirty="0" err="1">
                          <a:latin typeface="UTM Avo" panose="02040603050506020204"/>
                        </a:rPr>
                        <a:t>và</a:t>
                      </a:r>
                      <a:endParaRPr lang="en-US" sz="2000" dirty="0">
                        <a:latin typeface="UTM Avo" panose="02040603050506020204"/>
                      </a:endParaRPr>
                    </a:p>
                    <a:p>
                      <a:r>
                        <a:rPr lang="en-US" sz="2000" dirty="0" err="1">
                          <a:latin typeface="UTM Avo" panose="02040603050506020204"/>
                        </a:rPr>
                        <a:t>hấp</a:t>
                      </a:r>
                      <a:r>
                        <a:rPr lang="en-US" sz="2000" dirty="0">
                          <a:latin typeface="UTM Avo" panose="02040603050506020204"/>
                        </a:rPr>
                        <a:t> </a:t>
                      </a:r>
                      <a:r>
                        <a:rPr lang="en-US" sz="2000" dirty="0" err="1">
                          <a:latin typeface="UTM Avo" panose="02040603050506020204"/>
                        </a:rPr>
                        <a:t>dẫn</a:t>
                      </a:r>
                      <a:r>
                        <a:rPr lang="en-US" sz="2000" dirty="0">
                          <a:latin typeface="UTM Avo" panose="02040603050506020204"/>
                        </a:rPr>
                        <a:t>.</a:t>
                      </a:r>
                    </a:p>
                  </a:txBody>
                  <a:tcPr/>
                </a:tc>
                <a:extLst>
                  <a:ext uri="{0D108BD9-81ED-4DB2-BD59-A6C34878D82A}">
                    <a16:rowId xmlns:a16="http://schemas.microsoft.com/office/drawing/2014/main" val="971324891"/>
                  </a:ext>
                </a:extLst>
              </a:tr>
              <a:tr h="662651">
                <a:tc>
                  <a:txBody>
                    <a:bodyPr/>
                    <a:lstStyle/>
                    <a:p>
                      <a:r>
                        <a:rPr lang="vi-VN" sz="2000" dirty="0">
                          <a:latin typeface="UTM Avo" panose="02040603050506020204"/>
                        </a:rPr>
                        <a:t>2. Di chuyển</a:t>
                      </a:r>
                      <a:endParaRPr lang="en-US" sz="2000" dirty="0">
                        <a:latin typeface="UTM Avo" panose="02040603050506020204"/>
                      </a:endParaRPr>
                    </a:p>
                  </a:txBody>
                  <a:tcPr/>
                </a:tc>
                <a:tc>
                  <a:txBody>
                    <a:bodyPr/>
                    <a:lstStyle/>
                    <a:p>
                      <a:r>
                        <a:rPr lang="en-US" sz="2000" dirty="0">
                          <a:latin typeface="UTM Avo" panose="02040603050506020204"/>
                        </a:rPr>
                        <a:t>b) </a:t>
                      </a:r>
                      <a:r>
                        <a:rPr lang="en-US" sz="2000" dirty="0" err="1">
                          <a:latin typeface="UTM Avo" panose="02040603050506020204"/>
                        </a:rPr>
                        <a:t>Tạo</a:t>
                      </a:r>
                      <a:r>
                        <a:rPr lang="en-US" sz="2000" dirty="0">
                          <a:latin typeface="UTM Avo" panose="02040603050506020204"/>
                        </a:rPr>
                        <a:t> </a:t>
                      </a:r>
                      <a:r>
                        <a:rPr lang="en-US" sz="2000" dirty="0" err="1">
                          <a:latin typeface="UTM Avo" panose="02040603050506020204"/>
                        </a:rPr>
                        <a:t>thêm</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văn</a:t>
                      </a:r>
                      <a:r>
                        <a:rPr lang="en-US" sz="2000" dirty="0">
                          <a:latin typeface="UTM Avo" panose="02040603050506020204"/>
                        </a:rPr>
                        <a:t> </a:t>
                      </a:r>
                      <a:r>
                        <a:rPr lang="en-US" sz="2000" dirty="0" err="1">
                          <a:latin typeface="UTM Avo" panose="02040603050506020204"/>
                        </a:rPr>
                        <a:t>bản</a:t>
                      </a:r>
                      <a:r>
                        <a:rPr lang="en-US" sz="2000" dirty="0">
                          <a:latin typeface="UTM Avo" panose="02040603050506020204"/>
                        </a:rPr>
                        <a:t> ở </a:t>
                      </a:r>
                      <a:r>
                        <a:rPr lang="en-US" sz="2000" dirty="0" err="1">
                          <a:latin typeface="UTM Avo" panose="02040603050506020204"/>
                        </a:rPr>
                        <a:t>vị</a:t>
                      </a:r>
                      <a:r>
                        <a:rPr lang="en-US" sz="2000" dirty="0">
                          <a:latin typeface="UTM Avo" panose="02040603050506020204"/>
                        </a:rPr>
                        <a:t> </a:t>
                      </a:r>
                      <a:r>
                        <a:rPr lang="en-US" sz="2000" dirty="0" err="1">
                          <a:latin typeface="UTM Avo" panose="02040603050506020204"/>
                        </a:rPr>
                        <a:t>trí</a:t>
                      </a:r>
                      <a:r>
                        <a:rPr lang="en-US" sz="2000" dirty="0">
                          <a:latin typeface="UTM Avo" panose="02040603050506020204"/>
                        </a:rPr>
                        <a:t> </a:t>
                      </a:r>
                      <a:r>
                        <a:rPr lang="en-US" sz="2000" dirty="0" err="1">
                          <a:latin typeface="UTM Avo" panose="02040603050506020204"/>
                        </a:rPr>
                        <a:t>khác</a:t>
                      </a:r>
                      <a:r>
                        <a:rPr lang="en-US" sz="2000" dirty="0">
                          <a:latin typeface="UTM Avo" panose="02040603050506020204"/>
                        </a:rPr>
                        <a:t> </a:t>
                      </a:r>
                      <a:r>
                        <a:rPr lang="en-US" sz="2000" dirty="0" err="1">
                          <a:latin typeface="UTM Avo" panose="02040603050506020204"/>
                        </a:rPr>
                        <a:t>giống</a:t>
                      </a:r>
                      <a:r>
                        <a:rPr lang="en-US" sz="2000" dirty="0">
                          <a:latin typeface="UTM Avo" panose="02040603050506020204"/>
                        </a:rPr>
                        <a:t> </a:t>
                      </a:r>
                      <a:r>
                        <a:rPr lang="en-US" sz="2000" dirty="0" err="1">
                          <a:latin typeface="UTM Avo" panose="02040603050506020204"/>
                        </a:rPr>
                        <a:t>hệt</a:t>
                      </a:r>
                      <a:r>
                        <a:rPr lang="en-US" sz="2000" dirty="0">
                          <a:latin typeface="UTM Avo" panose="02040603050506020204"/>
                        </a:rPr>
                        <a:t> </a:t>
                      </a:r>
                      <a:r>
                        <a:rPr lang="en-US" sz="2000" dirty="0" err="1">
                          <a:latin typeface="UTM Avo" panose="02040603050506020204"/>
                        </a:rPr>
                        <a:t>phần</a:t>
                      </a:r>
                      <a:r>
                        <a:rPr lang="en-US" sz="2000" dirty="0">
                          <a:latin typeface="UTM Avo" panose="02040603050506020204"/>
                        </a:rPr>
                        <a:t> </a:t>
                      </a:r>
                      <a:r>
                        <a:rPr lang="en-US" sz="2000" dirty="0" err="1">
                          <a:latin typeface="UTM Avo" panose="02040603050506020204"/>
                        </a:rPr>
                        <a:t>đã</a:t>
                      </a:r>
                      <a:r>
                        <a:rPr lang="en-US" sz="2000" dirty="0">
                          <a:latin typeface="UTM Avo" panose="02040603050506020204"/>
                        </a:rPr>
                        <a:t> </a:t>
                      </a:r>
                      <a:r>
                        <a:rPr lang="en-US" sz="2000" dirty="0" err="1">
                          <a:latin typeface="UTM Avo" panose="02040603050506020204"/>
                        </a:rPr>
                        <a:t>chọn</a:t>
                      </a:r>
                      <a:r>
                        <a:rPr lang="en-US" sz="2000" dirty="0">
                          <a:latin typeface="UTM Avo" panose="02040603050506020204"/>
                        </a:rPr>
                        <a:t>.</a:t>
                      </a:r>
                    </a:p>
                  </a:txBody>
                  <a:tcPr/>
                </a:tc>
                <a:extLst>
                  <a:ext uri="{0D108BD9-81ED-4DB2-BD59-A6C34878D82A}">
                    <a16:rowId xmlns:a16="http://schemas.microsoft.com/office/drawing/2014/main" val="2063458132"/>
                  </a:ext>
                </a:extLst>
              </a:tr>
              <a:tr h="662651">
                <a:tc>
                  <a:txBody>
                    <a:bodyPr/>
                    <a:lstStyle/>
                    <a:p>
                      <a:r>
                        <a:rPr lang="vi-VN" sz="2000" dirty="0">
                          <a:latin typeface="UTM Avo" panose="02040603050506020204"/>
                        </a:rPr>
                        <a:t>3. Chèn hình ảnh</a:t>
                      </a:r>
                      <a:endParaRPr lang="en-US" sz="2000" dirty="0">
                        <a:latin typeface="UTM Avo" panose="02040603050506020204"/>
                      </a:endParaRPr>
                    </a:p>
                  </a:txBody>
                  <a:tcPr/>
                </a:tc>
                <a:tc>
                  <a:txBody>
                    <a:bodyPr/>
                    <a:lstStyle/>
                    <a:p>
                      <a:r>
                        <a:rPr lang="vi-VN" sz="2000" dirty="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THỰC HÀNH</a:t>
            </a: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a:solidFill>
                  <a:schemeClr val="accent6"/>
                </a:solidFill>
                <a:latin typeface="UTM Avo" panose="02040603050506020204" pitchFamily="18" charset="0"/>
                <a:cs typeface="Times New Roman" panose="02020603050405020304" pitchFamily="18" charset="0"/>
              </a:rPr>
              <a:t>NHIỆM VỤ</a:t>
            </a:r>
          </a:p>
          <a:p>
            <a:pPr defTabSz="342900">
              <a:lnSpc>
                <a:spcPct val="150000"/>
              </a:lnSpc>
            </a:pPr>
            <a:r>
              <a:rPr lang="vi-VN" sz="2000" dirty="0">
                <a:latin typeface="UTM Avo" panose="02040603050506020204" pitchFamily="18" charset="0"/>
                <a:cs typeface="Times New Roman" panose="02020603050405020304" pitchFamily="18" charset="0"/>
              </a:rPr>
              <a:t>Em thực hiện các yêu cầu sau:</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a:solidFill>
                    <a:schemeClr val="accent6"/>
                  </a:solidFill>
                  <a:latin typeface="SVN-Androgyne" panose="02040603050506020204" pitchFamily="18" charset="0"/>
                  <a:cs typeface="Times New Roman" panose="02020603050405020304" pitchFamily="18" charset="0"/>
                </a:rPr>
                <a:t>Em thực hiện các yêu cầu sau:</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dirty="0">
                <a:latin typeface="UTM Avo" panose="02040603050506020204" pitchFamily="18" charset="0"/>
                <a:cs typeface="Times New Roman" panose="02020603050405020304" pitchFamily="18" charset="0"/>
              </a:rPr>
              <a:t>Hình 45. a) Mở tệp </a:t>
            </a:r>
            <a:r>
              <a:rPr lang="vi-VN" sz="2000" dirty="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a:latin typeface="UTM Avo" panose="02040603050506020204" pitchFamily="18" charset="0"/>
                <a:cs typeface="Times New Roman" panose="02020603050405020304" pitchFamily="18" charset="0"/>
              </a:rPr>
              <a:t>Bước 1: Khởi động phần mềm soạn thảo văn bản Word.</a:t>
            </a:r>
          </a:p>
          <a:p>
            <a:pPr algn="just" defTabSz="342900">
              <a:lnSpc>
                <a:spcPct val="150000"/>
              </a:lnSpc>
            </a:pPr>
            <a:r>
              <a:rPr lang="vi-VN" sz="2000" dirty="0">
                <a:latin typeface="UTM Avo" panose="02040603050506020204" pitchFamily="18" charset="0"/>
                <a:cs typeface="Times New Roman" panose="02020603050405020304" pitchFamily="18" charset="0"/>
              </a:rPr>
              <a:t>Bước 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a:latin typeface="UTM Avo" panose="02040603050506020204" pitchFamily="18" charset="0"/>
                <a:cs typeface="Times New Roman" panose="02020603050405020304" pitchFamily="18" charset="0"/>
              </a:rPr>
              <a:t>Chọn thư mục chứa 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p>
          <a:p>
            <a:pPr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7784</TotalTime>
  <Words>1189</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等线</vt:lpstr>
      <vt:lpstr>Arial</vt:lpstr>
      <vt:lpstr>Calibri</vt:lpstr>
      <vt:lpstr>iCiel Cadena</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209</cp:revision>
  <dcterms:created xsi:type="dcterms:W3CDTF">2021-11-14T08:33:55Z</dcterms:created>
  <dcterms:modified xsi:type="dcterms:W3CDTF">2025-03-10T03:38:57Z</dcterms:modified>
</cp:coreProperties>
</file>