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7" r:id="rId4"/>
    <p:sldId id="286" r:id="rId5"/>
    <p:sldId id="305" r:id="rId6"/>
    <p:sldId id="316" r:id="rId7"/>
    <p:sldId id="317" r:id="rId8"/>
    <p:sldId id="318" r:id="rId9"/>
    <p:sldId id="270" r:id="rId10"/>
    <p:sldId id="263" r:id="rId11"/>
    <p:sldId id="262" r:id="rId12"/>
    <p:sldId id="264" r:id="rId13"/>
    <p:sldId id="272" r:id="rId14"/>
    <p:sldId id="275" r:id="rId15"/>
    <p:sldId id="276" r:id="rId16"/>
    <p:sldId id="277" r:id="rId17"/>
    <p:sldId id="278" r:id="rId18"/>
    <p:sldId id="284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7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0F8B1-9E7B-4184-A7DB-91BF58908C3E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A782-E093-4229-AF97-C92E964E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0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1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7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1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80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9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8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1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37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2520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29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56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47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84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248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00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496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647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260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57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286000" cy="228600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BC943E6-DDA6-8039-CD17-2C8F8D9CF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-5295900"/>
            <a:ext cx="2286000" cy="228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1C8279-E8DA-03FA-8DA7-4D7B1C7A02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286000" cy="228600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FA72ED-CF2A-D194-3BDD-253F2B7318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-52959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606778-94F5-E109-F342-BB131B7715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286000" cy="228600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3AB9FC-6D45-BB78-4812-077F283891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1539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gif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0.sv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48000" y="3009900"/>
            <a:ext cx="11492200" cy="2782611"/>
            <a:chOff x="0" y="0"/>
            <a:chExt cx="13909707" cy="253789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3764927" cy="2393118"/>
            </a:xfrm>
            <a:custGeom>
              <a:avLst/>
              <a:gdLst/>
              <a:ahLst/>
              <a:cxnLst/>
              <a:rect l="l" t="t" r="r" b="b"/>
              <a:pathLst>
                <a:path w="13764927" h="2393118">
                  <a:moveTo>
                    <a:pt x="0" y="0"/>
                  </a:moveTo>
                  <a:lnTo>
                    <a:pt x="13764927" y="0"/>
                  </a:lnTo>
                  <a:lnTo>
                    <a:pt x="13764927" y="2393118"/>
                  </a:lnTo>
                  <a:lnTo>
                    <a:pt x="0" y="2393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909706" cy="2537898"/>
            </a:xfrm>
            <a:custGeom>
              <a:avLst/>
              <a:gdLst/>
              <a:ahLst/>
              <a:cxnLst/>
              <a:rect l="l" t="t" r="r" b="b"/>
              <a:pathLst>
                <a:path w="13909706" h="2537898">
                  <a:moveTo>
                    <a:pt x="13764927" y="2393118"/>
                  </a:moveTo>
                  <a:lnTo>
                    <a:pt x="13909706" y="2393118"/>
                  </a:lnTo>
                  <a:lnTo>
                    <a:pt x="13909706" y="2537898"/>
                  </a:lnTo>
                  <a:lnTo>
                    <a:pt x="13764927" y="2537898"/>
                  </a:lnTo>
                  <a:lnTo>
                    <a:pt x="13764927" y="23931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93118"/>
                  </a:lnTo>
                  <a:lnTo>
                    <a:pt x="0" y="2393118"/>
                  </a:lnTo>
                  <a:lnTo>
                    <a:pt x="0" y="144780"/>
                  </a:lnTo>
                  <a:close/>
                  <a:moveTo>
                    <a:pt x="0" y="2393118"/>
                  </a:moveTo>
                  <a:lnTo>
                    <a:pt x="144780" y="2393118"/>
                  </a:lnTo>
                  <a:lnTo>
                    <a:pt x="144780" y="2537898"/>
                  </a:lnTo>
                  <a:lnTo>
                    <a:pt x="0" y="2537898"/>
                  </a:lnTo>
                  <a:lnTo>
                    <a:pt x="0" y="2393118"/>
                  </a:lnTo>
                  <a:close/>
                  <a:moveTo>
                    <a:pt x="13764927" y="144780"/>
                  </a:moveTo>
                  <a:lnTo>
                    <a:pt x="13909706" y="144780"/>
                  </a:lnTo>
                  <a:lnTo>
                    <a:pt x="13909706" y="2393118"/>
                  </a:lnTo>
                  <a:lnTo>
                    <a:pt x="13764927" y="2393118"/>
                  </a:lnTo>
                  <a:lnTo>
                    <a:pt x="13764927" y="144780"/>
                  </a:lnTo>
                  <a:close/>
                  <a:moveTo>
                    <a:pt x="144780" y="2393118"/>
                  </a:moveTo>
                  <a:lnTo>
                    <a:pt x="13764927" y="2393118"/>
                  </a:lnTo>
                  <a:lnTo>
                    <a:pt x="13764927" y="2537898"/>
                  </a:lnTo>
                  <a:lnTo>
                    <a:pt x="144780" y="2537898"/>
                  </a:lnTo>
                  <a:lnTo>
                    <a:pt x="144780" y="2393118"/>
                  </a:lnTo>
                  <a:close/>
                  <a:moveTo>
                    <a:pt x="13764927" y="0"/>
                  </a:moveTo>
                  <a:lnTo>
                    <a:pt x="13909706" y="0"/>
                  </a:lnTo>
                  <a:lnTo>
                    <a:pt x="13909706" y="144780"/>
                  </a:lnTo>
                  <a:lnTo>
                    <a:pt x="13764927" y="144780"/>
                  </a:lnTo>
                  <a:lnTo>
                    <a:pt x="13764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64927" y="0"/>
                  </a:lnTo>
                  <a:lnTo>
                    <a:pt x="13764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947160" y="4091940"/>
            <a:ext cx="9825829" cy="11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11500" dirty="0" err="1">
                <a:solidFill>
                  <a:schemeClr val="bg1"/>
                </a:solidFill>
                <a:latin typeface="SVN-Gretoon" panose="02040603050506020204" pitchFamily="18" charset="0"/>
              </a:rPr>
              <a:t>Khởi</a:t>
            </a:r>
            <a:r>
              <a:rPr lang="en-US" sz="11500" dirty="0">
                <a:solidFill>
                  <a:schemeClr val="bg1"/>
                </a:solidFill>
                <a:latin typeface="SVN-Gretoon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SVN-Gretoon" panose="02040603050506020204" pitchFamily="18" charset="0"/>
              </a:rPr>
              <a:t>động</a:t>
            </a:r>
            <a:endParaRPr lang="en-US" sz="11500" dirty="0">
              <a:solidFill>
                <a:schemeClr val="bg1"/>
              </a:solidFill>
              <a:latin typeface="SVN-Gretoon" panose="020406030505060202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ất đỏ bazan là gì? Tìm hiểu nguồn gốc, đặc điểm đất đỏ bazan ở nước ta">
            <a:extLst>
              <a:ext uri="{FF2B5EF4-FFF2-40B4-BE49-F238E27FC236}">
                <a16:creationId xmlns:a16="http://schemas.microsoft.com/office/drawing/2014/main" id="{C9759034-EA6A-D2F8-175D-623163E4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"/>
            <a:ext cx="15226018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E244B8B6-2627-AFE4-B8FC-2718A04ED776}"/>
              </a:ext>
            </a:extLst>
          </p:cNvPr>
          <p:cNvGrpSpPr/>
          <p:nvPr/>
        </p:nvGrpSpPr>
        <p:grpSpPr>
          <a:xfrm>
            <a:off x="5867400" y="8267700"/>
            <a:ext cx="6858000" cy="1524000"/>
            <a:chOff x="0" y="0"/>
            <a:chExt cx="13005989" cy="241293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9FF234A4-BA73-64D0-BC5A-C31F07A1D2D8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3D3FB45-065E-A2DC-1D3A-ADF15E8CC497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E5151D48-89A1-3DFC-BCC0-F7AD3A51BB41}"/>
              </a:ext>
            </a:extLst>
          </p:cNvPr>
          <p:cNvSpPr txBox="1"/>
          <p:nvPr/>
        </p:nvSpPr>
        <p:spPr>
          <a:xfrm>
            <a:off x="4267200" y="81915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8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8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bazan</a:t>
            </a:r>
            <a:r>
              <a:rPr lang="en-US" sz="8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E244B8B6-2627-AFE4-B8FC-2718A04ED776}"/>
              </a:ext>
            </a:extLst>
          </p:cNvPr>
          <p:cNvGrpSpPr/>
          <p:nvPr/>
        </p:nvGrpSpPr>
        <p:grpSpPr>
          <a:xfrm>
            <a:off x="5867400" y="8267700"/>
            <a:ext cx="6858000" cy="1524000"/>
            <a:chOff x="0" y="0"/>
            <a:chExt cx="13005989" cy="241293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9FF234A4-BA73-64D0-BC5A-C31F07A1D2D8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3D3FB45-065E-A2DC-1D3A-ADF15E8CC497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E5151D48-89A1-3DFC-BCC0-F7AD3A51BB41}"/>
              </a:ext>
            </a:extLst>
          </p:cNvPr>
          <p:cNvSpPr txBox="1"/>
          <p:nvPr/>
        </p:nvSpPr>
        <p:spPr>
          <a:xfrm>
            <a:off x="4267200" y="81915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phù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Đất phù sa sông hồng - Công ty bán đất phù sa sông hồng - Vinatap">
            <a:extLst>
              <a:ext uri="{FF2B5EF4-FFF2-40B4-BE49-F238E27FC236}">
                <a16:creationId xmlns:a16="http://schemas.microsoft.com/office/drawing/2014/main" id="{E2F785EA-724D-367B-285C-96582282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12344400" cy="75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B23CED-F0A1-776D-CC95-14C187E660DD}"/>
              </a:ext>
            </a:extLst>
          </p:cNvPr>
          <p:cNvGrpSpPr/>
          <p:nvPr/>
        </p:nvGrpSpPr>
        <p:grpSpPr>
          <a:xfrm>
            <a:off x="990600" y="0"/>
            <a:ext cx="16383001" cy="3238500"/>
            <a:chOff x="1005030" y="2497824"/>
            <a:chExt cx="11389860" cy="1763996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DB19700E-D776-23F5-0BB6-338D0F58A7B2}"/>
                </a:ext>
              </a:extLst>
            </p:cNvPr>
            <p:cNvSpPr/>
            <p:nvPr/>
          </p:nvSpPr>
          <p:spPr>
            <a:xfrm>
              <a:off x="1990939" y="2658795"/>
              <a:ext cx="10403951" cy="160302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9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diễn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đổi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EBB668-628F-855A-FD44-5CA8FEA7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CF4370-F2C4-E44B-3E7E-534ED0FE2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543300"/>
            <a:ext cx="12040696" cy="600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74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24B0E7D-D82E-5765-3798-8B450CC2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47900"/>
            <a:ext cx="6210350" cy="577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829341B2-2CD3-2232-530B-7E8632346A41}"/>
              </a:ext>
            </a:extLst>
          </p:cNvPr>
          <p:cNvGrpSpPr/>
          <p:nvPr/>
        </p:nvGrpSpPr>
        <p:grpSpPr>
          <a:xfrm>
            <a:off x="7543800" y="2019300"/>
            <a:ext cx="9525000" cy="25146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DA1BD46-87F3-C59E-AEC6-1E0BE90493CE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0129DE8-A208-8198-6817-2158D998373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4F7FA806-41CC-6E3D-7E95-601DAAAE390A}"/>
              </a:ext>
            </a:extLst>
          </p:cNvPr>
          <p:cNvSpPr txBox="1"/>
          <p:nvPr/>
        </p:nvSpPr>
        <p:spPr>
          <a:xfrm>
            <a:off x="7772400" y="2476500"/>
            <a:ext cx="91541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hình 9a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thay đổi thành phần không khí trong đất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44FBA7F6-AD11-6AD8-72AF-847DDB782853}"/>
              </a:ext>
            </a:extLst>
          </p:cNvPr>
          <p:cNvGrpSpPr/>
          <p:nvPr/>
        </p:nvGrpSpPr>
        <p:grpSpPr>
          <a:xfrm>
            <a:off x="7543800" y="5219700"/>
            <a:ext cx="9525000" cy="24384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008AFC2D-8D2B-770B-7899-F1599BE982CD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998508C6-0A2D-D34E-0402-FFEABED22327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3" name="TextBox 6">
            <a:extLst>
              <a:ext uri="{FF2B5EF4-FFF2-40B4-BE49-F238E27FC236}">
                <a16:creationId xmlns:a16="http://schemas.microsoft.com/office/drawing/2014/main" id="{F1BD293F-04D7-F3AD-829B-D794502F15EC}"/>
              </a:ext>
            </a:extLst>
          </p:cNvPr>
          <p:cNvSpPr txBox="1"/>
          <p:nvPr/>
        </p:nvSpPr>
        <p:spPr>
          <a:xfrm>
            <a:off x="7772400" y="5676900"/>
            <a:ext cx="91541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giúp đất tơi xốp hơn và tăng không khí trong đất.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829341B2-2CD3-2232-530B-7E8632346A41}"/>
              </a:ext>
            </a:extLst>
          </p:cNvPr>
          <p:cNvGrpSpPr/>
          <p:nvPr/>
        </p:nvGrpSpPr>
        <p:grpSpPr>
          <a:xfrm>
            <a:off x="7391400" y="1562100"/>
            <a:ext cx="9525000" cy="34290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DA1BD46-87F3-C59E-AEC6-1E0BE90493CE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0129DE8-A208-8198-6817-2158D998373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4F7FA806-41CC-6E3D-7E95-601DAAAE390A}"/>
              </a:ext>
            </a:extLst>
          </p:cNvPr>
          <p:cNvSpPr txBox="1"/>
          <p:nvPr/>
        </p:nvSpPr>
        <p:spPr>
          <a:xfrm>
            <a:off x="7620000" y="1943100"/>
            <a:ext cx="9154121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hình 9b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thay đổi chất dinh dưỡng làm tăng chất khoáng và mùn cho đất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FFA2F-693E-F697-D59B-23B93C35F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24100"/>
            <a:ext cx="6019800" cy="5640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0CE0AB5F-302F-0907-843D-722E825955F8}"/>
              </a:ext>
            </a:extLst>
          </p:cNvPr>
          <p:cNvGrpSpPr/>
          <p:nvPr/>
        </p:nvGrpSpPr>
        <p:grpSpPr>
          <a:xfrm>
            <a:off x="7467600" y="5676900"/>
            <a:ext cx="9525000" cy="25908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A2038D19-8AC1-8BFD-8C68-EAFB1E8A034D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AC9FE24-3F7C-793A-1621-305257FDE4DA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710F69F3-11A6-591E-DA06-5ED3A4AA2EB1}"/>
              </a:ext>
            </a:extLst>
          </p:cNvPr>
          <p:cNvSpPr txBox="1"/>
          <p:nvPr/>
        </p:nvSpPr>
        <p:spPr>
          <a:xfrm>
            <a:off x="7696200" y="6210300"/>
            <a:ext cx="915412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cây trồng có thể sống và phát triển.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1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5239" y="1950013"/>
            <a:ext cx="11497522" cy="6386973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49575" y="2443218"/>
            <a:ext cx="4559420" cy="7295072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366628" y="9165342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5" y="0"/>
                </a:lnTo>
                <a:lnTo>
                  <a:pt x="2452305" y="1145896"/>
                </a:lnTo>
                <a:lnTo>
                  <a:pt x="0" y="114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29284" y="0"/>
            <a:ext cx="1460031" cy="1467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2992" y="295016"/>
            <a:ext cx="1460031" cy="14673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19963" y="5546800"/>
            <a:ext cx="1460031" cy="146736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3414002" y="7879215"/>
            <a:ext cx="4873998" cy="2277486"/>
          </a:xfrm>
          <a:custGeom>
            <a:avLst/>
            <a:gdLst/>
            <a:ahLst/>
            <a:cxnLst/>
            <a:rect l="l" t="t" r="r" b="b"/>
            <a:pathLst>
              <a:path w="4873998" h="2277486">
                <a:moveTo>
                  <a:pt x="0" y="0"/>
                </a:moveTo>
                <a:lnTo>
                  <a:pt x="4873998" y="0"/>
                </a:lnTo>
                <a:lnTo>
                  <a:pt x="4873998" y="2277486"/>
                </a:lnTo>
                <a:lnTo>
                  <a:pt x="0" y="2277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23C25-D85C-EB20-34C5-6460DABB9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400" y="5295900"/>
            <a:ext cx="5368436" cy="5368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E1CB0C-77C7-548E-9B1E-D7AD6100C6BE}"/>
              </a:ext>
            </a:extLst>
          </p:cNvPr>
          <p:cNvSpPr txBox="1"/>
          <p:nvPr/>
        </p:nvSpPr>
        <p:spPr>
          <a:xfrm>
            <a:off x="3581400" y="3314700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rgbClr val="000000"/>
                </a:solidFill>
              </a:rPr>
              <a:t>3. </a:t>
            </a:r>
            <a:r>
              <a:rPr lang="en-US" sz="7200" b="1" dirty="0" err="1">
                <a:solidFill>
                  <a:srgbClr val="000000"/>
                </a:solidFill>
              </a:rPr>
              <a:t>Kể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những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hoạt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động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làm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tăng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vai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trò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của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đất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đối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với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cây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trồng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mà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em</a:t>
            </a:r>
            <a:r>
              <a:rPr lang="en-US" sz="7200" b="1" dirty="0">
                <a:solidFill>
                  <a:srgbClr val="000000"/>
                </a:solidFill>
              </a:rPr>
              <a:t> </a:t>
            </a:r>
            <a:r>
              <a:rPr lang="en-US" sz="7200" b="1" dirty="0" err="1">
                <a:solidFill>
                  <a:srgbClr val="000000"/>
                </a:solidFill>
              </a:rPr>
              <a:t>biết</a:t>
            </a:r>
            <a:r>
              <a:rPr lang="en-US" sz="7200" b="1" dirty="0">
                <a:solidFill>
                  <a:srgbClr val="000000"/>
                </a:solidFill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9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F9421-24FC-9819-7291-45F745A81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600" y="1943100"/>
            <a:ext cx="1330609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4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8857" y="1028701"/>
            <a:ext cx="16180443" cy="8261138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43" y="2440173"/>
            <a:ext cx="17093006" cy="4435254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97260" y="526312"/>
            <a:ext cx="3550718" cy="4090877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21179" y="6584825"/>
            <a:ext cx="3609621" cy="3702176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674158" y="1"/>
            <a:ext cx="3826494" cy="3730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17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81964" cy="724267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353" y="0"/>
            <a:ext cx="11156648" cy="5121084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092758"/>
            <a:ext cx="11193227" cy="5194242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1498" y="3053469"/>
            <a:ext cx="9126503" cy="7233531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1355ADE8-17D9-BEDD-C96F-79598C78502B}"/>
              </a:ext>
            </a:extLst>
          </p:cNvPr>
          <p:cNvSpPr/>
          <p:nvPr/>
        </p:nvSpPr>
        <p:spPr>
          <a:xfrm>
            <a:off x="152400" y="2667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31898" y="47848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721857" y="4618225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1041481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đất có những thành phần nào?</a:t>
            </a:r>
            <a:endParaRPr lang="vi-VN" sz="7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733800" y="5372100"/>
            <a:ext cx="7781262" cy="3798480"/>
          </a:xfrm>
          <a:prstGeom prst="wedgeRoundRectCallout">
            <a:avLst>
              <a:gd name="adj1" fmla="val 61663"/>
              <a:gd name="adj2" fmla="val -13231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srgbClr val="FF0000"/>
                </a:solidFill>
                <a:latin typeface="Calibri"/>
              </a:rPr>
              <a:t>Trong đất có nước và không khí, chất khoáng, mùn,…. </a:t>
            </a: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50875" y="6188756"/>
            <a:ext cx="3237614" cy="409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1945681" y="4522531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0244039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</a:t>
            </a:r>
            <a:r>
              <a:rPr lang="vi-VN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phần nào có trong đất nhiều nhất?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4648200" y="6694864"/>
            <a:ext cx="6866861" cy="2475716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600" dirty="0" err="1">
                <a:solidFill>
                  <a:srgbClr val="FF0000"/>
                </a:solidFill>
                <a:latin typeface="Calibri"/>
              </a:rPr>
              <a:t>Chất</a:t>
            </a:r>
            <a:r>
              <a:rPr lang="en-US" sz="9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Calibri"/>
              </a:rPr>
              <a:t>khoáng</a:t>
            </a:r>
            <a:endParaRPr lang="vi-VN" sz="9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801599" y="5372100"/>
            <a:ext cx="4710224" cy="4675668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0626810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9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9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Mùn được hình thành từ đâu?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95600" y="4533900"/>
            <a:ext cx="10363200" cy="463668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6000" dirty="0">
                <a:solidFill>
                  <a:srgbClr val="FF0000"/>
                </a:solidFill>
                <a:latin typeface="Calibri"/>
              </a:rPr>
              <a:t>Mùn được hình thành chủ yếu do xác động vật và thực vật phân huỷ với sự tham gia của sinh vật trong đất. </a:t>
            </a:r>
            <a:endParaRPr lang="vi-VN" sz="6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48000" y="3009900"/>
            <a:ext cx="11492200" cy="2782611"/>
            <a:chOff x="0" y="0"/>
            <a:chExt cx="13909707" cy="253789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3764927" cy="2393118"/>
            </a:xfrm>
            <a:custGeom>
              <a:avLst/>
              <a:gdLst/>
              <a:ahLst/>
              <a:cxnLst/>
              <a:rect l="l" t="t" r="r" b="b"/>
              <a:pathLst>
                <a:path w="13764927" h="2393118">
                  <a:moveTo>
                    <a:pt x="0" y="0"/>
                  </a:moveTo>
                  <a:lnTo>
                    <a:pt x="13764927" y="0"/>
                  </a:lnTo>
                  <a:lnTo>
                    <a:pt x="13764927" y="2393118"/>
                  </a:lnTo>
                  <a:lnTo>
                    <a:pt x="0" y="2393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909706" cy="2537898"/>
            </a:xfrm>
            <a:custGeom>
              <a:avLst/>
              <a:gdLst/>
              <a:ahLst/>
              <a:cxnLst/>
              <a:rect l="l" t="t" r="r" b="b"/>
              <a:pathLst>
                <a:path w="13909706" h="2537898">
                  <a:moveTo>
                    <a:pt x="13764927" y="2393118"/>
                  </a:moveTo>
                  <a:lnTo>
                    <a:pt x="13909706" y="2393118"/>
                  </a:lnTo>
                  <a:lnTo>
                    <a:pt x="13909706" y="2537898"/>
                  </a:lnTo>
                  <a:lnTo>
                    <a:pt x="13764927" y="2537898"/>
                  </a:lnTo>
                  <a:lnTo>
                    <a:pt x="13764927" y="23931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93118"/>
                  </a:lnTo>
                  <a:lnTo>
                    <a:pt x="0" y="2393118"/>
                  </a:lnTo>
                  <a:lnTo>
                    <a:pt x="0" y="144780"/>
                  </a:lnTo>
                  <a:close/>
                  <a:moveTo>
                    <a:pt x="0" y="2393118"/>
                  </a:moveTo>
                  <a:lnTo>
                    <a:pt x="144780" y="2393118"/>
                  </a:lnTo>
                  <a:lnTo>
                    <a:pt x="144780" y="2537898"/>
                  </a:lnTo>
                  <a:lnTo>
                    <a:pt x="0" y="2537898"/>
                  </a:lnTo>
                  <a:lnTo>
                    <a:pt x="0" y="2393118"/>
                  </a:lnTo>
                  <a:close/>
                  <a:moveTo>
                    <a:pt x="13764927" y="144780"/>
                  </a:moveTo>
                  <a:lnTo>
                    <a:pt x="13909706" y="144780"/>
                  </a:lnTo>
                  <a:lnTo>
                    <a:pt x="13909706" y="2393118"/>
                  </a:lnTo>
                  <a:lnTo>
                    <a:pt x="13764927" y="2393118"/>
                  </a:lnTo>
                  <a:lnTo>
                    <a:pt x="13764927" y="144780"/>
                  </a:lnTo>
                  <a:close/>
                  <a:moveTo>
                    <a:pt x="144780" y="2393118"/>
                  </a:moveTo>
                  <a:lnTo>
                    <a:pt x="13764927" y="2393118"/>
                  </a:lnTo>
                  <a:lnTo>
                    <a:pt x="13764927" y="2537898"/>
                  </a:lnTo>
                  <a:lnTo>
                    <a:pt x="144780" y="2537898"/>
                  </a:lnTo>
                  <a:lnTo>
                    <a:pt x="144780" y="2393118"/>
                  </a:lnTo>
                  <a:close/>
                  <a:moveTo>
                    <a:pt x="13764927" y="0"/>
                  </a:moveTo>
                  <a:lnTo>
                    <a:pt x="13909706" y="0"/>
                  </a:lnTo>
                  <a:lnTo>
                    <a:pt x="13909706" y="144780"/>
                  </a:lnTo>
                  <a:lnTo>
                    <a:pt x="13764927" y="144780"/>
                  </a:lnTo>
                  <a:lnTo>
                    <a:pt x="13764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64927" y="0"/>
                  </a:lnTo>
                  <a:lnTo>
                    <a:pt x="13764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581400" y="4076700"/>
            <a:ext cx="10343989" cy="1184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1796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5600" y="1562100"/>
            <a:ext cx="11226811" cy="5080569"/>
            <a:chOff x="0" y="0"/>
            <a:chExt cx="13588491" cy="61493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2800" y="2400300"/>
            <a:ext cx="103734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000000"/>
                </a:solidFill>
                <a:latin typeface="+mj-lt"/>
              </a:rPr>
              <a:t>2. Vai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trò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đất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đối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trồng</a:t>
            </a:r>
            <a:endParaRPr lang="en-US" sz="11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08274" y="6166382"/>
            <a:ext cx="7762226" cy="3832599"/>
          </a:xfrm>
          <a:custGeom>
            <a:avLst/>
            <a:gdLst/>
            <a:ahLst/>
            <a:cxnLst/>
            <a:rect l="l" t="t" r="r" b="b"/>
            <a:pathLst>
              <a:path w="7762226" h="3832599">
                <a:moveTo>
                  <a:pt x="0" y="0"/>
                </a:moveTo>
                <a:lnTo>
                  <a:pt x="7762226" y="0"/>
                </a:lnTo>
                <a:lnTo>
                  <a:pt x="7762226" y="3832599"/>
                </a:lnTo>
                <a:lnTo>
                  <a:pt x="0" y="3832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54101" y="3125511"/>
            <a:ext cx="1460031" cy="146736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3922041" y="-428427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32">
            <a:extLst>
              <a:ext uri="{FF2B5EF4-FFF2-40B4-BE49-F238E27FC236}">
                <a16:creationId xmlns:a16="http://schemas.microsoft.com/office/drawing/2014/main" id="{41A9006F-5C31-56BE-A387-B182A74F9C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0" y="5170373"/>
            <a:ext cx="4038600" cy="5333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63469" y="3468169"/>
            <a:ext cx="6427805" cy="6427805"/>
          </a:xfrm>
          <a:custGeom>
            <a:avLst/>
            <a:gdLst/>
            <a:ahLst/>
            <a:cxnLst/>
            <a:rect l="l" t="t" r="r" b="b"/>
            <a:pathLst>
              <a:path w="6427805" h="6427805">
                <a:moveTo>
                  <a:pt x="0" y="0"/>
                </a:moveTo>
                <a:lnTo>
                  <a:pt x="6427805" y="0"/>
                </a:lnTo>
                <a:lnTo>
                  <a:pt x="6427805" y="6427805"/>
                </a:lnTo>
                <a:lnTo>
                  <a:pt x="0" y="6427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00200" y="2171700"/>
            <a:ext cx="10745548" cy="5410200"/>
            <a:chOff x="0" y="0"/>
            <a:chExt cx="13005989" cy="61493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05000" y="2324100"/>
            <a:ext cx="10327144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+mj-lt"/>
              </a:rPr>
              <a:t>Chất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khoáng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mùn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cung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cấp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dinh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dưỡng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trồng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trồng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sống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phát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triển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54101" y="3125511"/>
            <a:ext cx="1460031" cy="14673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2374" y="7847368"/>
            <a:ext cx="2342147" cy="2821864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3922041" y="-428427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272</Words>
  <Application>Microsoft Office PowerPoint</Application>
  <PresentationFormat>Custom</PresentationFormat>
  <Paragraphs>24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SVN-Gretoon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TRANG</cp:lastModifiedBy>
  <cp:revision>27</cp:revision>
  <dcterms:created xsi:type="dcterms:W3CDTF">2006-08-16T00:00:00Z</dcterms:created>
  <dcterms:modified xsi:type="dcterms:W3CDTF">2025-09-07T13:43:52Z</dcterms:modified>
  <dc:identifier>DAGGBMTwqNQ</dc:identifier>
</cp:coreProperties>
</file>