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37"/>
  </p:notesMasterIdLst>
  <p:sldIdLst>
    <p:sldId id="256" r:id="rId3"/>
    <p:sldId id="258" r:id="rId4"/>
    <p:sldId id="259" r:id="rId5"/>
    <p:sldId id="350" r:id="rId6"/>
    <p:sldId id="262" r:id="rId7"/>
    <p:sldId id="351" r:id="rId8"/>
    <p:sldId id="263" r:id="rId9"/>
    <p:sldId id="352" r:id="rId10"/>
    <p:sldId id="267" r:id="rId11"/>
    <p:sldId id="353" r:id="rId12"/>
    <p:sldId id="317" r:id="rId13"/>
    <p:sldId id="354" r:id="rId14"/>
    <p:sldId id="355" r:id="rId15"/>
    <p:sldId id="270" r:id="rId16"/>
    <p:sldId id="356" r:id="rId17"/>
    <p:sldId id="266" r:id="rId18"/>
    <p:sldId id="269" r:id="rId19"/>
    <p:sldId id="358" r:id="rId20"/>
    <p:sldId id="357" r:id="rId21"/>
    <p:sldId id="373" r:id="rId22"/>
    <p:sldId id="363" r:id="rId23"/>
    <p:sldId id="376" r:id="rId24"/>
    <p:sldId id="378" r:id="rId25"/>
    <p:sldId id="379" r:id="rId26"/>
    <p:sldId id="380" r:id="rId27"/>
    <p:sldId id="381" r:id="rId28"/>
    <p:sldId id="382" r:id="rId29"/>
    <p:sldId id="364" r:id="rId30"/>
    <p:sldId id="374" r:id="rId31"/>
    <p:sldId id="366" r:id="rId32"/>
    <p:sldId id="375" r:id="rId33"/>
    <p:sldId id="369" r:id="rId34"/>
    <p:sldId id="372" r:id="rId35"/>
    <p:sldId id="349" r:id="rId36"/>
  </p:sldIdLst>
  <p:sldSz cx="9144000" cy="5143500" type="screen16x9"/>
  <p:notesSz cx="6858000" cy="9144000"/>
  <p:embeddedFontLst>
    <p:embeddedFont>
      <p:font typeface="Bellota Text" panose="020B0604020202020204" charset="0"/>
      <p:regular r:id="rId38"/>
      <p:bold r:id="rId39"/>
      <p:italic r:id="rId40"/>
      <p:boldItalic r:id="rId41"/>
    </p:embeddedFont>
    <p:embeddedFont>
      <p:font typeface="Cambria Math" panose="02040503050406030204" pitchFamily="18" charset="0"/>
      <p:regular r:id="rId42"/>
    </p:embeddedFont>
    <p:embeddedFont>
      <p:font typeface="Montserrat" panose="02000505000000020004"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1014DA-D8E1-4862-B8B8-64587071ED91}">
  <a:tblStyle styleId="{141014DA-D8E1-4862-B8B8-64587071ED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969912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46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781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084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692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20d190e1d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20d190e1d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15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20d190e1d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20d190e1d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20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471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973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7960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91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9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719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677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Tích</a:t>
            </a:r>
            <a:r>
              <a:rPr lang="en-US" baseline="0"/>
              <a:t> trực tiếp vào ô đáp án</a:t>
            </a:r>
            <a:endParaRPr lang="en-US"/>
          </a:p>
        </p:txBody>
      </p:sp>
    </p:spTree>
    <p:extLst>
      <p:ext uri="{BB962C8B-B14F-4D97-AF65-F5344CB8AC3E}">
        <p14:creationId xmlns:p14="http://schemas.microsoft.com/office/powerpoint/2010/main" val="4276287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171145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571255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1962874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617627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335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85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57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528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988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20d190e1d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20d190e1d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0876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638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2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167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9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895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67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391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31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08"/>
        <p:cNvGrpSpPr/>
        <p:nvPr/>
      </p:nvGrpSpPr>
      <p:grpSpPr>
        <a:xfrm>
          <a:off x="0" y="0"/>
          <a:ext cx="0" cy="0"/>
          <a:chOff x="0" y="0"/>
          <a:chExt cx="0" cy="0"/>
        </a:xfrm>
      </p:grpSpPr>
      <p:grpSp>
        <p:nvGrpSpPr>
          <p:cNvPr id="1009" name="Google Shape;1009;p25"/>
          <p:cNvGrpSpPr/>
          <p:nvPr/>
        </p:nvGrpSpPr>
        <p:grpSpPr>
          <a:xfrm>
            <a:off x="128550" y="126893"/>
            <a:ext cx="8887995" cy="4890320"/>
            <a:chOff x="372900" y="317225"/>
            <a:chExt cx="8399164" cy="4509701"/>
          </a:xfrm>
        </p:grpSpPr>
        <p:sp>
          <p:nvSpPr>
            <p:cNvPr id="1010" name="Google Shape;1010;p2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25"/>
            <p:cNvGrpSpPr/>
            <p:nvPr/>
          </p:nvGrpSpPr>
          <p:grpSpPr>
            <a:xfrm>
              <a:off x="372900" y="317424"/>
              <a:ext cx="8399164" cy="4509502"/>
              <a:chOff x="-75" y="-4650"/>
              <a:chExt cx="9155400" cy="5153127"/>
            </a:xfrm>
          </p:grpSpPr>
          <p:cxnSp>
            <p:nvCxnSpPr>
              <p:cNvPr id="1012" name="Google Shape;1012;p2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3" name="Google Shape;1013;p2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14" name="Google Shape;1014;p2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5" name="Google Shape;1015;p2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016" name="Google Shape;1016;p2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017" name="Google Shape;1017;p2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8" name="Google Shape;1018;p2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19" name="Google Shape;1019;p2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0" name="Google Shape;1020;p2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1" name="Google Shape;1021;p2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2" name="Google Shape;1022;p2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3" name="Google Shape;1023;p2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4" name="Google Shape;1024;p2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5" name="Google Shape;1025;p2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6" name="Google Shape;1026;p2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7" name="Google Shape;1027;p2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8" name="Google Shape;1028;p2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029" name="Google Shape;1029;p2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0" name="Google Shape;1030;p2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1" name="Google Shape;1031;p2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2" name="Google Shape;1032;p2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3" name="Google Shape;1033;p2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4" name="Google Shape;1034;p2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5" name="Google Shape;1035;p2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6" name="Google Shape;1036;p2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7" name="Google Shape;1037;p2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8" name="Google Shape;1038;p2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9" name="Google Shape;1039;p2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0" name="Google Shape;1040;p2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044" name="Google Shape;1044;p25"/>
          <p:cNvSpPr txBox="1">
            <a:spLocks noGrp="1"/>
          </p:cNvSpPr>
          <p:nvPr>
            <p:ph type="title"/>
          </p:nvPr>
        </p:nvSpPr>
        <p:spPr>
          <a:xfrm>
            <a:off x="720000"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5" name="Google Shape;1045;p25"/>
          <p:cNvSpPr txBox="1">
            <a:spLocks noGrp="1"/>
          </p:cNvSpPr>
          <p:nvPr>
            <p:ph type="subTitle" idx="1"/>
          </p:nvPr>
        </p:nvSpPr>
        <p:spPr>
          <a:xfrm>
            <a:off x="720000"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6" name="Google Shape;1046;p25"/>
          <p:cNvSpPr txBox="1">
            <a:spLocks noGrp="1"/>
          </p:cNvSpPr>
          <p:nvPr>
            <p:ph type="title" idx="2"/>
          </p:nvPr>
        </p:nvSpPr>
        <p:spPr>
          <a:xfrm>
            <a:off x="3419269"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7" name="Google Shape;1047;p25"/>
          <p:cNvSpPr txBox="1">
            <a:spLocks noGrp="1"/>
          </p:cNvSpPr>
          <p:nvPr>
            <p:ph type="subTitle" idx="3"/>
          </p:nvPr>
        </p:nvSpPr>
        <p:spPr>
          <a:xfrm>
            <a:off x="3419269"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8" name="Google Shape;1048;p25"/>
          <p:cNvSpPr txBox="1">
            <a:spLocks noGrp="1"/>
          </p:cNvSpPr>
          <p:nvPr>
            <p:ph type="title" idx="4"/>
          </p:nvPr>
        </p:nvSpPr>
        <p:spPr>
          <a:xfrm>
            <a:off x="720000"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9" name="Google Shape;1049;p25"/>
          <p:cNvSpPr txBox="1">
            <a:spLocks noGrp="1"/>
          </p:cNvSpPr>
          <p:nvPr>
            <p:ph type="subTitle" idx="5"/>
          </p:nvPr>
        </p:nvSpPr>
        <p:spPr>
          <a:xfrm>
            <a:off x="720000"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0" name="Google Shape;1050;p25"/>
          <p:cNvSpPr txBox="1">
            <a:spLocks noGrp="1"/>
          </p:cNvSpPr>
          <p:nvPr>
            <p:ph type="title" idx="6"/>
          </p:nvPr>
        </p:nvSpPr>
        <p:spPr>
          <a:xfrm>
            <a:off x="3419269"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1" name="Google Shape;1051;p25"/>
          <p:cNvSpPr txBox="1">
            <a:spLocks noGrp="1"/>
          </p:cNvSpPr>
          <p:nvPr>
            <p:ph type="subTitle" idx="7"/>
          </p:nvPr>
        </p:nvSpPr>
        <p:spPr>
          <a:xfrm>
            <a:off x="3419269"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2" name="Google Shape;1052;p25"/>
          <p:cNvSpPr txBox="1">
            <a:spLocks noGrp="1"/>
          </p:cNvSpPr>
          <p:nvPr>
            <p:ph type="title" idx="8"/>
          </p:nvPr>
        </p:nvSpPr>
        <p:spPr>
          <a:xfrm>
            <a:off x="6118545"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3" name="Google Shape;1053;p25"/>
          <p:cNvSpPr txBox="1">
            <a:spLocks noGrp="1"/>
          </p:cNvSpPr>
          <p:nvPr>
            <p:ph type="subTitle" idx="9"/>
          </p:nvPr>
        </p:nvSpPr>
        <p:spPr>
          <a:xfrm>
            <a:off x="6118545"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5"/>
          <p:cNvSpPr txBox="1">
            <a:spLocks noGrp="1"/>
          </p:cNvSpPr>
          <p:nvPr>
            <p:ph type="title" idx="13"/>
          </p:nvPr>
        </p:nvSpPr>
        <p:spPr>
          <a:xfrm>
            <a:off x="6118545"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5" name="Google Shape;1055;p25"/>
          <p:cNvSpPr txBox="1">
            <a:spLocks noGrp="1"/>
          </p:cNvSpPr>
          <p:nvPr>
            <p:ph type="subTitle" idx="14"/>
          </p:nvPr>
        </p:nvSpPr>
        <p:spPr>
          <a:xfrm>
            <a:off x="6118545"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25"/>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057" name="Google Shape;1057;p25"/>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058" name="Google Shape;1058;p25"/>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059" name="Google Shape;1059;p25"/>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060" name="Google Shape;1060;p25"/>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061" name="Google Shape;1061;p25"/>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062" name="Google Shape;1062;p25"/>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58"/>
        <p:cNvGrpSpPr/>
        <p:nvPr/>
      </p:nvGrpSpPr>
      <p:grpSpPr>
        <a:xfrm>
          <a:off x="0" y="0"/>
          <a:ext cx="0" cy="0"/>
          <a:chOff x="0" y="0"/>
          <a:chExt cx="0" cy="0"/>
        </a:xfrm>
      </p:grpSpPr>
      <p:grpSp>
        <p:nvGrpSpPr>
          <p:cNvPr id="1159" name="Google Shape;1159;p28"/>
          <p:cNvGrpSpPr/>
          <p:nvPr/>
        </p:nvGrpSpPr>
        <p:grpSpPr>
          <a:xfrm>
            <a:off x="372900" y="317225"/>
            <a:ext cx="8399164" cy="4509701"/>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94"/>
        <p:cNvGrpSpPr/>
        <p:nvPr/>
      </p:nvGrpSpPr>
      <p:grpSpPr>
        <a:xfrm>
          <a:off x="0" y="0"/>
          <a:ext cx="0" cy="0"/>
          <a:chOff x="0" y="0"/>
          <a:chExt cx="0" cy="0"/>
        </a:xfrm>
      </p:grpSpPr>
      <p:grpSp>
        <p:nvGrpSpPr>
          <p:cNvPr id="1195" name="Google Shape;1195;p29"/>
          <p:cNvGrpSpPr/>
          <p:nvPr/>
        </p:nvGrpSpPr>
        <p:grpSpPr>
          <a:xfrm>
            <a:off x="156375" y="126593"/>
            <a:ext cx="8887995" cy="4890320"/>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139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258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8332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58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8995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04527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2239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28550" y="126893"/>
            <a:ext cx="8887995" cy="4890320"/>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68" name="Google Shape;268;p7"/>
          <p:cNvSpPr txBox="1">
            <a:spLocks noGrp="1"/>
          </p:cNvSpPr>
          <p:nvPr>
            <p:ph type="title"/>
          </p:nvPr>
        </p:nvSpPr>
        <p:spPr>
          <a:xfrm>
            <a:off x="715100" y="791250"/>
            <a:ext cx="3775500" cy="1211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715100" y="2002350"/>
            <a:ext cx="3490200" cy="234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9360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874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86154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66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6"/>
        <p:cNvGrpSpPr/>
        <p:nvPr/>
      </p:nvGrpSpPr>
      <p:grpSpPr>
        <a:xfrm>
          <a:off x="0" y="0"/>
          <a:ext cx="0" cy="0"/>
          <a:chOff x="0" y="0"/>
          <a:chExt cx="0" cy="0"/>
        </a:xfrm>
      </p:grpSpPr>
      <p:grpSp>
        <p:nvGrpSpPr>
          <p:cNvPr id="277" name="Google Shape;277;p8"/>
          <p:cNvGrpSpPr/>
          <p:nvPr/>
        </p:nvGrpSpPr>
        <p:grpSpPr>
          <a:xfrm>
            <a:off x="372900" y="317225"/>
            <a:ext cx="8399164" cy="4509701"/>
            <a:chOff x="372900" y="317225"/>
            <a:chExt cx="8399164" cy="4509701"/>
          </a:xfrm>
        </p:grpSpPr>
        <p:sp>
          <p:nvSpPr>
            <p:cNvPr id="278" name="Google Shape;278;p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8"/>
            <p:cNvGrpSpPr/>
            <p:nvPr/>
          </p:nvGrpSpPr>
          <p:grpSpPr>
            <a:xfrm>
              <a:off x="372900" y="317424"/>
              <a:ext cx="8399164" cy="4509502"/>
              <a:chOff x="-75" y="-4650"/>
              <a:chExt cx="9155400" cy="5153127"/>
            </a:xfrm>
          </p:grpSpPr>
          <p:cxnSp>
            <p:nvCxnSpPr>
              <p:cNvPr id="280" name="Google Shape;280;p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2" name="Google Shape;302;p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3" name="Google Shape;303;p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4" name="Google Shape;304;p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5" name="Google Shape;305;p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6" name="Google Shape;306;p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7" name="Google Shape;307;p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12" name="Google Shape;31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13" name="Google Shape;313;p8"/>
          <p:cNvPicPr preferRelativeResize="0"/>
          <p:nvPr/>
        </p:nvPicPr>
        <p:blipFill rotWithShape="1">
          <a:blip r:embed="rId2">
            <a:alphaModFix/>
          </a:blip>
          <a:srcRect t="23075" r="88584" b="62117"/>
          <a:stretch/>
        </p:blipFill>
        <p:spPr>
          <a:xfrm>
            <a:off x="7519350" y="967925"/>
            <a:ext cx="261627" cy="339173"/>
          </a:xfrm>
          <a:prstGeom prst="rect">
            <a:avLst/>
          </a:prstGeom>
          <a:noFill/>
          <a:ln>
            <a:noFill/>
          </a:ln>
        </p:spPr>
      </p:pic>
      <p:pic>
        <p:nvPicPr>
          <p:cNvPr id="314" name="Google Shape;314;p8"/>
          <p:cNvPicPr preferRelativeResize="0"/>
          <p:nvPr/>
        </p:nvPicPr>
        <p:blipFill rotWithShape="1">
          <a:blip r:embed="rId2">
            <a:alphaModFix/>
          </a:blip>
          <a:srcRect l="88584" t="31186" b="55558"/>
          <a:stretch/>
        </p:blipFill>
        <p:spPr>
          <a:xfrm>
            <a:off x="1152675" y="3939224"/>
            <a:ext cx="261627" cy="303626"/>
          </a:xfrm>
          <a:prstGeom prst="rect">
            <a:avLst/>
          </a:prstGeom>
          <a:noFill/>
          <a:ln>
            <a:noFill/>
          </a:ln>
        </p:spPr>
      </p:pic>
      <p:pic>
        <p:nvPicPr>
          <p:cNvPr id="315" name="Google Shape;315;p8"/>
          <p:cNvPicPr preferRelativeResize="0"/>
          <p:nvPr/>
        </p:nvPicPr>
        <p:blipFill rotWithShape="1">
          <a:blip r:embed="rId2">
            <a:alphaModFix/>
          </a:blip>
          <a:srcRect l="9958" t="40088" r="80549" b="45104"/>
          <a:stretch/>
        </p:blipFill>
        <p:spPr>
          <a:xfrm>
            <a:off x="7995525" y="1148325"/>
            <a:ext cx="261627" cy="407936"/>
          </a:xfrm>
          <a:prstGeom prst="rect">
            <a:avLst/>
          </a:prstGeom>
          <a:noFill/>
          <a:ln>
            <a:noFill/>
          </a:ln>
        </p:spPr>
      </p:pic>
      <p:pic>
        <p:nvPicPr>
          <p:cNvPr id="316" name="Google Shape;316;p8"/>
          <p:cNvPicPr preferRelativeResize="0"/>
          <p:nvPr/>
        </p:nvPicPr>
        <p:blipFill rotWithShape="1">
          <a:blip r:embed="rId2">
            <a:alphaModFix/>
          </a:blip>
          <a:srcRect t="23075" r="88584" b="62117"/>
          <a:stretch/>
        </p:blipFill>
        <p:spPr>
          <a:xfrm>
            <a:off x="1329025" y="3450800"/>
            <a:ext cx="261627" cy="339173"/>
          </a:xfrm>
          <a:prstGeom prst="rect">
            <a:avLst/>
          </a:prstGeom>
          <a:noFill/>
          <a:ln>
            <a:noFill/>
          </a:ln>
        </p:spPr>
      </p:pic>
      <p:pic>
        <p:nvPicPr>
          <p:cNvPr id="317" name="Google Shape;317;p8"/>
          <p:cNvPicPr preferRelativeResize="0"/>
          <p:nvPr/>
        </p:nvPicPr>
        <p:blipFill rotWithShape="1">
          <a:blip r:embed="rId3">
            <a:alphaModFix/>
          </a:blip>
          <a:srcRect l="86859" t="20960" b="68473"/>
          <a:stretch/>
        </p:blipFill>
        <p:spPr>
          <a:xfrm>
            <a:off x="1745075" y="4026275"/>
            <a:ext cx="293228" cy="235651"/>
          </a:xfrm>
          <a:prstGeom prst="rect">
            <a:avLst/>
          </a:prstGeom>
          <a:noFill/>
          <a:ln>
            <a:noFill/>
          </a:ln>
        </p:spPr>
      </p:pic>
      <p:pic>
        <p:nvPicPr>
          <p:cNvPr id="318" name="Google Shape;318;p8"/>
          <p:cNvPicPr preferRelativeResize="0"/>
          <p:nvPr/>
        </p:nvPicPr>
        <p:blipFill rotWithShape="1">
          <a:blip r:embed="rId3">
            <a:alphaModFix/>
          </a:blip>
          <a:srcRect l="86859" t="20960" b="68473"/>
          <a:stretch/>
        </p:blipFill>
        <p:spPr>
          <a:xfrm>
            <a:off x="7580575" y="1578900"/>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grpSp>
        <p:nvGrpSpPr>
          <p:cNvPr id="320" name="Google Shape;320;p9"/>
          <p:cNvGrpSpPr/>
          <p:nvPr/>
        </p:nvGrpSpPr>
        <p:grpSpPr>
          <a:xfrm>
            <a:off x="372900" y="317225"/>
            <a:ext cx="8399164" cy="4509701"/>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55" name="Google Shape;355;p9"/>
          <p:cNvSpPr txBox="1">
            <a:spLocks noGrp="1"/>
          </p:cNvSpPr>
          <p:nvPr>
            <p:ph type="title"/>
          </p:nvPr>
        </p:nvSpPr>
        <p:spPr>
          <a:xfrm>
            <a:off x="2241450" y="1710425"/>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 name="Google Shape;356;p9"/>
          <p:cNvSpPr txBox="1">
            <a:spLocks noGrp="1"/>
          </p:cNvSpPr>
          <p:nvPr>
            <p:ph type="subTitle" idx="1"/>
          </p:nvPr>
        </p:nvSpPr>
        <p:spPr>
          <a:xfrm>
            <a:off x="2241450" y="2666260"/>
            <a:ext cx="46611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6"/>
        <p:cNvGrpSpPr/>
        <p:nvPr/>
      </p:nvGrpSpPr>
      <p:grpSpPr>
        <a:xfrm>
          <a:off x="0" y="0"/>
          <a:ext cx="0" cy="0"/>
          <a:chOff x="0" y="0"/>
          <a:chExt cx="0" cy="0"/>
        </a:xfrm>
      </p:grpSpPr>
      <p:grpSp>
        <p:nvGrpSpPr>
          <p:cNvPr id="417" name="Google Shape;417;p13"/>
          <p:cNvGrpSpPr/>
          <p:nvPr/>
        </p:nvGrpSpPr>
        <p:grpSpPr>
          <a:xfrm>
            <a:off x="128550" y="126893"/>
            <a:ext cx="8887995" cy="4890320"/>
            <a:chOff x="372900" y="317225"/>
            <a:chExt cx="8399164" cy="4509701"/>
          </a:xfrm>
        </p:grpSpPr>
        <p:sp>
          <p:nvSpPr>
            <p:cNvPr id="418" name="Google Shape;418;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372900" y="317424"/>
              <a:ext cx="8399164" cy="4509502"/>
              <a:chOff x="-75" y="-4650"/>
              <a:chExt cx="9155400" cy="5153127"/>
            </a:xfrm>
          </p:grpSpPr>
          <p:cxnSp>
            <p:nvCxnSpPr>
              <p:cNvPr id="420" name="Google Shape;420;p1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1" name="Google Shape;421;p1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22" name="Google Shape;422;p1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3" name="Google Shape;423;p1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24" name="Google Shape;424;p1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25" name="Google Shape;425;p1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6" name="Google Shape;426;p1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7" name="Google Shape;427;p1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8" name="Google Shape;428;p1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9" name="Google Shape;429;p1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0" name="Google Shape;430;p1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31" name="Google Shape;431;p1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2" name="Google Shape;432;p1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3" name="Google Shape;433;p1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4" name="Google Shape;434;p1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5" name="Google Shape;435;p1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6" name="Google Shape;436;p1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37" name="Google Shape;437;p1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8" name="Google Shape;438;p1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9" name="Google Shape;439;p1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40" name="Google Shape;440;p1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41" name="Google Shape;441;p1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2" name="Google Shape;442;p1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3" name="Google Shape;443;p1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4" name="Google Shape;444;p1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5" name="Google Shape;445;p1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6" name="Google Shape;446;p1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7" name="Google Shape;447;p1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8" name="Google Shape;448;p1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9" name="Google Shape;449;p1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0" name="Google Shape;450;p1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1" name="Google Shape;451;p1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2" name="Google Shape;452;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2" name="Google Shape;462;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3" name="Google Shape;463;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5" name="Google Shape;465;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6" name="Google Shape;466;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8" name="Google Shape;468;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9" name="Google Shape;469;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70" name="Google Shape;470;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71"/>
        <p:cNvGrpSpPr/>
        <p:nvPr/>
      </p:nvGrpSpPr>
      <p:grpSpPr>
        <a:xfrm>
          <a:off x="0" y="0"/>
          <a:ext cx="0" cy="0"/>
          <a:chOff x="0" y="0"/>
          <a:chExt cx="0" cy="0"/>
        </a:xfrm>
      </p:grpSpPr>
      <p:grpSp>
        <p:nvGrpSpPr>
          <p:cNvPr id="472" name="Google Shape;472;p14"/>
          <p:cNvGrpSpPr/>
          <p:nvPr/>
        </p:nvGrpSpPr>
        <p:grpSpPr>
          <a:xfrm>
            <a:off x="372900" y="317225"/>
            <a:ext cx="8399164" cy="4509701"/>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07" name="Google Shape;507;p14"/>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8" name="Google Shape;508;p14"/>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09" name="Google Shape;509;p14"/>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13"/>
        <p:cNvGrpSpPr/>
        <p:nvPr/>
      </p:nvGrpSpPr>
      <p:grpSpPr>
        <a:xfrm>
          <a:off x="0" y="0"/>
          <a:ext cx="0" cy="0"/>
          <a:chOff x="0" y="0"/>
          <a:chExt cx="0" cy="0"/>
        </a:xfrm>
      </p:grpSpPr>
      <p:grpSp>
        <p:nvGrpSpPr>
          <p:cNvPr id="514" name="Google Shape;514;p15"/>
          <p:cNvGrpSpPr/>
          <p:nvPr/>
        </p:nvGrpSpPr>
        <p:grpSpPr>
          <a:xfrm>
            <a:off x="372900" y="317225"/>
            <a:ext cx="8399164" cy="4509701"/>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49" name="Google Shape;549;p15"/>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0" name="Google Shape;550;p15"/>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1" name="Google Shape;551;p15"/>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9"/>
        <p:cNvGrpSpPr/>
        <p:nvPr/>
      </p:nvGrpSpPr>
      <p:grpSpPr>
        <a:xfrm>
          <a:off x="0" y="0"/>
          <a:ext cx="0" cy="0"/>
          <a:chOff x="0" y="0"/>
          <a:chExt cx="0" cy="0"/>
        </a:xfrm>
      </p:grpSpPr>
      <p:grpSp>
        <p:nvGrpSpPr>
          <p:cNvPr id="860" name="Google Shape;860;p22"/>
          <p:cNvGrpSpPr/>
          <p:nvPr/>
        </p:nvGrpSpPr>
        <p:grpSpPr>
          <a:xfrm>
            <a:off x="128550" y="126893"/>
            <a:ext cx="8887995" cy="4890320"/>
            <a:chOff x="372900" y="317225"/>
            <a:chExt cx="8399164" cy="4509701"/>
          </a:xfrm>
        </p:grpSpPr>
        <p:sp>
          <p:nvSpPr>
            <p:cNvPr id="861" name="Google Shape;861;p2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22"/>
            <p:cNvGrpSpPr/>
            <p:nvPr/>
          </p:nvGrpSpPr>
          <p:grpSpPr>
            <a:xfrm>
              <a:off x="372900" y="317424"/>
              <a:ext cx="8399164" cy="4509502"/>
              <a:chOff x="-75" y="-4650"/>
              <a:chExt cx="9155400" cy="5153127"/>
            </a:xfrm>
          </p:grpSpPr>
          <p:cxnSp>
            <p:nvCxnSpPr>
              <p:cNvPr id="863" name="Google Shape;863;p2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4" name="Google Shape;864;p2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65" name="Google Shape;865;p2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6" name="Google Shape;866;p2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867" name="Google Shape;867;p2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868" name="Google Shape;868;p2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9" name="Google Shape;869;p2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0" name="Google Shape;870;p2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1" name="Google Shape;871;p2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2" name="Google Shape;872;p2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3" name="Google Shape;873;p2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4" name="Google Shape;874;p2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5" name="Google Shape;875;p2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6" name="Google Shape;876;p2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7" name="Google Shape;877;p2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8" name="Google Shape;878;p2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9" name="Google Shape;879;p2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880" name="Google Shape;880;p2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1" name="Google Shape;881;p2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2" name="Google Shape;882;p2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3" name="Google Shape;883;p2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4" name="Google Shape;884;p2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5" name="Google Shape;885;p2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6" name="Google Shape;886;p2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7" name="Google Shape;887;p2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8" name="Google Shape;888;p2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9" name="Google Shape;889;p2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0" name="Google Shape;890;p2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1" name="Google Shape;891;p2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2" name="Google Shape;892;p2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3" name="Google Shape;893;p2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4" name="Google Shape;894;p2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95" name="Google Shape;895;p22"/>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6" name="Google Shape;896;p22"/>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2"/>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8" name="Google Shape;898;p22"/>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22"/>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22"/>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902" name="Google Shape;902;p22"/>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903" name="Google Shape;903;p22"/>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904" name="Google Shape;904;p22"/>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905" name="Google Shape;905;p22"/>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906" name="Google Shape;906;p22"/>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907" name="Google Shape;907;p22"/>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59" r:id="rId6"/>
    <p:sldLayoutId id="2147483660" r:id="rId7"/>
    <p:sldLayoutId id="2147483661" r:id="rId8"/>
    <p:sldLayoutId id="2147483668" r:id="rId9"/>
    <p:sldLayoutId id="2147483671"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522767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gif"/><Relationship Id="rId7" Type="http://schemas.openxmlformats.org/officeDocument/2006/relationships/image" Target="../media/image32.jpeg"/><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1.jpeg"/><Relationship Id="rId11" Type="http://schemas.openxmlformats.org/officeDocument/2006/relationships/slide" Target="slide3.xml"/><Relationship Id="rId5" Type="http://schemas.microsoft.com/office/2007/relationships/hdphoto" Target="../media/hdphoto8.wdp"/><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33.jpeg"/><Relationship Id="rId18" Type="http://schemas.openxmlformats.org/officeDocument/2006/relationships/image" Target="../media/image42.gif"/><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32.jpeg"/><Relationship Id="rId17" Type="http://schemas.openxmlformats.org/officeDocument/2006/relationships/image" Target="../media/image41.jpeg"/><Relationship Id="rId2" Type="http://schemas.openxmlformats.org/officeDocument/2006/relationships/notesSlide" Target="../notesSlides/notesSlide22.xml"/><Relationship Id="rId16" Type="http://schemas.openxmlformats.org/officeDocument/2006/relationships/image" Target="../media/image40.jpeg"/><Relationship Id="rId1" Type="http://schemas.openxmlformats.org/officeDocument/2006/relationships/slideLayout" Target="../slideLayouts/slideLayout19.xml"/><Relationship Id="rId6" Type="http://schemas.openxmlformats.org/officeDocument/2006/relationships/image" Target="../media/image37.gif"/><Relationship Id="rId11" Type="http://schemas.openxmlformats.org/officeDocument/2006/relationships/image" Target="../media/image31.jpeg"/><Relationship Id="rId5" Type="http://schemas.openxmlformats.org/officeDocument/2006/relationships/image" Target="../media/image28.png"/><Relationship Id="rId15" Type="http://schemas.openxmlformats.org/officeDocument/2006/relationships/image" Target="../media/image35.jpe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33.jpeg"/><Relationship Id="rId17" Type="http://schemas.openxmlformats.org/officeDocument/2006/relationships/image" Target="../media/image42.gif"/><Relationship Id="rId2" Type="http://schemas.openxmlformats.org/officeDocument/2006/relationships/notesSlide" Target="../notesSlides/notesSlide23.xml"/><Relationship Id="rId16" Type="http://schemas.openxmlformats.org/officeDocument/2006/relationships/image" Target="../media/image41.jpeg"/><Relationship Id="rId1" Type="http://schemas.openxmlformats.org/officeDocument/2006/relationships/slideLayout" Target="../slideLayouts/slideLayout19.xml"/><Relationship Id="rId6" Type="http://schemas.openxmlformats.org/officeDocument/2006/relationships/image" Target="../media/image43.gif"/><Relationship Id="rId11" Type="http://schemas.openxmlformats.org/officeDocument/2006/relationships/image" Target="../media/image31.jpeg"/><Relationship Id="rId5" Type="http://schemas.openxmlformats.org/officeDocument/2006/relationships/image" Target="../media/image28.png"/><Relationship Id="rId15" Type="http://schemas.openxmlformats.org/officeDocument/2006/relationships/image" Target="../media/image40.jpe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44.gif"/><Relationship Id="rId12"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43.gif"/><Relationship Id="rId11" Type="http://schemas.openxmlformats.org/officeDocument/2006/relationships/image" Target="../media/image35.jpeg"/><Relationship Id="rId5" Type="http://schemas.openxmlformats.org/officeDocument/2006/relationships/image" Target="../media/image28.png"/><Relationship Id="rId10"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image" Target="../media/image33.jpeg"/><Relationship Id="rId14" Type="http://schemas.openxmlformats.org/officeDocument/2006/relationships/image" Target="../media/image42.gif"/></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2.gif"/><Relationship Id="rId3" Type="http://schemas.openxmlformats.org/officeDocument/2006/relationships/audio" Target="../media/audio1.wav"/><Relationship Id="rId7" Type="http://schemas.openxmlformats.org/officeDocument/2006/relationships/image" Target="../media/image45.gif"/><Relationship Id="rId12"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44.gif"/><Relationship Id="rId11" Type="http://schemas.openxmlformats.org/officeDocument/2006/relationships/image" Target="../media/image40.jpeg"/><Relationship Id="rId5" Type="http://schemas.openxmlformats.org/officeDocument/2006/relationships/image" Target="../media/image28.png"/><Relationship Id="rId10" Type="http://schemas.openxmlformats.org/officeDocument/2006/relationships/image" Target="../media/image35.jpeg"/><Relationship Id="rId4" Type="http://schemas.openxmlformats.org/officeDocument/2006/relationships/audio" Target="../media/audio2.wav"/><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40.jpeg"/><Relationship Id="rId3" Type="http://schemas.openxmlformats.org/officeDocument/2006/relationships/audio" Target="../media/audio1.wav"/><Relationship Id="rId7" Type="http://schemas.openxmlformats.org/officeDocument/2006/relationships/image" Target="../media/image45.gif"/><Relationship Id="rId12" Type="http://schemas.openxmlformats.org/officeDocument/2006/relationships/image" Target="../media/image29.gif"/><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5.jpeg"/><Relationship Id="rId5" Type="http://schemas.openxmlformats.org/officeDocument/2006/relationships/audio" Target="../media/audio3.wav"/><Relationship Id="rId15" Type="http://schemas.openxmlformats.org/officeDocument/2006/relationships/image" Target="../media/image42.gif"/><Relationship Id="rId10" Type="http://schemas.openxmlformats.org/officeDocument/2006/relationships/image" Target="../media/image31.jpeg"/><Relationship Id="rId4" Type="http://schemas.openxmlformats.org/officeDocument/2006/relationships/audio" Target="../media/audio2.wav"/><Relationship Id="rId9" Type="http://schemas.openxmlformats.org/officeDocument/2006/relationships/image" Target="../media/image47.gif"/><Relationship Id="rId1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microsoft.com/office/2007/relationships/hdphoto" Target="../media/hdphoto9.wdp"/><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p33"/>
          <p:cNvSpPr txBox="1">
            <a:spLocks noGrp="1"/>
          </p:cNvSpPr>
          <p:nvPr>
            <p:ph type="ctrTitle"/>
          </p:nvPr>
        </p:nvSpPr>
        <p:spPr>
          <a:xfrm>
            <a:off x="1637646" y="1833309"/>
            <a:ext cx="6100536" cy="1590600"/>
          </a:xfrm>
          <a:prstGeom prst="rect">
            <a:avLst/>
          </a:prstGeom>
        </p:spPr>
        <p:txBody>
          <a:bodyPr spcFirstLastPara="1" wrap="square" lIns="91425" tIns="91425" rIns="91425" bIns="91425" anchor="ctr" anchorCtr="0">
            <a:noAutofit/>
          </a:bodyPr>
          <a:lstStyle/>
          <a:p>
            <a:pPr lvl="0">
              <a:lnSpc>
                <a:spcPct val="150000"/>
              </a:lnSpc>
            </a:pPr>
            <a:r>
              <a:rPr lang="en-US" sz="4000" b="1" dirty="0">
                <a:solidFill>
                  <a:schemeClr val="accent3"/>
                </a:solidFill>
                <a:effectLst>
                  <a:outerShdw blurRad="38100" dist="38100" dir="2700000" algn="tl">
                    <a:srgbClr val="000000">
                      <a:alpha val="43137"/>
                    </a:srgbClr>
                  </a:outerShdw>
                </a:effectLst>
                <a:latin typeface="+mj-lt"/>
              </a:rPr>
              <a:t>CHÀO MỪNG CÁC EM </a:t>
            </a:r>
            <a:br>
              <a:rPr lang="en-US" sz="4000" b="1" dirty="0">
                <a:solidFill>
                  <a:schemeClr val="accent3"/>
                </a:solidFill>
                <a:effectLst>
                  <a:outerShdw blurRad="38100" dist="38100" dir="2700000" algn="tl">
                    <a:srgbClr val="000000">
                      <a:alpha val="43137"/>
                    </a:srgbClr>
                  </a:outerShdw>
                </a:effectLst>
                <a:latin typeface="+mj-lt"/>
              </a:rPr>
            </a:br>
            <a:r>
              <a:rPr lang="en-US" sz="4000" b="1" dirty="0">
                <a:solidFill>
                  <a:schemeClr val="accent3"/>
                </a:solidFill>
                <a:effectLst>
                  <a:outerShdw blurRad="38100" dist="38100" dir="2700000" algn="tl">
                    <a:srgbClr val="000000">
                      <a:alpha val="43137"/>
                    </a:srgbClr>
                  </a:outerShdw>
                </a:effectLst>
                <a:latin typeface="+mj-lt"/>
              </a:rPr>
              <a:t>ĐẾN VỚI TIẾT HỌC HÔM NAY!</a:t>
            </a:r>
            <a:endParaRPr sz="4000" b="1" dirty="0">
              <a:solidFill>
                <a:schemeClr val="accent3"/>
              </a:solidFill>
              <a:effectLst>
                <a:outerShdw blurRad="38100" dist="38100" dir="2700000" algn="tl">
                  <a:srgbClr val="000000">
                    <a:alpha val="43137"/>
                  </a:srgbClr>
                </a:outerShdw>
              </a:effectLst>
              <a:latin typeface="+mj-lt"/>
            </a:endParaRPr>
          </a:p>
        </p:txBody>
      </p:sp>
      <p:pic>
        <p:nvPicPr>
          <p:cNvPr id="1248" name="Google Shape;1248;p33"/>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1249" name="Google Shape;1249;p33"/>
          <p:cNvPicPr preferRelativeResize="0"/>
          <p:nvPr/>
        </p:nvPicPr>
        <p:blipFill>
          <a:blip r:embed="rId5">
            <a:alphaModFix/>
          </a:blip>
          <a:stretch>
            <a:fillRect/>
          </a:stretch>
        </p:blipFill>
        <p:spPr>
          <a:xfrm rot="331418">
            <a:off x="7082095" y="3274228"/>
            <a:ext cx="2065973" cy="1897449"/>
          </a:xfrm>
          <a:prstGeom prst="rect">
            <a:avLst/>
          </a:prstGeom>
          <a:noFill/>
          <a:ln>
            <a:noFill/>
          </a:ln>
        </p:spPr>
      </p:pic>
      <p:sp>
        <p:nvSpPr>
          <p:cNvPr id="1250" name="Google Shape;1250;p33"/>
          <p:cNvSpPr txBox="1"/>
          <p:nvPr/>
        </p:nvSpPr>
        <p:spPr>
          <a:xfrm>
            <a:off x="6452550" y="92823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sp>
        <p:nvSpPr>
          <p:cNvPr id="4" name="Rectangle 3"/>
          <p:cNvSpPr/>
          <p:nvPr/>
        </p:nvSpPr>
        <p:spPr>
          <a:xfrm>
            <a:off x="3987795" y="676192"/>
            <a:ext cx="1133644"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4FBED2">
                    <a:lumMod val="50000"/>
                  </a:srgbClr>
                </a:solidFill>
                <a:ea typeface="Calibri" panose="020F0502020204030204" pitchFamily="34" charset="0"/>
                <a:cs typeface="Times New Roman" panose="02020603050405020304" pitchFamily="18" charset="0"/>
              </a:rPr>
              <a:t>Bài giải:</a:t>
            </a:r>
            <a:endParaRPr kumimoji="0" lang="en-US" sz="1900" b="1" i="1" u="sng" strike="noStrike" kern="0" cap="none" spc="0" normalizeH="0" baseline="0" noProof="0">
              <a:ln>
                <a:noFill/>
              </a:ln>
              <a:solidFill>
                <a:srgbClr val="4FBED2">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Rectangle 7"/>
          <p:cNvSpPr/>
          <p:nvPr/>
        </p:nvSpPr>
        <p:spPr>
          <a:xfrm>
            <a:off x="1900870" y="1241128"/>
            <a:ext cx="5307495" cy="3262111"/>
          </a:xfrm>
          <a:prstGeom prst="rect">
            <a:avLst/>
          </a:prstGeom>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Hai lần số trứng gà là:</a:t>
            </a:r>
          </a:p>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80 + 10 = 90 (quả)</a:t>
            </a:r>
          </a:p>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 trứng gà là:</a:t>
            </a:r>
          </a:p>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90 : 2 = 45 (quả)</a:t>
            </a:r>
          </a:p>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 trứng vịt là:</a:t>
            </a:r>
          </a:p>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80 – 45 = 35 (quả)</a:t>
            </a:r>
          </a:p>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Đáp số: Trứng gà 45 quả, trứng vịt 35 quả.</a:t>
            </a:r>
          </a:p>
        </p:txBody>
      </p:sp>
      <p:pic>
        <p:nvPicPr>
          <p:cNvPr id="9" name="Picture 8"/>
          <p:cNvPicPr>
            <a:picLocks noChangeAspect="1"/>
          </p:cNvPicPr>
          <p:nvPr/>
        </p:nvPicPr>
        <p:blipFill>
          <a:blip r:embed="rId4"/>
          <a:stretch>
            <a:fillRect/>
          </a:stretch>
        </p:blipFill>
        <p:spPr>
          <a:xfrm>
            <a:off x="7846393" y="4032329"/>
            <a:ext cx="1025303" cy="941819"/>
          </a:xfrm>
          <a:prstGeom prst="rect">
            <a:avLst/>
          </a:prstGeom>
        </p:spPr>
      </p:pic>
    </p:spTree>
    <p:extLst>
      <p:ext uri="{BB962C8B-B14F-4D97-AF65-F5344CB8AC3E}">
        <p14:creationId xmlns:p14="http://schemas.microsoft.com/office/powerpoint/2010/main" val="7872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randombar(horizontal)">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5" name="Rectangle 14"/>
          <p:cNvSpPr/>
          <p:nvPr/>
        </p:nvSpPr>
        <p:spPr>
          <a:xfrm>
            <a:off x="513005" y="779634"/>
            <a:ext cx="5561792" cy="1431161"/>
          </a:xfrm>
          <a:prstGeom prst="rect">
            <a:avLst/>
          </a:prstGeom>
        </p:spPr>
        <p:txBody>
          <a:bodyPr wrap="square">
            <a:spAutoFit/>
          </a:bodyPr>
          <a:lstStyle/>
          <a:p>
            <a:pPr lvl="0" algn="just">
              <a:lnSpc>
                <a:spcPct val="150000"/>
              </a:lnSpc>
              <a:buClrTx/>
            </a:pPr>
            <a:r>
              <a:rPr lang="en-US" sz="2000" b="1" kern="1200">
                <a:solidFill>
                  <a:srgbClr val="C00000"/>
                </a:solidFill>
                <a:latin typeface="+mn-lt"/>
                <a:ea typeface="Times New Roman" panose="02020603050405020304" pitchFamily="18" charset="0"/>
                <a:cs typeface="Arial" panose="020B0604020202020204" pitchFamily="34" charset="0"/>
              </a:rPr>
              <a:t>Bài tập 2 (SGK – tr87)</a:t>
            </a:r>
            <a:r>
              <a:rPr lang="en-US" sz="2000" b="1" kern="1200">
                <a:solidFill>
                  <a:srgbClr val="C00000"/>
                </a:solidFill>
                <a:latin typeface="+mn-lt"/>
                <a:ea typeface="+mn-ea"/>
                <a:cs typeface="Arial" panose="020B0604020202020204" pitchFamily="34" charset="0"/>
              </a:rPr>
              <a:t> </a:t>
            </a:r>
            <a:r>
              <a:rPr lang="vi-VN" sz="1900">
                <a:latin typeface="+mn-lt"/>
                <a:ea typeface="Calibri" panose="020F0502020204030204" pitchFamily="34" charset="0"/>
                <a:cs typeface="Times New Roman" panose="02020603050405020304" pitchFamily="18" charset="0"/>
              </a:rPr>
              <a:t>Mai hơn em Mi 3 tuổi. Năm nay tổng số tuổi của hai chị em là 15 tuổi. Hỏi năm nay Mai mấy tuổi, em Mi mấy tuổi?</a:t>
            </a:r>
            <a:endParaRPr lang="en-US" sz="190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15813" y="834472"/>
            <a:ext cx="2315936" cy="1376323"/>
          </a:xfrm>
          <a:prstGeom prst="rect">
            <a:avLst/>
          </a:prstGeom>
        </p:spPr>
      </p:pic>
      <p:sp>
        <p:nvSpPr>
          <p:cNvPr id="17" name="Rectangle 16"/>
          <p:cNvSpPr/>
          <p:nvPr/>
        </p:nvSpPr>
        <p:spPr>
          <a:xfrm>
            <a:off x="1379697" y="2266454"/>
            <a:ext cx="2151551" cy="530915"/>
          </a:xfrm>
          <a:prstGeom prst="rect">
            <a:avLst/>
          </a:prstGeom>
        </p:spPr>
        <p:txBody>
          <a:bodyPr wrap="none">
            <a:spAutoFit/>
          </a:bodyPr>
          <a:lstStyle/>
          <a:p>
            <a:pPr algn="just">
              <a:lnSpc>
                <a:spcPct val="150000"/>
              </a:lnSpc>
            </a:pPr>
            <a:r>
              <a:rPr lang="en-US" sz="1900" b="1" i="1" u="sng">
                <a:solidFill>
                  <a:schemeClr val="accent3">
                    <a:lumMod val="50000"/>
                  </a:schemeClr>
                </a:solidFill>
                <a:latin typeface="+mj-lt"/>
                <a:ea typeface="Calibri" panose="020F0502020204030204" pitchFamily="34" charset="0"/>
                <a:cs typeface="Times New Roman" panose="02020603050405020304" pitchFamily="18" charset="0"/>
              </a:rPr>
              <a:t>Tóm tắt bài toán:</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360056" y="2979555"/>
            <a:ext cx="4571124" cy="1489078"/>
          </a:xfrm>
          <a:prstGeom prst="rect">
            <a:avLst/>
          </a:prstGeom>
        </p:spPr>
      </p:pic>
      <p:pic>
        <p:nvPicPr>
          <p:cNvPr id="6" name="Picture 5"/>
          <p:cNvPicPr>
            <a:picLocks noChangeAspect="1"/>
          </p:cNvPicPr>
          <p:nvPr/>
        </p:nvPicPr>
        <p:blipFill>
          <a:blip r:embed="rId7"/>
          <a:stretch>
            <a:fillRect/>
          </a:stretch>
        </p:blipFill>
        <p:spPr>
          <a:xfrm>
            <a:off x="7803152" y="4013138"/>
            <a:ext cx="1157968" cy="910989"/>
          </a:xfrm>
          <a:prstGeom prst="rect">
            <a:avLst/>
          </a:prstGeom>
        </p:spPr>
      </p:pic>
    </p:spTree>
    <p:extLst>
      <p:ext uri="{BB962C8B-B14F-4D97-AF65-F5344CB8AC3E}">
        <p14:creationId xmlns:p14="http://schemas.microsoft.com/office/powerpoint/2010/main" val="164373906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7" name="Rectangle 6"/>
          <p:cNvSpPr/>
          <p:nvPr/>
        </p:nvSpPr>
        <p:spPr>
          <a:xfrm>
            <a:off x="4027551" y="811364"/>
            <a:ext cx="1133644"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4FBED2">
                    <a:lumMod val="50000"/>
                  </a:srgbClr>
                </a:solidFill>
                <a:ea typeface="Calibri" panose="020F0502020204030204" pitchFamily="34" charset="0"/>
                <a:cs typeface="Times New Roman" panose="02020603050405020304" pitchFamily="18" charset="0"/>
              </a:rPr>
              <a:t>Bài giải:</a:t>
            </a:r>
            <a:endParaRPr kumimoji="0" lang="en-US" sz="1900" b="1" i="1" u="sng" strike="noStrike" kern="0" cap="none" spc="0" normalizeH="0" baseline="0" noProof="0">
              <a:ln>
                <a:noFill/>
              </a:ln>
              <a:solidFill>
                <a:srgbClr val="4FBED2">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Rectangle 7"/>
          <p:cNvSpPr/>
          <p:nvPr/>
        </p:nvSpPr>
        <p:spPr>
          <a:xfrm>
            <a:off x="1940626" y="1384252"/>
            <a:ext cx="5307495" cy="3262111"/>
          </a:xfrm>
          <a:prstGeom prst="rect">
            <a:avLst/>
          </a:prstGeom>
        </p:spPr>
        <p:txBody>
          <a:bodyPr wrap="square">
            <a:spAutoFit/>
          </a:bodyPr>
          <a:lstStyle/>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Hai lần số tuổi của Mi là:</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15 – 3 = 12 (tuổi)</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Tuổi của Mi là:</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12 : 2 = 6 (tuổi)</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Tuổi của Mai là:</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6 + 3 = 9 (tuổi)</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Đáp số: Mi 6 tuổi, Mai 9 tuổi.</a:t>
            </a:r>
          </a:p>
        </p:txBody>
      </p:sp>
    </p:spTree>
    <p:extLst>
      <p:ext uri="{BB962C8B-B14F-4D97-AF65-F5344CB8AC3E}">
        <p14:creationId xmlns:p14="http://schemas.microsoft.com/office/powerpoint/2010/main" val="255164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randombar(horizontal)">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VẬN DỤNG</a:t>
            </a:r>
            <a:endParaRPr b="1">
              <a:solidFill>
                <a:schemeClr val="accent3">
                  <a:lumMod val="50000"/>
                </a:schemeClr>
              </a:solidFill>
              <a:latin typeface="+mn-lt"/>
            </a:endParaRPr>
          </a:p>
        </p:txBody>
      </p:sp>
    </p:spTree>
    <p:extLst>
      <p:ext uri="{BB962C8B-B14F-4D97-AF65-F5344CB8AC3E}">
        <p14:creationId xmlns:p14="http://schemas.microsoft.com/office/powerpoint/2010/main" val="1764796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Google Shape;1589;p47"/>
          <p:cNvPicPr preferRelativeResize="0"/>
          <p:nvPr/>
        </p:nvPicPr>
        <p:blipFill rotWithShape="1">
          <a:blip r:embed="rId3">
            <a:alphaModFix/>
          </a:blip>
          <a:srcRect l="21204"/>
          <a:stretch/>
        </p:blipFill>
        <p:spPr>
          <a:xfrm>
            <a:off x="7484793" y="3252384"/>
            <a:ext cx="2094688" cy="2461584"/>
          </a:xfrm>
          <a:prstGeom prst="rect">
            <a:avLst/>
          </a:prstGeom>
          <a:noFill/>
          <a:ln>
            <a:noFill/>
          </a:ln>
        </p:spPr>
      </p:pic>
      <p:pic>
        <p:nvPicPr>
          <p:cNvPr id="1590" name="Google Shape;1590;p47"/>
          <p:cNvPicPr preferRelativeResize="0"/>
          <p:nvPr/>
        </p:nvPicPr>
        <p:blipFill>
          <a:blip r:embed="rId4">
            <a:alphaModFix/>
          </a:blip>
          <a:stretch>
            <a:fillRect/>
          </a:stretch>
        </p:blipFill>
        <p:spPr>
          <a:xfrm>
            <a:off x="0" y="138861"/>
            <a:ext cx="1445186" cy="1453455"/>
          </a:xfrm>
          <a:prstGeom prst="rect">
            <a:avLst/>
          </a:prstGeom>
          <a:noFill/>
          <a:ln>
            <a:noFill/>
          </a:ln>
        </p:spPr>
      </p:pic>
      <p:sp>
        <p:nvSpPr>
          <p:cNvPr id="3" name="Rectangle 2"/>
          <p:cNvSpPr/>
          <p:nvPr/>
        </p:nvSpPr>
        <p:spPr>
          <a:xfrm>
            <a:off x="1620706" y="727065"/>
            <a:ext cx="5864087" cy="1061829"/>
          </a:xfrm>
          <a:prstGeom prst="rect">
            <a:avLst/>
          </a:prstGeom>
        </p:spPr>
        <p:txBody>
          <a:bodyPr wrap="square">
            <a:spAutoFit/>
          </a:bodyPr>
          <a:lstStyle/>
          <a:p>
            <a:pPr algn="just">
              <a:lnSpc>
                <a:spcPct val="150000"/>
              </a:lnSpc>
            </a:pPr>
            <a:r>
              <a:rPr lang="en-US" sz="2100" b="1" kern="1200">
                <a:solidFill>
                  <a:srgbClr val="C00000"/>
                </a:solidFill>
                <a:latin typeface="+mn-lt"/>
                <a:ea typeface="Times New Roman" panose="02020603050405020304" pitchFamily="18" charset="0"/>
                <a:cs typeface="Arial" panose="020B0604020202020204" pitchFamily="34" charset="0"/>
              </a:rPr>
              <a:t>Bài tập 1: </a:t>
            </a:r>
            <a:r>
              <a:rPr lang="en-US" sz="2100">
                <a:latin typeface="+mn-lt"/>
                <a:ea typeface="Calibri" panose="020F0502020204030204" pitchFamily="34" charset="0"/>
                <a:cs typeface="Times New Roman" panose="02020603050405020304" pitchFamily="18" charset="0"/>
              </a:rPr>
              <a:t>Tìm hai số, biết tổng hai số bằng 94, số lớn hơn số bé 12 đơn vị. </a:t>
            </a:r>
            <a:endParaRPr lang="en-US" sz="2100">
              <a:effectLst/>
              <a:latin typeface="+mn-lt"/>
              <a:ea typeface="Calibri" panose="020F0502020204030204" pitchFamily="34" charset="0"/>
              <a:cs typeface="Times New Roman" panose="02020603050405020304" pitchFamily="18" charset="0"/>
            </a:endParaRPr>
          </a:p>
        </p:txBody>
      </p:sp>
      <p:sp>
        <p:nvSpPr>
          <p:cNvPr id="16" name="Rectangle 15"/>
          <p:cNvSpPr/>
          <p:nvPr/>
        </p:nvSpPr>
        <p:spPr>
          <a:xfrm>
            <a:off x="3582208" y="1892742"/>
            <a:ext cx="2151551" cy="530915"/>
          </a:xfrm>
          <a:prstGeom prst="rect">
            <a:avLst/>
          </a:prstGeom>
        </p:spPr>
        <p:txBody>
          <a:bodyPr wrap="none">
            <a:spAutoFit/>
          </a:bodyPr>
          <a:lstStyle/>
          <a:p>
            <a:pPr algn="just">
              <a:lnSpc>
                <a:spcPct val="150000"/>
              </a:lnSpc>
            </a:pPr>
            <a:r>
              <a:rPr lang="en-US" sz="1900" b="1" i="1" u="sng">
                <a:solidFill>
                  <a:schemeClr val="accent3">
                    <a:lumMod val="50000"/>
                  </a:schemeClr>
                </a:solidFill>
                <a:latin typeface="+mj-lt"/>
                <a:ea typeface="Calibri" panose="020F0502020204030204" pitchFamily="34" charset="0"/>
                <a:cs typeface="Times New Roman" panose="02020603050405020304" pitchFamily="18" charset="0"/>
              </a:rPr>
              <a:t>Tóm tắt bài toán:</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866122" y="2686530"/>
            <a:ext cx="5583721" cy="13039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Google Shape;1589;p47"/>
          <p:cNvPicPr preferRelativeResize="0"/>
          <p:nvPr/>
        </p:nvPicPr>
        <p:blipFill rotWithShape="1">
          <a:blip r:embed="rId3">
            <a:alphaModFix/>
          </a:blip>
          <a:srcRect l="21204"/>
          <a:stretch/>
        </p:blipFill>
        <p:spPr>
          <a:xfrm>
            <a:off x="7484793" y="3252384"/>
            <a:ext cx="2094688" cy="2461584"/>
          </a:xfrm>
          <a:prstGeom prst="rect">
            <a:avLst/>
          </a:prstGeom>
          <a:noFill/>
          <a:ln>
            <a:noFill/>
          </a:ln>
        </p:spPr>
      </p:pic>
      <p:pic>
        <p:nvPicPr>
          <p:cNvPr id="1590" name="Google Shape;1590;p47"/>
          <p:cNvPicPr preferRelativeResize="0"/>
          <p:nvPr/>
        </p:nvPicPr>
        <p:blipFill>
          <a:blip r:embed="rId4">
            <a:alphaModFix/>
          </a:blip>
          <a:stretch>
            <a:fillRect/>
          </a:stretch>
        </p:blipFill>
        <p:spPr>
          <a:xfrm>
            <a:off x="0" y="138861"/>
            <a:ext cx="1445186" cy="1453455"/>
          </a:xfrm>
          <a:prstGeom prst="rect">
            <a:avLst/>
          </a:prstGeom>
          <a:noFill/>
          <a:ln>
            <a:noFill/>
          </a:ln>
        </p:spPr>
      </p:pic>
      <p:sp>
        <p:nvSpPr>
          <p:cNvPr id="7" name="Rectangle 6"/>
          <p:cNvSpPr/>
          <p:nvPr/>
        </p:nvSpPr>
        <p:spPr>
          <a:xfrm>
            <a:off x="4027551" y="827266"/>
            <a:ext cx="1133644"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4FBED2">
                    <a:lumMod val="50000"/>
                  </a:srgbClr>
                </a:solidFill>
                <a:ea typeface="Calibri" panose="020F0502020204030204" pitchFamily="34" charset="0"/>
                <a:cs typeface="Times New Roman" panose="02020603050405020304" pitchFamily="18" charset="0"/>
              </a:rPr>
              <a:t>Bài giải:</a:t>
            </a:r>
            <a:endParaRPr kumimoji="0" lang="en-US" sz="1900" b="1" i="1" u="sng" strike="noStrike" kern="0" cap="none" spc="0" normalizeH="0" baseline="0" noProof="0">
              <a:ln>
                <a:noFill/>
              </a:ln>
              <a:solidFill>
                <a:srgbClr val="4FBED2">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Rectangle 7"/>
          <p:cNvSpPr/>
          <p:nvPr/>
        </p:nvSpPr>
        <p:spPr>
          <a:xfrm>
            <a:off x="1940625" y="1375559"/>
            <a:ext cx="5307495" cy="3262111"/>
          </a:xfrm>
          <a:prstGeom prst="rect">
            <a:avLst/>
          </a:prstGeom>
        </p:spPr>
        <p:txBody>
          <a:bodyPr wrap="square">
            <a:spAutoFit/>
          </a:bodyPr>
          <a:lstStyle/>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Hai lần số bé là:</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94 – 12 = 82</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Số bé là:</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82 : 2 = 41</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Số lớn là:</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41 + 12 = 53</a:t>
            </a:r>
          </a:p>
          <a:p>
            <a:pPr lvl="0" algn="ctr">
              <a:lnSpc>
                <a:spcPct val="150000"/>
              </a:lnSpc>
              <a:spcBef>
                <a:spcPts val="100"/>
              </a:spcBef>
              <a:spcAft>
                <a:spcPts val="100"/>
              </a:spcAft>
            </a:pPr>
            <a:r>
              <a:rPr lang="en-US" sz="1900">
                <a:ea typeface="Calibri" panose="020F0502020204030204" pitchFamily="34" charset="0"/>
                <a:cs typeface="Times New Roman" panose="02020603050405020304" pitchFamily="18" charset="0"/>
              </a:rPr>
              <a:t>Đáp số: 41, 53.</a:t>
            </a:r>
          </a:p>
        </p:txBody>
      </p:sp>
    </p:spTree>
    <p:extLst>
      <p:ext uri="{BB962C8B-B14F-4D97-AF65-F5344CB8AC3E}">
        <p14:creationId xmlns:p14="http://schemas.microsoft.com/office/powerpoint/2010/main" val="101104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randombar(horizontal)">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p:cNvSpPr/>
              <p:nvPr/>
            </p:nvSpPr>
            <p:spPr>
              <a:xfrm>
                <a:off x="308740" y="528283"/>
                <a:ext cx="8143496" cy="1361142"/>
              </a:xfrm>
              <a:prstGeom prst="rect">
                <a:avLst/>
              </a:prstGeom>
            </p:spPr>
            <p:txBody>
              <a:bodyPr wrap="square">
                <a:spAutoFit/>
              </a:bodyPr>
              <a:lstStyle/>
              <a:p>
                <a:pPr algn="just">
                  <a:lnSpc>
                    <a:spcPct val="150000"/>
                  </a:lnSpc>
                </a:pPr>
                <a:r>
                  <a:rPr lang="en-US" sz="1900" b="1" kern="1200">
                    <a:solidFill>
                      <a:srgbClr val="C00000"/>
                    </a:solidFill>
                    <a:latin typeface="+mn-lt"/>
                    <a:ea typeface="Times New Roman" panose="02020603050405020304" pitchFamily="18" charset="0"/>
                    <a:cs typeface="Arial" panose="020B0604020202020204" pitchFamily="34" charset="0"/>
                  </a:rPr>
                  <a:t>Bài tập 2: </a:t>
                </a:r>
                <a:r>
                  <a:rPr lang="en-US" sz="1900">
                    <a:latin typeface="+mn-lt"/>
                    <a:ea typeface="Calibri" panose="020F0502020204030204" pitchFamily="34" charset="0"/>
                    <a:cs typeface="Times New Roman" panose="02020603050405020304" pitchFamily="18" charset="0"/>
                  </a:rPr>
                  <a:t>Một miếng đất hình chữ nhật có chu vi 102 m. Chiều dài hơn chiều rộng 11 m. Diện tích của hình chữ nhật bằng:</a:t>
                </a:r>
                <a:endParaRPr lang="en-US" sz="1900">
                  <a:effectLst/>
                  <a:latin typeface="+mn-lt"/>
                  <a:ea typeface="Calibri" panose="020F0502020204030204" pitchFamily="34" charset="0"/>
                  <a:cs typeface="Times New Roman" panose="02020603050405020304" pitchFamily="18" charset="0"/>
                </a:endParaRPr>
              </a:p>
              <a:p>
                <a:pPr algn="ctr">
                  <a:lnSpc>
                    <a:spcPct val="150000"/>
                  </a:lnSpc>
                </a:pPr>
                <a:r>
                  <a:rPr lang="en-US" sz="1900">
                    <a:effectLst/>
                    <a:latin typeface="+mn-lt"/>
                    <a:ea typeface="Calibri" panose="020F0502020204030204" pitchFamily="34" charset="0"/>
                    <a:cs typeface="Times New Roman" panose="02020603050405020304" pitchFamily="18" charset="0"/>
                  </a:rPr>
                  <a:t>A. 600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1900" i="0">
                            <a:effectLst/>
                            <a:latin typeface="Cambria Math" panose="02040503050406030204" pitchFamily="18" charset="0"/>
                            <a:ea typeface="Calibri" panose="020F0502020204030204" pitchFamily="34" charset="0"/>
                            <a:cs typeface="Times New Roman" panose="02020603050405020304" pitchFamily="18" charset="0"/>
                          </a:rPr>
                          <m:t>m</m:t>
                        </m:r>
                      </m:e>
                      <m:sup>
                        <m:r>
                          <a:rPr lang="en-US" sz="19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1900">
                    <a:effectLst/>
                    <a:latin typeface="+mn-lt"/>
                    <a:ea typeface="Calibri" panose="020F0502020204030204" pitchFamily="34" charset="0"/>
                    <a:cs typeface="Times New Roman" panose="02020603050405020304" pitchFamily="18" charset="0"/>
                  </a:rPr>
                  <a:t> 	B. 610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1900" i="0">
                            <a:effectLst/>
                            <a:latin typeface="Cambria Math" panose="02040503050406030204" pitchFamily="18" charset="0"/>
                            <a:ea typeface="Calibri" panose="020F0502020204030204" pitchFamily="34" charset="0"/>
                            <a:cs typeface="Times New Roman" panose="02020603050405020304" pitchFamily="18" charset="0"/>
                          </a:rPr>
                          <m:t>m</m:t>
                        </m:r>
                      </m:e>
                      <m:sup>
                        <m:r>
                          <a:rPr lang="en-US" sz="19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900">
                    <a:effectLst/>
                    <a:latin typeface="+mn-lt"/>
                    <a:ea typeface="Calibri" panose="020F0502020204030204" pitchFamily="34" charset="0"/>
                    <a:cs typeface="Times New Roman" panose="02020603050405020304" pitchFamily="18" charset="0"/>
                  </a:rPr>
                  <a:t>	C. 620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1900" i="0">
                            <a:effectLst/>
                            <a:latin typeface="Cambria Math" panose="02040503050406030204" pitchFamily="18" charset="0"/>
                            <a:ea typeface="Calibri" panose="020F0502020204030204" pitchFamily="34" charset="0"/>
                            <a:cs typeface="Times New Roman" panose="02020603050405020304" pitchFamily="18" charset="0"/>
                          </a:rPr>
                          <m:t>m</m:t>
                        </m:r>
                      </m:e>
                      <m:sup>
                        <m:r>
                          <a:rPr lang="en-US" sz="19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1900">
                    <a:effectLst/>
                    <a:latin typeface="+mn-lt"/>
                    <a:ea typeface="Calibri" panose="020F0502020204030204" pitchFamily="34" charset="0"/>
                    <a:cs typeface="Times New Roman" panose="02020603050405020304" pitchFamily="18" charset="0"/>
                  </a:rPr>
                  <a:t> 	D. 630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1900" i="0">
                            <a:effectLst/>
                            <a:latin typeface="Cambria Math" panose="02040503050406030204" pitchFamily="18" charset="0"/>
                            <a:ea typeface="Calibri" panose="020F0502020204030204" pitchFamily="34" charset="0"/>
                            <a:cs typeface="Times New Roman" panose="02020603050405020304" pitchFamily="18" charset="0"/>
                          </a:rPr>
                          <m:t>m</m:t>
                        </m:r>
                      </m:e>
                      <m:sup>
                        <m:r>
                          <a:rPr lang="en-US" sz="19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1900">
                  <a:effectLst/>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08740" y="528283"/>
                <a:ext cx="8143496" cy="1361142"/>
              </a:xfrm>
              <a:prstGeom prst="rect">
                <a:avLst/>
              </a:prstGeom>
              <a:blipFill>
                <a:blip r:embed="rId3"/>
                <a:stretch>
                  <a:fillRect l="-749" r="-674" b="-6726"/>
                </a:stretch>
              </a:blipFill>
            </p:spPr>
            <p:txBody>
              <a:bodyPr/>
              <a:lstStyle/>
              <a:p>
                <a:r>
                  <a:rPr lang="en-US">
                    <a:noFill/>
                  </a:rPr>
                  <a:t> </a:t>
                </a:r>
              </a:p>
            </p:txBody>
          </p:sp>
        </mc:Fallback>
      </mc:AlternateContent>
      <p:sp>
        <p:nvSpPr>
          <p:cNvPr id="11" name="Rectangle 10"/>
          <p:cNvSpPr/>
          <p:nvPr/>
        </p:nvSpPr>
        <p:spPr>
          <a:xfrm>
            <a:off x="4084010" y="1808746"/>
            <a:ext cx="1133644"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4FBED2">
                    <a:lumMod val="50000"/>
                  </a:srgbClr>
                </a:solidFill>
                <a:ea typeface="Calibri" panose="020F0502020204030204" pitchFamily="34" charset="0"/>
                <a:cs typeface="Times New Roman" panose="02020603050405020304" pitchFamily="18" charset="0"/>
              </a:rPr>
              <a:t>Bài giải:</a:t>
            </a:r>
            <a:endParaRPr kumimoji="0" lang="en-US" sz="1900" b="1" i="1" u="sng" strike="noStrike" kern="0" cap="none" spc="0" normalizeH="0" baseline="0" noProof="0">
              <a:ln>
                <a:noFill/>
              </a:ln>
              <a:solidFill>
                <a:srgbClr val="4FBED2">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92043" y="2301382"/>
                <a:ext cx="7958240" cy="2546082"/>
              </a:xfrm>
              <a:prstGeom prst="rect">
                <a:avLst/>
              </a:prstGeom>
            </p:spPr>
            <p:txBody>
              <a:bodyPr wrap="square">
                <a:spAutoFit/>
              </a:bodyPr>
              <a:lstStyle/>
              <a:p>
                <a:pPr algn="just">
                  <a:lnSpc>
                    <a:spcPct val="150000"/>
                  </a:lnSpc>
                  <a:spcBef>
                    <a:spcPts val="300"/>
                  </a:spcBef>
                  <a:spcAft>
                    <a:spcPts val="300"/>
                  </a:spcAft>
                </a:pPr>
                <a:r>
                  <a:rPr lang="en-US" sz="1900">
                    <a:latin typeface="+mn-lt"/>
                    <a:ea typeface="Calibri" panose="020F0502020204030204" pitchFamily="34" charset="0"/>
                    <a:cs typeface="Times New Roman" panose="02020603050405020304" pitchFamily="18" charset="0"/>
                  </a:rPr>
                  <a:t>Nửa chu vi hình chữ nhật là: </a:t>
                </a:r>
                <a:r>
                  <a:rPr lang="en-US" sz="1900">
                    <a:effectLst/>
                    <a:latin typeface="+mn-lt"/>
                    <a:ea typeface="Calibri" panose="020F0502020204030204" pitchFamily="34" charset="0"/>
                    <a:cs typeface="Times New Roman" panose="02020603050405020304" pitchFamily="18" charset="0"/>
                  </a:rPr>
                  <a:t>102 : 2 = 51 (m)</a:t>
                </a:r>
              </a:p>
              <a:p>
                <a:pPr algn="just">
                  <a:lnSpc>
                    <a:spcPct val="150000"/>
                  </a:lnSpc>
                  <a:spcBef>
                    <a:spcPts val="300"/>
                  </a:spcBef>
                  <a:spcAft>
                    <a:spcPts val="300"/>
                  </a:spcAft>
                </a:pPr>
                <a:r>
                  <a:rPr lang="en-US" sz="1900">
                    <a:effectLst/>
                    <a:latin typeface="+mn-lt"/>
                    <a:ea typeface="Calibri" panose="020F0502020204030204" pitchFamily="34" charset="0"/>
                    <a:cs typeface="Times New Roman" panose="02020603050405020304" pitchFamily="18" charset="0"/>
                  </a:rPr>
                  <a:t>Hai lần chiều rộng hình chữ nhật là: 51 – 11 = 40 (m)</a:t>
                </a:r>
              </a:p>
              <a:p>
                <a:pPr algn="just">
                  <a:lnSpc>
                    <a:spcPct val="150000"/>
                  </a:lnSpc>
                  <a:spcBef>
                    <a:spcPts val="300"/>
                  </a:spcBef>
                  <a:spcAft>
                    <a:spcPts val="300"/>
                  </a:spcAft>
                </a:pPr>
                <a:r>
                  <a:rPr lang="en-US" sz="1900">
                    <a:effectLst/>
                    <a:latin typeface="+mn-lt"/>
                    <a:ea typeface="Calibri" panose="020F0502020204030204" pitchFamily="34" charset="0"/>
                    <a:cs typeface="Times New Roman" panose="02020603050405020304" pitchFamily="18" charset="0"/>
                  </a:rPr>
                  <a:t>Chiều rộng hình chữ nhật là: 40 : 2 = 20 (m)</a:t>
                </a:r>
              </a:p>
              <a:p>
                <a:pPr algn="just">
                  <a:lnSpc>
                    <a:spcPct val="150000"/>
                  </a:lnSpc>
                  <a:spcBef>
                    <a:spcPts val="300"/>
                  </a:spcBef>
                  <a:spcAft>
                    <a:spcPts val="300"/>
                  </a:spcAft>
                </a:pPr>
                <a:r>
                  <a:rPr lang="en-US" sz="1900">
                    <a:effectLst/>
                    <a:latin typeface="+mn-lt"/>
                    <a:ea typeface="Calibri" panose="020F0502020204030204" pitchFamily="34" charset="0"/>
                    <a:cs typeface="Times New Roman" panose="02020603050405020304" pitchFamily="18" charset="0"/>
                  </a:rPr>
                  <a:t>Chiều dài hình chữ nhật là: 20 + 11 = 31 (m)</a:t>
                </a:r>
              </a:p>
              <a:p>
                <a:pPr algn="just">
                  <a:lnSpc>
                    <a:spcPct val="150000"/>
                  </a:lnSpc>
                  <a:spcBef>
                    <a:spcPts val="300"/>
                  </a:spcBef>
                  <a:spcAft>
                    <a:spcPts val="300"/>
                  </a:spcAft>
                </a:pPr>
                <a:r>
                  <a:rPr lang="en-US" sz="1900">
                    <a:effectLst/>
                    <a:latin typeface="+mn-lt"/>
                    <a:ea typeface="Calibri" panose="020F0502020204030204" pitchFamily="34" charset="0"/>
                    <a:cs typeface="Times New Roman" panose="02020603050405020304" pitchFamily="18" charset="0"/>
                  </a:rPr>
                  <a:t>Diện tích của hình chữ nhật là: 31 </a:t>
                </a:r>
                <a14:m>
                  <m:oMath xmlns:m="http://schemas.openxmlformats.org/officeDocument/2006/math">
                    <m:r>
                      <a:rPr lang="en-US" sz="1900" b="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900">
                    <a:effectLst/>
                    <a:latin typeface="+mn-lt"/>
                    <a:ea typeface="Malgun Gothic" panose="020B0503020000020004" pitchFamily="34" charset="-127"/>
                    <a:cs typeface="Times New Roman" panose="02020603050405020304" pitchFamily="18" charset="0"/>
                  </a:rPr>
                  <a:t> 20 = 620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1900" b="0" i="0">
                            <a:effectLst/>
                            <a:latin typeface="Cambria Math" panose="02040503050406030204" pitchFamily="18" charset="0"/>
                            <a:ea typeface="Calibri" panose="020F0502020204030204" pitchFamily="34" charset="0"/>
                            <a:cs typeface="Times New Roman" panose="02020603050405020304" pitchFamily="18" charset="0"/>
                          </a:rPr>
                          <m:t>m</m:t>
                        </m:r>
                      </m:e>
                      <m:sup>
                        <m:r>
                          <a:rPr lang="en-US" sz="1900" b="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900">
                    <a:effectLst/>
                    <a:latin typeface="+mn-lt"/>
                    <a:ea typeface="Malgun Gothic" panose="020B0503020000020004" pitchFamily="34" charset="-127"/>
                    <a:cs typeface="Times New Roman" panose="02020603050405020304" pitchFamily="18" charset="0"/>
                  </a:rPr>
                  <a:t> → Chọn C.</a:t>
                </a:r>
                <a:endParaRPr lang="en-US" sz="19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2043" y="2301382"/>
                <a:ext cx="7958240" cy="2546082"/>
              </a:xfrm>
              <a:prstGeom prst="rect">
                <a:avLst/>
              </a:prstGeom>
              <a:blipFill>
                <a:blip r:embed="rId4"/>
                <a:stretch>
                  <a:fillRect l="-766" b="-335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flipH="1">
            <a:off x="7860241" y="3355109"/>
            <a:ext cx="1013414" cy="980021"/>
          </a:xfrm>
          <a:prstGeom prst="rect">
            <a:avLst/>
          </a:prstGeom>
        </p:spPr>
      </p:pic>
      <p:sp>
        <p:nvSpPr>
          <p:cNvPr id="6" name="Oval 5"/>
          <p:cNvSpPr/>
          <p:nvPr/>
        </p:nvSpPr>
        <p:spPr>
          <a:xfrm>
            <a:off x="4611757" y="1470991"/>
            <a:ext cx="445273" cy="418434"/>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3" name="Google Shape;1583;p46"/>
          <p:cNvPicPr preferRelativeResize="0"/>
          <p:nvPr/>
        </p:nvPicPr>
        <p:blipFill rotWithShape="1">
          <a:blip r:embed="rId3">
            <a:alphaModFix/>
          </a:blip>
          <a:srcRect t="11716" b="20519"/>
          <a:stretch/>
        </p:blipFill>
        <p:spPr>
          <a:xfrm>
            <a:off x="6966535" y="3548799"/>
            <a:ext cx="2150490" cy="1432592"/>
          </a:xfrm>
          <a:prstGeom prst="rect">
            <a:avLst/>
          </a:prstGeom>
          <a:noFill/>
          <a:ln>
            <a:noFill/>
          </a:ln>
        </p:spPr>
      </p:pic>
      <p:sp>
        <p:nvSpPr>
          <p:cNvPr id="7" name="TextBox 6"/>
          <p:cNvSpPr txBox="1"/>
          <p:nvPr/>
        </p:nvSpPr>
        <p:spPr>
          <a:xfrm>
            <a:off x="2118148" y="1034960"/>
            <a:ext cx="4848387" cy="584775"/>
          </a:xfrm>
          <a:prstGeom prst="rect">
            <a:avLst/>
          </a:prstGeom>
          <a:noFill/>
        </p:spPr>
        <p:txBody>
          <a:bodyPr wrap="square" rtlCol="0">
            <a:spAutoFit/>
          </a:bodyPr>
          <a:lstStyle/>
          <a:p>
            <a:pPr algn="ctr"/>
            <a:r>
              <a:rPr lang="vi-VN" sz="3200" b="1">
                <a:solidFill>
                  <a:srgbClr val="C00000"/>
                </a:solidFill>
                <a:latin typeface="Arial" panose="020B0604020202020204" pitchFamily="34" charset="0"/>
                <a:cs typeface="Arial" panose="020B0604020202020204" pitchFamily="34" charset="0"/>
              </a:rPr>
              <a:t>HƯỚNG DẪN VỀ NHÀ</a:t>
            </a:r>
            <a:endParaRPr lang="vi-VN" sz="32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1191793" y="1805928"/>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10" name="Rectangle 9"/>
          <p:cNvSpPr/>
          <p:nvPr/>
        </p:nvSpPr>
        <p:spPr>
          <a:xfrm>
            <a:off x="1191793" y="2728087"/>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11" name="Rectangle 10"/>
          <p:cNvSpPr/>
          <p:nvPr/>
        </p:nvSpPr>
        <p:spPr>
          <a:xfrm>
            <a:off x="1191793" y="3688014"/>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Tiết 2 – Luyện tập</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36"/>
          <p:cNvSpPr txBox="1">
            <a:spLocks noGrp="1"/>
          </p:cNvSpPr>
          <p:nvPr>
            <p:ph type="title"/>
          </p:nvPr>
        </p:nvSpPr>
        <p:spPr>
          <a:xfrm>
            <a:off x="816926" y="1332597"/>
            <a:ext cx="7571702" cy="531900"/>
          </a:xfrm>
          <a:prstGeom prst="rect">
            <a:avLst/>
          </a:prstGeom>
        </p:spPr>
        <p:txBody>
          <a:bodyPr spcFirstLastPara="1" wrap="square" lIns="91425" tIns="91425" rIns="91425" bIns="91425" anchor="ctr" anchorCtr="0">
            <a:noAutofit/>
          </a:bodyPr>
          <a:lstStyle/>
          <a:p>
            <a:pPr lvl="0">
              <a:lnSpc>
                <a:spcPct val="150000"/>
              </a:lnSpc>
            </a:pPr>
            <a:r>
              <a:rPr lang="en-US" sz="3800" b="1">
                <a:solidFill>
                  <a:schemeClr val="accent3"/>
                </a:solidFill>
                <a:latin typeface="+mj-lt"/>
              </a:rPr>
              <a:t>BÀI 25: TÌM HAI SỐ BIẾT TỔNG VÀ HIỆU CỦA HAI SỐ ĐÓ</a:t>
            </a:r>
            <a:endParaRPr sz="3800" b="1" dirty="0">
              <a:solidFill>
                <a:schemeClr val="accent3"/>
              </a:solidFill>
              <a:latin typeface="+mj-lt"/>
            </a:endParaRPr>
          </a:p>
        </p:txBody>
      </p:sp>
      <p:pic>
        <p:nvPicPr>
          <p:cNvPr id="1284" name="Google Shape;1284;p36"/>
          <p:cNvPicPr preferRelativeResize="0"/>
          <p:nvPr/>
        </p:nvPicPr>
        <p:blipFill>
          <a:blip r:embed="rId3">
            <a:alphaModFix/>
          </a:blip>
          <a:stretch>
            <a:fillRect/>
          </a:stretch>
        </p:blipFill>
        <p:spPr>
          <a:xfrm>
            <a:off x="7561692" y="3689406"/>
            <a:ext cx="1328070" cy="1288614"/>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132913" y="3603922"/>
            <a:ext cx="1658044" cy="1445659"/>
          </a:xfrm>
          <a:prstGeom prst="rect">
            <a:avLst/>
          </a:prstGeom>
          <a:noFill/>
          <a:ln>
            <a:noFill/>
          </a:ln>
        </p:spPr>
      </p:pic>
      <p:sp>
        <p:nvSpPr>
          <p:cNvPr id="2" name="Rectangle 1"/>
          <p:cNvSpPr/>
          <p:nvPr/>
        </p:nvSpPr>
        <p:spPr>
          <a:xfrm>
            <a:off x="940070" y="2520506"/>
            <a:ext cx="7325414" cy="800412"/>
          </a:xfrm>
          <a:prstGeom prst="rect">
            <a:avLst/>
          </a:prstGeom>
        </p:spPr>
        <p:txBody>
          <a:bodyPr wrap="square">
            <a:spAutoFit/>
          </a:bodyPr>
          <a:lstStyle/>
          <a:p>
            <a:pPr lvl="0" algn="ctr">
              <a:lnSpc>
                <a:spcPct val="150000"/>
              </a:lnSpc>
            </a:pPr>
            <a:r>
              <a:rPr lang="en-US" sz="3500" b="1">
                <a:solidFill>
                  <a:srgbClr val="C00000"/>
                </a:solidFill>
                <a:ea typeface="Calibri" panose="020F0502020204030204" pitchFamily="34" charset="0"/>
              </a:rPr>
              <a:t>TIẾT 2: LUYỆN TẬP</a:t>
            </a:r>
            <a:endParaRPr kumimoji="0" lang="en-US" sz="3500" b="0" i="0" u="none"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174510710"/>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277" name="Google Shape;1277;p35"/>
          <p:cNvPicPr preferRelativeResize="0"/>
          <p:nvPr/>
        </p:nvPicPr>
        <p:blipFill rotWithShape="1">
          <a:blip r:embed="rId3">
            <a:alphaModFix/>
          </a:blip>
          <a:srcRect l="21938" t="18565" r="21938" b="18565"/>
          <a:stretch/>
        </p:blipFill>
        <p:spPr>
          <a:xfrm rot="611685">
            <a:off x="7569361" y="3470297"/>
            <a:ext cx="1437105" cy="1682298"/>
          </a:xfrm>
          <a:prstGeom prst="rect">
            <a:avLst/>
          </a:prstGeom>
          <a:noFill/>
          <a:ln>
            <a:noFill/>
          </a:ln>
        </p:spPr>
      </p:pic>
      <p:pic>
        <p:nvPicPr>
          <p:cNvPr id="18" name="Google Shape;1299;p38"/>
          <p:cNvPicPr preferRelativeResize="0"/>
          <p:nvPr/>
        </p:nvPicPr>
        <p:blipFill>
          <a:blip r:embed="rId4">
            <a:alphaModFix/>
          </a:blip>
          <a:stretch>
            <a:fillRect/>
          </a:stretch>
        </p:blipFill>
        <p:spPr>
          <a:xfrm>
            <a:off x="201011" y="61861"/>
            <a:ext cx="879805" cy="1215795"/>
          </a:xfrm>
          <a:prstGeom prst="rect">
            <a:avLst/>
          </a:prstGeom>
          <a:noFill/>
          <a:ln>
            <a:noFill/>
          </a:ln>
        </p:spPr>
      </p:pic>
      <p:sp>
        <p:nvSpPr>
          <p:cNvPr id="20" name="TextBox 19"/>
          <p:cNvSpPr txBox="1"/>
          <p:nvPr/>
        </p:nvSpPr>
        <p:spPr>
          <a:xfrm>
            <a:off x="3364826" y="690629"/>
            <a:ext cx="27751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rPr>
              <a:t>KHỞI ĐỘNG</a:t>
            </a:r>
          </a:p>
        </p:txBody>
      </p:sp>
      <p:sp>
        <p:nvSpPr>
          <p:cNvPr id="21" name="Rectangle 20"/>
          <p:cNvSpPr/>
          <p:nvPr/>
        </p:nvSpPr>
        <p:spPr>
          <a:xfrm>
            <a:off x="325311" y="1277656"/>
            <a:ext cx="8466558" cy="2054409"/>
          </a:xfrm>
          <a:prstGeom prst="rect">
            <a:avLst/>
          </a:prstGeom>
        </p:spPr>
        <p:txBody>
          <a:bodyPr wrap="square">
            <a:spAutoFit/>
          </a:bodyPr>
          <a:lstStyle/>
          <a:p>
            <a:pPr lvl="0" algn="just">
              <a:lnSpc>
                <a:spcPct val="150000"/>
              </a:lnSpc>
            </a:pPr>
            <a:r>
              <a:rPr lang="en-US" sz="2200" b="1" i="1" u="sng">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Bài toán:</a:t>
            </a:r>
          </a:p>
          <a:p>
            <a:pPr lvl="0" algn="just">
              <a:lnSpc>
                <a:spcPct val="150000"/>
              </a:lnSpc>
            </a:pPr>
            <a:r>
              <a:rPr lang="vi-VN" sz="2100">
                <a:latin typeface="Arial" panose="020B0604020202020204" pitchFamily="34" charset="0"/>
                <a:ea typeface="Calibri" panose="020F0502020204030204" pitchFamily="34" charset="0"/>
                <a:cs typeface="Arial" panose="020B0604020202020204" pitchFamily="34" charset="0"/>
              </a:rPr>
              <a:t>Có hai xe chở xi măng chở 50 bao xi măng. Hỏi mỗi xe chở bao nhiêu bao xi măng, biết rằng xe thứ nhất chở ít hơn xe thứ hai 6 bao </a:t>
            </a:r>
            <a:r>
              <a:rPr lang="en-US" sz="2100">
                <a:latin typeface="Arial" panose="020B0604020202020204" pitchFamily="34" charset="0"/>
                <a:ea typeface="Calibri" panose="020F0502020204030204" pitchFamily="34" charset="0"/>
                <a:cs typeface="Arial" panose="020B0604020202020204" pitchFamily="34" charset="0"/>
              </a:rPr>
              <a:t>            </a:t>
            </a:r>
            <a:r>
              <a:rPr lang="vi-VN" sz="2100">
                <a:latin typeface="Arial" panose="020B0604020202020204" pitchFamily="34" charset="0"/>
                <a:ea typeface="Calibri" panose="020F0502020204030204" pitchFamily="34" charset="0"/>
                <a:cs typeface="Arial" panose="020B0604020202020204" pitchFamily="34" charset="0"/>
              </a:rPr>
              <a:t>xi măng?</a:t>
            </a:r>
            <a:endParaRPr kumimoji="0" lang="en-US" sz="21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5" name="Picture 4"/>
          <p:cNvPicPr>
            <a:picLocks noChangeAspect="1"/>
          </p:cNvPicPr>
          <p:nvPr/>
        </p:nvPicPr>
        <p:blipFill>
          <a:blip r:embed="rId5"/>
          <a:stretch>
            <a:fillRect/>
          </a:stretch>
        </p:blipFill>
        <p:spPr>
          <a:xfrm>
            <a:off x="1998451" y="3515796"/>
            <a:ext cx="2732749" cy="1402811"/>
          </a:xfrm>
          <a:prstGeom prst="rect">
            <a:avLst/>
          </a:prstGeom>
        </p:spPr>
      </p:pic>
    </p:spTree>
    <p:extLst>
      <p:ext uri="{BB962C8B-B14F-4D97-AF65-F5344CB8AC3E}">
        <p14:creationId xmlns:p14="http://schemas.microsoft.com/office/powerpoint/2010/main" val="277719599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77" name="Google Shape;1277;p35"/>
          <p:cNvPicPr preferRelativeResize="0"/>
          <p:nvPr/>
        </p:nvPicPr>
        <p:blipFill rotWithShape="1">
          <a:blip r:embed="rId3">
            <a:alphaModFix/>
          </a:blip>
          <a:srcRect l="21938" t="18565" r="21938" b="18565"/>
          <a:stretch/>
        </p:blipFill>
        <p:spPr>
          <a:xfrm rot="611685">
            <a:off x="7582993" y="252775"/>
            <a:ext cx="1437105" cy="1682298"/>
          </a:xfrm>
          <a:prstGeom prst="rect">
            <a:avLst/>
          </a:prstGeom>
          <a:noFill/>
          <a:ln>
            <a:noFill/>
          </a:ln>
        </p:spPr>
      </p:pic>
      <p:pic>
        <p:nvPicPr>
          <p:cNvPr id="18" name="Google Shape;1299;p38"/>
          <p:cNvPicPr preferRelativeResize="0"/>
          <p:nvPr/>
        </p:nvPicPr>
        <p:blipFill>
          <a:blip r:embed="rId4">
            <a:alphaModFix/>
          </a:blip>
          <a:stretch>
            <a:fillRect/>
          </a:stretch>
        </p:blipFill>
        <p:spPr>
          <a:xfrm>
            <a:off x="201011" y="61861"/>
            <a:ext cx="879805" cy="1215795"/>
          </a:xfrm>
          <a:prstGeom prst="rect">
            <a:avLst/>
          </a:prstGeom>
          <a:noFill/>
          <a:ln>
            <a:noFill/>
          </a:ln>
        </p:spPr>
      </p:pic>
      <p:sp>
        <p:nvSpPr>
          <p:cNvPr id="20" name="TextBox 19"/>
          <p:cNvSpPr txBox="1"/>
          <p:nvPr/>
        </p:nvSpPr>
        <p:spPr>
          <a:xfrm>
            <a:off x="3290997" y="662583"/>
            <a:ext cx="2775163" cy="584775"/>
          </a:xfrm>
          <a:prstGeom prst="rect">
            <a:avLst/>
          </a:prstGeom>
          <a:noFill/>
        </p:spPr>
        <p:txBody>
          <a:bodyPr wrap="square" rtlCol="0">
            <a:spAutoFit/>
          </a:bodyPr>
          <a:lstStyle/>
          <a:p>
            <a:pPr algn="ctr">
              <a:buClr>
                <a:srgbClr val="000000"/>
              </a:buClr>
              <a:buFont typeface="Arial"/>
              <a:buNone/>
            </a:pPr>
            <a:r>
              <a:rPr lang="en-US" sz="3200" b="1" kern="0" dirty="0">
                <a:solidFill>
                  <a:srgbClr val="C00000"/>
                </a:solidFill>
                <a:latin typeface="Arial" panose="020B0604020202020204" pitchFamily="34" charset="0"/>
                <a:cs typeface="Arial" panose="020B0604020202020204" pitchFamily="34" charset="0"/>
                <a:sym typeface="Arial"/>
              </a:rPr>
              <a:t>KHỞI ĐỘNG</a:t>
            </a:r>
          </a:p>
        </p:txBody>
      </p:sp>
      <p:sp>
        <p:nvSpPr>
          <p:cNvPr id="21" name="Rectangle 20"/>
          <p:cNvSpPr/>
          <p:nvPr/>
        </p:nvSpPr>
        <p:spPr>
          <a:xfrm>
            <a:off x="153305" y="1249131"/>
            <a:ext cx="5769528" cy="496996"/>
          </a:xfrm>
          <a:prstGeom prst="rect">
            <a:avLst/>
          </a:prstGeom>
        </p:spPr>
        <p:txBody>
          <a:bodyPr wrap="none">
            <a:spAutoFit/>
          </a:bodyPr>
          <a:lstStyle/>
          <a:p>
            <a:pPr marL="342900" indent="-342900" algn="just">
              <a:lnSpc>
                <a:spcPct val="150000"/>
              </a:lnSpc>
              <a:spcAft>
                <a:spcPts val="0"/>
              </a:spcAft>
              <a:buFont typeface="Wingdings" panose="05000000000000000000" pitchFamily="2" charset="2"/>
              <a:buChar char="Ø"/>
            </a:pP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a:latin typeface="Arial" panose="020B0604020202020204" pitchFamily="34" charset="0"/>
                <a:ea typeface="Calibri" panose="020F0502020204030204" pitchFamily="34" charset="0"/>
                <a:cs typeface="Arial" panose="020B0604020202020204" pitchFamily="34" charset="0"/>
              </a:rPr>
              <a:t> em hãy quan sát hình ảnh khám phá sau: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8717" y="1924215"/>
            <a:ext cx="5652184" cy="2846567"/>
          </a:xfrm>
          <a:prstGeom prst="rect">
            <a:avLst/>
          </a:prstGeom>
          <a:ln w="12700">
            <a:solidFill>
              <a:schemeClr val="accent3"/>
            </a:solidFill>
            <a:prstDash val="dash"/>
          </a:ln>
        </p:spPr>
      </p:pic>
      <p:sp>
        <p:nvSpPr>
          <p:cNvPr id="4" name="Rectangle 3"/>
          <p:cNvSpPr/>
          <p:nvPr/>
        </p:nvSpPr>
        <p:spPr>
          <a:xfrm>
            <a:off x="6074111" y="1985586"/>
            <a:ext cx="2822203" cy="2723823"/>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1900">
                <a:latin typeface="+mn-lt"/>
                <a:ea typeface="Calibri" panose="020F0502020204030204" pitchFamily="34" charset="0"/>
                <a:cs typeface="Times New Roman" panose="02020603050405020304" pitchFamily="18" charset="0"/>
              </a:rPr>
              <a:t>Có 25 cái kẹo.</a:t>
            </a:r>
          </a:p>
          <a:p>
            <a:pPr algn="just">
              <a:lnSpc>
                <a:spcPct val="150000"/>
              </a:lnSpc>
            </a:pPr>
            <a:r>
              <a:rPr lang="en-US" sz="1900">
                <a:latin typeface="+mn-lt"/>
                <a:ea typeface="Calibri" panose="020F0502020204030204" pitchFamily="34" charset="0"/>
                <a:cs typeface="Times New Roman" panose="02020603050405020304" pitchFamily="18" charset="0"/>
              </a:rPr>
              <a:t>Chia hai phần: phần của Mi hơn phần của Mai     5 cái kẹo.</a:t>
            </a:r>
          </a:p>
          <a:p>
            <a:pPr algn="just">
              <a:lnSpc>
                <a:spcPct val="150000"/>
              </a:lnSpc>
            </a:pPr>
            <a:r>
              <a:rPr lang="en-US" sz="1900">
                <a:latin typeface="+mn-lt"/>
                <a:ea typeface="Calibri" panose="020F0502020204030204" pitchFamily="34" charset="0"/>
                <a:cs typeface="Times New Roman" panose="02020603050405020304" pitchFamily="18" charset="0"/>
              </a:rPr>
              <a:t>Hỏi số kẹo của Mai và Mi là bao nhiêu?</a:t>
            </a:r>
            <a:endParaRPr lang="en-US" sz="1900">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277" name="Google Shape;1277;p35"/>
          <p:cNvPicPr preferRelativeResize="0"/>
          <p:nvPr/>
        </p:nvPicPr>
        <p:blipFill rotWithShape="1">
          <a:blip r:embed="rId3">
            <a:alphaModFix/>
          </a:blip>
          <a:srcRect l="21938" t="18565" r="21938" b="18565"/>
          <a:stretch/>
        </p:blipFill>
        <p:spPr>
          <a:xfrm rot="611685">
            <a:off x="7801381" y="3700941"/>
            <a:ext cx="1245240" cy="1418846"/>
          </a:xfrm>
          <a:prstGeom prst="rect">
            <a:avLst/>
          </a:prstGeom>
          <a:noFill/>
          <a:ln>
            <a:noFill/>
          </a:ln>
        </p:spPr>
      </p:pic>
      <p:pic>
        <p:nvPicPr>
          <p:cNvPr id="18" name="Google Shape;1299;p38"/>
          <p:cNvPicPr preferRelativeResize="0"/>
          <p:nvPr/>
        </p:nvPicPr>
        <p:blipFill>
          <a:blip r:embed="rId4">
            <a:alphaModFix/>
          </a:blip>
          <a:stretch>
            <a:fillRect/>
          </a:stretch>
        </p:blipFill>
        <p:spPr>
          <a:xfrm>
            <a:off x="201011" y="61861"/>
            <a:ext cx="879805" cy="1215795"/>
          </a:xfrm>
          <a:prstGeom prst="rect">
            <a:avLst/>
          </a:prstGeom>
          <a:noFill/>
          <a:ln>
            <a:noFill/>
          </a:ln>
        </p:spPr>
      </p:pic>
      <p:pic>
        <p:nvPicPr>
          <p:cNvPr id="5" name="Picture 4"/>
          <p:cNvPicPr>
            <a:picLocks noChangeAspect="1"/>
          </p:cNvPicPr>
          <p:nvPr/>
        </p:nvPicPr>
        <p:blipFill>
          <a:blip r:embed="rId5"/>
          <a:stretch>
            <a:fillRect/>
          </a:stretch>
        </p:blipFill>
        <p:spPr>
          <a:xfrm>
            <a:off x="288920" y="4174435"/>
            <a:ext cx="1496155" cy="768026"/>
          </a:xfrm>
          <a:prstGeom prst="rect">
            <a:avLst/>
          </a:prstGeom>
        </p:spPr>
      </p:pic>
      <p:sp>
        <p:nvSpPr>
          <p:cNvPr id="9" name="Rectangle 8"/>
          <p:cNvSpPr/>
          <p:nvPr/>
        </p:nvSpPr>
        <p:spPr>
          <a:xfrm>
            <a:off x="4176993" y="596929"/>
            <a:ext cx="1180131"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a:solidFill>
                  <a:srgbClr val="4FBED2">
                    <a:lumMod val="50000"/>
                  </a:srgbClr>
                </a:solidFill>
                <a:ea typeface="Calibri" panose="020F0502020204030204" pitchFamily="34" charset="0"/>
                <a:cs typeface="Times New Roman" panose="02020603050405020304" pitchFamily="18" charset="0"/>
              </a:rPr>
              <a:t>Bài giải:</a:t>
            </a:r>
            <a:endParaRPr kumimoji="0" lang="en-US" sz="2000" b="1" i="1" u="sng" strike="noStrike" kern="0" cap="none" spc="0" normalizeH="0" baseline="0" noProof="0">
              <a:ln>
                <a:noFill/>
              </a:ln>
              <a:solidFill>
                <a:srgbClr val="4FBED2">
                  <a:lumMod val="50000"/>
                </a:srgbClr>
              </a:solidFill>
              <a:effectLst/>
              <a:uLnTx/>
              <a:uFillTx/>
              <a:ea typeface="Calibri" panose="020F0502020204030204" pitchFamily="34" charset="0"/>
              <a:cs typeface="Times New Roman" panose="02020603050405020304" pitchFamily="18" charset="0"/>
              <a:sym typeface="Arial"/>
            </a:endParaRPr>
          </a:p>
        </p:txBody>
      </p:sp>
      <p:sp>
        <p:nvSpPr>
          <p:cNvPr id="11" name="Rectangle 10"/>
          <p:cNvSpPr/>
          <p:nvPr/>
        </p:nvSpPr>
        <p:spPr>
          <a:xfrm>
            <a:off x="1757854" y="1117778"/>
            <a:ext cx="5795994" cy="3420873"/>
          </a:xfrm>
          <a:prstGeom prst="rect">
            <a:avLst/>
          </a:prstGeom>
        </p:spPr>
        <p:txBody>
          <a:bodyPr wrap="square">
            <a:spAutoFit/>
          </a:bodyPr>
          <a:lstStyle/>
          <a:p>
            <a:pPr lvl="0" algn="ctr">
              <a:lnSpc>
                <a:spcPct val="150000"/>
              </a:lnSpc>
              <a:spcBef>
                <a:spcPts val="100"/>
              </a:spcBef>
              <a:spcAft>
                <a:spcPts val="100"/>
              </a:spcAft>
            </a:pPr>
            <a:r>
              <a:rPr lang="en-US" sz="2000">
                <a:ea typeface="Calibri" panose="020F0502020204030204" pitchFamily="34" charset="0"/>
                <a:cs typeface="Times New Roman" panose="02020603050405020304" pitchFamily="18" charset="0"/>
              </a:rPr>
              <a:t>Hai lần số bao xi măng xe thứ nhất chở là:</a:t>
            </a:r>
          </a:p>
          <a:p>
            <a:pPr lvl="0" algn="ctr">
              <a:lnSpc>
                <a:spcPct val="150000"/>
              </a:lnSpc>
              <a:spcBef>
                <a:spcPts val="100"/>
              </a:spcBef>
              <a:spcAft>
                <a:spcPts val="100"/>
              </a:spcAft>
            </a:pPr>
            <a:r>
              <a:rPr lang="en-US" sz="2000">
                <a:ea typeface="Calibri" panose="020F0502020204030204" pitchFamily="34" charset="0"/>
                <a:cs typeface="Times New Roman" panose="02020603050405020304" pitchFamily="18" charset="0"/>
              </a:rPr>
              <a:t>50 – 6 = 44 (bao)</a:t>
            </a:r>
          </a:p>
          <a:p>
            <a:pPr lvl="0" algn="ctr">
              <a:lnSpc>
                <a:spcPct val="150000"/>
              </a:lnSpc>
              <a:spcBef>
                <a:spcPts val="100"/>
              </a:spcBef>
              <a:spcAft>
                <a:spcPts val="100"/>
              </a:spcAft>
            </a:pPr>
            <a:r>
              <a:rPr lang="en-US" sz="2000">
                <a:ea typeface="Calibri" panose="020F0502020204030204" pitchFamily="34" charset="0"/>
                <a:cs typeface="Times New Roman" panose="02020603050405020304" pitchFamily="18" charset="0"/>
              </a:rPr>
              <a:t>Số bao xi măng xe thứ nhất chở là:</a:t>
            </a:r>
          </a:p>
          <a:p>
            <a:pPr lvl="0" algn="ctr">
              <a:lnSpc>
                <a:spcPct val="150000"/>
              </a:lnSpc>
              <a:spcBef>
                <a:spcPts val="100"/>
              </a:spcBef>
              <a:spcAft>
                <a:spcPts val="100"/>
              </a:spcAft>
            </a:pPr>
            <a:r>
              <a:rPr lang="en-US" sz="2000">
                <a:ea typeface="Calibri" panose="020F0502020204030204" pitchFamily="34" charset="0"/>
                <a:cs typeface="Times New Roman" panose="02020603050405020304" pitchFamily="18" charset="0"/>
              </a:rPr>
              <a:t>44 : 2 = 22 (bao)</a:t>
            </a:r>
          </a:p>
          <a:p>
            <a:pPr lvl="0" algn="ctr">
              <a:lnSpc>
                <a:spcPct val="150000"/>
              </a:lnSpc>
              <a:spcBef>
                <a:spcPts val="100"/>
              </a:spcBef>
              <a:spcAft>
                <a:spcPts val="100"/>
              </a:spcAft>
            </a:pPr>
            <a:r>
              <a:rPr lang="en-US" sz="2000">
                <a:ea typeface="Calibri" panose="020F0502020204030204" pitchFamily="34" charset="0"/>
                <a:cs typeface="Times New Roman" panose="02020603050405020304" pitchFamily="18" charset="0"/>
              </a:rPr>
              <a:t>Số bao xi măng xe thứ hai chở là:</a:t>
            </a:r>
          </a:p>
          <a:p>
            <a:pPr lvl="0" algn="ctr">
              <a:lnSpc>
                <a:spcPct val="150000"/>
              </a:lnSpc>
              <a:spcBef>
                <a:spcPts val="100"/>
              </a:spcBef>
              <a:spcAft>
                <a:spcPts val="100"/>
              </a:spcAft>
            </a:pPr>
            <a:r>
              <a:rPr lang="en-US" sz="2000">
                <a:ea typeface="Calibri" panose="020F0502020204030204" pitchFamily="34" charset="0"/>
                <a:cs typeface="Times New Roman" panose="02020603050405020304" pitchFamily="18" charset="0"/>
              </a:rPr>
              <a:t>22 + 6 = 28 (bao)</a:t>
            </a:r>
          </a:p>
          <a:p>
            <a:pPr lvl="0" algn="ctr">
              <a:lnSpc>
                <a:spcPct val="150000"/>
              </a:lnSpc>
              <a:spcBef>
                <a:spcPts val="100"/>
              </a:spcBef>
              <a:spcAft>
                <a:spcPts val="100"/>
              </a:spcAft>
            </a:pPr>
            <a:r>
              <a:rPr lang="en-US" sz="2000">
                <a:ea typeface="Calibri" panose="020F0502020204030204" pitchFamily="34" charset="0"/>
                <a:cs typeface="Times New Roman" panose="02020603050405020304" pitchFamily="18" charset="0"/>
              </a:rPr>
              <a:t>Đáp số: Xe thứ nhất: 22 bao, xe thứ hai: 28 bao.</a:t>
            </a:r>
          </a:p>
        </p:txBody>
      </p:sp>
    </p:spTree>
    <p:extLst>
      <p:ext uri="{BB962C8B-B14F-4D97-AF65-F5344CB8AC3E}">
        <p14:creationId xmlns:p14="http://schemas.microsoft.com/office/powerpoint/2010/main" val="47121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down)">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randombar(horizontal)">
                                      <p:cBhvr>
                                        <p:cTn id="4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LUYỆN TẬP</a:t>
            </a:r>
            <a:endParaRPr b="1">
              <a:solidFill>
                <a:schemeClr val="accent3">
                  <a:lumMod val="50000"/>
                </a:schemeClr>
              </a:solidFill>
              <a:latin typeface="+mn-lt"/>
            </a:endParaRPr>
          </a:p>
        </p:txBody>
      </p:sp>
    </p:spTree>
    <p:extLst>
      <p:ext uri="{BB962C8B-B14F-4D97-AF65-F5344CB8AC3E}">
        <p14:creationId xmlns:p14="http://schemas.microsoft.com/office/powerpoint/2010/main" val="1893581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9149" y="0"/>
            <a:ext cx="9144000" cy="5143500"/>
          </a:xfrm>
          <a:prstGeom prst="rect">
            <a:avLst/>
          </a:prstGeom>
        </p:spPr>
      </p:pic>
      <p:grpSp>
        <p:nvGrpSpPr>
          <p:cNvPr id="13" name="Group 12"/>
          <p:cNvGrpSpPr/>
          <p:nvPr/>
        </p:nvGrpSpPr>
        <p:grpSpPr>
          <a:xfrm>
            <a:off x="5034585" y="1848484"/>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366679" y="3126793"/>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841166" y="313435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12060" y="3020343"/>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36717" y="3292515"/>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3027924" y="3334239"/>
            <a:ext cx="666485" cy="539299"/>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276639" y="2417994"/>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494606" y="21915"/>
            <a:ext cx="8136489" cy="176282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TextBox 32"/>
            <p:cNvSpPr txBox="1"/>
            <p:nvPr/>
          </p:nvSpPr>
          <p:spPr>
            <a:xfrm>
              <a:off x="1173965" y="1496613"/>
              <a:ext cx="9837415" cy="2154436"/>
            </a:xfrm>
            <a:prstGeom prst="rect">
              <a:avLst/>
            </a:prstGeom>
            <a:noFill/>
          </p:spPr>
          <p:txBody>
            <a:bodyPr wrap="square" rtlCol="0">
              <a:spAutoFit/>
            </a:bodyPr>
            <a:lstStyle/>
            <a:p>
              <a:pPr algn="ctr" defTabSz="685800">
                <a:buClrTx/>
              </a:pPr>
              <a:endParaRPr lang="en-US" sz="4950" b="1" kern="1200" dirty="0">
                <a:solidFill>
                  <a:prstClr val="white"/>
                </a:solidFill>
                <a:latin typeface="Arial" panose="020B0604020202020204" pitchFamily="34" charset="0"/>
                <a:ea typeface="+mn-ea"/>
                <a:cs typeface="Arial" panose="020B0604020202020204" pitchFamily="34" charset="0"/>
              </a:endParaRPr>
            </a:p>
            <a:p>
              <a:pPr algn="ctr" defTabSz="685800">
                <a:buClrTx/>
              </a:pPr>
              <a:r>
                <a:rPr lang="en-US" sz="4950" b="1" kern="1200" dirty="0">
                  <a:solidFill>
                    <a:prstClr val="white"/>
                  </a:solidFill>
                  <a:latin typeface="Arial" panose="020B0604020202020204" pitchFamily="34" charset="0"/>
                  <a:ea typeface="+mn-ea"/>
                  <a:cs typeface="Arial" panose="020B0604020202020204" pitchFamily="34" charset="0"/>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3110" y="2735128"/>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79572"/>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3" name="ĐC SHARE MIỄN PHÍ BỞI NK POWERSKILLS"/>
          <p:cNvGrpSpPr/>
          <p:nvPr/>
        </p:nvGrpSpPr>
        <p:grpSpPr>
          <a:xfrm>
            <a:off x="10045" y="2116602"/>
            <a:ext cx="9192758" cy="5181077"/>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4489763" y="2031259"/>
            <a:ext cx="2571750" cy="257175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05231" y="3031228"/>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2821095" y="3345124"/>
            <a:ext cx="666485" cy="539299"/>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450154" y="538861"/>
            <a:ext cx="7875638" cy="2176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108" name="ĐC SHARE MIỄN PHÍ BỞI NK POWERSKILLS"/>
          <p:cNvSpPr/>
          <p:nvPr/>
        </p:nvSpPr>
        <p:spPr>
          <a:xfrm>
            <a:off x="4812940" y="3092415"/>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1 400</a:t>
            </a:r>
            <a:endParaRPr lang="en-US" sz="2300" kern="1200" dirty="0">
              <a:solidFill>
                <a:prstClr val="white"/>
              </a:solidFill>
              <a:latin typeface="Arial" panose="020B0604020202020204" pitchFamily="34" charset="0"/>
              <a:cs typeface="Arial" panose="020B0604020202020204" pitchFamily="34" charset="0"/>
            </a:endParaRPr>
          </a:p>
        </p:txBody>
      </p:sp>
      <p:sp>
        <p:nvSpPr>
          <p:cNvPr id="109" name="CẤM BUÔN BÁN, CẤM REUP"/>
          <p:cNvSpPr/>
          <p:nvPr/>
        </p:nvSpPr>
        <p:spPr>
          <a:xfrm>
            <a:off x="466819" y="4079524"/>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5 456</a:t>
            </a:r>
            <a:endParaRPr lang="en-US" sz="2300" kern="1200" dirty="0">
              <a:solidFill>
                <a:prstClr val="white"/>
              </a:solidFill>
              <a:latin typeface="Arial" panose="020B0604020202020204" pitchFamily="34" charset="0"/>
              <a:cs typeface="Arial" panose="020B0604020202020204" pitchFamily="34" charset="0"/>
            </a:endParaRPr>
          </a:p>
        </p:txBody>
      </p:sp>
      <p:sp>
        <p:nvSpPr>
          <p:cNvPr id="110" name="Vào http://fb.com/nkpowerskills tải game miễn phí"/>
          <p:cNvSpPr/>
          <p:nvPr/>
        </p:nvSpPr>
        <p:spPr>
          <a:xfrm>
            <a:off x="4877042" y="4079525"/>
            <a:ext cx="3448750"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5 963 </a:t>
            </a:r>
            <a:endParaRPr lang="en-US" sz="2300" kern="1200" dirty="0">
              <a:solidFill>
                <a:prstClr val="white"/>
              </a:solidFill>
              <a:latin typeface="Arial" panose="020B0604020202020204" pitchFamily="34" charset="0"/>
              <a:cs typeface="Arial" panose="020B0604020202020204" pitchFamily="34" charset="0"/>
            </a:endParaRPr>
          </a:p>
        </p:txBody>
      </p:sp>
      <p:sp>
        <p:nvSpPr>
          <p:cNvPr id="111" name="ĐC SHARE MIỄN PHÍ BỞI NK POWERSKILLS"/>
          <p:cNvSpPr/>
          <p:nvPr/>
        </p:nvSpPr>
        <p:spPr>
          <a:xfrm>
            <a:off x="450154" y="3128476"/>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1 425</a:t>
            </a:r>
            <a:endParaRPr lang="en-US" sz="2300" kern="1200" dirty="0">
              <a:solidFill>
                <a:prstClr val="white"/>
              </a:solidFill>
              <a:latin typeface="Arial" panose="020B0604020202020204" pitchFamily="34" charset="0"/>
              <a:cs typeface="Arial" panose="020B0604020202020204" pitchFamily="34" charset="0"/>
            </a:endParaRPr>
          </a:p>
        </p:txBody>
      </p:sp>
      <p:pic>
        <p:nvPicPr>
          <p:cNvPr id="112" name="CẤM BUÔN BÁN, CẤM REUP"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68823" y="30707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303637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871308" y="1167483"/>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572275" y="674077"/>
            <a:ext cx="7657325"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1</a:t>
            </a:r>
            <a:r>
              <a:rPr lang="en-US" sz="2400" b="1" kern="1200">
                <a:solidFill>
                  <a:prstClr val="white"/>
                </a:solidFill>
                <a:latin typeface="Arial" panose="020B0604020202020204" pitchFamily="34" charset="0"/>
                <a:ea typeface="+mn-ea"/>
                <a:cs typeface="Arial" panose="020B0604020202020204" pitchFamily="34" charset="0"/>
              </a:rPr>
              <a:t>: Một hình chữ nhật có chu vi là 156cm. Chiều rộng kém chiều dài là 22cm . Vậy diện tích hình chữ nhật đó là: </a:t>
            </a:r>
            <a:endParaRPr lang="en-US" sz="24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40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2" name="Group 1"/>
          <p:cNvGrpSpPr/>
          <p:nvPr/>
        </p:nvGrpSpPr>
        <p:grpSpPr>
          <a:xfrm>
            <a:off x="22843" y="2119565"/>
            <a:ext cx="9192758" cy="529164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4889841" y="2219849"/>
            <a:ext cx="2250550" cy="225055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2821095" y="3345124"/>
            <a:ext cx="666485" cy="539299"/>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450154" y="538862"/>
            <a:ext cx="7875638" cy="2008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6" name="Rectangle 95"/>
          <p:cNvSpPr/>
          <p:nvPr/>
        </p:nvSpPr>
        <p:spPr>
          <a:xfrm>
            <a:off x="4812940" y="2986422"/>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120 và 122</a:t>
            </a:r>
            <a:endParaRPr lang="en-US" sz="2300" kern="1200" dirty="0">
              <a:solidFill>
                <a:prstClr val="white"/>
              </a:solidFill>
              <a:latin typeface="Arial" panose="020B0604020202020204" pitchFamily="34" charset="0"/>
              <a:cs typeface="Arial" panose="020B0604020202020204" pitchFamily="34" charset="0"/>
            </a:endParaRPr>
          </a:p>
        </p:txBody>
      </p:sp>
      <p:sp>
        <p:nvSpPr>
          <p:cNvPr id="97" name="Rectangle 96"/>
          <p:cNvSpPr/>
          <p:nvPr/>
        </p:nvSpPr>
        <p:spPr>
          <a:xfrm>
            <a:off x="466819" y="4068948"/>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122 và 124</a:t>
            </a:r>
            <a:endParaRPr lang="en-US" sz="2300" kern="1200" dirty="0">
              <a:solidFill>
                <a:prstClr val="white"/>
              </a:solidFill>
              <a:latin typeface="Arial" panose="020B0604020202020204" pitchFamily="34" charset="0"/>
              <a:cs typeface="Arial" panose="020B0604020202020204" pitchFamily="34" charset="0"/>
            </a:endParaRPr>
          </a:p>
        </p:txBody>
      </p:sp>
      <p:sp>
        <p:nvSpPr>
          <p:cNvPr id="98" name="Rectangle 97"/>
          <p:cNvSpPr/>
          <p:nvPr/>
        </p:nvSpPr>
        <p:spPr>
          <a:xfrm>
            <a:off x="4889840" y="4068949"/>
            <a:ext cx="34359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121 và 122</a:t>
            </a:r>
            <a:endParaRPr lang="en-US" sz="2300" kern="1200" dirty="0">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450154" y="3022483"/>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118 và 120</a:t>
            </a:r>
            <a:endParaRPr lang="en-US" sz="2300" kern="1200" dirty="0">
              <a:solidFill>
                <a:prstClr val="white"/>
              </a:solidFill>
              <a:latin typeface="Arial" panose="020B0604020202020204" pitchFamily="34" charset="0"/>
              <a:cs typeface="Arial" panose="020B0604020202020204" pitchFamily="34" charset="0"/>
            </a:endParaRPr>
          </a:p>
        </p:txBody>
      </p:sp>
      <p:pic>
        <p:nvPicPr>
          <p:cNvPr id="100"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298323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29409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942056" y="111829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562204" y="847428"/>
            <a:ext cx="7530104" cy="1200329"/>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2</a:t>
            </a:r>
            <a:r>
              <a:rPr lang="en-US" sz="2400" b="1" kern="1200">
                <a:solidFill>
                  <a:prstClr val="white"/>
                </a:solidFill>
                <a:latin typeface="Arial" panose="020B0604020202020204" pitchFamily="34" charset="0"/>
                <a:ea typeface="+mn-ea"/>
                <a:cs typeface="Arial" panose="020B0604020202020204" pitchFamily="34" charset="0"/>
              </a:rPr>
              <a:t>: Tìm hai số chẵn liên tiếp, biết tổng của chúng là 242. </a:t>
            </a:r>
            <a:endParaRPr lang="en-US" sz="2400" b="1" kern="1200" dirty="0">
              <a:solidFill>
                <a:prstClr val="black"/>
              </a:solidFill>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7"/>
          <a:stretch>
            <a:fillRect/>
          </a:stretch>
        </p:blipFill>
        <p:spPr>
          <a:xfrm>
            <a:off x="22843" y="6023613"/>
            <a:ext cx="9192758" cy="1377312"/>
          </a:xfrm>
          <a:prstGeom prst="rect">
            <a:avLst/>
          </a:prstGeom>
        </p:spPr>
      </p:pic>
    </p:spTree>
    <p:extLst>
      <p:ext uri="{BB962C8B-B14F-4D97-AF65-F5344CB8AC3E}">
        <p14:creationId xmlns:p14="http://schemas.microsoft.com/office/powerpoint/2010/main" val="211010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5"/>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6" y="2294891"/>
            <a:ext cx="2632355" cy="2632355"/>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5" y="3345124"/>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450154" y="538861"/>
            <a:ext cx="7875638" cy="20850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a:xfrm>
            <a:off x="4849500" y="4114514"/>
            <a:ext cx="3423405"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000" kern="1200">
                <a:solidFill>
                  <a:prstClr val="white"/>
                </a:solidFill>
                <a:latin typeface="Arial" panose="020B0604020202020204" pitchFamily="34" charset="0"/>
                <a:cs typeface="Arial" panose="020B0604020202020204" pitchFamily="34" charset="0"/>
              </a:rPr>
              <a:t>D. Ông: 70 tuổi; cháu: 9 tuổi</a:t>
            </a:r>
            <a:endParaRPr lang="en-US" sz="2000" kern="1200" dirty="0">
              <a:solidFill>
                <a:prstClr val="white"/>
              </a:solidFill>
              <a:latin typeface="Arial" panose="020B0604020202020204" pitchFamily="34" charset="0"/>
              <a:cs typeface="Arial" panose="020B0604020202020204" pitchFamily="34" charset="0"/>
            </a:endParaRPr>
          </a:p>
        </p:txBody>
      </p:sp>
      <p:sp>
        <p:nvSpPr>
          <p:cNvPr id="80" name="Rectangle 79"/>
          <p:cNvSpPr/>
          <p:nvPr/>
        </p:nvSpPr>
        <p:spPr>
          <a:xfrm>
            <a:off x="450154" y="4100429"/>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000" kern="1200">
                <a:solidFill>
                  <a:prstClr val="white"/>
                </a:solidFill>
                <a:latin typeface="Arial" panose="020B0604020202020204" pitchFamily="34" charset="0"/>
                <a:cs typeface="Arial" panose="020B0604020202020204" pitchFamily="34" charset="0"/>
              </a:rPr>
              <a:t>B. Ông: 68 tuổi; cháu: 7 tuổi</a:t>
            </a:r>
            <a:endParaRPr lang="en-US" sz="2000" kern="1200" dirty="0">
              <a:solidFill>
                <a:prstClr val="white"/>
              </a:solidFill>
              <a:latin typeface="Arial" panose="020B0604020202020204" pitchFamily="34" charset="0"/>
              <a:cs typeface="Arial" panose="020B0604020202020204" pitchFamily="34" charset="0"/>
            </a:endParaRPr>
          </a:p>
        </p:txBody>
      </p:sp>
      <p:sp>
        <p:nvSpPr>
          <p:cNvPr id="81" name="Rectangle 80"/>
          <p:cNvSpPr/>
          <p:nvPr/>
        </p:nvSpPr>
        <p:spPr>
          <a:xfrm>
            <a:off x="4789372" y="3053687"/>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000" kern="1200">
                <a:solidFill>
                  <a:prstClr val="white"/>
                </a:solidFill>
                <a:latin typeface="Arial" panose="020B0604020202020204" pitchFamily="34" charset="0"/>
                <a:cs typeface="Arial" panose="020B0604020202020204" pitchFamily="34" charset="0"/>
              </a:rPr>
              <a:t>C. Ông: 72 tuổi; cháu: 11 tuổi</a:t>
            </a:r>
            <a:endParaRPr lang="en-US" sz="2000" kern="1200" dirty="0">
              <a:solidFill>
                <a:prstClr val="white"/>
              </a:solidFill>
              <a:latin typeface="Arial" panose="020B0604020202020204" pitchFamily="34" charset="0"/>
              <a:cs typeface="Arial" panose="020B0604020202020204" pitchFamily="34" charset="0"/>
            </a:endParaRPr>
          </a:p>
        </p:txBody>
      </p:sp>
      <p:sp>
        <p:nvSpPr>
          <p:cNvPr id="82" name="Rectangle 81"/>
          <p:cNvSpPr/>
          <p:nvPr/>
        </p:nvSpPr>
        <p:spPr>
          <a:xfrm>
            <a:off x="450154" y="3062756"/>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000" kern="1200">
                <a:solidFill>
                  <a:prstClr val="white"/>
                </a:solidFill>
                <a:latin typeface="Arial" panose="020B0604020202020204" pitchFamily="34" charset="0"/>
                <a:cs typeface="Arial" panose="020B0604020202020204" pitchFamily="34" charset="0"/>
              </a:rPr>
              <a:t>A. Ông: 66 tuổi; cháu: 5 tuổi</a:t>
            </a:r>
            <a:endParaRPr lang="en-US" sz="2000" kern="1200" dirty="0">
              <a:solidFill>
                <a:prstClr val="white"/>
              </a:solidFill>
              <a:latin typeface="Arial" panose="020B0604020202020204" pitchFamily="34" charset="0"/>
              <a:cs typeface="Arial" panose="020B0604020202020204" pitchFamily="34" charset="0"/>
            </a:endParaRPr>
          </a:p>
        </p:txBody>
      </p:sp>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06275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5847" y="310290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91441" y="406994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64501" y="410829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942056" y="111829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572275" y="674077"/>
            <a:ext cx="7657325" cy="175432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3</a:t>
            </a:r>
            <a:r>
              <a:rPr lang="en-US" sz="2400" b="1" kern="1200">
                <a:solidFill>
                  <a:prstClr val="white"/>
                </a:solidFill>
                <a:latin typeface="Arial" panose="020B0604020202020204" pitchFamily="34" charset="0"/>
                <a:ea typeface="+mn-ea"/>
                <a:cs typeface="Arial" panose="020B0604020202020204" pitchFamily="34" charset="0"/>
              </a:rPr>
              <a:t>: </a:t>
            </a:r>
            <a:r>
              <a:rPr lang="vi-VN" sz="2400" b="1" kern="1200">
                <a:solidFill>
                  <a:prstClr val="white"/>
                </a:solidFill>
                <a:latin typeface="Arial" panose="020B0604020202020204" pitchFamily="34" charset="0"/>
                <a:ea typeface="+mn-ea"/>
                <a:cs typeface="Arial" panose="020B0604020202020204" pitchFamily="34" charset="0"/>
              </a:rPr>
              <a:t>Trước đây 4 năm, tổng số tuổi của ông và cháu là 71 tuổi. Biết rằng ông hơn cháu 61 tuổi. Tính tuổi của mỗi người hiện nay.</a:t>
            </a:r>
            <a:r>
              <a:rPr lang="en-US" sz="2400" b="1" kern="1200">
                <a:solidFill>
                  <a:prstClr val="white"/>
                </a:solidFill>
                <a:latin typeface="Arial" panose="020B0604020202020204" pitchFamily="34" charset="0"/>
                <a:ea typeface="+mn-ea"/>
                <a:cs typeface="Arial" panose="020B0604020202020204" pitchFamily="34" charset="0"/>
              </a:rPr>
              <a:t> </a:t>
            </a:r>
            <a:endParaRPr lang="en-US" sz="24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51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91" name="Group 90"/>
          <p:cNvGrpSpPr/>
          <p:nvPr/>
        </p:nvGrpSpPr>
        <p:grpSpPr>
          <a:xfrm>
            <a:off x="3902956" y="2294891"/>
            <a:ext cx="2632355" cy="2632355"/>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751" y="2656049"/>
            <a:ext cx="2212754" cy="2212754"/>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2881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2821095" y="3345124"/>
            <a:ext cx="666485" cy="539299"/>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450154" y="538861"/>
            <a:ext cx="7875638" cy="20307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8" name="Rectangle 97"/>
          <p:cNvSpPr/>
          <p:nvPr/>
        </p:nvSpPr>
        <p:spPr>
          <a:xfrm>
            <a:off x="4803012" y="4135378"/>
            <a:ext cx="3516310"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292</a:t>
            </a:r>
            <a:endParaRPr lang="en-US" sz="2300" kern="1200" dirty="0">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466819" y="4121248"/>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290</a:t>
            </a:r>
            <a:endParaRPr lang="en-US" sz="2300" kern="1200" dirty="0">
              <a:solidFill>
                <a:prstClr val="white"/>
              </a:solidFill>
              <a:latin typeface="Arial" panose="020B0604020202020204" pitchFamily="34" charset="0"/>
              <a:cs typeface="Arial" panose="020B0604020202020204" pitchFamily="34" charset="0"/>
            </a:endParaRPr>
          </a:p>
        </p:txBody>
      </p:sp>
      <p:sp>
        <p:nvSpPr>
          <p:cNvPr id="100" name="Rectangle 99"/>
          <p:cNvSpPr/>
          <p:nvPr/>
        </p:nvSpPr>
        <p:spPr>
          <a:xfrm>
            <a:off x="4806470" y="3120368"/>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190</a:t>
            </a:r>
            <a:endParaRPr lang="en-US" sz="2300" kern="1200" dirty="0">
              <a:solidFill>
                <a:prstClr val="white"/>
              </a:solidFill>
              <a:latin typeface="Arial" panose="020B0604020202020204" pitchFamily="34" charset="0"/>
              <a:cs typeface="Arial" panose="020B0604020202020204" pitchFamily="34" charset="0"/>
            </a:endParaRPr>
          </a:p>
        </p:txBody>
      </p:sp>
      <p:sp>
        <p:nvSpPr>
          <p:cNvPr id="101" name="Rectangle 100"/>
          <p:cNvSpPr/>
          <p:nvPr/>
        </p:nvSpPr>
        <p:spPr>
          <a:xfrm>
            <a:off x="450154" y="3106595"/>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192</a:t>
            </a:r>
            <a:endParaRPr lang="en-US" sz="2300" kern="1200" dirty="0">
              <a:solidFill>
                <a:prstClr val="white"/>
              </a:solidFill>
              <a:latin typeface="Arial" panose="020B0604020202020204" pitchFamily="34" charset="0"/>
              <a:cs typeface="Arial" panose="020B0604020202020204" pitchFamily="34" charset="0"/>
            </a:endParaRPr>
          </a:p>
        </p:txBody>
      </p:sp>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0150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2945" y="3078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4708" y="403761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942056" y="111829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72275" y="674077"/>
            <a:ext cx="7553958" cy="175432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4</a:t>
            </a:r>
            <a:r>
              <a:rPr lang="en-US" sz="2400" b="1" kern="1200">
                <a:solidFill>
                  <a:prstClr val="white"/>
                </a:solidFill>
                <a:latin typeface="Arial" panose="020B0604020202020204" pitchFamily="34" charset="0"/>
                <a:ea typeface="+mn-ea"/>
                <a:cs typeface="Arial" panose="020B0604020202020204" pitchFamily="34" charset="0"/>
              </a:rPr>
              <a:t>: </a:t>
            </a:r>
            <a:r>
              <a:rPr lang="vi-VN" sz="2400" b="1" kern="1200">
                <a:solidFill>
                  <a:prstClr val="white"/>
                </a:solidFill>
                <a:latin typeface="Arial" panose="020B0604020202020204" pitchFamily="34" charset="0"/>
                <a:ea typeface="+mn-ea"/>
                <a:cs typeface="Arial" panose="020B0604020202020204" pitchFamily="34" charset="0"/>
              </a:rPr>
              <a:t>Trung bình cộng của hai số là 274, nếu số thứ nhất bớt đi 36 đơn vị ta được số thứ hai. Số thứ nhất là?</a:t>
            </a:r>
            <a:endParaRPr lang="en-US" sz="24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89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9149" y="0"/>
            <a:ext cx="9144000" cy="5143500"/>
          </a:xfrm>
          <a:prstGeom prst="rect">
            <a:avLst/>
          </a:prstGeom>
        </p:spPr>
      </p:pic>
      <p:grpSp>
        <p:nvGrpSpPr>
          <p:cNvPr id="10" name="Group 9"/>
          <p:cNvGrpSpPr/>
          <p:nvPr/>
        </p:nvGrpSpPr>
        <p:grpSpPr>
          <a:xfrm>
            <a:off x="4052462" y="2929454"/>
            <a:ext cx="2212754" cy="2212754"/>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70102" y="-30373"/>
            <a:ext cx="2876563" cy="287656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4052462" y="2333660"/>
            <a:ext cx="2409596" cy="2409596"/>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3262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4012176" y="2243393"/>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450154" y="538862"/>
            <a:ext cx="7875638" cy="20245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2" name="Rectangle 91"/>
          <p:cNvSpPr/>
          <p:nvPr/>
        </p:nvSpPr>
        <p:spPr>
          <a:xfrm>
            <a:off x="450154" y="4091900"/>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50</a:t>
            </a:r>
            <a:endParaRPr lang="en-US" sz="2300" kern="1200" dirty="0">
              <a:solidFill>
                <a:prstClr val="white"/>
              </a:solidFill>
              <a:latin typeface="Arial" panose="020B0604020202020204" pitchFamily="34" charset="0"/>
              <a:cs typeface="Arial" panose="020B0604020202020204" pitchFamily="34" charset="0"/>
            </a:endParaRPr>
          </a:p>
        </p:txBody>
      </p:sp>
      <p:sp>
        <p:nvSpPr>
          <p:cNvPr id="93" name="Rectangle 92"/>
          <p:cNvSpPr/>
          <p:nvPr/>
        </p:nvSpPr>
        <p:spPr>
          <a:xfrm>
            <a:off x="4775146" y="3079856"/>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70</a:t>
            </a:r>
            <a:endParaRPr lang="en-US" sz="2300" kern="1200" dirty="0">
              <a:solidFill>
                <a:prstClr val="white"/>
              </a:solidFill>
              <a:latin typeface="Arial" panose="020B0604020202020204" pitchFamily="34" charset="0"/>
              <a:cs typeface="Arial" panose="020B0604020202020204" pitchFamily="34" charset="0"/>
            </a:endParaRPr>
          </a:p>
        </p:txBody>
      </p:sp>
      <p:sp>
        <p:nvSpPr>
          <p:cNvPr id="94" name="Rectangle 93"/>
          <p:cNvSpPr/>
          <p:nvPr/>
        </p:nvSpPr>
        <p:spPr>
          <a:xfrm>
            <a:off x="4938506" y="4081925"/>
            <a:ext cx="334949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80</a:t>
            </a:r>
            <a:endParaRPr lang="en-US" sz="2300" kern="1200" dirty="0">
              <a:solidFill>
                <a:prstClr val="white"/>
              </a:solidFill>
              <a:latin typeface="Arial" panose="020B0604020202020204" pitchFamily="34" charset="0"/>
              <a:cs typeface="Arial" panose="020B0604020202020204" pitchFamily="34" charset="0"/>
            </a:endParaRPr>
          </a:p>
        </p:txBody>
      </p:sp>
      <p:sp>
        <p:nvSpPr>
          <p:cNvPr id="95" name="Rectangle 94"/>
          <p:cNvSpPr/>
          <p:nvPr/>
        </p:nvSpPr>
        <p:spPr>
          <a:xfrm>
            <a:off x="450154" y="3059320"/>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20</a:t>
            </a:r>
            <a:endParaRPr lang="en-US" sz="2300" kern="1200" dirty="0">
              <a:solidFill>
                <a:prstClr val="white"/>
              </a:solidFill>
              <a:latin typeface="Arial" panose="020B0604020202020204" pitchFamily="34"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00709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16433" y="299714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470098" y="403345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942056" y="111829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572275" y="674077"/>
            <a:ext cx="7715723" cy="1619482"/>
          </a:xfrm>
          <a:prstGeom prst="rect">
            <a:avLst/>
          </a:prstGeom>
          <a:noFill/>
        </p:spPr>
        <p:txBody>
          <a:bodyPr wrap="square" rtlCol="0">
            <a:spAutoFit/>
          </a:bodyPr>
          <a:lstStyle/>
          <a:p>
            <a:pPr algn="just" defTabSz="685800">
              <a:lnSpc>
                <a:spcPct val="150000"/>
              </a:lnSpc>
              <a:buClrTx/>
            </a:pPr>
            <a:r>
              <a:rPr lang="en-US" sz="2300" b="1" kern="1200">
                <a:solidFill>
                  <a:prstClr val="white"/>
                </a:solidFill>
                <a:latin typeface="Arial" panose="020B0604020202020204" pitchFamily="34" charset="0"/>
                <a:ea typeface="+mn-ea"/>
                <a:cs typeface="Arial" panose="020B0604020202020204" pitchFamily="34" charset="0"/>
              </a:rPr>
              <a:t>CÂU HỎI</a:t>
            </a:r>
            <a:r>
              <a:rPr lang="vi-VN" sz="2300" b="1" kern="1200">
                <a:solidFill>
                  <a:prstClr val="white"/>
                </a:solidFill>
                <a:latin typeface="Arial" panose="020B0604020202020204" pitchFamily="34" charset="0"/>
                <a:ea typeface="+mn-ea"/>
                <a:cs typeface="Arial" panose="020B0604020202020204" pitchFamily="34" charset="0"/>
              </a:rPr>
              <a:t> 5</a:t>
            </a:r>
            <a:r>
              <a:rPr lang="en-US" sz="2300" b="1" kern="1200">
                <a:solidFill>
                  <a:prstClr val="white"/>
                </a:solidFill>
                <a:latin typeface="Arial" panose="020B0604020202020204" pitchFamily="34" charset="0"/>
                <a:ea typeface="+mn-ea"/>
                <a:cs typeface="Arial" panose="020B0604020202020204" pitchFamily="34" charset="0"/>
              </a:rPr>
              <a:t>: Hòa và Bình có tất cả 120 viên bi.Biết rằng nếu Hòa cho Bình 10 viên bi thì số viên bi của hai bạn sẽ bằng nhau.Hỏi Bình có bao nhiêu viên bi? </a:t>
            </a:r>
            <a:endParaRPr lang="en-US" sz="23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21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sp>
        <p:nvSpPr>
          <p:cNvPr id="10" name="Rectangle 9"/>
          <p:cNvSpPr/>
          <p:nvPr/>
        </p:nvSpPr>
        <p:spPr>
          <a:xfrm>
            <a:off x="338076" y="533143"/>
            <a:ext cx="8098258" cy="1431161"/>
          </a:xfrm>
          <a:prstGeom prst="rect">
            <a:avLst/>
          </a:prstGeom>
        </p:spPr>
        <p:txBody>
          <a:bodyPr wrap="square">
            <a:spAutoFit/>
          </a:bodyPr>
          <a:lstStyle/>
          <a:p>
            <a:pPr lvl="0" algn="just">
              <a:lnSpc>
                <a:spcPct val="150000"/>
              </a:lnSpc>
              <a:buClrTx/>
            </a:pPr>
            <a:r>
              <a:rPr kumimoji="0" lang="en-US" sz="2000" b="1" i="0" u="none" strike="noStrike" kern="1200" cap="none" spc="0" normalizeH="0" baseline="0" noProof="0">
                <a:ln>
                  <a:noFill/>
                </a:ln>
                <a:solidFill>
                  <a:srgbClr val="C00000"/>
                </a:solidFill>
                <a:effectLst/>
                <a:uLnTx/>
                <a:uFillTx/>
                <a:latin typeface="Arial"/>
                <a:ea typeface="Times New Roman" panose="02020603050405020304" pitchFamily="18" charset="0"/>
                <a:cs typeface="Arial" panose="020B0604020202020204" pitchFamily="34" charset="0"/>
                <a:sym typeface="Arial"/>
              </a:rPr>
              <a:t>Bài tập 1 (SGK – tr87)</a:t>
            </a:r>
            <a:r>
              <a:rPr kumimoji="0" lang="en-US" sz="2000" b="1" i="0" u="none" strike="noStrike" kern="1200" cap="none" spc="0" normalizeH="0" baseline="0" noProof="0">
                <a:ln>
                  <a:noFill/>
                </a:ln>
                <a:solidFill>
                  <a:srgbClr val="C00000"/>
                </a:solidFill>
                <a:effectLst/>
                <a:uLnTx/>
                <a:uFillTx/>
                <a:latin typeface="Arial"/>
                <a:ea typeface="+mn-ea"/>
                <a:cs typeface="Arial" panose="020B0604020202020204" pitchFamily="34" charset="0"/>
                <a:sym typeface="Arial"/>
              </a:rPr>
              <a:t> </a:t>
            </a:r>
            <a:r>
              <a:rPr lang="vi-VN" sz="1900">
                <a:latin typeface="Arial" panose="020B0604020202020204" pitchFamily="34" charset="0"/>
                <a:ea typeface="Calibri" panose="020F0502020204030204" pitchFamily="34" charset="0"/>
                <a:cs typeface="Times New Roman" panose="02020603050405020304" pitchFamily="18" charset="0"/>
              </a:rPr>
              <a:t>Một lớp học võ dân tộc có 40 bạn tham gia, trong đó số bạn nữ ít hơn số bạn nam là 10 bạn. Hỏi lớp học võ đó có bao nhiêu bạn nữ, bao nhiêu bạn nam?</a:t>
            </a:r>
            <a:endPar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Rectangle 1"/>
          <p:cNvSpPr/>
          <p:nvPr/>
        </p:nvSpPr>
        <p:spPr>
          <a:xfrm>
            <a:off x="4252033" y="1922423"/>
            <a:ext cx="4572000" cy="2677015"/>
          </a:xfrm>
          <a:prstGeom prst="rect">
            <a:avLst/>
          </a:prstGeom>
        </p:spPr>
        <p:txBody>
          <a:bodyPr>
            <a:spAutoFit/>
          </a:bodyPr>
          <a:lstStyle/>
          <a:p>
            <a:pPr algn="ctr">
              <a:lnSpc>
                <a:spcPct val="150000"/>
              </a:lnSpc>
            </a:pPr>
            <a:r>
              <a:rPr lang="en-US" sz="1900" b="1" i="1" u="sng">
                <a:solidFill>
                  <a:schemeClr val="accent3">
                    <a:lumMod val="50000"/>
                  </a:schemeClr>
                </a:solidFill>
                <a:latin typeface="+mj-lt"/>
                <a:ea typeface="Calibri" panose="020F0502020204030204" pitchFamily="34" charset="0"/>
                <a:cs typeface="Times New Roman" panose="02020603050405020304" pitchFamily="18" charset="0"/>
              </a:rPr>
              <a:t>Bài giải:</a:t>
            </a:r>
          </a:p>
          <a:p>
            <a:pPr algn="ctr">
              <a:lnSpc>
                <a:spcPct val="150000"/>
              </a:lnSpc>
            </a:pPr>
            <a:r>
              <a:rPr lang="en-US" sz="1900">
                <a:latin typeface="+mj-lt"/>
                <a:ea typeface="Calibri" panose="020F0502020204030204" pitchFamily="34" charset="0"/>
                <a:cs typeface="Times New Roman" panose="02020603050405020304" pitchFamily="18" charset="0"/>
              </a:rPr>
              <a:t>Số bạn nam có là:</a:t>
            </a:r>
          </a:p>
          <a:p>
            <a:pPr algn="ctr">
              <a:lnSpc>
                <a:spcPct val="150000"/>
              </a:lnSpc>
            </a:pPr>
            <a:r>
              <a:rPr lang="en-US" sz="1900">
                <a:latin typeface="+mj-lt"/>
                <a:ea typeface="Calibri" panose="020F0502020204030204" pitchFamily="34" charset="0"/>
                <a:cs typeface="Times New Roman" panose="02020603050405020304" pitchFamily="18" charset="0"/>
              </a:rPr>
              <a:t>(40 + 10) : 2 = 25 (bạn)</a:t>
            </a:r>
          </a:p>
          <a:p>
            <a:pPr algn="ctr">
              <a:lnSpc>
                <a:spcPct val="150000"/>
              </a:lnSpc>
            </a:pPr>
            <a:r>
              <a:rPr lang="en-US" sz="1900">
                <a:latin typeface="+mj-lt"/>
                <a:ea typeface="Calibri" panose="020F0502020204030204" pitchFamily="34" charset="0"/>
                <a:cs typeface="Times New Roman" panose="02020603050405020304" pitchFamily="18" charset="0"/>
              </a:rPr>
              <a:t>Số bạn nữ có là:</a:t>
            </a:r>
          </a:p>
          <a:p>
            <a:pPr algn="ctr">
              <a:lnSpc>
                <a:spcPct val="150000"/>
              </a:lnSpc>
            </a:pPr>
            <a:r>
              <a:rPr lang="en-US" sz="1900">
                <a:latin typeface="+mj-lt"/>
                <a:ea typeface="Calibri" panose="020F0502020204030204" pitchFamily="34" charset="0"/>
                <a:cs typeface="Times New Roman" panose="02020603050405020304" pitchFamily="18" charset="0"/>
              </a:rPr>
              <a:t>40 – 25 = 15 (bạn)</a:t>
            </a:r>
          </a:p>
          <a:p>
            <a:pPr algn="ctr">
              <a:lnSpc>
                <a:spcPct val="150000"/>
              </a:lnSpc>
            </a:pPr>
            <a:r>
              <a:rPr lang="en-US" sz="1900">
                <a:latin typeface="+mj-lt"/>
                <a:ea typeface="Calibri" panose="020F0502020204030204" pitchFamily="34" charset="0"/>
                <a:cs typeface="Times New Roman" panose="02020603050405020304" pitchFamily="18" charset="0"/>
              </a:rPr>
              <a:t>Đáp số: 25 bạn nam và 15 bạn nữ.</a:t>
            </a:r>
            <a:endParaRPr lang="en-US" sz="1900">
              <a:effectLst/>
              <a:latin typeface="+mj-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8076" y="2165475"/>
            <a:ext cx="4321388" cy="1568689"/>
          </a:xfrm>
          <a:prstGeom prst="rect">
            <a:avLst/>
          </a:prstGeom>
        </p:spPr>
      </p:pic>
    </p:spTree>
    <p:extLst>
      <p:ext uri="{BB962C8B-B14F-4D97-AF65-F5344CB8AC3E}">
        <p14:creationId xmlns:p14="http://schemas.microsoft.com/office/powerpoint/2010/main" val="11899756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2" name="Rectangle 1"/>
          <p:cNvSpPr/>
          <p:nvPr/>
        </p:nvSpPr>
        <p:spPr>
          <a:xfrm>
            <a:off x="143125" y="532737"/>
            <a:ext cx="8857752" cy="447090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9039" y="532737"/>
            <a:ext cx="8805924" cy="1431161"/>
          </a:xfrm>
          <a:prstGeom prst="rect">
            <a:avLst/>
          </a:prstGeom>
        </p:spPr>
        <p:txBody>
          <a:bodyPr wrap="square">
            <a:spAutoFit/>
          </a:bodyPr>
          <a:lstStyle/>
          <a:p>
            <a:pPr lvl="0" algn="just">
              <a:lnSpc>
                <a:spcPct val="150000"/>
              </a:lnSpc>
              <a:buClrTx/>
            </a:pPr>
            <a:r>
              <a:rPr kumimoji="0" lang="en-US" sz="2000" b="1" i="0" u="none" strike="noStrike" kern="1200" cap="none" spc="0" normalizeH="0" baseline="0" noProof="0">
                <a:ln>
                  <a:noFill/>
                </a:ln>
                <a:solidFill>
                  <a:srgbClr val="C00000"/>
                </a:solidFill>
                <a:effectLst/>
                <a:uLnTx/>
                <a:uFillTx/>
                <a:latin typeface="Arial"/>
                <a:ea typeface="Times New Roman" panose="02020603050405020304" pitchFamily="18" charset="0"/>
                <a:cs typeface="Arial" panose="020B0604020202020204" pitchFamily="34" charset="0"/>
                <a:sym typeface="Arial"/>
              </a:rPr>
              <a:t>Bài tập 2 (SGK – tr87)</a:t>
            </a:r>
            <a:r>
              <a:rPr kumimoji="0" lang="en-US" sz="2000" b="1" i="0" u="none" strike="noStrike" kern="1200" cap="none" spc="0" normalizeH="0" baseline="0" noProof="0">
                <a:ln>
                  <a:noFill/>
                </a:ln>
                <a:solidFill>
                  <a:srgbClr val="C00000"/>
                </a:solidFill>
                <a:effectLst/>
                <a:uLnTx/>
                <a:uFillTx/>
                <a:latin typeface="Arial"/>
                <a:ea typeface="+mn-ea"/>
                <a:cs typeface="Arial" panose="020B0604020202020204" pitchFamily="34" charset="0"/>
                <a:sym typeface="Arial"/>
              </a:rPr>
              <a:t> </a:t>
            </a:r>
            <a:r>
              <a:rPr lang="vi-VN" sz="1900">
                <a:latin typeface="Arial" panose="020B0604020202020204" pitchFamily="34" charset="0"/>
                <a:ea typeface="Calibri" panose="020F0502020204030204" pitchFamily="34" charset="0"/>
                <a:cs typeface="Times New Roman" panose="020206030504050203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7" name="Rectangle 6"/>
          <p:cNvSpPr/>
          <p:nvPr/>
        </p:nvSpPr>
        <p:spPr>
          <a:xfrm>
            <a:off x="1309978" y="2121856"/>
            <a:ext cx="6524046" cy="2723823"/>
          </a:xfrm>
          <a:prstGeom prst="rect">
            <a:avLst/>
          </a:prstGeom>
        </p:spPr>
        <p:txBody>
          <a:bodyPr wrap="square">
            <a:spAutoFit/>
          </a:bodyPr>
          <a:lstStyle/>
          <a:p>
            <a:pPr algn="ctr">
              <a:lnSpc>
                <a:spcPct val="150000"/>
              </a:lnSpc>
            </a:pPr>
            <a:r>
              <a:rPr lang="en-US" sz="1900" b="1" i="1" u="sng">
                <a:solidFill>
                  <a:schemeClr val="accent3">
                    <a:lumMod val="50000"/>
                  </a:schemeClr>
                </a:solidFill>
                <a:latin typeface="+mj-lt"/>
                <a:ea typeface="Calibri" panose="020F0502020204030204" pitchFamily="34" charset="0"/>
                <a:cs typeface="Times New Roman" panose="02020603050405020304" pitchFamily="18" charset="0"/>
              </a:rPr>
              <a:t>Bài giải</a:t>
            </a:r>
          </a:p>
          <a:p>
            <a:pPr algn="ctr">
              <a:lnSpc>
                <a:spcPct val="150000"/>
              </a:lnSpc>
            </a:pPr>
            <a:r>
              <a:rPr lang="en-US" sz="1900">
                <a:latin typeface="+mj-lt"/>
                <a:ea typeface="Calibri" panose="020F0502020204030204" pitchFamily="34" charset="0"/>
                <a:cs typeface="Times New Roman" panose="02020603050405020304" pitchFamily="18" charset="0"/>
              </a:rPr>
              <a:t>Số học sinh tham quan đợt thứ nhất là:</a:t>
            </a:r>
          </a:p>
          <a:p>
            <a:pPr algn="ctr">
              <a:lnSpc>
                <a:spcPct val="150000"/>
              </a:lnSpc>
            </a:pPr>
            <a:r>
              <a:rPr lang="en-US" sz="1900">
                <a:latin typeface="+mj-lt"/>
                <a:ea typeface="Calibri" panose="020F0502020204030204" pitchFamily="34" charset="0"/>
                <a:cs typeface="Times New Roman" panose="02020603050405020304" pitchFamily="18" charset="0"/>
              </a:rPr>
              <a:t>(175 + 15) : 2 = 95 (học sinh)</a:t>
            </a:r>
          </a:p>
          <a:p>
            <a:pPr algn="ctr">
              <a:lnSpc>
                <a:spcPct val="150000"/>
              </a:lnSpc>
            </a:pPr>
            <a:r>
              <a:rPr lang="en-US" sz="1900">
                <a:latin typeface="+mj-lt"/>
                <a:ea typeface="Calibri" panose="020F0502020204030204" pitchFamily="34" charset="0"/>
                <a:cs typeface="Times New Roman" panose="02020603050405020304" pitchFamily="18" charset="0"/>
              </a:rPr>
              <a:t>Số học sinh tham quan đợt thứ hai là:</a:t>
            </a:r>
          </a:p>
          <a:p>
            <a:pPr algn="ctr">
              <a:lnSpc>
                <a:spcPct val="150000"/>
              </a:lnSpc>
            </a:pPr>
            <a:r>
              <a:rPr lang="en-US" sz="1900">
                <a:latin typeface="+mj-lt"/>
                <a:ea typeface="Calibri" panose="020F0502020204030204" pitchFamily="34" charset="0"/>
                <a:cs typeface="Times New Roman" panose="02020603050405020304" pitchFamily="18" charset="0"/>
              </a:rPr>
              <a:t>175 – 95 = 80 (học sinh)</a:t>
            </a:r>
          </a:p>
          <a:p>
            <a:pPr algn="ctr">
              <a:lnSpc>
                <a:spcPct val="150000"/>
              </a:lnSpc>
            </a:pPr>
            <a:r>
              <a:rPr lang="en-US" sz="1900">
                <a:latin typeface="+mj-lt"/>
                <a:ea typeface="Calibri" panose="020F0502020204030204" pitchFamily="34" charset="0"/>
                <a:cs typeface="Times New Roman" panose="02020603050405020304" pitchFamily="18" charset="0"/>
              </a:rPr>
              <a:t>Đáp số: Đợt thứ nhất 95 học sinh, đợt thứ hai 80 học sinh.</a:t>
            </a:r>
          </a:p>
        </p:txBody>
      </p:sp>
      <p:pic>
        <p:nvPicPr>
          <p:cNvPr id="9" name="Picture 8"/>
          <p:cNvPicPr>
            <a:picLocks noChangeAspect="1"/>
          </p:cNvPicPr>
          <p:nvPr/>
        </p:nvPicPr>
        <p:blipFill>
          <a:blip r:embed="rId3"/>
          <a:stretch>
            <a:fillRect/>
          </a:stretch>
        </p:blipFill>
        <p:spPr>
          <a:xfrm>
            <a:off x="0" y="4275670"/>
            <a:ext cx="1025718" cy="806946"/>
          </a:xfrm>
          <a:prstGeom prst="rect">
            <a:avLst/>
          </a:prstGeom>
        </p:spPr>
      </p:pic>
      <p:pic>
        <p:nvPicPr>
          <p:cNvPr id="3" name="Picture 2"/>
          <p:cNvPicPr>
            <a:picLocks noChangeAspect="1"/>
          </p:cNvPicPr>
          <p:nvPr/>
        </p:nvPicPr>
        <p:blipFill>
          <a:blip r:embed="rId4"/>
          <a:stretch>
            <a:fillRect/>
          </a:stretch>
        </p:blipFill>
        <p:spPr>
          <a:xfrm>
            <a:off x="7813483" y="2121856"/>
            <a:ext cx="1180547" cy="1138132"/>
          </a:xfrm>
          <a:prstGeom prst="rect">
            <a:avLst/>
          </a:prstGeom>
        </p:spPr>
      </p:pic>
    </p:spTree>
    <p:extLst>
      <p:ext uri="{BB962C8B-B14F-4D97-AF65-F5344CB8AC3E}">
        <p14:creationId xmlns:p14="http://schemas.microsoft.com/office/powerpoint/2010/main" val="27750992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wipe(down)">
                                      <p:cBhvr>
                                        <p:cTn id="29" dur="5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fade">
                                      <p:cBhvr>
                                        <p:cTn id="34" dur="500"/>
                                        <p:tgtEl>
                                          <p:spTgt spid="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36"/>
          <p:cNvSpPr txBox="1">
            <a:spLocks noGrp="1"/>
          </p:cNvSpPr>
          <p:nvPr>
            <p:ph type="title"/>
          </p:nvPr>
        </p:nvSpPr>
        <p:spPr>
          <a:xfrm>
            <a:off x="816926" y="1332597"/>
            <a:ext cx="7571702" cy="531900"/>
          </a:xfrm>
          <a:prstGeom prst="rect">
            <a:avLst/>
          </a:prstGeom>
        </p:spPr>
        <p:txBody>
          <a:bodyPr spcFirstLastPara="1" wrap="square" lIns="91425" tIns="91425" rIns="91425" bIns="91425" anchor="ctr" anchorCtr="0">
            <a:noAutofit/>
          </a:bodyPr>
          <a:lstStyle/>
          <a:p>
            <a:pPr lvl="0">
              <a:lnSpc>
                <a:spcPct val="150000"/>
              </a:lnSpc>
            </a:pPr>
            <a:r>
              <a:rPr lang="en-US" sz="3800" b="1">
                <a:solidFill>
                  <a:schemeClr val="accent3"/>
                </a:solidFill>
                <a:latin typeface="+mj-lt"/>
              </a:rPr>
              <a:t>BÀI 25: TÌM HAI SỐ BIẾT TỔNG VÀ HIỆU CỦA HAI SỐ ĐÓ</a:t>
            </a:r>
            <a:endParaRPr sz="3800" b="1" dirty="0">
              <a:solidFill>
                <a:schemeClr val="accent3"/>
              </a:solidFill>
              <a:latin typeface="+mj-lt"/>
            </a:endParaRPr>
          </a:p>
        </p:txBody>
      </p:sp>
      <p:pic>
        <p:nvPicPr>
          <p:cNvPr id="1284" name="Google Shape;1284;p36"/>
          <p:cNvPicPr preferRelativeResize="0"/>
          <p:nvPr/>
        </p:nvPicPr>
        <p:blipFill>
          <a:blip r:embed="rId3">
            <a:alphaModFix/>
          </a:blip>
          <a:stretch>
            <a:fillRect/>
          </a:stretch>
        </p:blipFill>
        <p:spPr>
          <a:xfrm>
            <a:off x="7561692" y="3689406"/>
            <a:ext cx="1328070" cy="1288614"/>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132913" y="3603922"/>
            <a:ext cx="1658044" cy="1445659"/>
          </a:xfrm>
          <a:prstGeom prst="rect">
            <a:avLst/>
          </a:prstGeom>
          <a:noFill/>
          <a:ln>
            <a:noFill/>
          </a:ln>
        </p:spPr>
      </p:pic>
      <p:sp>
        <p:nvSpPr>
          <p:cNvPr id="2" name="Rectangle 1"/>
          <p:cNvSpPr/>
          <p:nvPr/>
        </p:nvSpPr>
        <p:spPr>
          <a:xfrm>
            <a:off x="940070" y="2480750"/>
            <a:ext cx="7325414" cy="1608325"/>
          </a:xfrm>
          <a:prstGeom prst="rect">
            <a:avLst/>
          </a:prstGeom>
        </p:spPr>
        <p:txBody>
          <a:bodyPr wrap="square">
            <a:spAutoFit/>
          </a:bodyPr>
          <a:lstStyle/>
          <a:p>
            <a:pPr algn="ctr">
              <a:lnSpc>
                <a:spcPct val="150000"/>
              </a:lnSpc>
            </a:pPr>
            <a:r>
              <a:rPr lang="en-US" sz="3500" b="1">
                <a:solidFill>
                  <a:srgbClr val="C00000"/>
                </a:solidFill>
                <a:latin typeface="+mj-lt"/>
                <a:ea typeface="Calibri" panose="020F0502020204030204" pitchFamily="34" charset="0"/>
              </a:rPr>
              <a:t>TIẾT 1: TÌM HAI SỐ BIẾT TỔNG VÀ HIỆU CỦA HAI SỐ ĐÓ</a:t>
            </a:r>
            <a:endParaRPr lang="en-US" sz="3500">
              <a:solidFill>
                <a:srgbClr val="C0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5" name="Rectangle 14"/>
          <p:cNvSpPr/>
          <p:nvPr/>
        </p:nvSpPr>
        <p:spPr>
          <a:xfrm>
            <a:off x="608421" y="771682"/>
            <a:ext cx="6746536" cy="1477328"/>
          </a:xfrm>
          <a:prstGeom prst="rect">
            <a:avLst/>
          </a:prstGeom>
        </p:spPr>
        <p:txBody>
          <a:bodyPr wrap="square">
            <a:spAutoFit/>
          </a:bodyPr>
          <a:lstStyle/>
          <a:p>
            <a:pPr lvl="0" algn="just">
              <a:lnSpc>
                <a:spcPct val="150000"/>
              </a:lnSpc>
              <a:buClrTx/>
            </a:pPr>
            <a:r>
              <a:rPr kumimoji="0" lang="en-US" sz="2000" b="1" i="0" u="none" strike="noStrike" kern="1200" cap="none" spc="0" normalizeH="0" baseline="0" noProof="0">
                <a:ln>
                  <a:noFill/>
                </a:ln>
                <a:solidFill>
                  <a:srgbClr val="C00000"/>
                </a:solidFill>
                <a:effectLst/>
                <a:uLnTx/>
                <a:uFillTx/>
                <a:ea typeface="Times New Roman" panose="02020603050405020304" pitchFamily="18" charset="0"/>
                <a:cs typeface="Arial" panose="020B0604020202020204" pitchFamily="34" charset="0"/>
                <a:sym typeface="Arial"/>
              </a:rPr>
              <a:t>Bài tập 3 (SGK – tr87)</a:t>
            </a:r>
            <a:r>
              <a:rPr kumimoji="0" lang="en-US" sz="2000" b="1" i="0" u="none" strike="noStrike" kern="1200" cap="none" spc="0" normalizeH="0" baseline="0" noProof="0">
                <a:ln>
                  <a:noFill/>
                </a:ln>
                <a:solidFill>
                  <a:srgbClr val="C00000"/>
                </a:solidFill>
                <a:effectLst/>
                <a:uLnTx/>
                <a:uFillTx/>
                <a:ea typeface="+mn-ea"/>
                <a:cs typeface="Arial" panose="020B0604020202020204" pitchFamily="34" charset="0"/>
                <a:sym typeface="Arial"/>
              </a:rPr>
              <a:t> </a:t>
            </a:r>
            <a:r>
              <a:rPr lang="vi-VN" sz="2000">
                <a:latin typeface="Arial" panose="020B0604020202020204" pitchFamily="34" charset="0"/>
                <a:ea typeface="Calibri" panose="020F0502020204030204" pitchFamily="34" charset="0"/>
                <a:cs typeface="Times New Roman" panose="02020603050405020304" pitchFamily="18" charset="0"/>
              </a:rPr>
              <a:t>Một hình chữ nhật có chu vi là </a:t>
            </a:r>
            <a:r>
              <a:rPr lang="en-US" sz="2000">
                <a:latin typeface="Arial" panose="020B0604020202020204" pitchFamily="34" charset="0"/>
                <a:ea typeface="Calibri" panose="020F0502020204030204" pitchFamily="34" charset="0"/>
                <a:cs typeface="Times New Roman" panose="02020603050405020304" pitchFamily="18" charset="0"/>
              </a:rPr>
              <a:t>   </a:t>
            </a:r>
            <a:r>
              <a:rPr lang="vi-VN" sz="2000">
                <a:latin typeface="Arial" panose="020B0604020202020204" pitchFamily="34" charset="0"/>
                <a:ea typeface="Calibri" panose="020F0502020204030204" pitchFamily="34" charset="0"/>
                <a:cs typeface="Times New Roman" panose="02020603050405020304" pitchFamily="18" charset="0"/>
              </a:rPr>
              <a:t>40 cm và chiều dài hơn chiều rộng 4 cm. Tìm chiều dài, chiều rộng của hình chữ nhật đó. </a:t>
            </a:r>
            <a:endParaRPr kumimoji="0" lang="en-US" sz="20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727617" y="2479596"/>
                <a:ext cx="6508144" cy="101566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lnSpc>
                    <a:spcPct val="150000"/>
                  </a:lnSpc>
                </a:pPr>
                <a:r>
                  <a:rPr lang="en-US" sz="2000" b="1" i="1" u="sng">
                    <a:solidFill>
                      <a:srgbClr val="FFFF00"/>
                    </a:solidFill>
                    <a:latin typeface="+mn-lt"/>
                    <a:ea typeface="Calibri" panose="020F0502020204030204" pitchFamily="34" charset="0"/>
                    <a:cs typeface="Times New Roman" panose="02020603050405020304" pitchFamily="18" charset="0"/>
                  </a:rPr>
                  <a:t>Công thức:</a:t>
                </a:r>
                <a:endParaRPr lang="en-US" sz="2000" b="1" i="1" u="sng">
                  <a:solidFill>
                    <a:srgbClr val="FFFF00"/>
                  </a:solidFill>
                  <a:effectLst/>
                  <a:latin typeface="+mn-lt"/>
                  <a:ea typeface="Calibri" panose="020F0502020204030204" pitchFamily="34" charset="0"/>
                  <a:cs typeface="Times New Roman" panose="02020603050405020304" pitchFamily="18" charset="0"/>
                </a:endParaRPr>
              </a:p>
              <a:p>
                <a:pPr algn="just">
                  <a:lnSpc>
                    <a:spcPct val="150000"/>
                  </a:lnSpc>
                </a:pPr>
                <a:r>
                  <a:rPr lang="en-US" sz="2000" b="1">
                    <a:effectLst/>
                    <a:latin typeface="+mn-lt"/>
                    <a:ea typeface="Calibri" panose="020F0502020204030204" pitchFamily="34" charset="0"/>
                    <a:cs typeface="Times New Roman" panose="02020603050405020304" pitchFamily="18" charset="0"/>
                  </a:rPr>
                  <a:t>Chu vi hình chữ nhật = (Chiều dài + Chiều rộng) </a:t>
                </a:r>
                <a14:m>
                  <m:oMath xmlns:m="http://schemas.openxmlformats.org/officeDocument/2006/math">
                    <m:r>
                      <a:rPr lang="en-US" sz="2000" b="1"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b="1">
                    <a:effectLst/>
                    <a:latin typeface="+mn-lt"/>
                    <a:ea typeface="Malgun Gothic" panose="020B0503020000020004" pitchFamily="34" charset="-127"/>
                    <a:cs typeface="Times New Roman" panose="02020603050405020304" pitchFamily="18" charset="0"/>
                  </a:rPr>
                  <a:t> 2</a:t>
                </a:r>
                <a:endParaRPr lang="en-US" sz="20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27617" y="2479596"/>
                <a:ext cx="6508144" cy="1015663"/>
              </a:xfrm>
              <a:prstGeom prst="rect">
                <a:avLst/>
              </a:prstGeom>
              <a:blipFill>
                <a:blip r:embed="rId3"/>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7259614" y="2608027"/>
            <a:ext cx="1526777" cy="2197387"/>
          </a:xfrm>
          <a:prstGeom prst="rect">
            <a:avLst/>
          </a:prstGeom>
        </p:spPr>
      </p:pic>
    </p:spTree>
    <p:extLst>
      <p:ext uri="{BB962C8B-B14F-4D97-AF65-F5344CB8AC3E}">
        <p14:creationId xmlns:p14="http://schemas.microsoft.com/office/powerpoint/2010/main" val="11116588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2" name="Rectangle 1"/>
          <p:cNvSpPr/>
          <p:nvPr/>
        </p:nvSpPr>
        <p:spPr>
          <a:xfrm>
            <a:off x="918375" y="962439"/>
            <a:ext cx="7215810" cy="360098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chemeClr val="accent3">
                    <a:lumMod val="50000"/>
                  </a:schemeClr>
                </a:solidFill>
                <a:effectLst/>
                <a:uLnTx/>
                <a:uFillTx/>
                <a:latin typeface="Arial"/>
                <a:ea typeface="Calibri" panose="020F0502020204030204" pitchFamily="34" charset="0"/>
                <a:cs typeface="Times New Roman" panose="02020603050405020304" pitchFamily="18" charset="0"/>
                <a:sym typeface="Arial"/>
              </a:rPr>
              <a:t>Bài giải:</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Tổng chiều dài và chiều rộng (nửa chu vi) của hình chữ nhật là:</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40 : 2 = 20 (cm)</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Chiều dài hình chữ nhật là:</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(20 + 4) : 2 = 12 (cm)</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Chiều rộng hình chữ nhật là:</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20 – 12 = 8 (cm)</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Đáp số: Chiều dài 12 cm, chiều rộng 8 cm.</a:t>
            </a:r>
          </a:p>
        </p:txBody>
      </p:sp>
      <p:pic>
        <p:nvPicPr>
          <p:cNvPr id="3" name="Picture 2"/>
          <p:cNvPicPr>
            <a:picLocks noChangeAspect="1"/>
          </p:cNvPicPr>
          <p:nvPr/>
        </p:nvPicPr>
        <p:blipFill>
          <a:blip r:embed="rId3"/>
          <a:stretch>
            <a:fillRect/>
          </a:stretch>
        </p:blipFill>
        <p:spPr>
          <a:xfrm>
            <a:off x="7777635" y="3403159"/>
            <a:ext cx="974307" cy="1403002"/>
          </a:xfrm>
          <a:prstGeom prst="rect">
            <a:avLst/>
          </a:prstGeom>
        </p:spPr>
      </p:pic>
    </p:spTree>
    <p:extLst>
      <p:ext uri="{BB962C8B-B14F-4D97-AF65-F5344CB8AC3E}">
        <p14:creationId xmlns:p14="http://schemas.microsoft.com/office/powerpoint/2010/main" val="164439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Google Shape;1589;p47"/>
          <p:cNvPicPr preferRelativeResize="0"/>
          <p:nvPr/>
        </p:nvPicPr>
        <p:blipFill rotWithShape="1">
          <a:blip r:embed="rId3">
            <a:alphaModFix/>
          </a:blip>
          <a:srcRect l="21204"/>
          <a:stretch/>
        </p:blipFill>
        <p:spPr>
          <a:xfrm>
            <a:off x="7484793" y="3252384"/>
            <a:ext cx="2094688" cy="2461584"/>
          </a:xfrm>
          <a:prstGeom prst="rect">
            <a:avLst/>
          </a:prstGeom>
          <a:noFill/>
          <a:ln>
            <a:noFill/>
          </a:ln>
        </p:spPr>
      </p:pic>
      <p:pic>
        <p:nvPicPr>
          <p:cNvPr id="1590" name="Google Shape;1590;p47"/>
          <p:cNvPicPr preferRelativeResize="0"/>
          <p:nvPr/>
        </p:nvPicPr>
        <p:blipFill>
          <a:blip r:embed="rId4">
            <a:alphaModFix/>
          </a:blip>
          <a:stretch>
            <a:fillRect/>
          </a:stretch>
        </p:blipFill>
        <p:spPr>
          <a:xfrm>
            <a:off x="0" y="138861"/>
            <a:ext cx="1445186" cy="1453455"/>
          </a:xfrm>
          <a:prstGeom prst="rect">
            <a:avLst/>
          </a:prstGeom>
          <a:noFill/>
          <a:ln>
            <a:noFill/>
          </a:ln>
        </p:spPr>
      </p:pic>
      <p:sp>
        <p:nvSpPr>
          <p:cNvPr id="8" name="Rectangle 7"/>
          <p:cNvSpPr/>
          <p:nvPr/>
        </p:nvSpPr>
        <p:spPr>
          <a:xfrm>
            <a:off x="1292233" y="700118"/>
            <a:ext cx="6746536" cy="1015663"/>
          </a:xfrm>
          <a:prstGeom prst="rect">
            <a:avLst/>
          </a:prstGeom>
        </p:spPr>
        <p:txBody>
          <a:bodyPr wrap="square">
            <a:spAutoFit/>
          </a:bodyPr>
          <a:lstStyle/>
          <a:p>
            <a:pPr lvl="0" algn="just">
              <a:lnSpc>
                <a:spcPct val="150000"/>
              </a:lnSpc>
              <a:buClrTx/>
            </a:pPr>
            <a:r>
              <a:rPr kumimoji="0" lang="en-US" sz="2000" b="1" i="0" u="none" strike="noStrike" kern="1200" cap="none" spc="0" normalizeH="0" baseline="0" noProof="0">
                <a:ln>
                  <a:noFill/>
                </a:ln>
                <a:solidFill>
                  <a:srgbClr val="C00000"/>
                </a:solidFill>
                <a:effectLst/>
                <a:uLnTx/>
                <a:uFillTx/>
                <a:ea typeface="Times New Roman" panose="02020603050405020304" pitchFamily="18" charset="0"/>
                <a:cs typeface="Arial" panose="020B0604020202020204" pitchFamily="34" charset="0"/>
                <a:sym typeface="Arial"/>
              </a:rPr>
              <a:t>Bài tập 4 (SGK – tr87)</a:t>
            </a:r>
            <a:r>
              <a:rPr kumimoji="0" lang="en-US" sz="2000" b="1" i="0" u="none" strike="noStrike" kern="1200" cap="none" spc="0" normalizeH="0" baseline="0" noProof="0">
                <a:ln>
                  <a:noFill/>
                </a:ln>
                <a:solidFill>
                  <a:srgbClr val="C00000"/>
                </a:solidFill>
                <a:effectLst/>
                <a:uLnTx/>
                <a:uFillTx/>
                <a:ea typeface="+mn-ea"/>
                <a:cs typeface="Arial" panose="020B0604020202020204" pitchFamily="34" charset="0"/>
                <a:sym typeface="Arial"/>
              </a:rPr>
              <a:t> </a:t>
            </a:r>
            <a:r>
              <a:rPr lang="vi-VN" sz="2000">
                <a:latin typeface="Arial" panose="020B0604020202020204" pitchFamily="34" charset="0"/>
                <a:ea typeface="Calibri" panose="020F0502020204030204" pitchFamily="34" charset="0"/>
                <a:cs typeface="Times New Roman" panose="02020603050405020304" pitchFamily="18" charset="0"/>
              </a:rPr>
              <a:t>Hai số lẻ liên tiếp có tổng là 20. Tìm hai số lẻ liên tiếp đó. </a:t>
            </a:r>
            <a:endParaRPr kumimoji="0" lang="en-US" sz="20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sp>
        <p:nvSpPr>
          <p:cNvPr id="2" name="Rectangle 1"/>
          <p:cNvSpPr/>
          <p:nvPr/>
        </p:nvSpPr>
        <p:spPr>
          <a:xfrm>
            <a:off x="2379501" y="1671826"/>
            <a:ext cx="4572000" cy="3108223"/>
          </a:xfrm>
          <a:prstGeom prst="rect">
            <a:avLst/>
          </a:prstGeom>
        </p:spPr>
        <p:txBody>
          <a:bodyPr>
            <a:spAutoFit/>
          </a:bodyPr>
          <a:lstStyle/>
          <a:p>
            <a:pPr algn="ctr">
              <a:lnSpc>
                <a:spcPct val="150000"/>
              </a:lnSpc>
            </a:pPr>
            <a:r>
              <a:rPr lang="en-US" sz="1900" b="1" i="1" u="sng">
                <a:solidFill>
                  <a:schemeClr val="accent3">
                    <a:lumMod val="50000"/>
                  </a:schemeClr>
                </a:solidFill>
                <a:latin typeface="+mn-lt"/>
                <a:ea typeface="Calibri" panose="020F0502020204030204" pitchFamily="34" charset="0"/>
                <a:cs typeface="Times New Roman" panose="02020603050405020304" pitchFamily="18" charset="0"/>
              </a:rPr>
              <a:t>Bài giải</a:t>
            </a:r>
          </a:p>
          <a:p>
            <a:pPr algn="ctr">
              <a:lnSpc>
                <a:spcPct val="150000"/>
              </a:lnSpc>
            </a:pPr>
            <a:r>
              <a:rPr lang="en-US" sz="1900">
                <a:latin typeface="+mn-lt"/>
                <a:ea typeface="Calibri" panose="020F0502020204030204" pitchFamily="34" charset="0"/>
                <a:cs typeface="Times New Roman" panose="02020603050405020304" pitchFamily="18" charset="0"/>
              </a:rPr>
              <a:t>Hiệu của hai số lẻ liên tiếp là 2.</a:t>
            </a:r>
          </a:p>
          <a:p>
            <a:pPr algn="ctr">
              <a:lnSpc>
                <a:spcPct val="150000"/>
              </a:lnSpc>
            </a:pPr>
            <a:r>
              <a:rPr lang="en-US" sz="1900">
                <a:latin typeface="+mn-lt"/>
                <a:ea typeface="Calibri" panose="020F0502020204030204" pitchFamily="34" charset="0"/>
                <a:cs typeface="Times New Roman" panose="02020603050405020304" pitchFamily="18" charset="0"/>
              </a:rPr>
              <a:t>Số lớn là:</a:t>
            </a:r>
          </a:p>
          <a:p>
            <a:pPr algn="ctr">
              <a:lnSpc>
                <a:spcPct val="150000"/>
              </a:lnSpc>
            </a:pPr>
            <a:r>
              <a:rPr lang="en-US" sz="1900">
                <a:latin typeface="+mn-lt"/>
                <a:ea typeface="Calibri" panose="020F0502020204030204" pitchFamily="34" charset="0"/>
                <a:cs typeface="Times New Roman" panose="02020603050405020304" pitchFamily="18" charset="0"/>
              </a:rPr>
              <a:t>(20 + 2) : 2 = 11</a:t>
            </a:r>
          </a:p>
          <a:p>
            <a:pPr algn="ctr">
              <a:lnSpc>
                <a:spcPct val="150000"/>
              </a:lnSpc>
            </a:pPr>
            <a:r>
              <a:rPr lang="en-US" sz="1900">
                <a:latin typeface="+mn-lt"/>
                <a:ea typeface="Calibri" panose="020F0502020204030204" pitchFamily="34" charset="0"/>
                <a:cs typeface="Times New Roman" panose="02020603050405020304" pitchFamily="18" charset="0"/>
              </a:rPr>
              <a:t>Số bé là:</a:t>
            </a:r>
          </a:p>
          <a:p>
            <a:pPr algn="ctr">
              <a:lnSpc>
                <a:spcPct val="150000"/>
              </a:lnSpc>
            </a:pPr>
            <a:r>
              <a:rPr lang="en-US" sz="1900">
                <a:latin typeface="+mn-lt"/>
                <a:ea typeface="Calibri" panose="020F0502020204030204" pitchFamily="34" charset="0"/>
                <a:cs typeface="Times New Roman" panose="02020603050405020304" pitchFamily="18" charset="0"/>
              </a:rPr>
              <a:t>20 – 11 = 9</a:t>
            </a:r>
          </a:p>
          <a:p>
            <a:pPr algn="ctr">
              <a:lnSpc>
                <a:spcPct val="150000"/>
              </a:lnSpc>
            </a:pPr>
            <a:r>
              <a:rPr lang="en-US" sz="1900">
                <a:latin typeface="+mn-lt"/>
                <a:ea typeface="Calibri" panose="020F0502020204030204" pitchFamily="34" charset="0"/>
                <a:cs typeface="Times New Roman" panose="02020603050405020304" pitchFamily="18" charset="0"/>
              </a:rPr>
              <a:t>Đáp số: 11 và 9.</a:t>
            </a:r>
            <a:endParaRPr lang="en-US" sz="19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181114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down)">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barn(inVertical)">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3" name="Google Shape;1583;p46"/>
          <p:cNvPicPr preferRelativeResize="0"/>
          <p:nvPr/>
        </p:nvPicPr>
        <p:blipFill rotWithShape="1">
          <a:blip r:embed="rId3">
            <a:alphaModFix/>
          </a:blip>
          <a:srcRect t="11716" b="20519"/>
          <a:stretch/>
        </p:blipFill>
        <p:spPr>
          <a:xfrm>
            <a:off x="6966535" y="3548799"/>
            <a:ext cx="2150490" cy="1432592"/>
          </a:xfrm>
          <a:prstGeom prst="rect">
            <a:avLst/>
          </a:prstGeom>
          <a:noFill/>
          <a:ln>
            <a:noFill/>
          </a:ln>
        </p:spPr>
      </p:pic>
      <p:sp>
        <p:nvSpPr>
          <p:cNvPr id="7" name="TextBox 6"/>
          <p:cNvSpPr txBox="1"/>
          <p:nvPr/>
        </p:nvSpPr>
        <p:spPr>
          <a:xfrm>
            <a:off x="2118148" y="1034960"/>
            <a:ext cx="4848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1605261" y="1774123"/>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10" name="Rectangle 9"/>
          <p:cNvSpPr/>
          <p:nvPr/>
        </p:nvSpPr>
        <p:spPr>
          <a:xfrm>
            <a:off x="1605261" y="2661461"/>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11" name="Rectangle 10"/>
          <p:cNvSpPr/>
          <p:nvPr/>
        </p:nvSpPr>
        <p:spPr>
          <a:xfrm>
            <a:off x="1605261" y="3548799"/>
            <a:ext cx="4771685" cy="1061829"/>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26 – Luyện tập chung</a:t>
            </a:r>
            <a:r>
              <a:rPr kumimoji="0" lang="en-US" sz="21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6487727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4" name="Google Shape;1284;p36"/>
          <p:cNvPicPr preferRelativeResize="0"/>
          <p:nvPr/>
        </p:nvPicPr>
        <p:blipFill>
          <a:blip r:embed="rId3">
            <a:alphaModFix/>
          </a:blip>
          <a:stretch>
            <a:fillRect/>
          </a:stretch>
        </p:blipFill>
        <p:spPr>
          <a:xfrm>
            <a:off x="7300126" y="3348149"/>
            <a:ext cx="1740298" cy="1740298"/>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290025" y="278575"/>
            <a:ext cx="1839877" cy="1618773"/>
          </a:xfrm>
          <a:prstGeom prst="rect">
            <a:avLst/>
          </a:prstGeom>
          <a:noFill/>
          <a:ln>
            <a:noFill/>
          </a:ln>
        </p:spPr>
      </p:pic>
      <p:sp>
        <p:nvSpPr>
          <p:cNvPr id="7" name="TextBox 6"/>
          <p:cNvSpPr txBox="1"/>
          <p:nvPr/>
        </p:nvSpPr>
        <p:spPr>
          <a:xfrm>
            <a:off x="1909770" y="1596816"/>
            <a:ext cx="5640512" cy="1824923"/>
          </a:xfrm>
          <a:prstGeom prst="rect">
            <a:avLst/>
          </a:prstGeom>
          <a:noFill/>
        </p:spPr>
        <p:txBody>
          <a:bodyPr wrap="square" rtlCol="0">
            <a:spAutoFit/>
          </a:bodyPr>
          <a:lstStyle/>
          <a:p>
            <a:pPr algn="ctr">
              <a:lnSpc>
                <a:spcPct val="150000"/>
              </a:lnSpc>
            </a:pPr>
            <a:r>
              <a:rPr lang="en-US" sz="4000" b="1" dirty="0">
                <a:solidFill>
                  <a:srgbClr val="2F1932"/>
                </a:solidFill>
              </a:rPr>
              <a:t>HẸN GẶP LẠI CÁC EM Ở TIẾT HỌC SAU!</a:t>
            </a:r>
          </a:p>
        </p:txBody>
      </p:sp>
    </p:spTree>
    <p:extLst>
      <p:ext uri="{BB962C8B-B14F-4D97-AF65-F5344CB8AC3E}">
        <p14:creationId xmlns:p14="http://schemas.microsoft.com/office/powerpoint/2010/main" val="3826051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KHÁM PHÁ</a:t>
            </a:r>
            <a:endParaRPr b="1">
              <a:solidFill>
                <a:schemeClr val="accent3">
                  <a:lumMod val="50000"/>
                </a:schemeClr>
              </a:solidFill>
              <a:latin typeface="+mn-lt"/>
            </a:endParaRPr>
          </a:p>
        </p:txBody>
      </p:sp>
    </p:spTree>
    <p:extLst>
      <p:ext uri="{BB962C8B-B14F-4D97-AF65-F5344CB8AC3E}">
        <p14:creationId xmlns:p14="http://schemas.microsoft.com/office/powerpoint/2010/main" val="357689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28" name="Rounded Rectangle 27"/>
          <p:cNvSpPr/>
          <p:nvPr/>
        </p:nvSpPr>
        <p:spPr>
          <a:xfrm>
            <a:off x="836334" y="4695371"/>
            <a:ext cx="274009" cy="261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Google Shape;1583;p46"/>
          <p:cNvPicPr preferRelativeResize="0"/>
          <p:nvPr/>
        </p:nvPicPr>
        <p:blipFill rotWithShape="1">
          <a:blip r:embed="rId3">
            <a:alphaModFix/>
          </a:blip>
          <a:srcRect t="11716" b="20519"/>
          <a:stretch/>
        </p:blipFill>
        <p:spPr>
          <a:xfrm>
            <a:off x="1110343" y="3832041"/>
            <a:ext cx="1755399" cy="1124588"/>
          </a:xfrm>
          <a:prstGeom prst="rect">
            <a:avLst/>
          </a:prstGeom>
          <a:noFill/>
          <a:ln>
            <a:noFill/>
          </a:ln>
        </p:spPr>
      </p:pic>
      <p:sp>
        <p:nvSpPr>
          <p:cNvPr id="4" name="Rectangle 3"/>
          <p:cNvSpPr/>
          <p:nvPr/>
        </p:nvSpPr>
        <p:spPr>
          <a:xfrm>
            <a:off x="251820" y="483542"/>
            <a:ext cx="6223178" cy="577081"/>
          </a:xfrm>
          <a:prstGeom prst="rect">
            <a:avLst/>
          </a:prstGeom>
        </p:spPr>
        <p:txBody>
          <a:bodyPr wrap="none">
            <a:spAutoFit/>
          </a:bodyPr>
          <a:lstStyle/>
          <a:p>
            <a:pPr marL="342900" indent="-342900" algn="just">
              <a:lnSpc>
                <a:spcPct val="150000"/>
              </a:lnSpc>
              <a:buFont typeface="Wingdings" panose="05000000000000000000" pitchFamily="2" charset="2"/>
              <a:buChar char="Ø"/>
            </a:pPr>
            <a:r>
              <a:rPr lang="en-US" sz="2100">
                <a:latin typeface="+mj-lt"/>
                <a:ea typeface="Calibri" panose="020F0502020204030204" pitchFamily="34" charset="0"/>
                <a:cs typeface="Times New Roman" panose="02020603050405020304" pitchFamily="18" charset="0"/>
              </a:rPr>
              <a:t>Bài toán phần khám phá có 2 cách giải như sau</a:t>
            </a:r>
            <a:endParaRPr lang="en-US" sz="2100">
              <a:effectLst/>
              <a:latin typeface="+mj-lt"/>
              <a:ea typeface="Calibri" panose="020F0502020204030204" pitchFamily="34" charset="0"/>
              <a:cs typeface="Times New Roman" panose="02020603050405020304" pitchFamily="18" charset="0"/>
            </a:endParaRPr>
          </a:p>
        </p:txBody>
      </p:sp>
      <p:sp>
        <p:nvSpPr>
          <p:cNvPr id="5" name="Rectangle 4"/>
          <p:cNvSpPr/>
          <p:nvPr/>
        </p:nvSpPr>
        <p:spPr>
          <a:xfrm>
            <a:off x="973338" y="1073538"/>
            <a:ext cx="1457450" cy="430887"/>
          </a:xfrm>
          <a:prstGeom prst="rect">
            <a:avLst/>
          </a:prstGeom>
        </p:spPr>
        <p:txBody>
          <a:bodyPr wrap="none">
            <a:spAutoFit/>
          </a:bodyPr>
          <a:lstStyle/>
          <a:p>
            <a:pPr marL="342900" lvl="0" indent="-342900" algn="ctr">
              <a:buClr>
                <a:schemeClr val="accent3">
                  <a:lumMod val="50000"/>
                </a:schemeClr>
              </a:buClr>
              <a:buFont typeface="Wingdings" panose="05000000000000000000" pitchFamily="2" charset="2"/>
              <a:buChar char="q"/>
              <a:defRPr/>
            </a:pPr>
            <a:r>
              <a:rPr lang="en-US" sz="2100" b="1" i="1">
                <a:solidFill>
                  <a:schemeClr val="accent3">
                    <a:lumMod val="50000"/>
                  </a:schemeClr>
                </a:solidFill>
                <a:ea typeface="Times New Roman" panose="02020603050405020304" pitchFamily="18" charset="0"/>
                <a:cs typeface="+mn-cs"/>
              </a:rPr>
              <a:t>Cách 1</a:t>
            </a:r>
            <a:endParaRPr lang="en-US" sz="2100" b="1" i="1" dirty="0">
              <a:solidFill>
                <a:schemeClr val="accent3">
                  <a:lumMod val="50000"/>
                </a:schemeClr>
              </a:solidFill>
              <a:ea typeface="+mn-ea"/>
              <a:cs typeface="+mn-cs"/>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7477" y="1749352"/>
            <a:ext cx="3803522" cy="1564219"/>
          </a:xfrm>
          <a:prstGeom prst="rect">
            <a:avLst/>
          </a:prstGeom>
        </p:spPr>
      </p:pic>
      <p:sp>
        <p:nvSpPr>
          <p:cNvPr id="7" name="Rectangle 6"/>
          <p:cNvSpPr/>
          <p:nvPr/>
        </p:nvSpPr>
        <p:spPr>
          <a:xfrm>
            <a:off x="4337302" y="1322649"/>
            <a:ext cx="4572000" cy="3600986"/>
          </a:xfrm>
          <a:prstGeom prst="rect">
            <a:avLst/>
          </a:prstGeom>
          <a:noFill/>
        </p:spPr>
        <p:style>
          <a:lnRef idx="2">
            <a:schemeClr val="accent3"/>
          </a:lnRef>
          <a:fillRef idx="1">
            <a:schemeClr val="lt1"/>
          </a:fillRef>
          <a:effectRef idx="0">
            <a:schemeClr val="accent3"/>
          </a:effectRef>
          <a:fontRef idx="minor">
            <a:schemeClr val="dk1"/>
          </a:fontRef>
        </p:style>
        <p:txBody>
          <a:bodyPr>
            <a:spAutoFit/>
          </a:bodyPr>
          <a:lstStyle/>
          <a:p>
            <a:pPr algn="ctr">
              <a:lnSpc>
                <a:spcPct val="150000"/>
              </a:lnSpc>
            </a:pPr>
            <a:r>
              <a:rPr lang="en-US" sz="1900" b="1" i="1" u="sng">
                <a:latin typeface="+mj-lt"/>
                <a:ea typeface="Calibri" panose="020F0502020204030204" pitchFamily="34" charset="0"/>
                <a:cs typeface="Times New Roman" panose="02020603050405020304" pitchFamily="18" charset="0"/>
              </a:rPr>
              <a:t>Bài giải:</a:t>
            </a:r>
          </a:p>
          <a:p>
            <a:pPr algn="ctr">
              <a:lnSpc>
                <a:spcPct val="150000"/>
              </a:lnSpc>
            </a:pPr>
            <a:r>
              <a:rPr lang="en-US" sz="1900">
                <a:latin typeface="+mj-lt"/>
                <a:ea typeface="Calibri" panose="020F0502020204030204" pitchFamily="34" charset="0"/>
                <a:cs typeface="Times New Roman" panose="02020603050405020304" pitchFamily="18" charset="0"/>
              </a:rPr>
              <a:t>Hai lần số kẹo của Mai là:</a:t>
            </a:r>
          </a:p>
          <a:p>
            <a:pPr algn="ctr">
              <a:lnSpc>
                <a:spcPct val="150000"/>
              </a:lnSpc>
            </a:pPr>
            <a:r>
              <a:rPr lang="en-US" sz="1900">
                <a:latin typeface="+mj-lt"/>
                <a:ea typeface="Calibri" panose="020F0502020204030204" pitchFamily="34" charset="0"/>
                <a:cs typeface="Times New Roman" panose="02020603050405020304" pitchFamily="18" charset="0"/>
              </a:rPr>
              <a:t>25 – 5 = 20 (cái kẹo)</a:t>
            </a:r>
          </a:p>
          <a:p>
            <a:pPr algn="ctr">
              <a:lnSpc>
                <a:spcPct val="150000"/>
              </a:lnSpc>
            </a:pPr>
            <a:r>
              <a:rPr lang="en-US" sz="1900">
                <a:latin typeface="+mj-lt"/>
                <a:ea typeface="Calibri" panose="020F0502020204030204" pitchFamily="34" charset="0"/>
                <a:cs typeface="Times New Roman" panose="02020603050405020304" pitchFamily="18" charset="0"/>
              </a:rPr>
              <a:t>Số kẹo của Mai là:</a:t>
            </a:r>
          </a:p>
          <a:p>
            <a:pPr algn="ctr">
              <a:lnSpc>
                <a:spcPct val="150000"/>
              </a:lnSpc>
            </a:pPr>
            <a:r>
              <a:rPr lang="en-US" sz="1900">
                <a:latin typeface="+mj-lt"/>
                <a:ea typeface="Calibri" panose="020F0502020204030204" pitchFamily="34" charset="0"/>
                <a:cs typeface="Times New Roman" panose="02020603050405020304" pitchFamily="18" charset="0"/>
              </a:rPr>
              <a:t>20 : 2 = 10 (cái kẹo)</a:t>
            </a:r>
          </a:p>
          <a:p>
            <a:pPr algn="ctr">
              <a:lnSpc>
                <a:spcPct val="150000"/>
              </a:lnSpc>
            </a:pPr>
            <a:r>
              <a:rPr lang="en-US" sz="1900">
                <a:latin typeface="+mj-lt"/>
                <a:ea typeface="Calibri" panose="020F0502020204030204" pitchFamily="34" charset="0"/>
                <a:cs typeface="Times New Roman" panose="02020603050405020304" pitchFamily="18" charset="0"/>
              </a:rPr>
              <a:t>Số kẹo của Mi là:</a:t>
            </a:r>
          </a:p>
          <a:p>
            <a:pPr algn="ctr">
              <a:lnSpc>
                <a:spcPct val="150000"/>
              </a:lnSpc>
            </a:pPr>
            <a:r>
              <a:rPr lang="en-US" sz="1900">
                <a:latin typeface="+mj-lt"/>
                <a:ea typeface="Calibri" panose="020F0502020204030204" pitchFamily="34" charset="0"/>
                <a:cs typeface="Times New Roman" panose="02020603050405020304" pitchFamily="18" charset="0"/>
              </a:rPr>
              <a:t>10 + 5 = 15 (cái kẹo)</a:t>
            </a:r>
          </a:p>
          <a:p>
            <a:pPr algn="ctr">
              <a:lnSpc>
                <a:spcPct val="150000"/>
              </a:lnSpc>
            </a:pPr>
            <a:r>
              <a:rPr lang="en-US" sz="1900">
                <a:latin typeface="+mj-lt"/>
                <a:ea typeface="Calibri" panose="020F0502020204030204" pitchFamily="34" charset="0"/>
                <a:cs typeface="Times New Roman" panose="02020603050405020304" pitchFamily="18" charset="0"/>
              </a:rPr>
              <a:t>Đáp số: Mai 10 cái kẹo, Mi 15 cái kẹo.</a:t>
            </a:r>
            <a:endParaRPr lang="en-US" sz="1900">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28" name="Rounded Rectangle 27"/>
          <p:cNvSpPr/>
          <p:nvPr/>
        </p:nvSpPr>
        <p:spPr>
          <a:xfrm>
            <a:off x="836334" y="4695371"/>
            <a:ext cx="274009" cy="261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34" name="Google Shape;1583;p46"/>
          <p:cNvPicPr preferRelativeResize="0"/>
          <p:nvPr/>
        </p:nvPicPr>
        <p:blipFill rotWithShape="1">
          <a:blip r:embed="rId3">
            <a:alphaModFix/>
          </a:blip>
          <a:srcRect t="11716" b="20519"/>
          <a:stretch/>
        </p:blipFill>
        <p:spPr>
          <a:xfrm>
            <a:off x="1110343" y="3832041"/>
            <a:ext cx="1755399" cy="1124588"/>
          </a:xfrm>
          <a:prstGeom prst="rect">
            <a:avLst/>
          </a:prstGeom>
          <a:noFill/>
          <a:ln>
            <a:noFill/>
          </a:ln>
        </p:spPr>
      </p:pic>
      <p:sp>
        <p:nvSpPr>
          <p:cNvPr id="4" name="Rectangle 3"/>
          <p:cNvSpPr/>
          <p:nvPr/>
        </p:nvSpPr>
        <p:spPr>
          <a:xfrm>
            <a:off x="251820" y="483542"/>
            <a:ext cx="6223178" cy="577081"/>
          </a:xfrm>
          <a:prstGeom prst="rect">
            <a:avLst/>
          </a:prstGeom>
        </p:spPr>
        <p:txBody>
          <a:bodyPr wrap="non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Bài toán phần khám phá có 2 cách giải như sau</a:t>
            </a:r>
          </a:p>
        </p:txBody>
      </p:sp>
      <p:sp>
        <p:nvSpPr>
          <p:cNvPr id="5" name="Rectangle 4"/>
          <p:cNvSpPr/>
          <p:nvPr/>
        </p:nvSpPr>
        <p:spPr>
          <a:xfrm>
            <a:off x="973338" y="1073538"/>
            <a:ext cx="1457450" cy="430887"/>
          </a:xfrm>
          <a:prstGeom prst="rect">
            <a:avLst/>
          </a:prstGeom>
        </p:spPr>
        <p:txBody>
          <a:bodyPr wrap="none">
            <a:spAutoFit/>
          </a:bodyPr>
          <a:lstStyle/>
          <a:p>
            <a:pPr marL="342900" marR="0" lvl="0" indent="-342900" algn="ctr" defTabSz="914400" rtl="0" eaLnBrk="1" fontAlgn="auto" latinLnBrk="0" hangingPunct="1">
              <a:lnSpc>
                <a:spcPct val="100000"/>
              </a:lnSpc>
              <a:spcBef>
                <a:spcPts val="0"/>
              </a:spcBef>
              <a:spcAft>
                <a:spcPts val="0"/>
              </a:spcAft>
              <a:buClr>
                <a:srgbClr val="4FBED2">
                  <a:lumMod val="50000"/>
                </a:srgbClr>
              </a:buClr>
              <a:buSzTx/>
              <a:buFont typeface="Wingdings" panose="05000000000000000000" pitchFamily="2" charset="2"/>
              <a:buChar char="q"/>
              <a:tabLst/>
              <a:defRPr/>
            </a:pPr>
            <a:r>
              <a:rPr kumimoji="0" lang="en-US" sz="2100" b="1" i="1" u="none" strike="noStrike" kern="0" cap="none" spc="0" normalizeH="0" baseline="0" noProof="0">
                <a:ln>
                  <a:noFill/>
                </a:ln>
                <a:solidFill>
                  <a:srgbClr val="4FBED2">
                    <a:lumMod val="50000"/>
                  </a:srgbClr>
                </a:solidFill>
                <a:effectLst/>
                <a:uLnTx/>
                <a:uFillTx/>
                <a:latin typeface="Arial"/>
                <a:ea typeface="Times New Roman" panose="02020603050405020304" pitchFamily="18" charset="0"/>
                <a:cs typeface="Arial"/>
                <a:sym typeface="Arial"/>
              </a:rPr>
              <a:t>Cách 2</a:t>
            </a:r>
            <a:endParaRPr kumimoji="0" lang="en-US" sz="2100" b="1" i="1" u="none" strike="noStrike" kern="0" cap="none" spc="0" normalizeH="0" baseline="0" noProof="0" dirty="0">
              <a:ln>
                <a:noFill/>
              </a:ln>
              <a:solidFill>
                <a:srgbClr val="4FBED2">
                  <a:lumMod val="50000"/>
                </a:srgbClr>
              </a:solidFill>
              <a:effectLst/>
              <a:uLnTx/>
              <a:uFillTx/>
              <a:latin typeface="Arial"/>
              <a:ea typeface="+mn-ea"/>
              <a:cs typeface="Arial"/>
              <a:sym typeface="Arial"/>
            </a:endParaRPr>
          </a:p>
        </p:txBody>
      </p:sp>
      <p:sp>
        <p:nvSpPr>
          <p:cNvPr id="7" name="Rectangle 6"/>
          <p:cNvSpPr/>
          <p:nvPr/>
        </p:nvSpPr>
        <p:spPr>
          <a:xfrm>
            <a:off x="4337302" y="1322649"/>
            <a:ext cx="4572000" cy="3600986"/>
          </a:xfrm>
          <a:prstGeom prst="rect">
            <a:avLst/>
          </a:prstGeom>
          <a:no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191919"/>
                </a:solidFill>
                <a:effectLst/>
                <a:uLnTx/>
                <a:uFillTx/>
                <a:latin typeface="Arial"/>
                <a:ea typeface="Calibri" panose="020F0502020204030204" pitchFamily="34" charset="0"/>
                <a:cs typeface="Times New Roman" panose="02020603050405020304" pitchFamily="18" charset="0"/>
                <a:sym typeface="Arial"/>
              </a:rPr>
              <a:t>Bài giải:</a:t>
            </a:r>
          </a:p>
          <a:p>
            <a:pPr lvl="0" algn="ctr">
              <a:lnSpc>
                <a:spcPct val="150000"/>
              </a:lnSpc>
            </a:pPr>
            <a:r>
              <a:rPr lang="en-US" sz="1900">
                <a:solidFill>
                  <a:srgbClr val="191919"/>
                </a:solidFill>
                <a:ea typeface="Calibri" panose="020F0502020204030204" pitchFamily="34" charset="0"/>
                <a:cs typeface="Times New Roman" panose="02020603050405020304" pitchFamily="18" charset="0"/>
              </a:rPr>
              <a:t>Hai lần số kẹo của Mi là:</a:t>
            </a:r>
          </a:p>
          <a:p>
            <a:pPr lvl="0" algn="ctr">
              <a:lnSpc>
                <a:spcPct val="150000"/>
              </a:lnSpc>
            </a:pPr>
            <a:r>
              <a:rPr lang="en-US" sz="1900">
                <a:solidFill>
                  <a:srgbClr val="191919"/>
                </a:solidFill>
                <a:ea typeface="Calibri" panose="020F0502020204030204" pitchFamily="34" charset="0"/>
                <a:cs typeface="Times New Roman" panose="02020603050405020304" pitchFamily="18" charset="0"/>
              </a:rPr>
              <a:t>25 + 5 = 30 (cái kẹo)</a:t>
            </a:r>
          </a:p>
          <a:p>
            <a:pPr lvl="0" algn="ctr">
              <a:lnSpc>
                <a:spcPct val="150000"/>
              </a:lnSpc>
            </a:pPr>
            <a:r>
              <a:rPr lang="en-US" sz="1900">
                <a:solidFill>
                  <a:srgbClr val="191919"/>
                </a:solidFill>
                <a:ea typeface="Calibri" panose="020F0502020204030204" pitchFamily="34" charset="0"/>
                <a:cs typeface="Times New Roman" panose="02020603050405020304" pitchFamily="18" charset="0"/>
              </a:rPr>
              <a:t>Số kẹo của Mi là:</a:t>
            </a:r>
          </a:p>
          <a:p>
            <a:pPr lvl="0" algn="ctr">
              <a:lnSpc>
                <a:spcPct val="150000"/>
              </a:lnSpc>
            </a:pPr>
            <a:r>
              <a:rPr lang="en-US" sz="1900">
                <a:solidFill>
                  <a:srgbClr val="191919"/>
                </a:solidFill>
                <a:ea typeface="Calibri" panose="020F0502020204030204" pitchFamily="34" charset="0"/>
                <a:cs typeface="Times New Roman" panose="02020603050405020304" pitchFamily="18" charset="0"/>
              </a:rPr>
              <a:t>30 : 2 = 15 (cái kẹo)</a:t>
            </a:r>
          </a:p>
          <a:p>
            <a:pPr lvl="0" algn="ctr">
              <a:lnSpc>
                <a:spcPct val="150000"/>
              </a:lnSpc>
            </a:pPr>
            <a:r>
              <a:rPr lang="en-US" sz="1900">
                <a:solidFill>
                  <a:srgbClr val="191919"/>
                </a:solidFill>
                <a:ea typeface="Calibri" panose="020F0502020204030204" pitchFamily="34" charset="0"/>
                <a:cs typeface="Times New Roman" panose="02020603050405020304" pitchFamily="18" charset="0"/>
              </a:rPr>
              <a:t>Số kẹo của Mai là:</a:t>
            </a:r>
          </a:p>
          <a:p>
            <a:pPr lvl="0" algn="ctr">
              <a:lnSpc>
                <a:spcPct val="150000"/>
              </a:lnSpc>
            </a:pPr>
            <a:r>
              <a:rPr lang="en-US" sz="1900">
                <a:solidFill>
                  <a:srgbClr val="191919"/>
                </a:solidFill>
                <a:ea typeface="Calibri" panose="020F0502020204030204" pitchFamily="34" charset="0"/>
                <a:cs typeface="Times New Roman" panose="02020603050405020304" pitchFamily="18" charset="0"/>
              </a:rPr>
              <a:t>25 – 15 = 10 (cái kẹo)</a:t>
            </a:r>
          </a:p>
          <a:p>
            <a:pPr lvl="0" algn="ctr">
              <a:lnSpc>
                <a:spcPct val="150000"/>
              </a:lnSpc>
            </a:pPr>
            <a:r>
              <a:rPr lang="en-US" sz="1900">
                <a:solidFill>
                  <a:srgbClr val="191919"/>
                </a:solidFill>
                <a:ea typeface="Calibri" panose="020F0502020204030204" pitchFamily="34" charset="0"/>
                <a:cs typeface="Times New Roman" panose="02020603050405020304" pitchFamily="18" charset="0"/>
              </a:rPr>
              <a:t>Đáp số: Mi 15 cái kẹo, Mai 10 cái kẹo.</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7479" y="1641481"/>
            <a:ext cx="3811297" cy="1580697"/>
          </a:xfrm>
          <a:prstGeom prst="rect">
            <a:avLst/>
          </a:prstGeom>
        </p:spPr>
      </p:pic>
    </p:spTree>
    <p:extLst>
      <p:ext uri="{BB962C8B-B14F-4D97-AF65-F5344CB8AC3E}">
        <p14:creationId xmlns:p14="http://schemas.microsoft.com/office/powerpoint/2010/main" val="246423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87788" y="862995"/>
            <a:ext cx="7756498" cy="3033143"/>
            <a:chOff x="457200" y="910704"/>
            <a:chExt cx="7889355" cy="3033143"/>
          </a:xfrm>
        </p:grpSpPr>
        <p:sp>
          <p:nvSpPr>
            <p:cNvPr id="3" name="Rounded Rectangular Callout 2"/>
            <p:cNvSpPr/>
            <p:nvPr/>
          </p:nvSpPr>
          <p:spPr>
            <a:xfrm>
              <a:off x="457200" y="910704"/>
              <a:ext cx="7889355" cy="3033143"/>
            </a:xfrm>
            <a:prstGeom prst="wedgeRoundRectCallou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762194" y="988163"/>
              <a:ext cx="7416851" cy="2862322"/>
            </a:xfrm>
            <a:prstGeom prst="rect">
              <a:avLst/>
            </a:prstGeom>
          </p:spPr>
          <p:txBody>
            <a:bodyPr wrap="square">
              <a:spAutoFit/>
            </a:bodyPr>
            <a:lstStyle/>
            <a:p>
              <a:pPr marL="342900" indent="-342900" algn="just">
                <a:lnSpc>
                  <a:spcPct val="150000"/>
                </a:lnSpc>
                <a:spcBef>
                  <a:spcPts val="300"/>
                </a:spcBef>
                <a:spcAft>
                  <a:spcPts val="300"/>
                </a:spcAft>
                <a:buFont typeface="Wingdings" panose="05000000000000000000" pitchFamily="2" charset="2"/>
                <a:buChar char="Ø"/>
              </a:pPr>
              <a:r>
                <a:rPr lang="en-US" sz="2200">
                  <a:latin typeface="+mn-lt"/>
                  <a:ea typeface="Calibri" panose="020F0502020204030204" pitchFamily="34" charset="0"/>
                </a:rPr>
                <a:t>K</a:t>
              </a:r>
              <a:r>
                <a:rPr lang="vi-VN" sz="2200">
                  <a:latin typeface="+mn-lt"/>
                  <a:ea typeface="Calibri" panose="020F0502020204030204" pitchFamily="34" charset="0"/>
                </a:rPr>
                <a:t>hái quát bài toán như sau:</a:t>
              </a:r>
            </a:p>
            <a:p>
              <a:pPr algn="just">
                <a:lnSpc>
                  <a:spcPct val="150000"/>
                </a:lnSpc>
                <a:spcBef>
                  <a:spcPts val="300"/>
                </a:spcBef>
                <a:spcAft>
                  <a:spcPts val="300"/>
                </a:spcAft>
              </a:pPr>
              <a:r>
                <a:rPr lang="vi-VN" sz="2200">
                  <a:latin typeface="+mn-lt"/>
                  <a:ea typeface="Calibri" panose="020F0502020204030204" pitchFamily="34" charset="0"/>
                </a:rPr>
                <a:t>Với dạng toán Tìm hai số biết tổng và hiệu của hai số đó, em có thể chọn một trong hai cách giải:</a:t>
              </a:r>
            </a:p>
            <a:p>
              <a:pPr marL="342900" indent="-342900" algn="just">
                <a:lnSpc>
                  <a:spcPct val="150000"/>
                </a:lnSpc>
                <a:spcBef>
                  <a:spcPts val="300"/>
                </a:spcBef>
                <a:spcAft>
                  <a:spcPts val="300"/>
                </a:spcAft>
                <a:buFont typeface="Wingdings" panose="05000000000000000000" pitchFamily="2" charset="2"/>
                <a:buChar char="§"/>
              </a:pPr>
              <a:r>
                <a:rPr lang="vi-VN" sz="2200">
                  <a:latin typeface="+mn-lt"/>
                  <a:ea typeface="Calibri" panose="020F0502020204030204" pitchFamily="34" charset="0"/>
                </a:rPr>
                <a:t>Tìm số bé trước: Số bé = (Tổng – Hiệu) : 2</a:t>
              </a:r>
              <a:endParaRPr lang="en-US" sz="2200">
                <a:latin typeface="+mn-lt"/>
                <a:ea typeface="Calibri" panose="020F0502020204030204" pitchFamily="34" charset="0"/>
              </a:endParaRPr>
            </a:p>
            <a:p>
              <a:pPr marL="342900" indent="-342900" algn="just">
                <a:lnSpc>
                  <a:spcPct val="150000"/>
                </a:lnSpc>
                <a:spcBef>
                  <a:spcPts val="300"/>
                </a:spcBef>
                <a:spcAft>
                  <a:spcPts val="300"/>
                </a:spcAft>
                <a:buFont typeface="Wingdings" panose="05000000000000000000" pitchFamily="2" charset="2"/>
                <a:buChar char="§"/>
              </a:pPr>
              <a:r>
                <a:rPr lang="vi-VN" sz="2200">
                  <a:latin typeface="+mn-lt"/>
                  <a:ea typeface="Calibri" panose="020F0502020204030204" pitchFamily="34" charset="0"/>
                </a:rPr>
                <a:t>Tìm số lớn trước: Số lớn = (Tổng + Hiệu) : 2</a:t>
              </a:r>
              <a:endParaRPr lang="vi-VN" sz="2200" dirty="0">
                <a:latin typeface="+mn-lt"/>
                <a:ea typeface="Calibri" panose="020F0502020204030204" pitchFamily="34" charset="0"/>
              </a:endParaRPr>
            </a:p>
          </p:txBody>
        </p:sp>
      </p:grpSp>
      <p:pic>
        <p:nvPicPr>
          <p:cNvPr id="2" name="Picture 1"/>
          <p:cNvPicPr>
            <a:picLocks noChangeAspect="1"/>
          </p:cNvPicPr>
          <p:nvPr/>
        </p:nvPicPr>
        <p:blipFill>
          <a:blip r:embed="rId3"/>
          <a:stretch>
            <a:fillRect/>
          </a:stretch>
        </p:blipFill>
        <p:spPr>
          <a:xfrm>
            <a:off x="7291770" y="3059355"/>
            <a:ext cx="1152516" cy="1719223"/>
          </a:xfrm>
          <a:prstGeom prst="rect">
            <a:avLst/>
          </a:prstGeom>
        </p:spPr>
      </p:pic>
      <p:pic>
        <p:nvPicPr>
          <p:cNvPr id="7" name="Picture 6"/>
          <p:cNvPicPr>
            <a:picLocks noChangeAspect="1"/>
          </p:cNvPicPr>
          <p:nvPr/>
        </p:nvPicPr>
        <p:blipFill>
          <a:blip r:embed="rId4"/>
          <a:stretch>
            <a:fillRect/>
          </a:stretch>
        </p:blipFill>
        <p:spPr>
          <a:xfrm>
            <a:off x="7459973" y="621747"/>
            <a:ext cx="1066657" cy="8174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LUYỆN TẬP</a:t>
            </a:r>
            <a:endParaRPr b="1">
              <a:solidFill>
                <a:schemeClr val="accent3">
                  <a:lumMod val="50000"/>
                </a:schemeClr>
              </a:solidFill>
              <a:latin typeface="+mn-lt"/>
            </a:endParaRPr>
          </a:p>
        </p:txBody>
      </p:sp>
    </p:spTree>
    <p:extLst>
      <p:ext uri="{BB962C8B-B14F-4D97-AF65-F5344CB8AC3E}">
        <p14:creationId xmlns:p14="http://schemas.microsoft.com/office/powerpoint/2010/main" val="2912447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sp>
        <p:nvSpPr>
          <p:cNvPr id="10" name="Rectangle 9"/>
          <p:cNvSpPr/>
          <p:nvPr/>
        </p:nvSpPr>
        <p:spPr>
          <a:xfrm>
            <a:off x="338076" y="533143"/>
            <a:ext cx="8098258" cy="1431161"/>
          </a:xfrm>
          <a:prstGeom prst="rect">
            <a:avLst/>
          </a:prstGeom>
        </p:spPr>
        <p:txBody>
          <a:bodyPr wrap="square">
            <a:spAutoFit/>
          </a:bodyPr>
          <a:lstStyle/>
          <a:p>
            <a:pPr lvl="0" algn="just">
              <a:lnSpc>
                <a:spcPct val="150000"/>
              </a:lnSpc>
              <a:buClrTx/>
            </a:pPr>
            <a:r>
              <a:rPr lang="en-US" sz="2000" b="1" kern="1200">
                <a:solidFill>
                  <a:srgbClr val="C00000"/>
                </a:solidFill>
                <a:latin typeface="+mn-lt"/>
                <a:ea typeface="Times New Roman" panose="02020603050405020304" pitchFamily="18" charset="0"/>
                <a:cs typeface="Arial" panose="020B0604020202020204" pitchFamily="34" charset="0"/>
              </a:rPr>
              <a:t>Bài tập 1 (SGK – tr87)</a:t>
            </a:r>
            <a:r>
              <a:rPr lang="en-US" sz="2000" b="1" kern="1200">
                <a:solidFill>
                  <a:srgbClr val="C00000"/>
                </a:solidFill>
                <a:latin typeface="+mn-lt"/>
                <a:ea typeface="+mn-ea"/>
                <a:cs typeface="Arial" panose="020B0604020202020204" pitchFamily="34" charset="0"/>
              </a:rPr>
              <a:t> </a:t>
            </a:r>
            <a:r>
              <a:rPr lang="vi-VN" sz="1900">
                <a:latin typeface="+mn-lt"/>
                <a:ea typeface="Calibri" panose="020F0502020204030204" pitchFamily="34" charset="0"/>
                <a:cs typeface="Times New Roman" panose="02020603050405020304" pitchFamily="18" charset="0"/>
              </a:rPr>
              <a:t>Mẹ đem ra chợ bán 80 quả trứng vịt và trứng gà, trong đó trứng gà nhiều hơn trứng vịt 10 quả. Hỏi mẹ đem ra chợ bán bao nhiêu quả trứng gà, bao nhiêu quả trứng vịt?</a:t>
            </a:r>
            <a:endParaRPr lang="en-US" sz="1900">
              <a:effectLst/>
              <a:latin typeface="+mn-lt"/>
              <a:ea typeface="Calibri" panose="020F0502020204030204" pitchFamily="34" charset="0"/>
              <a:cs typeface="Times New Roman" panose="02020603050405020304" pitchFamily="18" charset="0"/>
            </a:endParaRPr>
          </a:p>
        </p:txBody>
      </p:sp>
      <p:sp>
        <p:nvSpPr>
          <p:cNvPr id="4" name="Rectangle 3"/>
          <p:cNvSpPr/>
          <p:nvPr/>
        </p:nvSpPr>
        <p:spPr>
          <a:xfrm>
            <a:off x="1069596" y="1964304"/>
            <a:ext cx="2151551" cy="530915"/>
          </a:xfrm>
          <a:prstGeom prst="rect">
            <a:avLst/>
          </a:prstGeom>
        </p:spPr>
        <p:txBody>
          <a:bodyPr wrap="none">
            <a:spAutoFit/>
          </a:bodyPr>
          <a:lstStyle/>
          <a:p>
            <a:pPr algn="just">
              <a:lnSpc>
                <a:spcPct val="150000"/>
              </a:lnSpc>
            </a:pPr>
            <a:r>
              <a:rPr lang="en-US" sz="1900" b="1" i="1" u="sng">
                <a:solidFill>
                  <a:schemeClr val="accent3">
                    <a:lumMod val="50000"/>
                  </a:schemeClr>
                </a:solidFill>
                <a:latin typeface="+mj-lt"/>
                <a:ea typeface="Calibri" panose="020F0502020204030204" pitchFamily="34" charset="0"/>
                <a:cs typeface="Times New Roman" panose="02020603050405020304" pitchFamily="18" charset="0"/>
              </a:rPr>
              <a:t>Tóm tắt bài toán:</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3896" y="2641143"/>
            <a:ext cx="6080022" cy="1862096"/>
          </a:xfrm>
          <a:prstGeom prst="rect">
            <a:avLst/>
          </a:prstGeom>
        </p:spPr>
      </p:pic>
      <p:pic>
        <p:nvPicPr>
          <p:cNvPr id="9" name="Picture 8"/>
          <p:cNvPicPr>
            <a:picLocks noChangeAspect="1"/>
          </p:cNvPicPr>
          <p:nvPr/>
        </p:nvPicPr>
        <p:blipFill>
          <a:blip r:embed="rId6"/>
          <a:stretch>
            <a:fillRect/>
          </a:stretch>
        </p:blipFill>
        <p:spPr>
          <a:xfrm>
            <a:off x="7846393" y="4032329"/>
            <a:ext cx="1025303" cy="941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theme/theme1.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1466</TotalTime>
  <Words>1646</Words>
  <Application>Microsoft Office PowerPoint</Application>
  <PresentationFormat>On-screen Show (16:9)</PresentationFormat>
  <Paragraphs>161</Paragraphs>
  <Slides>34</Slides>
  <Notes>33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Cambria Math</vt:lpstr>
      <vt:lpstr>Calibri Light</vt:lpstr>
      <vt:lpstr>Times New Roman</vt:lpstr>
      <vt:lpstr>Montserrat</vt:lpstr>
      <vt:lpstr>Wingdings</vt:lpstr>
      <vt:lpstr>Bellota Text</vt:lpstr>
      <vt:lpstr>Calibri</vt:lpstr>
      <vt:lpstr>Grammar Subject for Elementary - 4th Grade: Ordering Adjectives by Slidesgo</vt:lpstr>
      <vt:lpstr>Office Theme</vt:lpstr>
      <vt:lpstr>CHÀO MỪNG CÁC EM  ĐẾN VỚI TIẾT HỌC HÔM NAY!</vt:lpstr>
      <vt:lpstr>PowerPoint Presentation</vt:lpstr>
      <vt:lpstr>BÀI 25: TÌM HAI SỐ BIẾT TỔNG VÀ HIỆU CỦA HAI SỐ ĐÓ</vt:lpstr>
      <vt:lpstr>KHÁM PHÁ</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BÀI 25: TÌM HAI SỐ BIẾT TỔNG VÀ HIỆU CỦA HAI SỐ ĐÓ</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Mr CHU HONG VINH</dc:creator>
  <cp:lastModifiedBy>FPT SHOP</cp:lastModifiedBy>
  <cp:revision>100</cp:revision>
  <dcterms:modified xsi:type="dcterms:W3CDTF">2025-11-22T09:09:45Z</dcterms:modified>
</cp:coreProperties>
</file>