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8" r:id="rId2"/>
    <p:sldId id="334" r:id="rId3"/>
    <p:sldId id="336" r:id="rId4"/>
    <p:sldId id="339" r:id="rId5"/>
    <p:sldId id="340" r:id="rId6"/>
    <p:sldId id="341" r:id="rId7"/>
    <p:sldId id="342" r:id="rId8"/>
    <p:sldId id="343" r:id="rId9"/>
    <p:sldId id="309" r:id="rId10"/>
    <p:sldId id="310" r:id="rId11"/>
  </p:sldIdLst>
  <p:sldSz cx="12192000" cy="6858000"/>
  <p:notesSz cx="6858000" cy="9144000"/>
  <p:embeddedFontLst>
    <p:embeddedFont>
      <p:font typeface="Nunito Black" panose="020B0604020202020204" charset="0"/>
      <p:bold r:id="rId12"/>
      <p:boldItalic r:id="rId13"/>
    </p:embeddedFont>
    <p:embeddedFont>
      <p:font typeface="Sigmar One" panose="020B0604020202020204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Great Vibes" panose="020B0604020202020204" charset="0"/>
      <p:regular r:id="rId19"/>
    </p:embeddedFont>
    <p:embeddedFont>
      <p:font typeface="Arial Nova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BC"/>
    <a:srgbClr val="F846B0"/>
    <a:srgbClr val="91F7F9"/>
    <a:srgbClr val="FCD4E2"/>
    <a:srgbClr val="FF00FF"/>
    <a:srgbClr val="EE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E8E67-41D7-12B4-C3EB-17B2C6C2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1BC448-71F0-8111-7541-B0D22C26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7F926D-00A1-50A3-6218-84F1C63D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951984-2626-59B1-26FB-6465335A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A403D7-5B02-B863-5D3C-E22F604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FF333-0587-8536-E6A3-ED6F7BA7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09C967-F8F5-CDA9-15E4-0FA0B4801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B416D7-30A2-5133-3D5C-489E28AD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070B5-F60E-5D74-7F58-0D46FFB7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44848-0C3E-16EB-E57E-D38DE806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C7B99D-04C5-EEEC-E6F3-5E2ACA11E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448FBB-7788-9DE0-F214-32A1D432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5F70E9-E66A-0FC5-DCAC-9E42B376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E93F6-49DC-BEA7-D6D5-B546A21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8FF14-C2D6-A2D4-CA34-03F6B0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54114-2B89-DC3E-9BC5-0A63A9B2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BA6D11-EC46-0AA3-BA92-40BA5C82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F58EEE-FF97-7919-E637-F9585974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915CF-FA68-0F7D-A272-C7F0520F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EC0E22-93A7-9818-F8FF-93698841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2F21A-C3FD-698F-A97A-74E79DDA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9AEB4-8341-2BFE-97F5-D71C4638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18DED8-9DBB-6F7C-4F3F-AE5001B8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4950F2-6200-C392-C995-FC4829ED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595211-05D5-2ED9-476B-1ADD84FB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60838-57E9-1766-461D-8130A519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00475-FF68-F407-42FA-7AEEE1581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71161C-AEE6-45CE-9F69-AF0C07BE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DF3CE0-6686-8414-725F-1F2A5C9A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4A85C7-F3A4-CE6D-65FD-0ABA68B8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6AE524-2637-76AD-DA19-E613AF9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98490-B4D8-5F5D-B34E-5C1869A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A42326-BD03-90AB-137B-D4020CC5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56DC8D-D674-D188-ABB5-0C46F9D76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965CC1-CEBE-DDAC-A25C-50BC679F0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977814-1CC4-B894-3944-F800540FC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B35382-BA09-7A58-D0C8-D715B6BE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CF9D13-9A3C-D62D-CE68-F9A938B2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82C539-66F0-B98A-8309-48ADEC00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5EDB9-EE40-1C04-82D8-C09CFFC2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9EBD44-B1C3-46F3-9F52-A4CAD6D5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73AE2E-9133-FF6B-8D00-E20C83F3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78A3B3-0E15-C316-D9E6-EC484D20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44C26D-FC23-09D1-C40E-CB7CE010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8CE0DC-EA62-E3F5-2A1F-E6CA4601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3C0C6E-E6EA-7843-13EA-94FC1CB3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B50BD-828E-98B0-CEFB-AAC04071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6206BC-ABF8-9EB1-A002-1FBC0A52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86295A-E9AC-2FF1-D26A-4B26752A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C441AD-546B-3393-540D-13EEEC64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967C0-2A64-C1E6-4471-2EDC757E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81C68-AA32-B4FA-B31B-A37E64CB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3D39C-8DF3-EAFD-A6BA-48A066E4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32FBA6-1915-7E18-4560-8A9C52F5F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CDD675-5377-34C9-930F-3E77A9DA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31934A-87FE-F5DB-9E3F-40E6791B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CE88DD-1EDB-6DE4-28B2-2D9F7556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3E76AC-F07D-A79F-8BF3-3592E9CB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67F678-0849-7A05-DE58-CF57E383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EB3040-BBA6-54F4-461D-658EBE72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DEC358-58BD-43EE-646B-126A06ACF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BDAF-842A-4E26-AE18-4EEC1902C15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D5F2C9-704F-B88C-92F1-CD8198A1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477612-B67D-E2BC-8449-27F6265A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05E4FB-B900-0245-3C31-19F3F36EC4CB}"/>
              </a:ext>
            </a:extLst>
          </p:cNvPr>
          <p:cNvSpPr txBox="1"/>
          <p:nvPr/>
        </p:nvSpPr>
        <p:spPr>
          <a:xfrm>
            <a:off x="2379308" y="972235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 …ngày …tháng …năm 2022</a:t>
            </a:r>
          </a:p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BCFAA4A-FCE8-9C86-7773-5134CAF27C5B}"/>
              </a:ext>
            </a:extLst>
          </p:cNvPr>
          <p:cNvSpPr/>
          <p:nvPr/>
        </p:nvSpPr>
        <p:spPr>
          <a:xfrm>
            <a:off x="3375204" y="2172564"/>
            <a:ext cx="7753277" cy="1498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BIỂU THỨC SỐ</a:t>
            </a:r>
          </a:p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TÍNH GIÁ TRỊ BIỂU THỨC SỐ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CFC0CA-A2A4-003C-5012-FCE4DEC6E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96364" l="4858" r="92713">
                        <a14:foregroundMark x1="76923" y1="12727" x2="89879" y2="43636"/>
                        <a14:foregroundMark x1="93522" y1="17576" x2="91093" y2="30909"/>
                        <a14:foregroundMark x1="65182" y1="10909" x2="79757" y2="7879"/>
                        <a14:foregroundMark x1="6478" y1="24848" x2="6478" y2="87273"/>
                        <a14:foregroundMark x1="8907" y1="79394" x2="6073" y2="91515"/>
                        <a14:foregroundMark x1="4858" y1="96364" x2="4858" y2="96364"/>
                        <a14:foregroundMark x1="33603" y1="49091" x2="77328" y2="40606"/>
                        <a14:foregroundMark x1="42510" y1="58788" x2="82186" y2="50303"/>
                        <a14:foregroundMark x1="82186" y1="50303" x2="82591" y2="50303"/>
                        <a14:backgroundMark x1="74494" y1="90909" x2="76923" y2="9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259" y="2030519"/>
            <a:ext cx="2353003" cy="1571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8324C0-7EB7-BF5D-07E2-3B63FE1A7404}"/>
              </a:ext>
            </a:extLst>
          </p:cNvPr>
          <p:cNvSpPr txBox="1"/>
          <p:nvPr/>
        </p:nvSpPr>
        <p:spPr>
          <a:xfrm>
            <a:off x="8667748" y="3886632"/>
            <a:ext cx="255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Great Vibes" pitchFamily="2" charset="0"/>
              </a:rPr>
              <a:t>( Tiết 4)</a:t>
            </a:r>
          </a:p>
        </p:txBody>
      </p:sp>
    </p:spTree>
    <p:extLst>
      <p:ext uri="{BB962C8B-B14F-4D97-AF65-F5344CB8AC3E}">
        <p14:creationId xmlns:p14="http://schemas.microsoft.com/office/powerpoint/2010/main" val="8895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93FEE-1C92-DDB7-F65B-C5669A44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395A9-8D9F-AAE1-65F2-A9301833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xmlns="" id="{F63A6550-E6F5-6C15-5874-A750C26B2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6F2D3F6-118F-4FD6-7AB9-CAC1D91043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598" y="482599"/>
            <a:ext cx="17320242" cy="93218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9A40C41A-3D1B-82A0-EDF6-D3C5184A7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00873BCB-3B65-F090-5F61-4859FFB1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2" y="1197655"/>
            <a:ext cx="4695825" cy="5368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5FE345-DD6B-FBEC-8333-054B8F460D06}"/>
              </a:ext>
            </a:extLst>
          </p:cNvPr>
          <p:cNvSpPr txBox="1"/>
          <p:nvPr/>
        </p:nvSpPr>
        <p:spPr>
          <a:xfrm>
            <a:off x="4957143" y="3429000"/>
            <a:ext cx="1129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7030A0"/>
                </a:solidFill>
                <a:latin typeface="Sigmar One" panose="00000500000000000000" pitchFamily="2" charset="0"/>
              </a:rPr>
              <a:t>Hẹn gặp lại</a:t>
            </a:r>
          </a:p>
          <a:p>
            <a:r>
              <a:rPr lang="en-US" sz="7200">
                <a:solidFill>
                  <a:srgbClr val="7030A0"/>
                </a:solidFill>
                <a:latin typeface="Sigmar One" panose="00000500000000000000" pitchFamily="2" charset="0"/>
              </a:rPr>
              <a:t> các em!</a:t>
            </a:r>
          </a:p>
        </p:txBody>
      </p:sp>
    </p:spTree>
    <p:extLst>
      <p:ext uri="{BB962C8B-B14F-4D97-AF65-F5344CB8AC3E}">
        <p14:creationId xmlns:p14="http://schemas.microsoft.com/office/powerpoint/2010/main" val="181147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9CFC06-7E7F-027A-A38B-6063C4CD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0" y="53902"/>
            <a:ext cx="2495756" cy="9541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7EF1972-49AF-2D1A-162D-7E840C96798C}"/>
              </a:ext>
            </a:extLst>
          </p:cNvPr>
          <p:cNvSpPr/>
          <p:nvPr/>
        </p:nvSpPr>
        <p:spPr>
          <a:xfrm>
            <a:off x="2638426" y="254902"/>
            <a:ext cx="515182" cy="4997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0956D7-5174-584A-579A-DB061D039F7B}"/>
              </a:ext>
            </a:extLst>
          </p:cNvPr>
          <p:cNvSpPr txBox="1"/>
          <p:nvPr/>
        </p:nvSpPr>
        <p:spPr>
          <a:xfrm>
            <a:off x="3086933" y="251105"/>
            <a:ext cx="1123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nào có giá trị lớn nhất? Biểu thức </a:t>
            </a:r>
          </a:p>
          <a:p>
            <a:r>
              <a: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nào có giá trị bé  nhất?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8DB6AD-CAB6-70BC-D264-D7F5556DDB98}"/>
              </a:ext>
            </a:extLst>
          </p:cNvPr>
          <p:cNvSpPr/>
          <p:nvPr/>
        </p:nvSpPr>
        <p:spPr>
          <a:xfrm>
            <a:off x="644778" y="1509558"/>
            <a:ext cx="183627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5 x ( 6 –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DC7CEE-1772-C5CC-4200-5B52FAC1D3C9}"/>
              </a:ext>
            </a:extLst>
          </p:cNvPr>
          <p:cNvSpPr txBox="1"/>
          <p:nvPr/>
        </p:nvSpPr>
        <p:spPr>
          <a:xfrm>
            <a:off x="905085" y="2035797"/>
            <a:ext cx="129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   </a:t>
            </a:r>
            <a:r>
              <a:rPr lang="en-US" sz="28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AA2563-C089-C88E-A74F-19F8078ECDE8}"/>
              </a:ext>
            </a:extLst>
          </p:cNvPr>
          <p:cNvSpPr/>
          <p:nvPr/>
        </p:nvSpPr>
        <p:spPr>
          <a:xfrm>
            <a:off x="3339173" y="1572275"/>
            <a:ext cx="1836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5 x  6 –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32BF29-464C-5AFE-2EA2-8EE1D7982B77}"/>
              </a:ext>
            </a:extLst>
          </p:cNvPr>
          <p:cNvSpPr txBox="1"/>
          <p:nvPr/>
        </p:nvSpPr>
        <p:spPr>
          <a:xfrm>
            <a:off x="3653194" y="2108330"/>
            <a:ext cx="129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   </a:t>
            </a:r>
            <a:r>
              <a:rPr lang="en-US" sz="28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8EBF39-3851-D830-0D64-ED62BE4B3A0F}"/>
              </a:ext>
            </a:extLst>
          </p:cNvPr>
          <p:cNvSpPr/>
          <p:nvPr/>
        </p:nvSpPr>
        <p:spPr>
          <a:xfrm>
            <a:off x="5727993" y="1604008"/>
            <a:ext cx="203733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(16 +  24) :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9E0CB5-2DAA-C6DE-DFD4-39573A1072F0}"/>
              </a:ext>
            </a:extLst>
          </p:cNvPr>
          <p:cNvSpPr/>
          <p:nvPr/>
        </p:nvSpPr>
        <p:spPr>
          <a:xfrm>
            <a:off x="8543985" y="1652311"/>
            <a:ext cx="192278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16  + 24 :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C2CE0F-7EAF-D97D-AA98-7EC1F704C171}"/>
              </a:ext>
            </a:extLst>
          </p:cNvPr>
          <p:cNvSpPr txBox="1"/>
          <p:nvPr/>
        </p:nvSpPr>
        <p:spPr>
          <a:xfrm>
            <a:off x="6210446" y="2120722"/>
            <a:ext cx="129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   </a:t>
            </a:r>
            <a:r>
              <a:rPr lang="en-US" sz="2800">
                <a:solidFill>
                  <a:srgbClr val="FF00FF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203F12-ABDB-2A8E-0A63-B481F89DE344}"/>
              </a:ext>
            </a:extLst>
          </p:cNvPr>
          <p:cNvSpPr txBox="1"/>
          <p:nvPr/>
        </p:nvSpPr>
        <p:spPr>
          <a:xfrm>
            <a:off x="8990659" y="2160164"/>
            <a:ext cx="129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   </a:t>
            </a:r>
            <a:r>
              <a:rPr lang="en-US" sz="2800">
                <a:solidFill>
                  <a:srgbClr val="FF00FF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3B7B61-35C4-0894-B947-374AFBA0F8DD}"/>
              </a:ext>
            </a:extLst>
          </p:cNvPr>
          <p:cNvSpPr txBox="1"/>
          <p:nvPr/>
        </p:nvSpPr>
        <p:spPr>
          <a:xfrm>
            <a:off x="485776" y="2593940"/>
            <a:ext cx="10647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Em hãy tính giá trị của mỗi biểu thức để xác định được biểu thức nào có giá trị lớn nhất, biểu thức nào có giá trị bé nhất?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79FE8C-3E3D-7E9B-729F-D36B7911D439}"/>
              </a:ext>
            </a:extLst>
          </p:cNvPr>
          <p:cNvSpPr txBox="1"/>
          <p:nvPr/>
        </p:nvSpPr>
        <p:spPr>
          <a:xfrm>
            <a:off x="1647824" y="3774634"/>
            <a:ext cx="939533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Bước 1: Thực hiện tính giá trị biểu thức: Nếu trong biểu thức có dấu ngoặc thì ta thực hiện các phép tính ở trong ngoặc trước.</a:t>
            </a:r>
          </a:p>
          <a:p>
            <a:pPr algn="l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Bước 2: So sánh kết quả rồi kết luận.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FA4379-E54F-3D64-C9E2-20AE0620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8" y="1260584"/>
            <a:ext cx="3934373" cy="158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F01888-F9C8-4BAA-21A4-B36DB5D46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955" y="1310064"/>
            <a:ext cx="3391373" cy="15908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DF3117B-7336-20BC-9681-441BFBA82F0A}"/>
              </a:ext>
            </a:extLst>
          </p:cNvPr>
          <p:cNvSpPr/>
          <p:nvPr/>
        </p:nvSpPr>
        <p:spPr>
          <a:xfrm>
            <a:off x="199678" y="295311"/>
            <a:ext cx="515182" cy="4997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1787A8-A33A-57B3-5237-8572FC19FFEC}"/>
              </a:ext>
            </a:extLst>
          </p:cNvPr>
          <p:cNvSpPr txBox="1"/>
          <p:nvPr/>
        </p:nvSpPr>
        <p:spPr>
          <a:xfrm>
            <a:off x="833719" y="68116"/>
            <a:ext cx="101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DFA748-2DB9-FDD5-A374-FF8A345D0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02" y="2804054"/>
            <a:ext cx="3934374" cy="1486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F0CB6B-30F3-556F-FA61-311A4778A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732" y="2880561"/>
            <a:ext cx="3223491" cy="1476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3D7DFB-4AB1-B118-79D9-D2F57F1A29F5}"/>
              </a:ext>
            </a:extLst>
          </p:cNvPr>
          <p:cNvSpPr txBox="1"/>
          <p:nvPr/>
        </p:nvSpPr>
        <p:spPr>
          <a:xfrm>
            <a:off x="2291656" y="4254874"/>
            <a:ext cx="967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  5 x 6- 2 có giá trị lớn nhất ( 28 )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1BFABC-E934-2B58-40B7-6E140C241FEB}"/>
              </a:ext>
            </a:extLst>
          </p:cNvPr>
          <p:cNvSpPr txBox="1"/>
          <p:nvPr/>
        </p:nvSpPr>
        <p:spPr>
          <a:xfrm>
            <a:off x="2291656" y="4778094"/>
            <a:ext cx="887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(16 + 24 ) : 4  có  giá trị bé  nhất (10)</a:t>
            </a:r>
          </a:p>
        </p:txBody>
      </p:sp>
    </p:spTree>
    <p:extLst>
      <p:ext uri="{BB962C8B-B14F-4D97-AF65-F5344CB8AC3E}">
        <p14:creationId xmlns:p14="http://schemas.microsoft.com/office/powerpoint/2010/main" val="20429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E58DD4E2-44BC-D36E-DD60-1EB2935B4882}"/>
              </a:ext>
            </a:extLst>
          </p:cNvPr>
          <p:cNvSpPr/>
          <p:nvPr/>
        </p:nvSpPr>
        <p:spPr>
          <a:xfrm>
            <a:off x="428928" y="993270"/>
            <a:ext cx="515182" cy="5737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11DA28-E571-8706-97EF-16C76C9CBCE1}"/>
              </a:ext>
            </a:extLst>
          </p:cNvPr>
          <p:cNvSpPr txBox="1"/>
          <p:nvPr/>
        </p:nvSpPr>
        <p:spPr>
          <a:xfrm>
            <a:off x="970456" y="972483"/>
            <a:ext cx="10792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 có 4 hộp bút màu, Mai cho Mi 2 hộp. Hỏi Mai còn lại bao nhiêu chiếc bút màu? Biết rằng mỗi hộp có 10 chiếc bút màu.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226EA0-D190-8A89-F0BF-F89375E86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13" y="1986967"/>
            <a:ext cx="2763228" cy="34214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F1E6B8-8435-92B2-28FE-D9BE58049E1B}"/>
              </a:ext>
            </a:extLst>
          </p:cNvPr>
          <p:cNvSpPr txBox="1"/>
          <p:nvPr/>
        </p:nvSpPr>
        <p:spPr>
          <a:xfrm>
            <a:off x="4449515" y="2063167"/>
            <a:ext cx="7095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                   </a:t>
            </a:r>
            <a:r>
              <a:rPr lang="en-US" sz="3200" i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 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còn lại số hộp bút là: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 – 2 = 2 ( hộp)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 còn lại số bút chì màu là: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10 x 2 = 20 ( chiếc bút)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Đáp số: 20 chiếc bút màu  </a:t>
            </a:r>
          </a:p>
        </p:txBody>
      </p:sp>
    </p:spTree>
    <p:extLst>
      <p:ext uri="{BB962C8B-B14F-4D97-AF65-F5344CB8AC3E}">
        <p14:creationId xmlns:p14="http://schemas.microsoft.com/office/powerpoint/2010/main" val="29933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3BE064-84E7-81EF-F8AA-57F33CD65B3B}"/>
              </a:ext>
            </a:extLst>
          </p:cNvPr>
          <p:cNvSpPr txBox="1"/>
          <p:nvPr/>
        </p:nvSpPr>
        <p:spPr>
          <a:xfrm>
            <a:off x="1314313" y="403373"/>
            <a:ext cx="805623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Bước 1: Tính số hộp bút màu còn lại của Mai.</a:t>
            </a:r>
          </a:p>
          <a:p>
            <a:pPr algn="l"/>
            <a:r>
              <a:rPr lang="vi-VN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Bước 2: Tính số chiếc bút màu còn lại của Mai.</a:t>
            </a:r>
          </a:p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8586A9-ACED-9FAE-0AC6-7D1D42CF5F83}"/>
              </a:ext>
            </a:extLst>
          </p:cNvPr>
          <p:cNvSpPr txBox="1"/>
          <p:nvPr/>
        </p:nvSpPr>
        <p:spPr>
          <a:xfrm>
            <a:off x="121199" y="1692771"/>
            <a:ext cx="398145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       Tóm tắt</a:t>
            </a:r>
            <a:endParaRPr lang="en-US" sz="2800" b="0" i="0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Có: 4 hộp bút màu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Mỗi hộp: 10 bút màu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Cho: 2 hộp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Còn lại: .... bút màu?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B67893-37D2-019C-0117-36C9C7D1C4B3}"/>
              </a:ext>
            </a:extLst>
          </p:cNvPr>
          <p:cNvSpPr txBox="1"/>
          <p:nvPr/>
        </p:nvSpPr>
        <p:spPr>
          <a:xfrm>
            <a:off x="3761055" y="1477327"/>
            <a:ext cx="753450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>
                <a:solidFill>
                  <a:srgbClr val="7030A0"/>
                </a:solidFill>
                <a:effectLst/>
                <a:latin typeface="Nunito Black" pitchFamily="2" charset="0"/>
              </a:rPr>
              <a:t>Bài giải</a:t>
            </a:r>
            <a:endParaRPr lang="en-US" sz="2800" b="0" i="0">
              <a:solidFill>
                <a:srgbClr val="7030A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rgbClr val="7030A0"/>
                </a:solidFill>
                <a:effectLst/>
                <a:latin typeface="Nunito Black" pitchFamily="2" charset="0"/>
              </a:rPr>
              <a:t>Sau khi cho, Mai còn lại số hộp bút màu là</a:t>
            </a:r>
          </a:p>
          <a:p>
            <a:pPr algn="ctr"/>
            <a:r>
              <a:rPr lang="en-US" sz="2800" b="0" i="0">
                <a:solidFill>
                  <a:srgbClr val="7030A0"/>
                </a:solidFill>
                <a:effectLst/>
                <a:latin typeface="Nunito Black" pitchFamily="2" charset="0"/>
              </a:rPr>
              <a:t>4 – 2 = 2 (hộp)</a:t>
            </a:r>
          </a:p>
          <a:p>
            <a:pPr algn="ctr"/>
            <a:r>
              <a:rPr lang="en-US" sz="2800" b="0" i="0">
                <a:solidFill>
                  <a:srgbClr val="7030A0"/>
                </a:solidFill>
                <a:effectLst/>
                <a:latin typeface="Nunito Black" pitchFamily="2" charset="0"/>
              </a:rPr>
              <a:t>Mai còn lại số chiếc bút màu là</a:t>
            </a:r>
          </a:p>
          <a:p>
            <a:pPr algn="ctr"/>
            <a:r>
              <a:rPr lang="en-US" sz="2800" b="0" i="0">
                <a:solidFill>
                  <a:srgbClr val="7030A0"/>
                </a:solidFill>
                <a:effectLst/>
                <a:latin typeface="Nunito Black" pitchFamily="2" charset="0"/>
              </a:rPr>
              <a:t>10 x 2 = 20 (chiếc bút)</a:t>
            </a:r>
          </a:p>
          <a:p>
            <a:pPr algn="ctr"/>
            <a:r>
              <a:rPr lang="en-US" sz="2800" b="0" i="0">
                <a:solidFill>
                  <a:srgbClr val="7030A0"/>
                </a:solidFill>
                <a:effectLst/>
                <a:latin typeface="Nunito Black" pitchFamily="2" charset="0"/>
              </a:rPr>
              <a:t>Đáp số: 20 chiếc bút màu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DDF6FBF-7AC8-BD07-B35C-125A0B7D211D}"/>
              </a:ext>
            </a:extLst>
          </p:cNvPr>
          <p:cNvSpPr/>
          <p:nvPr/>
        </p:nvSpPr>
        <p:spPr>
          <a:xfrm>
            <a:off x="799131" y="444777"/>
            <a:ext cx="515182" cy="5737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4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xmlns="" id="{D9E5BF25-239F-B895-2E98-C59545D7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64" y="4495800"/>
            <a:ext cx="3158197" cy="22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5171988-4222-D76E-F897-848A22437C11}"/>
              </a:ext>
            </a:extLst>
          </p:cNvPr>
          <p:cNvSpPr/>
          <p:nvPr/>
        </p:nvSpPr>
        <p:spPr>
          <a:xfrm>
            <a:off x="739733" y="165377"/>
            <a:ext cx="515182" cy="4997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4ADC6E-DFB8-8EC6-66A9-86FD2E47AC6F}"/>
              </a:ext>
            </a:extLst>
          </p:cNvPr>
          <p:cNvSpPr txBox="1"/>
          <p:nvPr/>
        </p:nvSpPr>
        <p:spPr>
          <a:xfrm>
            <a:off x="1254915" y="165377"/>
            <a:ext cx="811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lít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mắm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6FB9CD3-85CF-E2A0-089C-522D01CCE9E9}"/>
              </a:ext>
            </a:extLst>
          </p:cNvPr>
          <p:cNvSpPr/>
          <p:nvPr/>
        </p:nvSpPr>
        <p:spPr>
          <a:xfrm>
            <a:off x="1858091" y="1236385"/>
            <a:ext cx="2987594" cy="523220"/>
          </a:xfrm>
          <a:prstGeom prst="roundRect">
            <a:avLst/>
          </a:prstGeom>
          <a:solidFill>
            <a:srgbClr val="F89A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64 + 55 + 45 =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59B29C-C38E-987A-BBCB-253734465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85" y="6068882"/>
            <a:ext cx="4715533" cy="581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F3A1DE-E839-E51A-CD18-5E96BB8DE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2455887"/>
            <a:ext cx="6332933" cy="2825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D8D6F22-A91E-AC0B-9F8A-ADBF3C765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869" y="789118"/>
            <a:ext cx="3655241" cy="12994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13F6A2-C9ED-FCA9-B2F7-9E01F0D328BB}"/>
              </a:ext>
            </a:extLst>
          </p:cNvPr>
          <p:cNvSpPr txBox="1"/>
          <p:nvPr/>
        </p:nvSpPr>
        <p:spPr>
          <a:xfrm>
            <a:off x="1135857" y="3868407"/>
            <a:ext cx="233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(64+55)+45 = 119 +45</a:t>
            </a:r>
          </a:p>
          <a:p>
            <a:r>
              <a:rPr lang="en-US" b="1"/>
              <a:t>                     = 164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018735-7257-DE94-B817-D763CB3C647D}"/>
              </a:ext>
            </a:extLst>
          </p:cNvPr>
          <p:cNvSpPr txBox="1"/>
          <p:nvPr/>
        </p:nvSpPr>
        <p:spPr>
          <a:xfrm>
            <a:off x="4612482" y="3818884"/>
            <a:ext cx="233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64+(55+45) = 64 +100</a:t>
            </a:r>
          </a:p>
          <a:p>
            <a:r>
              <a:rPr lang="en-US" b="1"/>
              <a:t>                     = 164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9B55C399-3503-097A-9F2E-FEBBE8248313}"/>
              </a:ext>
            </a:extLst>
          </p:cNvPr>
          <p:cNvSpPr/>
          <p:nvPr/>
        </p:nvSpPr>
        <p:spPr>
          <a:xfrm>
            <a:off x="2406728" y="2077612"/>
            <a:ext cx="3324226" cy="1136736"/>
          </a:xfrm>
          <a:prstGeom prst="wedgeRoundRectCallout">
            <a:avLst>
              <a:gd name="adj1" fmla="val -963"/>
              <a:gd name="adj2" fmla="val 759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Cả hai bạn tính đều đúng. Cách tính của Mai thuận tiện hơn.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88A6613-3B88-3FD4-4031-7FEAA15193BA}"/>
              </a:ext>
            </a:extLst>
          </p:cNvPr>
          <p:cNvSpPr/>
          <p:nvPr/>
        </p:nvSpPr>
        <p:spPr>
          <a:xfrm>
            <a:off x="3679035" y="5294704"/>
            <a:ext cx="7156904" cy="523220"/>
          </a:xfrm>
          <a:prstGeom prst="roundRect">
            <a:avLst/>
          </a:prstGeom>
          <a:solidFill>
            <a:srgbClr val="F89A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Nhận xét:( 64 + 55) + 45 =64+( 55+45)</a:t>
            </a:r>
          </a:p>
        </p:txBody>
      </p:sp>
    </p:spTree>
    <p:extLst>
      <p:ext uri="{BB962C8B-B14F-4D97-AF65-F5344CB8AC3E}">
        <p14:creationId xmlns:p14="http://schemas.microsoft.com/office/powerpoint/2010/main" val="41870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63321A-0623-EE35-4FD7-E093BFFFE81A}"/>
              </a:ext>
            </a:extLst>
          </p:cNvPr>
          <p:cNvSpPr/>
          <p:nvPr/>
        </p:nvSpPr>
        <p:spPr>
          <a:xfrm>
            <a:off x="942347" y="2691447"/>
            <a:ext cx="10106138" cy="19137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2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B4D315C-847A-F5A1-6FE6-2B73DA54C036}"/>
              </a:ext>
            </a:extLst>
          </p:cNvPr>
          <p:cNvSpPr/>
          <p:nvPr/>
        </p:nvSpPr>
        <p:spPr>
          <a:xfrm>
            <a:off x="427165" y="707378"/>
            <a:ext cx="515182" cy="4997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xmlns="" id="{388A6613-3B88-3FD4-4031-7FEAA15193BA}"/>
              </a:ext>
            </a:extLst>
          </p:cNvPr>
          <p:cNvSpPr/>
          <p:nvPr/>
        </p:nvSpPr>
        <p:spPr>
          <a:xfrm>
            <a:off x="2213305" y="1687660"/>
            <a:ext cx="7156904" cy="523220"/>
          </a:xfrm>
          <a:prstGeom prst="roundRect">
            <a:avLst/>
          </a:prstGeom>
          <a:solidFill>
            <a:srgbClr val="F89A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Nhận xét:( 64 + 55) + 45 =64+( 55+45)</a:t>
            </a:r>
          </a:p>
        </p:txBody>
      </p:sp>
    </p:spTree>
    <p:extLst>
      <p:ext uri="{BB962C8B-B14F-4D97-AF65-F5344CB8AC3E}">
        <p14:creationId xmlns:p14="http://schemas.microsoft.com/office/powerpoint/2010/main" val="40667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02DA40D8-71D8-43E6-1FA9-CBD655FF137C}"/>
              </a:ext>
            </a:extLst>
          </p:cNvPr>
          <p:cNvSpPr/>
          <p:nvPr/>
        </p:nvSpPr>
        <p:spPr>
          <a:xfrm>
            <a:off x="1194644" y="279023"/>
            <a:ext cx="581024" cy="6520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948371-B406-8D41-0564-2A6017CD76AA}"/>
              </a:ext>
            </a:extLst>
          </p:cNvPr>
          <p:cNvSpPr txBox="1"/>
          <p:nvPr/>
        </p:nvSpPr>
        <p:spPr>
          <a:xfrm>
            <a:off x="1772680" y="333270"/>
            <a:ext cx="571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b)Tính giá trị của biểu thức 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06A024C-958C-A602-F5C9-DB1A78BCCD92}"/>
              </a:ext>
            </a:extLst>
          </p:cNvPr>
          <p:cNvSpPr/>
          <p:nvPr/>
        </p:nvSpPr>
        <p:spPr>
          <a:xfrm>
            <a:off x="176965" y="2929920"/>
            <a:ext cx="5628443" cy="1525930"/>
          </a:xfrm>
          <a:prstGeom prst="roundRect">
            <a:avLst/>
          </a:prstGeom>
          <a:solidFill>
            <a:srgbClr val="FCD4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lain" startAt="123"/>
            </a:pPr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+ 80 + 20 = 123 +( 80 + 20)</a:t>
            </a:r>
          </a:p>
          <a:p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= 123 + 100</a:t>
            </a:r>
          </a:p>
          <a:p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= 223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B628F08-23E8-221D-4E6A-4345993E22BD}"/>
              </a:ext>
            </a:extLst>
          </p:cNvPr>
          <p:cNvSpPr/>
          <p:nvPr/>
        </p:nvSpPr>
        <p:spPr>
          <a:xfrm>
            <a:off x="6096000" y="2929920"/>
            <a:ext cx="5807476" cy="1525930"/>
          </a:xfrm>
          <a:prstGeom prst="roundRect">
            <a:avLst/>
          </a:prstGeom>
          <a:solidFill>
            <a:srgbClr val="FCD4E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207 + 64 + 36 = 207 +( 64 + 36)</a:t>
            </a:r>
          </a:p>
          <a:p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= 207 + 100</a:t>
            </a:r>
          </a:p>
          <a:p>
            <a:r>
              <a: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= 307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2EDD96-395B-5ACE-6094-7EA8915C7297}"/>
              </a:ext>
            </a:extLst>
          </p:cNvPr>
          <p:cNvSpPr txBox="1"/>
          <p:nvPr/>
        </p:nvSpPr>
        <p:spPr>
          <a:xfrm>
            <a:off x="542398" y="1920895"/>
            <a:ext cx="1086027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Nhóm các số có tổng là số tròn trăm rồi th</a:t>
            </a:r>
            <a:r>
              <a:rPr lang="en-US" sz="2800">
                <a:solidFill>
                  <a:srgbClr val="000000"/>
                </a:solidFill>
                <a:latin typeface="Nunito Black" pitchFamily="2" charset="0"/>
              </a:rPr>
              <a:t>ực</a:t>
            </a:r>
            <a: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hiện tính trong ngoặc trước, ngoài ngoặc sau.</a:t>
            </a:r>
            <a:b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4CADC140-0835-5987-5BD2-9475E197545E}"/>
              </a:ext>
            </a:extLst>
          </p:cNvPr>
          <p:cNvSpPr/>
          <p:nvPr/>
        </p:nvSpPr>
        <p:spPr>
          <a:xfrm>
            <a:off x="1255822" y="1199996"/>
            <a:ext cx="2755301" cy="571550"/>
          </a:xfrm>
          <a:prstGeom prst="flowChartAlternateProcess">
            <a:avLst/>
          </a:prstGeom>
          <a:solidFill>
            <a:srgbClr val="F89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unito Black" pitchFamily="2" charset="0"/>
              </a:rPr>
              <a:t>123 + 80 +20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xmlns="" id="{92E80292-C27E-D8F4-95AB-946402D14E1D}"/>
              </a:ext>
            </a:extLst>
          </p:cNvPr>
          <p:cNvSpPr/>
          <p:nvPr/>
        </p:nvSpPr>
        <p:spPr>
          <a:xfrm>
            <a:off x="6803228" y="1194341"/>
            <a:ext cx="2755301" cy="571550"/>
          </a:xfrm>
          <a:prstGeom prst="flowChartAlternateProcess">
            <a:avLst/>
          </a:prstGeom>
          <a:solidFill>
            <a:srgbClr val="F89A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unito Black" pitchFamily="2" charset="0"/>
              </a:rPr>
              <a:t>207 + 64 +36</a:t>
            </a:r>
          </a:p>
        </p:txBody>
      </p:sp>
    </p:spTree>
    <p:extLst>
      <p:ext uri="{BB962C8B-B14F-4D97-AF65-F5344CB8AC3E}">
        <p14:creationId xmlns:p14="http://schemas.microsoft.com/office/powerpoint/2010/main" val="25589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/>
      <p:bldP spid="12" grpId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FD31-84A9-22F2-2E3D-55EA88BB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F2E7C6-B6E4-7476-84DD-B8735E67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CD0091-9F53-F679-8B04-4311F679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582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Nunito Black</vt:lpstr>
      <vt:lpstr>Sigmar One</vt:lpstr>
      <vt:lpstr>Calibri Light</vt:lpstr>
      <vt:lpstr>Tahoma</vt:lpstr>
      <vt:lpstr>Great Vibes</vt:lpstr>
      <vt:lpstr>Arial Nova</vt:lpstr>
      <vt:lpstr>Calibri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acer</cp:lastModifiedBy>
  <cp:revision>13</cp:revision>
  <dcterms:created xsi:type="dcterms:W3CDTF">2022-06-15T15:08:53Z</dcterms:created>
  <dcterms:modified xsi:type="dcterms:W3CDTF">2022-12-18T23:42:31Z</dcterms:modified>
</cp:coreProperties>
</file>