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  <p:sldMasterId id="2147483716" r:id="rId2"/>
    <p:sldMasterId id="2147483721" r:id="rId3"/>
    <p:sldMasterId id="2147483726" r:id="rId4"/>
    <p:sldMasterId id="2147483740" r:id="rId5"/>
    <p:sldMasterId id="2147483752" r:id="rId6"/>
    <p:sldMasterId id="2147483764" r:id="rId7"/>
  </p:sldMasterIdLst>
  <p:notesMasterIdLst>
    <p:notesMasterId r:id="rId34"/>
  </p:notesMasterIdLst>
  <p:sldIdLst>
    <p:sldId id="547" r:id="rId8"/>
    <p:sldId id="548" r:id="rId9"/>
    <p:sldId id="549" r:id="rId10"/>
    <p:sldId id="550" r:id="rId11"/>
    <p:sldId id="551" r:id="rId12"/>
    <p:sldId id="552" r:id="rId13"/>
    <p:sldId id="553" r:id="rId14"/>
    <p:sldId id="554" r:id="rId15"/>
    <p:sldId id="555" r:id="rId16"/>
    <p:sldId id="556" r:id="rId17"/>
    <p:sldId id="557" r:id="rId18"/>
    <p:sldId id="558" r:id="rId19"/>
    <p:sldId id="559" r:id="rId20"/>
    <p:sldId id="560" r:id="rId21"/>
    <p:sldId id="561" r:id="rId22"/>
    <p:sldId id="562" r:id="rId23"/>
    <p:sldId id="563" r:id="rId24"/>
    <p:sldId id="564" r:id="rId25"/>
    <p:sldId id="565" r:id="rId26"/>
    <p:sldId id="258" r:id="rId27"/>
    <p:sldId id="260" r:id="rId28"/>
    <p:sldId id="546" r:id="rId29"/>
    <p:sldId id="262" r:id="rId30"/>
    <p:sldId id="545" r:id="rId31"/>
    <p:sldId id="567" r:id="rId32"/>
    <p:sldId id="56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>
        <p:scale>
          <a:sx n="76" d="100"/>
          <a:sy n="76" d="100"/>
        </p:scale>
        <p:origin x="-50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AE30B-AB0E-4B71-8D25-CC972DABDAF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AEC3D-87E3-4F4A-90AF-C1365B2A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34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1128-6269-4A27-B3EA-1F389F14FD45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847717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706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1128-6269-4A27-B3EA-1F389F14FD45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37233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568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805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5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568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568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19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52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73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63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75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1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6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542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19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81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7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20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63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8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176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206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4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6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83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4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4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4919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6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74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51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5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9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059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62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7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7310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285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102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3240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6844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8790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987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1357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160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881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7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3966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892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108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439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0371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7773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7632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6066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796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59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3353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9373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7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4268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104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329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5768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8791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0612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126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1443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922531"/>
      </p:ext>
    </p:extLst>
  </p:cSld>
  <p:clrMapOvr>
    <a:masterClrMapping/>
  </p:clrMapOvr>
  <p:transition spd="slow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pPr>
                <a:defRPr/>
              </a:pPr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06022"/>
      </p:ext>
    </p:extLst>
  </p:cSld>
  <p:clrMapOvr>
    <a:masterClrMapping/>
  </p:clrMapOvr>
  <p:transition spd="slow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pPr>
                <a:defRPr/>
              </a:pPr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091"/>
      </p:ext>
    </p:extLst>
  </p:cSld>
  <p:clrMapOvr>
    <a:masterClrMapping/>
  </p:clrMapOvr>
  <p:transition spd="slow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187286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9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59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25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97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5" Type="http://schemas.openxmlformats.org/officeDocument/2006/relationships/theme" Target="../theme/theme2.xml"/><Relationship Id="rId15" Type="http://schemas.microsoft.com/office/2007/relationships/hdphoto" Target="../media/hdphoto4.wdp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5" Type="http://schemas.openxmlformats.org/officeDocument/2006/relationships/theme" Target="../theme/theme3.xml"/><Relationship Id="rId15" Type="http://schemas.microsoft.com/office/2007/relationships/hdphoto" Target="../media/hdphoto4.wdp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3.png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3.jpe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4.jpe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9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9" y="-26504"/>
            <a:ext cx="12209231" cy="58020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70" y="3311078"/>
            <a:ext cx="2885201" cy="14446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57" y="4229277"/>
            <a:ext cx="10533017" cy="22004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66" y="3789856"/>
            <a:ext cx="5672876" cy="269420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42" y="4860699"/>
            <a:ext cx="7639689" cy="20115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36" y="5654975"/>
            <a:ext cx="8306459" cy="13924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23" y="5866456"/>
            <a:ext cx="9338300" cy="133491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00" y="5037849"/>
            <a:ext cx="3746699" cy="15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17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0" y="-26504"/>
            <a:ext cx="12209231" cy="58020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9" y="3311076"/>
            <a:ext cx="2885201" cy="14446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57" y="4229277"/>
            <a:ext cx="10533017" cy="22004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65" y="3789854"/>
            <a:ext cx="5672876" cy="269420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41" y="4860699"/>
            <a:ext cx="7639689" cy="20115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36" y="5654975"/>
            <a:ext cx="8306459" cy="13924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23" y="5866456"/>
            <a:ext cx="9338300" cy="133491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9" y="5037849"/>
            <a:ext cx="3746699" cy="15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8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4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5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4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93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6407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88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8.png"/><Relationship Id="rId7" Type="http://schemas.openxmlformats.org/officeDocument/2006/relationships/image" Target="../media/image2.png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10" Type="http://schemas.microsoft.com/office/2007/relationships/hdphoto" Target="../media/hdphoto2.wdp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hyperlink" Target="../../GI&#193;O%20&#193;N%20%20N&#258;M%20H&#7884;C%2024-25/GA%20D&#7840;Y%20T&#7888;T/B&#224;i%20H&#225;t%20Em%20Y&#234;u%20Tr&#432;&#7901;ng%20Em%20-%20Ca%20Nh&#7841;c%20Thi&#7871;u%20Nhi%203D%20Vui%20Nh&#7897;n.mp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gif"/><Relationship Id="rId18" Type="http://schemas.openxmlformats.org/officeDocument/2006/relationships/image" Target="../media/image60.png"/><Relationship Id="rId3" Type="http://schemas.openxmlformats.org/officeDocument/2006/relationships/audio" Target="../media/audio1.wav"/><Relationship Id="rId21" Type="http://schemas.openxmlformats.org/officeDocument/2006/relationships/image" Target="../media/image62.png"/><Relationship Id="rId7" Type="http://schemas.openxmlformats.org/officeDocument/2006/relationships/image" Target="../media/image51.png"/><Relationship Id="rId12" Type="http://schemas.openxmlformats.org/officeDocument/2006/relationships/image" Target="../media/image56.gif"/><Relationship Id="rId17" Type="http://schemas.openxmlformats.org/officeDocument/2006/relationships/slide" Target="slide21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9.jp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gif"/><Relationship Id="rId5" Type="http://schemas.openxmlformats.org/officeDocument/2006/relationships/image" Target="../media/image49.png"/><Relationship Id="rId15" Type="http://schemas.openxmlformats.org/officeDocument/2006/relationships/image" Target="../media/image58.png"/><Relationship Id="rId23" Type="http://schemas.openxmlformats.org/officeDocument/2006/relationships/image" Target="../media/image63.png"/><Relationship Id="rId10" Type="http://schemas.openxmlformats.org/officeDocument/2006/relationships/image" Target="../media/image54.gif"/><Relationship Id="rId19" Type="http://schemas.openxmlformats.org/officeDocument/2006/relationships/slide" Target="slide22.xml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slide" Target="slide23.xml"/><Relationship Id="rId22" Type="http://schemas.openxmlformats.org/officeDocument/2006/relationships/slide" Target="slide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file:///D:\DATA%201\GI&#193;O%20&#193;N%20L&#416;P%202%20N&#258;M%20H&#7884;C%2021-22\GIAO%20AN%20LOP%202\Gi&#243;i%20thi&#7879;u%20tr&#432;&#7901;ng).mp4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Relationship Id="rId5" Type="http://schemas.openxmlformats.org/officeDocument/2006/relationships/hyperlink" Target="../Downloads/B&#224;i%20H&#225;t%20Em%20Y&#234;u%20Tr&#432;&#7901;ng%20Em%20-%20Ca%20Nh&#7841;c%20Thi&#7871;u%20Nhi%203D%20Vui%20Nh&#7897;n.mp4" TargetMode="Externa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microsoft.com/office/2007/relationships/hdphoto" Target="../media/hdphoto7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8" y="-26501"/>
            <a:ext cx="12209231" cy="5802097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80" y="3311083"/>
            <a:ext cx="2885201" cy="144463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013" y="4253033"/>
            <a:ext cx="10533017" cy="220047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75" y="3789862"/>
            <a:ext cx="5672876" cy="269420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52" y="4860706"/>
            <a:ext cx="7639689" cy="201151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555" y="5690600"/>
            <a:ext cx="8306459" cy="139247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31" y="5866462"/>
            <a:ext cx="9338300" cy="133491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5" y="4990350"/>
            <a:ext cx="3746699" cy="150558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681" y="688698"/>
            <a:ext cx="5786659" cy="162140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50" y="614197"/>
            <a:ext cx="5640367" cy="13532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1722135"/>
            <a:ext cx="12192000" cy="267214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华康方圆体W7" pitchFamily="81" charset="-122"/>
                <a:cs typeface="Times New Roman" pitchFamily="18" charset="0"/>
              </a:rPr>
              <a:t>Chào mừng các thầy cô giáo về dự giờ tiết học</a:t>
            </a:r>
            <a:endParaRPr lang="en-US" sz="2800" b="1" dirty="0">
              <a:solidFill>
                <a:srgbClr val="FF0000"/>
              </a:solidFill>
              <a:ea typeface="宋体" pitchFamily="2" charset="-122"/>
            </a:endParaRPr>
          </a:p>
          <a:p>
            <a:pPr algn="ctr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ea typeface="宋体" pitchFamily="2" charset="-122"/>
              </a:rPr>
              <a:t>Tiếng Việt 2</a:t>
            </a:r>
            <a:endParaRPr lang="en-US" altLang="zh-CN" sz="28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华康方圆体W7" pitchFamily="81" charset="-122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 smtClean="0">
              <a:solidFill>
                <a:srgbClr val="FF0000"/>
              </a:solidFill>
              <a:ea typeface="宋体" pitchFamily="2" charset="-122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ea typeface="宋体" pitchFamily="2" charset="-122"/>
                <a:cs typeface="Times New Roman" pitchFamily="18" charset="0"/>
              </a:rPr>
              <a:t>GV: Đào Thị Hiệp</a:t>
            </a:r>
          </a:p>
          <a:p>
            <a:pPr algn="ctr">
              <a:defRPr/>
            </a:pPr>
            <a:r>
              <a:rPr lang="en-US" altLang="zh-CN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华康方圆体W7" pitchFamily="81" charset="-122"/>
                <a:cs typeface="Times New Roman" pitchFamily="18" charset="0"/>
              </a:rPr>
              <a:t>Đơn vị: Trường Tiểu </a:t>
            </a:r>
            <a:r>
              <a:rPr lang="en-US" altLang="zh-CN" sz="28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华康方圆体W7" pitchFamily="81" charset="-122"/>
                <a:cs typeface="Times New Roman" pitchFamily="18" charset="0"/>
              </a:rPr>
              <a:t>học</a:t>
            </a:r>
            <a:r>
              <a:rPr lang="en-US" altLang="zh-CN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华康方圆体W7" pitchFamily="81" charset="-122"/>
                <a:cs typeface="Times New Roman" pitchFamily="18" charset="0"/>
              </a:rPr>
              <a:t> </a:t>
            </a:r>
            <a:r>
              <a:rPr lang="en-US" altLang="zh-CN" sz="28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华康方圆体W7" pitchFamily="81" charset="-122"/>
                <a:cs typeface="Times New Roman" pitchFamily="18" charset="0"/>
              </a:rPr>
              <a:t>Vinh</a:t>
            </a:r>
            <a:r>
              <a:rPr lang="en-US" altLang="zh-CN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华康方圆体W7" pitchFamily="81" charset="-122"/>
                <a:cs typeface="Times New Roman" pitchFamily="18" charset="0"/>
              </a:rPr>
              <a:t> </a:t>
            </a:r>
            <a:r>
              <a:rPr lang="en-US" altLang="zh-CN" sz="28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华康方圆体W7" pitchFamily="81" charset="-122"/>
                <a:cs typeface="Times New Roman" pitchFamily="18" charset="0"/>
              </a:rPr>
              <a:t>Quang</a:t>
            </a:r>
            <a:endParaRPr lang="zh-CN" altLang="en-US" sz="2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华康方圆体W7" pitchFamily="81" charset="-122"/>
              <a:cs typeface="Times New Roman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528" y="1360186"/>
            <a:ext cx="686840" cy="51513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649" y="454519"/>
            <a:ext cx="624459" cy="468344"/>
          </a:xfrm>
          <a:prstGeom prst="rect">
            <a:avLst/>
          </a:prstGeom>
        </p:spPr>
      </p:pic>
      <p:pic>
        <p:nvPicPr>
          <p:cNvPr id="3" name="绿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-1333104" y="1438363"/>
            <a:ext cx="8128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57989" y="275602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CC"/>
                </a:solidFill>
                <a:ea typeface="宋体" pitchFamily="2" charset="-122"/>
                <a:cs typeface="Times New Roman" pitchFamily="18" charset="0"/>
              </a:rPr>
              <a:t>ỦY BAN NHÂN DÂN HUYỆN TIÊN LÃNG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CC"/>
                </a:solidFill>
                <a:ea typeface="宋体" pitchFamily="2" charset="-122"/>
                <a:cs typeface="Times New Roman" pitchFamily="18" charset="0"/>
              </a:rPr>
              <a:t>TRƯỜNG TIỂU HỌC VINH QUANG</a:t>
            </a:r>
            <a:endParaRPr lang="en-US" sz="1600" b="1" dirty="0">
              <a:solidFill>
                <a:srgbClr val="0000CC"/>
              </a:solidFill>
              <a:ea typeface="宋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78378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03 -6.35838E-7 L -3.03181E-6 -6.35838E-7 " pathEditMode="relative" rAng="0" ptsTypes="AA">
                                      <p:cBhvr>
                                        <p:cTn id="16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9311E-6 -4.16185E-6 L 0.04805 -4.16185E-6 " pathEditMode="relative" rAng="0" ptsTypes="AA">
                                      <p:cBhvr>
                                        <p:cTn id="26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2396" y="1716067"/>
            <a:ext cx="10371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70C0"/>
                </a:solidFill>
              </a:rPr>
              <a:t>Nhộn nhịp</a:t>
            </a:r>
            <a:r>
              <a:rPr lang="en-US" sz="2800" dirty="0" smtClean="0">
                <a:solidFill>
                  <a:srgbClr val="0070C0"/>
                </a:solidFill>
              </a:rPr>
              <a:t>: Cảnh nhiều người qua lại hoặc cùng tham gia hoạt động.</a:t>
            </a:r>
            <a:endParaRPr lang="vi-VN" sz="2800" dirty="0">
              <a:solidFill>
                <a:srgbClr val="0070C0"/>
              </a:solidFill>
            </a:endParaRPr>
          </a:p>
        </p:txBody>
      </p:sp>
      <p:pic>
        <p:nvPicPr>
          <p:cNvPr id="8194" name="Picture 2" descr="Tả quang cảnh sân trường em trong giờ ra chơi lớp 6 - 21 bài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65" y="2639961"/>
            <a:ext cx="4592659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hững lễ hội đặc sắc ở kinh thành Thăng Long qua ống kính nhiếp ảnh gia Lê  Bích - Nhịp sống Hà Nộ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169" y="2639959"/>
            <a:ext cx="4607531" cy="356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74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/>
          <p:nvPr/>
        </p:nvSpPr>
        <p:spPr>
          <a:xfrm>
            <a:off x="3106455" y="239397"/>
            <a:ext cx="6663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00"/>
                </a:solidFill>
                <a:latin typeface="Arial-Rounded" panose="020B0500000000000000" charset="0"/>
                <a:cs typeface="Arial-Rounded" panose="020B0500000000000000" charset="0"/>
              </a:rPr>
              <a:t>     Yêu 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charset="0"/>
                <a:cs typeface="Arial-Rounded" panose="020B0500000000000000" charset="0"/>
              </a:rPr>
              <a:t>lắm trường </a:t>
            </a:r>
            <a:r>
              <a:rPr lang="en-US" sz="4000" dirty="0" smtClean="0">
                <a:solidFill>
                  <a:srgbClr val="000000"/>
                </a:solidFill>
                <a:latin typeface="Arial-Rounded" panose="020B0500000000000000" charset="0"/>
                <a:cs typeface="Arial-Rounded" panose="020B0500000000000000" charset="0"/>
              </a:rPr>
              <a:t>ơi!</a:t>
            </a:r>
            <a:endParaRPr lang="en-US" sz="4000" dirty="0">
              <a:solidFill>
                <a:srgbClr val="00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457" y="1177449"/>
            <a:ext cx="3832964" cy="3438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36" y="1741118"/>
            <a:ext cx="4784421" cy="2987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776" y="4596964"/>
            <a:ext cx="542925" cy="3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623" y="1822757"/>
            <a:ext cx="115888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171" y="2687051"/>
            <a:ext cx="115888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223" y="3451137"/>
            <a:ext cx="115888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131" y="4152593"/>
            <a:ext cx="115888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969" y="4152593"/>
            <a:ext cx="115888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776" y="1700672"/>
            <a:ext cx="628651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260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/>
          <p:nvPr/>
        </p:nvSpPr>
        <p:spPr>
          <a:xfrm>
            <a:off x="3106455" y="239397"/>
            <a:ext cx="6663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00"/>
                </a:solidFill>
                <a:latin typeface="Arial-Rounded" panose="020B0500000000000000" charset="0"/>
                <a:cs typeface="Arial-Rounded" panose="020B0500000000000000" charset="0"/>
              </a:rPr>
              <a:t>     Yêu 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charset="0"/>
                <a:cs typeface="Arial-Rounded" panose="020B0500000000000000" charset="0"/>
              </a:rPr>
              <a:t>lắm trường </a:t>
            </a:r>
            <a:r>
              <a:rPr lang="en-US" sz="4000" dirty="0" smtClean="0">
                <a:solidFill>
                  <a:srgbClr val="000000"/>
                </a:solidFill>
                <a:latin typeface="Arial-Rounded" panose="020B0500000000000000" charset="0"/>
                <a:cs typeface="Arial-Rounded" panose="020B0500000000000000" charset="0"/>
              </a:rPr>
              <a:t>ơi!</a:t>
            </a:r>
            <a:endParaRPr lang="en-US" sz="4000" dirty="0">
              <a:solidFill>
                <a:srgbClr val="00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725" y="1803747"/>
            <a:ext cx="4783768" cy="2645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68" y="3507202"/>
            <a:ext cx="542925" cy="3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714" y="2269216"/>
            <a:ext cx="542925" cy="3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017" y="1585850"/>
            <a:ext cx="628651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29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8148" y="926928"/>
            <a:ext cx="8805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70C0"/>
                </a:solidFill>
              </a:rPr>
              <a:t>Bàn tay lá</a:t>
            </a:r>
            <a:r>
              <a:rPr lang="en-US" sz="2800" dirty="0" smtClean="0">
                <a:solidFill>
                  <a:srgbClr val="0070C0"/>
                </a:solidFill>
              </a:rPr>
              <a:t>: Cành lá xòe như một bàn tay.</a:t>
            </a:r>
            <a:endParaRPr lang="vi-VN" sz="2800" dirty="0">
              <a:solidFill>
                <a:srgbClr val="0070C0"/>
              </a:solidFill>
            </a:endParaRPr>
          </a:p>
        </p:txBody>
      </p:sp>
      <p:pic>
        <p:nvPicPr>
          <p:cNvPr id="1028" name="Picture 4" descr="Tả cây bàng ở sân trường em - Kho văn mẫ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41" y="2292263"/>
            <a:ext cx="5311037" cy="444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ây bàng trước sân trường em - Website của Đỗ Trọng Hù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32" y="2292263"/>
            <a:ext cx="5243737" cy="427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07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/>
          <p:nvPr/>
        </p:nvSpPr>
        <p:spPr>
          <a:xfrm>
            <a:off x="3106455" y="239397"/>
            <a:ext cx="6663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00"/>
                </a:solidFill>
                <a:latin typeface="Arial-Rounded" panose="020B0500000000000000" charset="0"/>
                <a:cs typeface="Arial-Rounded" panose="020B0500000000000000" charset="0"/>
              </a:rPr>
              <a:t>     Yêu 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charset="0"/>
                <a:cs typeface="Arial-Rounded" panose="020B0500000000000000" charset="0"/>
              </a:rPr>
              <a:t>lắm trường </a:t>
            </a:r>
            <a:r>
              <a:rPr lang="en-US" sz="4000" dirty="0" smtClean="0">
                <a:solidFill>
                  <a:srgbClr val="000000"/>
                </a:solidFill>
                <a:latin typeface="Arial-Rounded" panose="020B0500000000000000" charset="0"/>
                <a:cs typeface="Arial-Rounded" panose="020B0500000000000000" charset="0"/>
              </a:rPr>
              <a:t>ơi!</a:t>
            </a:r>
            <a:endParaRPr lang="en-US" sz="4000" dirty="0">
              <a:solidFill>
                <a:srgbClr val="00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107" y="1402915"/>
            <a:ext cx="4783768" cy="2645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498" y="3118896"/>
            <a:ext cx="542925" cy="3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518" y="1830804"/>
            <a:ext cx="542925" cy="3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687" y="1371821"/>
            <a:ext cx="115888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785" y="2023173"/>
            <a:ext cx="115888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589" y="2561791"/>
            <a:ext cx="115888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3350929"/>
            <a:ext cx="115888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5" y="3353017"/>
            <a:ext cx="115888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393" y="1222596"/>
            <a:ext cx="628651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19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/>
          <p:nvPr/>
        </p:nvSpPr>
        <p:spPr>
          <a:xfrm>
            <a:off x="3106455" y="239397"/>
            <a:ext cx="6663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00"/>
                </a:solidFill>
                <a:latin typeface="Arial-Rounded" panose="020B0500000000000000" charset="0"/>
                <a:cs typeface="Arial-Rounded" panose="020B0500000000000000" charset="0"/>
              </a:rPr>
              <a:t>     Yêu 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charset="0"/>
                <a:cs typeface="Arial-Rounded" panose="020B0500000000000000" charset="0"/>
              </a:rPr>
              <a:t>lắm trường </a:t>
            </a:r>
            <a:r>
              <a:rPr lang="en-US" sz="4000" dirty="0" smtClean="0">
                <a:solidFill>
                  <a:srgbClr val="000000"/>
                </a:solidFill>
                <a:latin typeface="Arial-Rounded" panose="020B0500000000000000" charset="0"/>
                <a:cs typeface="Arial-Rounded" panose="020B0500000000000000" charset="0"/>
              </a:rPr>
              <a:t>ơi!</a:t>
            </a:r>
            <a:endParaRPr lang="en-US" sz="4000" dirty="0">
              <a:solidFill>
                <a:srgbClr val="00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69" y="1590807"/>
            <a:ext cx="4113171" cy="244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442581" y="1565017"/>
            <a:ext cx="513567" cy="52768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kern="0" dirty="0" smtClean="0">
                <a:solidFill>
                  <a:sysClr val="window" lastClr="FFFFFF"/>
                </a:solidFill>
                <a:latin typeface="Arial-Rounded" panose="020B0500000000000000" charset="0"/>
                <a:cs typeface="Arial-Rounded" panose="020B0500000000000000" charset="0"/>
              </a:rPr>
              <a:t>4</a:t>
            </a:r>
            <a:endParaRPr lang="en-US" sz="2800" kern="0" dirty="0">
              <a:solidFill>
                <a:sysClr val="window" lastClr="FFFFFF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7" y="2645968"/>
            <a:ext cx="1427208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363" y="1547185"/>
            <a:ext cx="115888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709" y="2223589"/>
            <a:ext cx="115888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981" y="2762207"/>
            <a:ext cx="115888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357" y="3325877"/>
            <a:ext cx="115888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179" y="3327965"/>
            <a:ext cx="115888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70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/>
          <p:nvPr/>
        </p:nvSpPr>
        <p:spPr>
          <a:xfrm>
            <a:off x="3106455" y="239397"/>
            <a:ext cx="6663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00"/>
                </a:solidFill>
                <a:latin typeface="Arial-Rounded" panose="020B0500000000000000" charset="0"/>
                <a:cs typeface="Arial-Rounded" panose="020B0500000000000000" charset="0"/>
              </a:rPr>
              <a:t>     Yêu 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charset="0"/>
                <a:cs typeface="Arial-Rounded" panose="020B0500000000000000" charset="0"/>
              </a:rPr>
              <a:t>lắm trường </a:t>
            </a:r>
            <a:r>
              <a:rPr lang="en-US" sz="4000" dirty="0" smtClean="0">
                <a:solidFill>
                  <a:srgbClr val="000000"/>
                </a:solidFill>
                <a:latin typeface="Arial-Rounded" panose="020B0500000000000000" charset="0"/>
                <a:cs typeface="Arial-Rounded" panose="020B0500000000000000" charset="0"/>
              </a:rPr>
              <a:t>ơi!</a:t>
            </a:r>
            <a:endParaRPr lang="en-US" sz="4000" dirty="0">
              <a:solidFill>
                <a:srgbClr val="00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457" y="1703541"/>
            <a:ext cx="4121063" cy="238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523273" y="1608610"/>
            <a:ext cx="537211" cy="52768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kern="0" dirty="0" smtClean="0">
                <a:solidFill>
                  <a:sysClr val="window" lastClr="FFFFFF"/>
                </a:solidFill>
                <a:latin typeface="Arial-Rounded" panose="020B0500000000000000" charset="0"/>
                <a:cs typeface="Arial-Rounded" panose="020B0500000000000000" charset="0"/>
              </a:rPr>
              <a:t>5</a:t>
            </a:r>
            <a:endParaRPr lang="en-US" sz="2800" kern="0" dirty="0">
              <a:solidFill>
                <a:sysClr val="window" lastClr="FFFFFF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63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1250" y="1716067"/>
            <a:ext cx="10922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70C0"/>
                </a:solidFill>
              </a:rPr>
              <a:t>Cười khúc khích</a:t>
            </a:r>
            <a:r>
              <a:rPr lang="en-US" sz="2800" dirty="0" smtClean="0">
                <a:solidFill>
                  <a:srgbClr val="0070C0"/>
                </a:solidFill>
              </a:rPr>
              <a:t>: Từ gợi tả tiếng cười nhỏ và liên tiếp, biểu lộ sự thích thú.</a:t>
            </a:r>
            <a:endParaRPr lang="vi-VN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6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/>
          <p:nvPr/>
        </p:nvSpPr>
        <p:spPr>
          <a:xfrm>
            <a:off x="3106455" y="239397"/>
            <a:ext cx="6663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00"/>
                </a:solidFill>
                <a:latin typeface="Arial-Rounded" panose="020B0500000000000000" charset="0"/>
                <a:cs typeface="Arial-Rounded" panose="020B0500000000000000" charset="0"/>
              </a:rPr>
              <a:t>     Yêu 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charset="0"/>
                <a:cs typeface="Arial-Rounded" panose="020B0500000000000000" charset="0"/>
              </a:rPr>
              <a:t>lắm trường </a:t>
            </a:r>
            <a:r>
              <a:rPr lang="en-US" sz="4000" dirty="0" smtClean="0">
                <a:solidFill>
                  <a:srgbClr val="000000"/>
                </a:solidFill>
                <a:latin typeface="Arial-Rounded" panose="020B0500000000000000" charset="0"/>
                <a:cs typeface="Arial-Rounded" panose="020B0500000000000000" charset="0"/>
              </a:rPr>
              <a:t>ơi!</a:t>
            </a:r>
            <a:endParaRPr lang="en-US" sz="4000" dirty="0">
              <a:solidFill>
                <a:srgbClr val="00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705621" y="1571030"/>
            <a:ext cx="538619" cy="658603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kern="0" dirty="0" smtClean="0">
                <a:solidFill>
                  <a:sysClr val="window" lastClr="FFFFFF"/>
                </a:solidFill>
                <a:latin typeface="Arial-Rounded" panose="020B0500000000000000" charset="0"/>
                <a:cs typeface="Arial-Rounded" panose="020B0500000000000000" charset="0"/>
              </a:rPr>
              <a:t>5</a:t>
            </a:r>
            <a:endParaRPr lang="en-US" sz="2800" kern="0" dirty="0">
              <a:solidFill>
                <a:sysClr val="window" lastClr="FFFFFF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622" y="1503124"/>
            <a:ext cx="5227137" cy="2893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686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7"/>
            <a:ext cx="5391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Yêu lắm trường 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ơi!</a:t>
            </a:r>
            <a:endParaRPr lang="en-US" sz="40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76021" y="1208405"/>
            <a:ext cx="9479280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4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677" y="292190"/>
            <a:ext cx="2937933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4148">
            <a:off x="-163157" y="2661562"/>
            <a:ext cx="6605564" cy="241964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601" y="4700711"/>
            <a:ext cx="686840" cy="5151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97" y="4752103"/>
            <a:ext cx="624459" cy="4683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1863209"/>
            <a:ext cx="1219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en-US" sz="4800" b="1" dirty="0" smtClean="0">
                <a:ln w="11430"/>
                <a:gradFill>
                  <a:gsLst>
                    <a:gs pos="0">
                      <a:srgbClr val="FF0066">
                        <a:tint val="70000"/>
                        <a:satMod val="245000"/>
                      </a:srgbClr>
                    </a:gs>
                    <a:gs pos="75000">
                      <a:srgbClr val="FF0066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F0066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宋体" pitchFamily="2" charset="-122"/>
              </a:rPr>
              <a:t>Khởi động</a:t>
            </a:r>
          </a:p>
        </p:txBody>
      </p:sp>
      <p:sp>
        <p:nvSpPr>
          <p:cNvPr id="2" name="Right Arrow 1">
            <a:hlinkClick r:id="rId7" action="ppaction://hlinkfile"/>
          </p:cNvPr>
          <p:cNvSpPr/>
          <p:nvPr/>
        </p:nvSpPr>
        <p:spPr>
          <a:xfrm>
            <a:off x="8016658" y="4334005"/>
            <a:ext cx="1302706" cy="129018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24234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=""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=""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=""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4" action="ppaction://hlinksldjump"/>
            <a:extLst>
              <a:ext uri="{FF2B5EF4-FFF2-40B4-BE49-F238E27FC236}">
                <a16:creationId xmlns=""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48" y="947451"/>
            <a:ext cx="6218675" cy="4659133"/>
          </a:xfrm>
          <a:prstGeom prst="rect">
            <a:avLst/>
          </a:prstGeom>
        </p:spPr>
      </p:pic>
      <p:pic>
        <p:nvPicPr>
          <p:cNvPr id="20" name="1a">
            <a:hlinkClick r:id="rId17" action="ppaction://hlinksldjump"/>
            <a:extLst>
              <a:ext uri="{FF2B5EF4-FFF2-40B4-BE49-F238E27FC236}">
                <a16:creationId xmlns=""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64" y="866017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9" action="ppaction://hlinksldjump"/>
            <a:extLst>
              <a:ext uri="{FF2B5EF4-FFF2-40B4-BE49-F238E27FC236}">
                <a16:creationId xmlns=""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047" y="839697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4" action="ppaction://hlinksldjump"/>
            <a:extLst>
              <a:ext uri="{FF2B5EF4-FFF2-40B4-BE49-F238E27FC236}">
                <a16:creationId xmlns=""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864" y="3005505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2" action="ppaction://hlinksldjump"/>
            <a:extLst>
              <a:ext uri="{FF2B5EF4-FFF2-40B4-BE49-F238E27FC236}">
                <a16:creationId xmlns=""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644" y="3062164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=""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7303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 4 bài thơ: “Yêu lắm trường ơi!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989100" y="2774622"/>
            <a:ext cx="377058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cô ngọt ngào</a:t>
            </a:r>
          </a:p>
          <a:p>
            <a:pPr lvl="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Thấm từng trang sách</a:t>
            </a:r>
          </a:p>
          <a:p>
            <a:pPr lvl="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không đến lớp</a:t>
            </a:r>
          </a:p>
          <a:p>
            <a:pPr lvl="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 nhớ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ghê!</a:t>
            </a: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83198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“ Yêu lắm trường ơi” có mấy khổ thơ?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250066" y="3300714"/>
            <a:ext cx="2499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án: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</a:p>
        </p:txBody>
      </p:sp>
    </p:spTree>
    <p:extLst>
      <p:ext uri="{BB962C8B-B14F-4D97-AF65-F5344CB8AC3E}">
        <p14:creationId xmlns:p14="http://schemas.microsoft.com/office/powerpoint/2010/main" val="255857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3946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 nhịp nghĩa là gì?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250066" y="3300714"/>
            <a:ext cx="9910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8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Nhộn nhịp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Cảnh nhiều người qua lại hoặc cùng tham gia hoạt 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=""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59022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lang="vi-VN" sz="2800" dirty="0">
                <a:solidFill>
                  <a:prstClr val="white"/>
                </a:solidFill>
                <a:latin typeface="Times New Roman"/>
              </a:rPr>
              <a:t>Tiên học lễ, hậu học văn</a:t>
            </a:r>
          </a:p>
          <a:p>
            <a:pPr lvl="0"/>
            <a:r>
              <a:rPr lang="vi-VN" sz="2800" dirty="0">
                <a:solidFill>
                  <a:prstClr val="white"/>
                </a:solidFill>
                <a:latin typeface="Times New Roman"/>
              </a:rPr>
              <a:t> Mái gì dạy dỗ chúng em nên người?</a:t>
            </a:r>
          </a:p>
          <a:p>
            <a:pPr lvl="0"/>
            <a:r>
              <a:rPr lang="vi-VN" sz="2800" dirty="0">
                <a:solidFill>
                  <a:prstClr val="white"/>
                </a:solidFill>
                <a:latin typeface="Times New Roman"/>
              </a:rPr>
              <a:t>                                            Là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1250066" y="3832342"/>
            <a:ext cx="3440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án: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78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3" action="ppaction://hlinkfile"/>
          </p:cNvPr>
          <p:cNvSpPr/>
          <p:nvPr/>
        </p:nvSpPr>
        <p:spPr>
          <a:xfrm>
            <a:off x="5135671" y="2116899"/>
            <a:ext cx="5098093" cy="3081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482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2" y="-1252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>
            <a:hlinkClick r:id="rId5" action="ppaction://hlinkfile"/>
          </p:cNvPr>
          <p:cNvSpPr/>
          <p:nvPr/>
        </p:nvSpPr>
        <p:spPr>
          <a:xfrm>
            <a:off x="10571969" y="5298510"/>
            <a:ext cx="1620033" cy="9018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863209"/>
            <a:ext cx="1219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en-US" sz="4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宋体" pitchFamily="2" charset="-122"/>
              </a:rPr>
              <a:t>XIN TRÂN TRỌNG CẢM ƠN! </a:t>
            </a:r>
          </a:p>
        </p:txBody>
      </p:sp>
    </p:spTree>
    <p:extLst>
      <p:ext uri="{BB962C8B-B14F-4D97-AF65-F5344CB8AC3E}">
        <p14:creationId xmlns:p14="http://schemas.microsoft.com/office/powerpoint/2010/main" val="1577295488"/>
      </p:ext>
    </p:extLst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/>
          <p:nvPr/>
        </p:nvSpPr>
        <p:spPr>
          <a:xfrm>
            <a:off x="814192" y="239396"/>
            <a:ext cx="101210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00"/>
                </a:solidFill>
                <a:latin typeface="Arial-Rounded" panose="020B0500000000000000" charset="0"/>
                <a:cs typeface="Arial-Rounded" panose="020B0500000000000000" charset="0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</a:rPr>
              <a:t>Thứ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</a:rPr>
              <a:t>Hai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</a:rPr>
              <a:t>ngày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</a:rPr>
              <a:t>21 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</a:rPr>
              <a:t>tháng 10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</a:rPr>
              <a:t>năm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</a:rPr>
              <a:t>2024</a:t>
            </a:r>
            <a:endParaRPr lang="en-US" sz="4000" dirty="0" smtClean="0">
              <a:solidFill>
                <a:srgbClr val="0070C0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Tiếng Việt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Đọc</a:t>
            </a:r>
            <a:endParaRPr lang="en-US" sz="4000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Tiết 25: Bài 13:Yêu 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lắm trường </a:t>
            </a:r>
            <a:r>
              <a:rPr lang="en-US" sz="4000" dirty="0" smtClean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ơi!</a:t>
            </a:r>
            <a:endParaRPr lang="en-US" sz="4000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79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108" y="801667"/>
            <a:ext cx="7565722" cy="279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014" y="3594908"/>
            <a:ext cx="3845489" cy="295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23" y="4747334"/>
            <a:ext cx="2613860" cy="237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4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7"/>
            <a:ext cx="5391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Yêu lắm trường 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ơi!</a:t>
            </a:r>
            <a:endParaRPr lang="en-US" sz="40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76021" y="1208405"/>
            <a:ext cx="9479280" cy="521208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25084" y="1141097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4127804" y="4032639"/>
            <a:ext cx="381565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4</a:t>
            </a:r>
            <a:endParaRPr lang="en-US" sz="2800" dirty="0">
              <a:solidFill>
                <a:prstClr val="white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919900" y="4001076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Arial-Rounded" panose="020B0500000000000000" charset="0"/>
                <a:cs typeface="Arial-Rounded" panose="020B0500000000000000" charset="0"/>
              </a:rPr>
              <a:t>5</a:t>
            </a:r>
            <a:endParaRPr lang="en-US" sz="2800" dirty="0">
              <a:solidFill>
                <a:prstClr val="white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61" y="2953272"/>
            <a:ext cx="628651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652" y="2049312"/>
            <a:ext cx="628651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96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/>
          <p:nvPr/>
        </p:nvSpPr>
        <p:spPr>
          <a:xfrm>
            <a:off x="3106455" y="239397"/>
            <a:ext cx="6663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00"/>
                </a:solidFill>
                <a:latin typeface="Arial-Rounded" panose="020B0500000000000000" charset="0"/>
                <a:cs typeface="Arial-Rounded" panose="020B0500000000000000" charset="0"/>
              </a:rPr>
              <a:t>     Yêu 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charset="0"/>
                <a:cs typeface="Arial-Rounded" panose="020B0500000000000000" charset="0"/>
              </a:rPr>
              <a:t>lắm trường </a:t>
            </a:r>
            <a:r>
              <a:rPr lang="en-US" sz="4000" dirty="0" smtClean="0">
                <a:solidFill>
                  <a:srgbClr val="000000"/>
                </a:solidFill>
                <a:latin typeface="Arial-Rounded" panose="020B0500000000000000" charset="0"/>
                <a:cs typeface="Arial-Rounded" panose="020B0500000000000000" charset="0"/>
              </a:rPr>
              <a:t>ơi!</a:t>
            </a:r>
            <a:endParaRPr lang="en-US" sz="4000" dirty="0">
              <a:solidFill>
                <a:srgbClr val="00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615" y="1390391"/>
            <a:ext cx="3832964" cy="278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>
            <a:off x="3895595" y="3387007"/>
            <a:ext cx="1402921" cy="0"/>
          </a:xfrm>
          <a:prstGeom prst="line">
            <a:avLst/>
          </a:prstGeom>
          <a:noFill/>
          <a:ln w="38100" cap="flat" cmpd="sng" algn="ctr">
            <a:solidFill>
              <a:srgbClr val="ED2F6A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46479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2396" y="1716067"/>
            <a:ext cx="9532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70C0"/>
                </a:solidFill>
              </a:rPr>
              <a:t>Xôn xao</a:t>
            </a:r>
            <a:r>
              <a:rPr lang="en-US" sz="2800" dirty="0" smtClean="0">
                <a:solidFill>
                  <a:srgbClr val="0070C0"/>
                </a:solidFill>
              </a:rPr>
              <a:t>: tả âm thanh, tiếng động từ nhiều phía xen lẫn nhau.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9557" y="2705622"/>
            <a:ext cx="9031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70C0"/>
                </a:solidFill>
              </a:rPr>
              <a:t>Khúc nhạc</a:t>
            </a:r>
            <a:r>
              <a:rPr lang="en-US" sz="2800" dirty="0" smtClean="0">
                <a:solidFill>
                  <a:srgbClr val="0070C0"/>
                </a:solidFill>
              </a:rPr>
              <a:t>: Là một đoạn nhạc trong bài</a:t>
            </a:r>
            <a:endParaRPr lang="vi-VN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25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/>
          <p:nvPr/>
        </p:nvSpPr>
        <p:spPr>
          <a:xfrm>
            <a:off x="3106455" y="364656"/>
            <a:ext cx="6663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00"/>
                </a:solidFill>
                <a:latin typeface="Arial-Rounded" panose="020B0500000000000000" charset="0"/>
                <a:cs typeface="Arial-Rounded" panose="020B0500000000000000" charset="0"/>
              </a:rPr>
              <a:t>     Yêu 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charset="0"/>
                <a:cs typeface="Arial-Rounded" panose="020B0500000000000000" charset="0"/>
              </a:rPr>
              <a:t>lắm trường </a:t>
            </a:r>
            <a:r>
              <a:rPr lang="en-US" sz="4000" dirty="0" smtClean="0">
                <a:solidFill>
                  <a:srgbClr val="000000"/>
                </a:solidFill>
                <a:latin typeface="Arial-Rounded" panose="020B0500000000000000" charset="0"/>
                <a:cs typeface="Arial-Rounded" panose="020B0500000000000000" charset="0"/>
              </a:rPr>
              <a:t>ơi!</a:t>
            </a:r>
            <a:endParaRPr lang="en-US" sz="4000" dirty="0">
              <a:solidFill>
                <a:srgbClr val="00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615" y="1390391"/>
            <a:ext cx="3832964" cy="278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>
            <a:off x="3908121" y="3361955"/>
            <a:ext cx="1102290" cy="0"/>
          </a:xfrm>
          <a:prstGeom prst="line">
            <a:avLst/>
          </a:prstGeom>
          <a:noFill/>
          <a:ln w="38100" cap="flat" cmpd="sng" algn="ctr">
            <a:solidFill>
              <a:srgbClr val="ED2F6A"/>
            </a:solidFill>
            <a:prstDash val="solid"/>
            <a:miter lim="800000"/>
          </a:ln>
          <a:effectLst/>
        </p:spPr>
      </p:cxnSp>
      <p:cxnSp>
        <p:nvCxnSpPr>
          <p:cNvPr id="12" name="Straight Connector 11"/>
          <p:cNvCxnSpPr/>
          <p:nvPr/>
        </p:nvCxnSpPr>
        <p:spPr>
          <a:xfrm flipH="1">
            <a:off x="7050391" y="1624178"/>
            <a:ext cx="76200" cy="440086"/>
          </a:xfrm>
          <a:prstGeom prst="line">
            <a:avLst/>
          </a:prstGeom>
          <a:noFill/>
          <a:ln w="38100" cap="flat" cmpd="sng" algn="ctr">
            <a:solidFill>
              <a:srgbClr val="ED2F6A"/>
            </a:solidFill>
            <a:prstDash val="solid"/>
            <a:miter lim="800000"/>
          </a:ln>
          <a:effectLst/>
        </p:spPr>
      </p:cxnSp>
      <p:cxnSp>
        <p:nvCxnSpPr>
          <p:cNvPr id="13" name="Straight Connector 12"/>
          <p:cNvCxnSpPr/>
          <p:nvPr/>
        </p:nvCxnSpPr>
        <p:spPr>
          <a:xfrm flipH="1">
            <a:off x="6837448" y="2263004"/>
            <a:ext cx="76200" cy="440086"/>
          </a:xfrm>
          <a:prstGeom prst="line">
            <a:avLst/>
          </a:prstGeom>
          <a:noFill/>
          <a:ln w="38100" cap="flat" cmpd="sng" algn="ctr">
            <a:solidFill>
              <a:srgbClr val="ED2F6A"/>
            </a:solidFill>
            <a:prstDash val="solid"/>
            <a:miter lim="800000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 flipH="1">
            <a:off x="7102583" y="2853814"/>
            <a:ext cx="76200" cy="440086"/>
          </a:xfrm>
          <a:prstGeom prst="line">
            <a:avLst/>
          </a:prstGeom>
          <a:noFill/>
          <a:ln w="38100" cap="flat" cmpd="sng" algn="ctr">
            <a:solidFill>
              <a:srgbClr val="ED2F6A"/>
            </a:solidFill>
            <a:prstDash val="solid"/>
            <a:miter lim="800000"/>
          </a:ln>
          <a:effectLst/>
        </p:spPr>
      </p:cxnSp>
      <p:cxnSp>
        <p:nvCxnSpPr>
          <p:cNvPr id="15" name="Straight Connector 14"/>
          <p:cNvCxnSpPr/>
          <p:nvPr/>
        </p:nvCxnSpPr>
        <p:spPr>
          <a:xfrm flipH="1">
            <a:off x="7388592" y="3578234"/>
            <a:ext cx="76200" cy="440086"/>
          </a:xfrm>
          <a:prstGeom prst="line">
            <a:avLst/>
          </a:prstGeom>
          <a:noFill/>
          <a:ln w="38100" cap="flat" cmpd="sng" algn="ctr">
            <a:solidFill>
              <a:srgbClr val="ED2F6A"/>
            </a:solidFill>
            <a:prstDash val="solid"/>
            <a:miter lim="800000"/>
          </a:ln>
          <a:effectLst/>
        </p:spPr>
      </p:cxnSp>
      <p:cxnSp>
        <p:nvCxnSpPr>
          <p:cNvPr id="16" name="Straight Connector 15"/>
          <p:cNvCxnSpPr/>
          <p:nvPr/>
        </p:nvCxnSpPr>
        <p:spPr>
          <a:xfrm flipH="1">
            <a:off x="7502371" y="3592848"/>
            <a:ext cx="76200" cy="440086"/>
          </a:xfrm>
          <a:prstGeom prst="line">
            <a:avLst/>
          </a:prstGeom>
          <a:noFill/>
          <a:ln w="38100" cap="flat" cmpd="sng" algn="ctr">
            <a:solidFill>
              <a:srgbClr val="ED2F6A"/>
            </a:solidFill>
            <a:prstDash val="solid"/>
            <a:miter lim="800000"/>
          </a:ln>
          <a:effectLst/>
        </p:spPr>
      </p:cxnSp>
      <p:sp>
        <p:nvSpPr>
          <p:cNvPr id="11" name="Oval 10"/>
          <p:cNvSpPr/>
          <p:nvPr/>
        </p:nvSpPr>
        <p:spPr>
          <a:xfrm>
            <a:off x="2741769" y="1529403"/>
            <a:ext cx="537211" cy="52768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kern="0" dirty="0">
                <a:solidFill>
                  <a:sysClr val="window" lastClr="FFFFFF"/>
                </a:solidFill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6101217" y="1973657"/>
            <a:ext cx="865338" cy="0"/>
          </a:xfrm>
          <a:prstGeom prst="line">
            <a:avLst/>
          </a:prstGeom>
          <a:noFill/>
          <a:ln w="38100" cap="flat" cmpd="sng" algn="ctr">
            <a:solidFill>
              <a:srgbClr val="ED2F6A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588485945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/>
          <p:nvPr/>
        </p:nvSpPr>
        <p:spPr>
          <a:xfrm>
            <a:off x="3106455" y="239397"/>
            <a:ext cx="6663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00"/>
                </a:solidFill>
                <a:latin typeface="Arial-Rounded" panose="020B0500000000000000" charset="0"/>
                <a:cs typeface="Arial-Rounded" panose="020B0500000000000000" charset="0"/>
              </a:rPr>
              <a:t>     Yêu 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charset="0"/>
                <a:cs typeface="Arial-Rounded" panose="020B0500000000000000" charset="0"/>
              </a:rPr>
              <a:t>lắm trường </a:t>
            </a:r>
            <a:r>
              <a:rPr lang="en-US" sz="4000" dirty="0" smtClean="0">
                <a:solidFill>
                  <a:srgbClr val="000000"/>
                </a:solidFill>
                <a:latin typeface="Arial-Rounded" panose="020B0500000000000000" charset="0"/>
                <a:cs typeface="Arial-Rounded" panose="020B0500000000000000" charset="0"/>
              </a:rPr>
              <a:t>ơi!</a:t>
            </a:r>
            <a:endParaRPr lang="en-US" sz="4000" dirty="0">
              <a:solidFill>
                <a:srgbClr val="00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457" y="1177449"/>
            <a:ext cx="3832964" cy="3438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36" y="1741118"/>
            <a:ext cx="4784421" cy="2987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776" y="4596964"/>
            <a:ext cx="542925" cy="3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8" y="1713198"/>
            <a:ext cx="628651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65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320</Words>
  <Application>Microsoft Office PowerPoint</Application>
  <PresentationFormat>Custom</PresentationFormat>
  <Paragraphs>59</Paragraphs>
  <Slides>26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Office Theme</vt:lpstr>
      <vt:lpstr>Office 主题</vt:lpstr>
      <vt:lpstr>1_Office 主题</vt:lpstr>
      <vt:lpstr>8_Office Theme</vt:lpstr>
      <vt:lpstr>2_Office 主题​​</vt:lpstr>
      <vt:lpstr>3_Office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30</cp:revision>
  <dcterms:created xsi:type="dcterms:W3CDTF">2021-05-24T13:36:31Z</dcterms:created>
  <dcterms:modified xsi:type="dcterms:W3CDTF">2024-10-21T02:36:08Z</dcterms:modified>
</cp:coreProperties>
</file>