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1376" r:id="rId2"/>
    <p:sldId id="1507" r:id="rId3"/>
    <p:sldId id="1505" r:id="rId4"/>
    <p:sldId id="1523" r:id="rId5"/>
    <p:sldId id="1504" r:id="rId6"/>
  </p:sldIdLst>
  <p:sldSz cx="12192000" cy="6858000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03BD"/>
    <a:srgbClr val="1B04FA"/>
    <a:srgbClr val="FF0066"/>
    <a:srgbClr val="F9FECE"/>
    <a:srgbClr val="FCFEB0"/>
    <a:srgbClr val="3333CC"/>
    <a:srgbClr val="1C11AF"/>
    <a:srgbClr val="FF0000"/>
    <a:srgbClr val="F7FA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03" autoAdjust="0"/>
    <p:restoredTop sz="86455" autoAdjust="0"/>
  </p:normalViewPr>
  <p:slideViewPr>
    <p:cSldViewPr snapToGrid="0">
      <p:cViewPr varScale="1">
        <p:scale>
          <a:sx n="63" d="100"/>
          <a:sy n="63" d="100"/>
        </p:scale>
        <p:origin x="-522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51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852B7B-34B2-4118-8875-D5CD0C2E48F4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61CF8A-28E2-4785-8151-098E1A36E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531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rgbClr val="00B050"/>
                </a:solidFill>
              </a:rPr>
              <a:t>Tác giả biên soạn: :Lê Thị Chinh: Zalo: 0982276629. Fb:https://www.facebook.com/ti.gon.566. Nhóm chia sẻ tài </a:t>
            </a:r>
            <a:r>
              <a:rPr lang="en-US"/>
              <a:t>liệu:https://www.facebook.com/groups/1448467355535530. Mong nhận đ</a:t>
            </a:r>
            <a:r>
              <a:rPr lang="vi-VN"/>
              <a:t>ư</a:t>
            </a:r>
            <a:r>
              <a:rPr lang="en-US"/>
              <a:t>ợc sự phản hồi,góp ý từ quý thầy cô để bộ giáo án đ</a:t>
            </a:r>
            <a:r>
              <a:rPr lang="vi-VN"/>
              <a:t>ư</a:t>
            </a:r>
            <a:r>
              <a:rPr lang="en-US"/>
              <a:t>ợc hoàn thiện. Trân trọng!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61CF8A-28E2-4785-8151-098E1A36ED4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3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61CF8A-28E2-4785-8151-098E1A36ED4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593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7C47F3D-9245-44A6-AA3F-A2B8B568D6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9F9283B-9385-4C6D-A251-71CF89BA9F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2D559B7-EAB5-4594-A268-B76FACD84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AC42311-4061-450F-8A24-33E954183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6BCF3C-DB24-4ED8-9084-2DA05E53F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94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233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442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5636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8919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689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499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7048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234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1171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741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7C47F3D-9245-44A6-AA3F-A2B8B568D6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9F9283B-9385-4C6D-A251-71CF89BA9F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2D559B7-EAB5-4594-A268-B76FACD84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AC42311-4061-450F-8A24-33E954183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6BCF3C-DB24-4ED8-9084-2DA05E53F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2060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7960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793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3644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EC0EE5-6A38-4C9A-8782-153599207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7B1311C-4BCA-485B-A5FA-4F57957FA4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A8FA37B-A4E7-4F3E-ACA3-DC2332FB1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3F34388-F4F7-42F9-8F0E-DB30C12B7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CCDD6EB-8013-4D77-AA66-3C9743F29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7893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6D90218-487F-4AA6-AB0C-CD352E8C5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114C484-F236-45A2-8888-54AA9A97A7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B328E16-8A89-45F3-B2CB-E85D2EA01F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D24AC11-0EAC-4FCE-9DAA-4C333CB46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37CFDE6-0926-445A-99FD-0003D565F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6375CD8-CC0B-47BD-A497-CB1B47FB6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6431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5EBA92-1B6F-47D2-86F5-66AA2FA53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34F17EC-6D85-4596-9E00-C596F9D17A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234067D-47BC-48CE-87C2-18ABADDC1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A978A983-6472-4996-BD92-3A07446648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9B42AA2-26E9-4901-A134-A297812797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659A4A9-352E-45B4-9A76-0228D72FB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AEDAC4C-F79A-4DAB-966A-A2D145C27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A337198-B4B5-4BA5-8855-514A21916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8083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7D9B4B-5B6A-49CC-B306-7BD24E5DB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E480C360-0B23-426A-8A46-E05D4BF18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2EF6148-F941-4EDC-AFE5-36B30C78B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EA0AA77-7B38-41B9-883F-3808D98F0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3647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6652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041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053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1028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4539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4291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2946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677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6139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3098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6051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3801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7726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085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16647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0376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7189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060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59528B-8E57-4CA5-8365-92BCB5725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42AB05D-89E8-4081-A1E4-316BC928CA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A3AF7A8-8969-47B1-B145-95B4E8ED80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6410A16-5B70-49EA-956C-6C1286968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218DE60-C80B-4C48-9178-D4B0834AC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8368AF8-FDD4-4B21-ADAB-D7D5E309C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6804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054180-18F2-4F34-A3FC-AEFDF7C9A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6410162-7496-44D0-BF70-2851212B81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34AE83E-8C43-4AB8-960C-961C9612C7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42138D7-D4A0-4F93-B300-3E2263B80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A65148B-5AE9-4CA6-8FBC-4184827F1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B73F3A3-5FF3-4518-BE8D-0F1A71B9E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06906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F370DC1-596F-4B28-9241-273BD659F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C3F4F7A-5493-403B-B044-9A53001953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510DDED-C05D-47AA-A272-2758E6162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04B48F7-2F56-4AC5-99BD-38FA73387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9575223-7A7A-43DD-B171-269C7E87F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3498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263F72F8-ED8D-4531-BB35-78507F5383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FEFD618-1F98-4419-B706-ED6A4A19D8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AAB8F42-75D9-4605-AE55-B8E8818F1D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958E2AE-9EEC-480A-A9E1-55FAA4DA1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6F0AEDA-680C-4DA3-B7FF-757CAE8CA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540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333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251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140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621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341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94F66F9-C659-4502-9482-4B8A55A6D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39A1648-7158-4D6E-A53A-32C00F90B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F9951FB-E3EE-4DCB-AF65-BA0DCE198F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1B4AF8C-C96A-4781-89A0-793C148908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B676426-973E-4D93-AAA0-DFB7F37E58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181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26" r:id="rId2"/>
    <p:sldLayoutId id="2147483650" r:id="rId3"/>
    <p:sldLayoutId id="2147483760" r:id="rId4"/>
    <p:sldLayoutId id="2147483759" r:id="rId5"/>
    <p:sldLayoutId id="2147483758" r:id="rId6"/>
    <p:sldLayoutId id="2147483757" r:id="rId7"/>
    <p:sldLayoutId id="2147483756" r:id="rId8"/>
    <p:sldLayoutId id="2147483755" r:id="rId9"/>
    <p:sldLayoutId id="2147483754" r:id="rId10"/>
    <p:sldLayoutId id="2147483753" r:id="rId11"/>
    <p:sldLayoutId id="2147483752" r:id="rId12"/>
    <p:sldLayoutId id="2147483751" r:id="rId13"/>
    <p:sldLayoutId id="2147483750" r:id="rId14"/>
    <p:sldLayoutId id="2147483749" r:id="rId15"/>
    <p:sldLayoutId id="2147483748" r:id="rId16"/>
    <p:sldLayoutId id="2147483747" r:id="rId17"/>
    <p:sldLayoutId id="2147483746" r:id="rId18"/>
    <p:sldLayoutId id="2147483743" r:id="rId19"/>
    <p:sldLayoutId id="2147483741" r:id="rId20"/>
    <p:sldLayoutId id="2147483740" r:id="rId21"/>
    <p:sldLayoutId id="2147483739" r:id="rId22"/>
    <p:sldLayoutId id="2147483651" r:id="rId23"/>
    <p:sldLayoutId id="2147483652" r:id="rId24"/>
    <p:sldLayoutId id="2147483653" r:id="rId25"/>
    <p:sldLayoutId id="2147483654" r:id="rId26"/>
    <p:sldLayoutId id="2147483655" r:id="rId27"/>
    <p:sldLayoutId id="2147483745" r:id="rId28"/>
    <p:sldLayoutId id="2147483744" r:id="rId29"/>
    <p:sldLayoutId id="2147483742" r:id="rId30"/>
    <p:sldLayoutId id="2147483738" r:id="rId31"/>
    <p:sldLayoutId id="2147483737" r:id="rId32"/>
    <p:sldLayoutId id="2147483736" r:id="rId33"/>
    <p:sldLayoutId id="2147483735" r:id="rId34"/>
    <p:sldLayoutId id="2147483734" r:id="rId35"/>
    <p:sldLayoutId id="2147483733" r:id="rId36"/>
    <p:sldLayoutId id="2147483732" r:id="rId37"/>
    <p:sldLayoutId id="2147483731" r:id="rId38"/>
    <p:sldLayoutId id="2147483730" r:id="rId39"/>
    <p:sldLayoutId id="2147483729" r:id="rId40"/>
    <p:sldLayoutId id="2147483728" r:id="rId41"/>
    <p:sldLayoutId id="2147483727" r:id="rId42"/>
    <p:sldLayoutId id="2147483656" r:id="rId43"/>
    <p:sldLayoutId id="2147483657" r:id="rId44"/>
    <p:sldLayoutId id="2147483658" r:id="rId45"/>
    <p:sldLayoutId id="2147483659" r:id="rId4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7" Type="http://schemas.microsoft.com/office/2007/relationships/hdphoto" Target="../media/hdphoto2.wdp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xmlns="" id="{C4DF786F-4BB4-4EDC-8D17-EBCDEDED5A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29"/>
          <a:stretch/>
        </p:blipFill>
        <p:spPr>
          <a:xfrm>
            <a:off x="0" y="150152"/>
            <a:ext cx="12049495" cy="6707848"/>
          </a:xfrm>
          <a:prstGeom prst="rect">
            <a:avLst/>
          </a:prstGeom>
        </p:spPr>
      </p:pic>
      <p:sp>
        <p:nvSpPr>
          <p:cNvPr id="12" name="Flowchart: Delay 11">
            <a:extLst>
              <a:ext uri="{FF2B5EF4-FFF2-40B4-BE49-F238E27FC236}">
                <a16:creationId xmlns:a16="http://schemas.microsoft.com/office/drawing/2014/main" xmlns="" id="{34F8A02D-C813-4212-911D-50DBF82449F3}"/>
              </a:ext>
            </a:extLst>
          </p:cNvPr>
          <p:cNvSpPr/>
          <p:nvPr/>
        </p:nvSpPr>
        <p:spPr>
          <a:xfrm>
            <a:off x="142505" y="89066"/>
            <a:ext cx="2505692" cy="1200622"/>
          </a:xfrm>
          <a:prstGeom prst="flowChartDelay">
            <a:avLst/>
          </a:prstGeom>
          <a:solidFill>
            <a:srgbClr val="0070C0">
              <a:alpha val="9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1BE7F38-FFD5-4EC0-8268-E6F56849EDD2}"/>
              </a:ext>
            </a:extLst>
          </p:cNvPr>
          <p:cNvSpPr txBox="1"/>
          <p:nvPr/>
        </p:nvSpPr>
        <p:spPr>
          <a:xfrm>
            <a:off x="294770" y="314504"/>
            <a:ext cx="3217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10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69CDE12-625D-4FF3-89A4-DEACDC1E8305}"/>
              </a:ext>
            </a:extLst>
          </p:cNvPr>
          <p:cNvSpPr txBox="1"/>
          <p:nvPr/>
        </p:nvSpPr>
        <p:spPr>
          <a:xfrm>
            <a:off x="1470561" y="192022"/>
            <a:ext cx="105060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ĐẶC ĐIỂM DÂN C</a:t>
            </a:r>
            <a:r>
              <a:rPr lang="vi-VN" sz="4000" b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4000" b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XÃ HỘI</a:t>
            </a:r>
          </a:p>
          <a:p>
            <a:pPr algn="ctr"/>
            <a:r>
              <a:rPr lang="en-US" sz="4000" b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CHÂU PHI</a:t>
            </a:r>
          </a:p>
        </p:txBody>
      </p:sp>
    </p:spTree>
    <p:extLst>
      <p:ext uri="{BB962C8B-B14F-4D97-AF65-F5344CB8AC3E}">
        <p14:creationId xmlns:p14="http://schemas.microsoft.com/office/powerpoint/2010/main" val="2094407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40CBEA87-71DD-4476-AF1C-C7C8CCF3ECE8}"/>
              </a:ext>
            </a:extLst>
          </p:cNvPr>
          <p:cNvGrpSpPr/>
          <p:nvPr/>
        </p:nvGrpSpPr>
        <p:grpSpPr>
          <a:xfrm>
            <a:off x="113298" y="119653"/>
            <a:ext cx="7294663" cy="875873"/>
            <a:chOff x="1836080" y="2253253"/>
            <a:chExt cx="7294663" cy="87587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xmlns="" id="{8D6ECF34-4989-4E18-878A-12D905FE030B}"/>
                </a:ext>
              </a:extLst>
            </p:cNvPr>
            <p:cNvGrpSpPr/>
            <p:nvPr/>
          </p:nvGrpSpPr>
          <p:grpSpPr>
            <a:xfrm>
              <a:off x="1884577" y="2256177"/>
              <a:ext cx="7246166" cy="872949"/>
              <a:chOff x="1133366" y="2220084"/>
              <a:chExt cx="6093180" cy="914400"/>
            </a:xfrm>
            <a:solidFill>
              <a:srgbClr val="FCFEB0"/>
            </a:solidFill>
          </p:grpSpPr>
          <p:sp>
            <p:nvSpPr>
              <p:cNvPr id="7" name="Arrow: Pentagon 6">
                <a:extLst>
                  <a:ext uri="{FF2B5EF4-FFF2-40B4-BE49-F238E27FC236}">
                    <a16:creationId xmlns:a16="http://schemas.microsoft.com/office/drawing/2014/main" xmlns="" id="{7202D75A-80A9-44CE-99DB-C1D67BEF76A1}"/>
                  </a:ext>
                </a:extLst>
              </p:cNvPr>
              <p:cNvSpPr/>
              <p:nvPr/>
            </p:nvSpPr>
            <p:spPr>
              <a:xfrm>
                <a:off x="1133366" y="2220084"/>
                <a:ext cx="6093180" cy="914400"/>
              </a:xfrm>
              <a:prstGeom prst="homePlat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xmlns="" id="{9DCEE105-BA08-48B5-A2BE-88B90ED86949}"/>
                  </a:ext>
                </a:extLst>
              </p:cNvPr>
              <p:cNvSpPr txBox="1"/>
              <p:nvPr/>
            </p:nvSpPr>
            <p:spPr>
              <a:xfrm>
                <a:off x="1307657" y="2384346"/>
                <a:ext cx="3717035" cy="628662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endParaRPr lang="en-US" sz="330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2A3EA8E8-C1A0-470B-9A52-F20A8BD3F22F}"/>
                </a:ext>
              </a:extLst>
            </p:cNvPr>
            <p:cNvSpPr txBox="1"/>
            <p:nvPr/>
          </p:nvSpPr>
          <p:spPr>
            <a:xfrm>
              <a:off x="2849244" y="2398721"/>
              <a:ext cx="56719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Một số vấn đề dân c</a:t>
              </a:r>
              <a:r>
                <a:rPr lang="vi-VN" sz="320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ư</a:t>
              </a:r>
              <a:r>
                <a:rPr lang="en-US" sz="320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xã hội</a:t>
              </a:r>
            </a:p>
          </p:txBody>
        </p:sp>
        <p:sp>
          <p:nvSpPr>
            <p:cNvPr id="5" name="Arrow: Pentagon 4">
              <a:extLst>
                <a:ext uri="{FF2B5EF4-FFF2-40B4-BE49-F238E27FC236}">
                  <a16:creationId xmlns:a16="http://schemas.microsoft.com/office/drawing/2014/main" xmlns="" id="{88F9C1AF-6104-4E59-8A77-EF59748DECDF}"/>
                </a:ext>
              </a:extLst>
            </p:cNvPr>
            <p:cNvSpPr/>
            <p:nvPr/>
          </p:nvSpPr>
          <p:spPr>
            <a:xfrm>
              <a:off x="1836080" y="2253253"/>
              <a:ext cx="1013164" cy="872947"/>
            </a:xfrm>
            <a:prstGeom prst="homePlat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6" name="Isosceles Triangle 5">
              <a:extLst>
                <a:ext uri="{FF2B5EF4-FFF2-40B4-BE49-F238E27FC236}">
                  <a16:creationId xmlns:a16="http://schemas.microsoft.com/office/drawing/2014/main" xmlns="" id="{1492B5C0-7AF1-47D5-9FA3-FBBBC23D01F2}"/>
                </a:ext>
              </a:extLst>
            </p:cNvPr>
            <p:cNvSpPr/>
            <p:nvPr/>
          </p:nvSpPr>
          <p:spPr>
            <a:xfrm rot="5400000">
              <a:off x="2540992" y="2588796"/>
              <a:ext cx="262394" cy="197660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4D25B27-68D3-464A-9FB1-DA9A4A4C38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250" t="16517" r="40417" b="67812"/>
          <a:stretch/>
        </p:blipFill>
        <p:spPr>
          <a:xfrm>
            <a:off x="10700288" y="152653"/>
            <a:ext cx="1259840" cy="107469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281BBC49-B535-4960-9226-E3A845B46E9D}"/>
              </a:ext>
            </a:extLst>
          </p:cNvPr>
          <p:cNvGrpSpPr/>
          <p:nvPr/>
        </p:nvGrpSpPr>
        <p:grpSpPr>
          <a:xfrm>
            <a:off x="2813631" y="1701186"/>
            <a:ext cx="7761604" cy="1863650"/>
            <a:chOff x="2813631" y="1701186"/>
            <a:chExt cx="7761604" cy="1863650"/>
          </a:xfrm>
        </p:grpSpPr>
        <p:sp>
          <p:nvSpPr>
            <p:cNvPr id="11" name="Speech Bubble: Rectangle with Corners Rounded 10">
              <a:extLst>
                <a:ext uri="{FF2B5EF4-FFF2-40B4-BE49-F238E27FC236}">
                  <a16:creationId xmlns:a16="http://schemas.microsoft.com/office/drawing/2014/main" xmlns="" id="{89801123-1354-49E7-9F39-FF0456CBCAB9}"/>
                </a:ext>
              </a:extLst>
            </p:cNvPr>
            <p:cNvSpPr/>
            <p:nvPr/>
          </p:nvSpPr>
          <p:spPr>
            <a:xfrm>
              <a:off x="2813631" y="1701186"/>
              <a:ext cx="7761604" cy="1863650"/>
            </a:xfrm>
            <a:prstGeom prst="wedgeRoundRectCallout">
              <a:avLst>
                <a:gd name="adj1" fmla="val -58169"/>
                <a:gd name="adj2" fmla="val 146374"/>
                <a:gd name="adj3" fmla="val 16667"/>
              </a:avLst>
            </a:prstGeom>
            <a:solidFill>
              <a:schemeClr val="accent5">
                <a:lumMod val="20000"/>
                <a:lumOff val="80000"/>
                <a:alpha val="7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xmlns="" id="{1BC98168-6F8B-4D50-A410-D6058F31285E}"/>
                </a:ext>
              </a:extLst>
            </p:cNvPr>
            <p:cNvSpPr/>
            <p:nvPr/>
          </p:nvSpPr>
          <p:spPr>
            <a:xfrm>
              <a:off x="3047999" y="2016285"/>
              <a:ext cx="735495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320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Dân số Châu Phi hiện nay là bao nhiêu, chiếm bao nhiêu % dân số thế giới.</a:t>
              </a: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4E491685-6DB9-4D9C-B2CF-068F9AE5F6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82715" y1="17871" x2="82715" y2="17871"/>
                        <a14:foregroundMark x1="71289" y1="37988" x2="71289" y2="37988"/>
                      </a14:backgroundRemoval>
                    </a14:imgEffect>
                  </a14:imgLayer>
                </a14:imgProps>
              </a:ext>
            </a:extLst>
          </a:blip>
          <a:srcRect l="29223" t="8206" r="9863" b="16103"/>
          <a:stretch/>
        </p:blipFill>
        <p:spPr>
          <a:xfrm>
            <a:off x="349842" y="4999756"/>
            <a:ext cx="1396789" cy="173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28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40CBEA87-71DD-4476-AF1C-C7C8CCF3ECE8}"/>
              </a:ext>
            </a:extLst>
          </p:cNvPr>
          <p:cNvGrpSpPr/>
          <p:nvPr/>
        </p:nvGrpSpPr>
        <p:grpSpPr>
          <a:xfrm>
            <a:off x="113298" y="119653"/>
            <a:ext cx="7294663" cy="875873"/>
            <a:chOff x="1836080" y="2253253"/>
            <a:chExt cx="7294663" cy="87587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xmlns="" id="{8D6ECF34-4989-4E18-878A-12D905FE030B}"/>
                </a:ext>
              </a:extLst>
            </p:cNvPr>
            <p:cNvGrpSpPr/>
            <p:nvPr/>
          </p:nvGrpSpPr>
          <p:grpSpPr>
            <a:xfrm>
              <a:off x="1884577" y="2256177"/>
              <a:ext cx="7246166" cy="872949"/>
              <a:chOff x="1133366" y="2220084"/>
              <a:chExt cx="6093180" cy="914400"/>
            </a:xfrm>
            <a:solidFill>
              <a:srgbClr val="FCFEB0"/>
            </a:solidFill>
          </p:grpSpPr>
          <p:sp>
            <p:nvSpPr>
              <p:cNvPr id="7" name="Arrow: Pentagon 6">
                <a:extLst>
                  <a:ext uri="{FF2B5EF4-FFF2-40B4-BE49-F238E27FC236}">
                    <a16:creationId xmlns:a16="http://schemas.microsoft.com/office/drawing/2014/main" xmlns="" id="{7202D75A-80A9-44CE-99DB-C1D67BEF76A1}"/>
                  </a:ext>
                </a:extLst>
              </p:cNvPr>
              <p:cNvSpPr/>
              <p:nvPr/>
            </p:nvSpPr>
            <p:spPr>
              <a:xfrm>
                <a:off x="1133366" y="2220084"/>
                <a:ext cx="6093180" cy="914400"/>
              </a:xfrm>
              <a:prstGeom prst="homePlat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xmlns="" id="{9DCEE105-BA08-48B5-A2BE-88B90ED86949}"/>
                  </a:ext>
                </a:extLst>
              </p:cNvPr>
              <p:cNvSpPr txBox="1"/>
              <p:nvPr/>
            </p:nvSpPr>
            <p:spPr>
              <a:xfrm>
                <a:off x="1307657" y="2384346"/>
                <a:ext cx="3717035" cy="628662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endParaRPr lang="en-US" sz="330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2A3EA8E8-C1A0-470B-9A52-F20A8BD3F22F}"/>
                </a:ext>
              </a:extLst>
            </p:cNvPr>
            <p:cNvSpPr txBox="1"/>
            <p:nvPr/>
          </p:nvSpPr>
          <p:spPr>
            <a:xfrm>
              <a:off x="2849244" y="2398721"/>
              <a:ext cx="56719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Một số vấn đề dân c</a:t>
              </a:r>
              <a:r>
                <a:rPr lang="vi-VN" sz="320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ư</a:t>
              </a:r>
              <a:r>
                <a:rPr lang="en-US" sz="320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xã hội</a:t>
              </a:r>
            </a:p>
          </p:txBody>
        </p:sp>
        <p:sp>
          <p:nvSpPr>
            <p:cNvPr id="5" name="Arrow: Pentagon 4">
              <a:extLst>
                <a:ext uri="{FF2B5EF4-FFF2-40B4-BE49-F238E27FC236}">
                  <a16:creationId xmlns:a16="http://schemas.microsoft.com/office/drawing/2014/main" xmlns="" id="{88F9C1AF-6104-4E59-8A77-EF59748DECDF}"/>
                </a:ext>
              </a:extLst>
            </p:cNvPr>
            <p:cNvSpPr/>
            <p:nvPr/>
          </p:nvSpPr>
          <p:spPr>
            <a:xfrm>
              <a:off x="1836080" y="2253253"/>
              <a:ext cx="1013164" cy="872947"/>
            </a:xfrm>
            <a:prstGeom prst="homePlat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6" name="Isosceles Triangle 5">
              <a:extLst>
                <a:ext uri="{FF2B5EF4-FFF2-40B4-BE49-F238E27FC236}">
                  <a16:creationId xmlns:a16="http://schemas.microsoft.com/office/drawing/2014/main" xmlns="" id="{1492B5C0-7AF1-47D5-9FA3-FBBBC23D01F2}"/>
                </a:ext>
              </a:extLst>
            </p:cNvPr>
            <p:cNvSpPr/>
            <p:nvPr/>
          </p:nvSpPr>
          <p:spPr>
            <a:xfrm rot="5400000">
              <a:off x="2540992" y="2588796"/>
              <a:ext cx="262394" cy="197660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4D25B27-68D3-464A-9FB1-DA9A4A4C38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250" t="16517" r="40417" b="67812"/>
          <a:stretch/>
        </p:blipFill>
        <p:spPr>
          <a:xfrm>
            <a:off x="10700288" y="152653"/>
            <a:ext cx="1259840" cy="107469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2531D84-0F95-4FED-8451-8FC764D3FAB1}"/>
              </a:ext>
            </a:extLst>
          </p:cNvPr>
          <p:cNvSpPr txBox="1"/>
          <p:nvPr/>
        </p:nvSpPr>
        <p:spPr>
          <a:xfrm>
            <a:off x="161795" y="1135144"/>
            <a:ext cx="5995955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accent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a.Tỉ lệ tăng tự nhiên dân số cao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F62E3BE-B5F4-40C9-A5CC-98BFD90DB8C2}"/>
              </a:ext>
            </a:extLst>
          </p:cNvPr>
          <p:cNvSpPr/>
          <p:nvPr/>
        </p:nvSpPr>
        <p:spPr>
          <a:xfrm>
            <a:off x="369066" y="2104727"/>
            <a:ext cx="1112624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6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Năm 2020, số dân châu Phi khoảng 1 340 triệu người, chiếm khoảng 17% số dân thế giới.</a:t>
            </a:r>
          </a:p>
          <a:p>
            <a:pPr algn="just"/>
            <a:r>
              <a:rPr lang="vi-VN" sz="36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Tỉ lệ tăng dân số tự nhiên cao nhất thế giới với 2,54% (giai đoạn 2015 - 2020).</a:t>
            </a:r>
          </a:p>
          <a:p>
            <a:r>
              <a:rPr lang="vi-VN" sz="36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Gia tăng dân số quá nhanh là nguyên nhân kìm hãm sự phát triển, dẫn đến đói nghèo, tài nguyên bị khai thác kiệt quệ, suy thoái và ô nhiễm môi trường,...</a:t>
            </a:r>
            <a:r>
              <a:rPr lang="vi-VN">
                <a:solidFill>
                  <a:srgbClr val="000000"/>
                </a:solidFill>
                <a:latin typeface="OpenSans"/>
              </a:rPr>
              <a:t/>
            </a:r>
            <a:br>
              <a:rPr lang="vi-VN">
                <a:solidFill>
                  <a:srgbClr val="000000"/>
                </a:solidFill>
                <a:latin typeface="OpenSans"/>
              </a:rPr>
            </a:br>
            <a:endParaRPr lang="en-US"/>
          </a:p>
        </p:txBody>
      </p:sp>
      <p:pic>
        <p:nvPicPr>
          <p:cNvPr id="12" name="Picture 5" descr="book9">
            <a:extLst>
              <a:ext uri="{FF2B5EF4-FFF2-40B4-BE49-F238E27FC236}">
                <a16:creationId xmlns:a16="http://schemas.microsoft.com/office/drawing/2014/main" xmlns="" id="{E1FAAAF1-CFCF-4596-A3C3-6887202B35D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077" y="1074346"/>
            <a:ext cx="1383622" cy="872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192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A9FF1480-E395-4356-B072-35CBBE0AA0FF}"/>
              </a:ext>
            </a:extLst>
          </p:cNvPr>
          <p:cNvGrpSpPr/>
          <p:nvPr/>
        </p:nvGrpSpPr>
        <p:grpSpPr>
          <a:xfrm>
            <a:off x="3988443" y="267488"/>
            <a:ext cx="3810866" cy="827835"/>
            <a:chOff x="3199789" y="1093088"/>
            <a:chExt cx="3514971" cy="682233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xmlns="" id="{EB4F5F66-791B-4641-9650-5B185B807AF4}"/>
                </a:ext>
              </a:extLst>
            </p:cNvPr>
            <p:cNvSpPr/>
            <p:nvPr/>
          </p:nvSpPr>
          <p:spPr>
            <a:xfrm>
              <a:off x="3199789" y="1093088"/>
              <a:ext cx="3198589" cy="682233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7FA76"/>
                </a:solidFill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27DAC294-9B93-4B81-A775-0D675449AD39}"/>
                </a:ext>
              </a:extLst>
            </p:cNvPr>
            <p:cNvSpPr txBox="1"/>
            <p:nvPr/>
          </p:nvSpPr>
          <p:spPr>
            <a:xfrm>
              <a:off x="3261733" y="1193243"/>
              <a:ext cx="3453027" cy="481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AI NHANH H</a:t>
              </a:r>
              <a:r>
                <a:rPr lang="vi-VN" sz="3200" b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Ơ</a:t>
              </a:r>
              <a:r>
                <a:rPr lang="en-US" sz="3200" b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</p:grpSp>
      <p:pic>
        <p:nvPicPr>
          <p:cNvPr id="5" name="3 Minute Timer (Nho)">
            <a:hlinkClick r:id="" action="ppaction://media"/>
            <a:extLst>
              <a:ext uri="{FF2B5EF4-FFF2-40B4-BE49-F238E27FC236}">
                <a16:creationId xmlns:a16="http://schemas.microsoft.com/office/drawing/2014/main" xmlns="" id="{EF2E035A-F601-4435-B416-94E549F6B7D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18393" y="267488"/>
            <a:ext cx="1472856" cy="827835"/>
          </a:xfrm>
          <a:prstGeom prst="rect">
            <a:avLst/>
          </a:prstGeom>
        </p:spPr>
      </p:pic>
      <p:pic>
        <p:nvPicPr>
          <p:cNvPr id="6" name="Hình ảnh 4">
            <a:extLst>
              <a:ext uri="{FF2B5EF4-FFF2-40B4-BE49-F238E27FC236}">
                <a16:creationId xmlns:a16="http://schemas.microsoft.com/office/drawing/2014/main" xmlns="" id="{7E00D8AF-828E-401A-BECC-5E5A49A55F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42154" y1="77297" x2="42154" y2="77297"/>
                        <a14:foregroundMark x1="50308" y1="87568" x2="50308" y2="87568"/>
                        <a14:foregroundMark x1="58462" y1="80090" x2="58462" y2="80090"/>
                        <a14:foregroundMark x1="52615" y1="41171" x2="52615" y2="41171"/>
                        <a14:foregroundMark x1="49077" y1="39099" x2="49077" y2="39099"/>
                        <a14:foregroundMark x1="51385" y1="37117" x2="51385" y2="37117"/>
                        <a14:foregroundMark x1="51385" y1="37117" x2="51385" y2="37117"/>
                        <a14:foregroundMark x1="51385" y1="37117" x2="51385" y2="3711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517724" y="-22439"/>
            <a:ext cx="819062" cy="130814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FD385C7A-7E01-4204-B13A-4F23C8A46042}"/>
              </a:ext>
            </a:extLst>
          </p:cNvPr>
          <p:cNvSpPr/>
          <p:nvPr/>
        </p:nvSpPr>
        <p:spPr>
          <a:xfrm>
            <a:off x="807108" y="1185741"/>
            <a:ext cx="10770780" cy="1219886"/>
          </a:xfrm>
          <a:prstGeom prst="rect">
            <a:avLst/>
          </a:prstGeom>
          <a:noFill/>
          <a:ln>
            <a:solidFill>
              <a:srgbClr val="00B0F0"/>
            </a:solidFill>
            <a:prstDash val="sysDash"/>
          </a:ln>
        </p:spPr>
        <p:txBody>
          <a:bodyPr wrap="square">
            <a:spAutoFit/>
          </a:bodyPr>
          <a:lstStyle/>
          <a:p>
            <a:pPr marL="57150" algn="just">
              <a:lnSpc>
                <a:spcPct val="120000"/>
              </a:lnSpc>
              <a:tabLst>
                <a:tab pos="857250" algn="l"/>
              </a:tabLst>
            </a:pPr>
            <a:r>
              <a:rPr lang="vi-VN" sz="3200">
                <a:solidFill>
                  <a:srgbClr val="FF0066"/>
                </a:solidFill>
              </a:rPr>
              <a:t>Dựa vào thông tin mục b,c SGK và Video, các em hãy trao đổi và hoàn thiện thông tin phiếu học tập sau</a:t>
            </a:r>
            <a:endParaRPr lang="en-US" sz="320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xmlns="" id="{0922226B-0D41-406E-A3D2-CED08DF0CD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170669"/>
              </p:ext>
            </p:extLst>
          </p:nvPr>
        </p:nvGraphicFramePr>
        <p:xfrm>
          <a:off x="198783" y="2604576"/>
          <a:ext cx="11860695" cy="39859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0852">
                  <a:extLst>
                    <a:ext uri="{9D8B030D-6E8A-4147-A177-3AD203B41FA5}">
                      <a16:colId xmlns:a16="http://schemas.microsoft.com/office/drawing/2014/main" xmlns="" val="4254088390"/>
                    </a:ext>
                  </a:extLst>
                </a:gridCol>
                <a:gridCol w="3869635">
                  <a:extLst>
                    <a:ext uri="{9D8B030D-6E8A-4147-A177-3AD203B41FA5}">
                      <a16:colId xmlns:a16="http://schemas.microsoft.com/office/drawing/2014/main" xmlns="" val="3512023613"/>
                    </a:ext>
                  </a:extLst>
                </a:gridCol>
                <a:gridCol w="4320208">
                  <a:extLst>
                    <a:ext uri="{9D8B030D-6E8A-4147-A177-3AD203B41FA5}">
                      <a16:colId xmlns:a16="http://schemas.microsoft.com/office/drawing/2014/main" xmlns="" val="3083299321"/>
                    </a:ext>
                  </a:extLst>
                </a:gridCol>
              </a:tblGrid>
              <a:tr h="996484">
                <a:tc rowSpan="2"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vi-VN" sz="280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solidFill>
                            <a:srgbClr val="FFFF00"/>
                          </a:solidFill>
                          <a:effectLst/>
                        </a:rPr>
                        <a:t>Nạn đói</a:t>
                      </a:r>
                      <a:endParaRPr lang="en-US" sz="280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solidFill>
                            <a:srgbClr val="FFFF00"/>
                          </a:solidFill>
                          <a:effectLst/>
                        </a:rPr>
                        <a:t>(nhóm 1,3)</a:t>
                      </a:r>
                      <a:endParaRPr lang="en-US" sz="280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 b="0">
                          <a:solidFill>
                            <a:srgbClr val="1B04FA"/>
                          </a:solidFill>
                          <a:effectLst/>
                        </a:rPr>
                        <a:t>Thực trạng</a:t>
                      </a:r>
                      <a:endParaRPr lang="en-US" sz="2800" b="0">
                        <a:solidFill>
                          <a:srgbClr val="1B04F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22101098"/>
                  </a:ext>
                </a:extLst>
              </a:tr>
              <a:tr h="9964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solidFill>
                            <a:srgbClr val="1B04FA"/>
                          </a:solidFill>
                          <a:effectLst/>
                        </a:rPr>
                        <a:t>Nguyên nhân</a:t>
                      </a:r>
                      <a:endParaRPr lang="en-US" sz="2800">
                        <a:solidFill>
                          <a:srgbClr val="1B04F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80788366"/>
                  </a:ext>
                </a:extLst>
              </a:tr>
              <a:tr h="996484">
                <a:tc rowSpan="2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vi-VN" sz="2800" b="1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FF00"/>
                          </a:solidFill>
                          <a:effectLst/>
                        </a:rPr>
                        <a:t>Xung đột quân sự</a:t>
                      </a:r>
                      <a:endParaRPr lang="en-US" sz="2800" b="1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FF00"/>
                          </a:solidFill>
                          <a:effectLst/>
                        </a:rPr>
                        <a:t>(nhóm 2,4)</a:t>
                      </a:r>
                      <a:endParaRPr lang="en-US" sz="2800" b="1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solidFill>
                            <a:srgbClr val="1B04FA"/>
                          </a:solidFill>
                          <a:effectLst/>
                        </a:rPr>
                        <a:t>Nguyên nhân</a:t>
                      </a: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54224675"/>
                  </a:ext>
                </a:extLst>
              </a:tr>
              <a:tr h="9964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solidFill>
                            <a:srgbClr val="1B04FA"/>
                          </a:solidFill>
                          <a:effectLst/>
                        </a:rPr>
                        <a:t>Hậu quả</a:t>
                      </a:r>
                      <a:endParaRPr lang="en-US" sz="2800">
                        <a:solidFill>
                          <a:srgbClr val="1B04F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397492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689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1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35F5D82-AD01-4A39-A6E9-F0FC5744F5C0}"/>
              </a:ext>
            </a:extLst>
          </p:cNvPr>
          <p:cNvGrpSpPr/>
          <p:nvPr/>
        </p:nvGrpSpPr>
        <p:grpSpPr>
          <a:xfrm>
            <a:off x="-239196" y="123787"/>
            <a:ext cx="8367537" cy="875873"/>
            <a:chOff x="1549847" y="3834395"/>
            <a:chExt cx="8367537" cy="87587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xmlns="" id="{99B97AC1-2BF9-417F-96D5-CC59FA66C0F5}"/>
                </a:ext>
              </a:extLst>
            </p:cNvPr>
            <p:cNvGrpSpPr/>
            <p:nvPr/>
          </p:nvGrpSpPr>
          <p:grpSpPr>
            <a:xfrm>
              <a:off x="1896994" y="3837319"/>
              <a:ext cx="7113329" cy="872949"/>
              <a:chOff x="1133366" y="2220084"/>
              <a:chExt cx="6409250" cy="914400"/>
            </a:xfrm>
            <a:solidFill>
              <a:srgbClr val="FCFEB0"/>
            </a:solidFill>
          </p:grpSpPr>
          <p:sp>
            <p:nvSpPr>
              <p:cNvPr id="7" name="Arrow: Pentagon 6">
                <a:extLst>
                  <a:ext uri="{FF2B5EF4-FFF2-40B4-BE49-F238E27FC236}">
                    <a16:creationId xmlns:a16="http://schemas.microsoft.com/office/drawing/2014/main" xmlns="" id="{A0B1FE7E-4050-4A8A-A8C0-012A8184EB1D}"/>
                  </a:ext>
                </a:extLst>
              </p:cNvPr>
              <p:cNvSpPr/>
              <p:nvPr/>
            </p:nvSpPr>
            <p:spPr>
              <a:xfrm>
                <a:off x="1133366" y="2220084"/>
                <a:ext cx="6409250" cy="914400"/>
              </a:xfrm>
              <a:prstGeom prst="homePlat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xmlns="" id="{A17A2183-9392-476F-BFCF-EAFBAF64D2AA}"/>
                  </a:ext>
                </a:extLst>
              </p:cNvPr>
              <p:cNvSpPr txBox="1"/>
              <p:nvPr/>
            </p:nvSpPr>
            <p:spPr>
              <a:xfrm>
                <a:off x="1307657" y="2384346"/>
                <a:ext cx="3717035" cy="6286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330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1FEB1D62-9550-4310-98B0-67286E344C05}"/>
                </a:ext>
              </a:extLst>
            </p:cNvPr>
            <p:cNvSpPr txBox="1"/>
            <p:nvPr/>
          </p:nvSpPr>
          <p:spPr>
            <a:xfrm>
              <a:off x="1549847" y="4031391"/>
              <a:ext cx="83675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 sản lịch sử Châu Phi</a:t>
              </a:r>
            </a:p>
          </p:txBody>
        </p:sp>
        <p:sp>
          <p:nvSpPr>
            <p:cNvPr id="5" name="Arrow: Pentagon 4">
              <a:extLst>
                <a:ext uri="{FF2B5EF4-FFF2-40B4-BE49-F238E27FC236}">
                  <a16:creationId xmlns:a16="http://schemas.microsoft.com/office/drawing/2014/main" xmlns="" id="{FB986639-1714-499E-AA93-339FBD44EB65}"/>
                </a:ext>
              </a:extLst>
            </p:cNvPr>
            <p:cNvSpPr/>
            <p:nvPr/>
          </p:nvSpPr>
          <p:spPr>
            <a:xfrm>
              <a:off x="1836080" y="3834395"/>
              <a:ext cx="1272571" cy="872947"/>
            </a:xfrm>
            <a:prstGeom prst="homePlat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6" name="Isosceles Triangle 5">
              <a:extLst>
                <a:ext uri="{FF2B5EF4-FFF2-40B4-BE49-F238E27FC236}">
                  <a16:creationId xmlns:a16="http://schemas.microsoft.com/office/drawing/2014/main" xmlns="" id="{9E10A755-670C-4306-8850-16FD7CA16ABD}"/>
                </a:ext>
              </a:extLst>
            </p:cNvPr>
            <p:cNvSpPr/>
            <p:nvPr/>
          </p:nvSpPr>
          <p:spPr>
            <a:xfrm rot="5400000">
              <a:off x="2755066" y="4144634"/>
              <a:ext cx="262394" cy="248268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F0793EB6-AE76-4F5D-882F-F4A81FB079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250" t="16517" r="40417" b="67812"/>
          <a:stretch/>
        </p:blipFill>
        <p:spPr>
          <a:xfrm>
            <a:off x="10700288" y="152653"/>
            <a:ext cx="1259840" cy="107469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2DFF379A-9DFC-48E7-8594-EC704E0E1781}"/>
              </a:ext>
            </a:extLst>
          </p:cNvPr>
          <p:cNvSpPr/>
          <p:nvPr/>
        </p:nvSpPr>
        <p:spPr>
          <a:xfrm>
            <a:off x="928754" y="1455344"/>
            <a:ext cx="10666898" cy="1077218"/>
          </a:xfrm>
          <a:prstGeom prst="rect">
            <a:avLst/>
          </a:prstGeom>
          <a:ln>
            <a:solidFill>
              <a:schemeClr val="accent1"/>
            </a:solidFill>
            <a:prstDash val="sysDash"/>
          </a:ln>
        </p:spPr>
        <p:txBody>
          <a:bodyPr wrap="square">
            <a:spAutoFit/>
          </a:bodyPr>
          <a:lstStyle/>
          <a:p>
            <a:pPr algn="ctr"/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Dựa vào thông tin trong mục 2 và hiểu biết của bản thân, hãy kể tên một số di sản lịch sử của châu Phi.</a:t>
            </a:r>
            <a:endParaRPr lang="en-US">
              <a:solidFill>
                <a:srgbClr val="FF0000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D41E249A-32F0-46D9-9BF2-3774189D9C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4673" y="2988246"/>
            <a:ext cx="5565455" cy="3260572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B3432836-0A95-456C-BD43-9B2CF71C5A93}"/>
              </a:ext>
            </a:extLst>
          </p:cNvPr>
          <p:cNvGrpSpPr/>
          <p:nvPr/>
        </p:nvGrpSpPr>
        <p:grpSpPr>
          <a:xfrm>
            <a:off x="683322" y="2988246"/>
            <a:ext cx="5147971" cy="2949027"/>
            <a:chOff x="649357" y="3299791"/>
            <a:chExt cx="5147971" cy="2949027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xmlns="" id="{E32F9D5C-56A6-4C8A-A7DD-BC1C2B2121F5}"/>
                </a:ext>
              </a:extLst>
            </p:cNvPr>
            <p:cNvSpPr/>
            <p:nvPr/>
          </p:nvSpPr>
          <p:spPr>
            <a:xfrm>
              <a:off x="649357" y="3716977"/>
              <a:ext cx="5147971" cy="2531841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DB7E74F6-088B-4759-8966-C217304B86E4}"/>
                </a:ext>
              </a:extLst>
            </p:cNvPr>
            <p:cNvSpPr txBox="1"/>
            <p:nvPr/>
          </p:nvSpPr>
          <p:spPr>
            <a:xfrm>
              <a:off x="782155" y="4066090"/>
              <a:ext cx="5015173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>
                  <a:solidFill>
                    <a:srgbClr val="1503B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Giấy Pa-pi-rút là một phát minh của ng</a:t>
              </a:r>
              <a:r>
                <a:rPr lang="vi-VN" sz="2400">
                  <a:solidFill>
                    <a:srgbClr val="1503B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ư</a:t>
              </a:r>
              <a:r>
                <a:rPr lang="en-US" sz="2400">
                  <a:solidFill>
                    <a:srgbClr val="1503B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ời Ai cập cổ đại.Pa-pi-rút là tên của một loại lau sậy đặc biệt mọc ở lưu vực sông Nin, có độ dai thích h</a:t>
              </a:r>
              <a:r>
                <a:rPr lang="vi-VN" sz="2400">
                  <a:solidFill>
                    <a:srgbClr val="1503B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ơ</a:t>
              </a:r>
              <a:r>
                <a:rPr lang="en-US" sz="2400">
                  <a:solidFill>
                    <a:srgbClr val="1503B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 để dùng làm giấy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xmlns="" id="{0A8C2E51-13C1-4EB4-8E26-429E6A521CF4}"/>
                </a:ext>
              </a:extLst>
            </p:cNvPr>
            <p:cNvSpPr/>
            <p:nvPr/>
          </p:nvSpPr>
          <p:spPr>
            <a:xfrm>
              <a:off x="973086" y="3299791"/>
              <a:ext cx="2485731" cy="55138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latin typeface="Arial" panose="020B0604020202020204" pitchFamily="34" charset="0"/>
                  <a:cs typeface="Arial" panose="020B0604020202020204" pitchFamily="34" charset="0"/>
                </a:rPr>
                <a:t>Em có biết?</a:t>
              </a:r>
            </a:p>
          </p:txBody>
        </p:sp>
      </p:grpSp>
      <p:pic>
        <p:nvPicPr>
          <p:cNvPr id="18" name="Picture 17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81945A5F-9A70-40EE-9D88-3BAE85609832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673" y="2988246"/>
            <a:ext cx="5565454" cy="32605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9427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53361156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327</Words>
  <Application>Microsoft Office PowerPoint</Application>
  <PresentationFormat>Custom</PresentationFormat>
  <Paragraphs>32</Paragraphs>
  <Slides>5</Slides>
  <Notes>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3</cp:revision>
  <dcterms:created xsi:type="dcterms:W3CDTF">2022-07-08T13:45:23Z</dcterms:created>
  <dcterms:modified xsi:type="dcterms:W3CDTF">2024-01-10T08:34:56Z</dcterms:modified>
</cp:coreProperties>
</file>