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85" r:id="rId4"/>
    <p:sldId id="261" r:id="rId5"/>
    <p:sldId id="284" r:id="rId6"/>
    <p:sldId id="259" r:id="rId7"/>
    <p:sldId id="286" r:id="rId8"/>
    <p:sldId id="287" r:id="rId9"/>
    <p:sldId id="288" r:id="rId10"/>
    <p:sldId id="289" r:id="rId11"/>
    <p:sldId id="260" r:id="rId12"/>
    <p:sldId id="290" r:id="rId13"/>
    <p:sldId id="265" r:id="rId14"/>
    <p:sldId id="291" r:id="rId15"/>
    <p:sldId id="262" r:id="rId16"/>
    <p:sldId id="292" r:id="rId17"/>
    <p:sldId id="293" r:id="rId18"/>
    <p:sldId id="264" r:id="rId19"/>
    <p:sldId id="266" r:id="rId20"/>
    <p:sldId id="294" r:id="rId21"/>
    <p:sldId id="268" r:id="rId2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6" d="100"/>
          <a:sy n="46" d="100"/>
        </p:scale>
        <p:origin x="75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2.svg"/><Relationship Id="rId1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5.png"/><Relationship Id="rId19" Type="http://schemas.openxmlformats.org/officeDocument/2006/relationships/image" Target="../media/image18.svg"/><Relationship Id="rId4" Type="http://schemas.openxmlformats.org/officeDocument/2006/relationships/image" Target="../media/image2.png"/><Relationship Id="rId9" Type="http://schemas.openxmlformats.org/officeDocument/2006/relationships/image" Target="../media/image8.sv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0.svg"/><Relationship Id="rId7" Type="http://schemas.openxmlformats.org/officeDocument/2006/relationships/image" Target="../media/image15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162.svg"/><Relationship Id="rId5" Type="http://schemas.openxmlformats.org/officeDocument/2006/relationships/image" Target="../media/image68.svg"/><Relationship Id="rId10" Type="http://schemas.openxmlformats.org/officeDocument/2006/relationships/image" Target="../media/image54.png"/><Relationship Id="rId4" Type="http://schemas.openxmlformats.org/officeDocument/2006/relationships/image" Target="../media/image43.png"/><Relationship Id="rId9" Type="http://schemas.openxmlformats.org/officeDocument/2006/relationships/image" Target="../media/image160.svg"/></Relationships>
</file>

<file path=ppt/slides/_rels/slide11.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48.png"/><Relationship Id="rId18" Type="http://schemas.openxmlformats.org/officeDocument/2006/relationships/image" Target="../media/image80.svg"/><Relationship Id="rId3" Type="http://schemas.openxmlformats.org/officeDocument/2006/relationships/image" Target="../media/image30.svg"/><Relationship Id="rId7" Type="http://schemas.openxmlformats.org/officeDocument/2006/relationships/image" Target="../media/image19.png"/><Relationship Id="rId12" Type="http://schemas.openxmlformats.org/officeDocument/2006/relationships/image" Target="../media/image74.svg"/><Relationship Id="rId17" Type="http://schemas.openxmlformats.org/officeDocument/2006/relationships/image" Target="../media/image50.png"/><Relationship Id="rId2" Type="http://schemas.openxmlformats.org/officeDocument/2006/relationships/image" Target="../media/image10.png"/><Relationship Id="rId16" Type="http://schemas.openxmlformats.org/officeDocument/2006/relationships/image" Target="../media/image78.svg"/><Relationship Id="rId1" Type="http://schemas.openxmlformats.org/officeDocument/2006/relationships/slideLayout" Target="../slideLayouts/slideLayout7.xml"/><Relationship Id="rId6" Type="http://schemas.openxmlformats.org/officeDocument/2006/relationships/image" Target="../media/image68.svg"/><Relationship Id="rId11" Type="http://schemas.openxmlformats.org/officeDocument/2006/relationships/image" Target="../media/image47.png"/><Relationship Id="rId15" Type="http://schemas.openxmlformats.org/officeDocument/2006/relationships/image" Target="../media/image49.png"/><Relationship Id="rId10" Type="http://schemas.openxmlformats.org/officeDocument/2006/relationships/image" Target="../media/image72.svg"/><Relationship Id="rId19" Type="http://schemas.openxmlformats.org/officeDocument/2006/relationships/image" Target="../media/image55.jpg"/><Relationship Id="rId4" Type="http://schemas.openxmlformats.org/officeDocument/2006/relationships/image" Target="../media/image45.png"/><Relationship Id="rId9" Type="http://schemas.openxmlformats.org/officeDocument/2006/relationships/image" Target="../media/image46.png"/><Relationship Id="rId14" Type="http://schemas.openxmlformats.org/officeDocument/2006/relationships/image" Target="../media/image76.svg"/></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40.svg"/><Relationship Id="rId18" Type="http://schemas.openxmlformats.org/officeDocument/2006/relationships/image" Target="../media/image18.pn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15.png"/><Relationship Id="rId17" Type="http://schemas.openxmlformats.org/officeDocument/2006/relationships/image" Target="../media/image44.svg"/><Relationship Id="rId2" Type="http://schemas.openxmlformats.org/officeDocument/2006/relationships/image" Target="../media/image10.png"/><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36.svg"/><Relationship Id="rId1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134.svg"/><Relationship Id="rId3" Type="http://schemas.openxmlformats.org/officeDocument/2006/relationships/image" Target="../media/image30.svg"/><Relationship Id="rId7" Type="http://schemas.openxmlformats.org/officeDocument/2006/relationships/image" Target="../media/image128.svg"/><Relationship Id="rId12" Type="http://schemas.openxmlformats.org/officeDocument/2006/relationships/image" Target="../media/image23.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132.svg"/><Relationship Id="rId5" Type="http://schemas.openxmlformats.org/officeDocument/2006/relationships/image" Target="../media/image70.svg"/><Relationship Id="rId15" Type="http://schemas.openxmlformats.org/officeDocument/2006/relationships/image" Target="../media/image136.svg"/><Relationship Id="rId10" Type="http://schemas.openxmlformats.org/officeDocument/2006/relationships/image" Target="../media/image22.png"/><Relationship Id="rId4" Type="http://schemas.openxmlformats.org/officeDocument/2006/relationships/image" Target="../media/image19.png"/><Relationship Id="rId9" Type="http://schemas.openxmlformats.org/officeDocument/2006/relationships/image" Target="../media/image130.svg"/><Relationship Id="rId14"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90.svg"/><Relationship Id="rId18" Type="http://schemas.openxmlformats.org/officeDocument/2006/relationships/image" Target="../media/image32.png"/><Relationship Id="rId3" Type="http://schemas.openxmlformats.org/officeDocument/2006/relationships/image" Target="../media/image30.svg"/><Relationship Id="rId7" Type="http://schemas.openxmlformats.org/officeDocument/2006/relationships/image" Target="../media/image84.svg"/><Relationship Id="rId12" Type="http://schemas.openxmlformats.org/officeDocument/2006/relationships/image" Target="../media/image29.png"/><Relationship Id="rId17" Type="http://schemas.openxmlformats.org/officeDocument/2006/relationships/image" Target="../media/image94.svg"/><Relationship Id="rId2" Type="http://schemas.openxmlformats.org/officeDocument/2006/relationships/image" Target="../media/image10.png"/><Relationship Id="rId16"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88.svg"/><Relationship Id="rId5" Type="http://schemas.openxmlformats.org/officeDocument/2006/relationships/image" Target="../media/image82.svg"/><Relationship Id="rId15" Type="http://schemas.openxmlformats.org/officeDocument/2006/relationships/image" Target="../media/image92.svg"/><Relationship Id="rId10" Type="http://schemas.openxmlformats.org/officeDocument/2006/relationships/image" Target="../media/image28.png"/><Relationship Id="rId4" Type="http://schemas.openxmlformats.org/officeDocument/2006/relationships/image" Target="../media/image25.png"/><Relationship Id="rId9" Type="http://schemas.openxmlformats.org/officeDocument/2006/relationships/image" Target="../media/image86.svg"/><Relationship Id="rId14"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01.svg"/><Relationship Id="rId18" Type="http://schemas.openxmlformats.org/officeDocument/2006/relationships/image" Target="../media/image61.png"/><Relationship Id="rId3" Type="http://schemas.openxmlformats.org/officeDocument/2006/relationships/image" Target="../media/image30.svg"/><Relationship Id="rId21" Type="http://schemas.openxmlformats.org/officeDocument/2006/relationships/image" Target="../media/image109.svg"/><Relationship Id="rId7" Type="http://schemas.openxmlformats.org/officeDocument/2006/relationships/image" Target="../media/image97.svg"/><Relationship Id="rId12" Type="http://schemas.openxmlformats.org/officeDocument/2006/relationships/image" Target="../media/image58.png"/><Relationship Id="rId17" Type="http://schemas.openxmlformats.org/officeDocument/2006/relationships/image" Target="../media/image105.svg"/><Relationship Id="rId2" Type="http://schemas.openxmlformats.org/officeDocument/2006/relationships/image" Target="../media/image10.png"/><Relationship Id="rId16" Type="http://schemas.openxmlformats.org/officeDocument/2006/relationships/image" Target="../media/image60.png"/><Relationship Id="rId20"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57.png"/><Relationship Id="rId11" Type="http://schemas.openxmlformats.org/officeDocument/2006/relationships/image" Target="../media/image40.svg"/><Relationship Id="rId5" Type="http://schemas.openxmlformats.org/officeDocument/2006/relationships/image" Target="../media/image70.svg"/><Relationship Id="rId15" Type="http://schemas.openxmlformats.org/officeDocument/2006/relationships/image" Target="../media/image103.svg"/><Relationship Id="rId23" Type="http://schemas.openxmlformats.org/officeDocument/2006/relationships/image" Target="../media/image111.svg"/><Relationship Id="rId19" Type="http://schemas.openxmlformats.org/officeDocument/2006/relationships/image" Target="../media/image107.svg"/><Relationship Id="rId4" Type="http://schemas.openxmlformats.org/officeDocument/2006/relationships/image" Target="../media/image56.png"/><Relationship Id="rId14" Type="http://schemas.openxmlformats.org/officeDocument/2006/relationships/image" Target="../media/image59.png"/><Relationship Id="rId22" Type="http://schemas.openxmlformats.org/officeDocument/2006/relationships/image" Target="../media/image63.png"/></Relationships>
</file>

<file path=ppt/slides/_rels/slide16.xml.rels><?xml version="1.0" encoding="UTF-8" standalone="yes"?>
<Relationships xmlns="http://schemas.openxmlformats.org/package/2006/relationships"><Relationship Id="rId8" Type="http://schemas.openxmlformats.org/officeDocument/2006/relationships/image" Target="../media/image146.svg"/><Relationship Id="rId13" Type="http://schemas.openxmlformats.org/officeDocument/2006/relationships/image" Target="../media/image69.png"/><Relationship Id="rId18" Type="http://schemas.openxmlformats.org/officeDocument/2006/relationships/image" Target="../media/image156.svg"/><Relationship Id="rId3" Type="http://schemas.openxmlformats.org/officeDocument/2006/relationships/image" Target="../media/image30.svg"/><Relationship Id="rId7" Type="http://schemas.openxmlformats.org/officeDocument/2006/relationships/image" Target="../media/image66.png"/><Relationship Id="rId12" Type="http://schemas.openxmlformats.org/officeDocument/2006/relationships/image" Target="../media/image150.svg"/><Relationship Id="rId17" Type="http://schemas.openxmlformats.org/officeDocument/2006/relationships/image" Target="../media/image71.png"/><Relationship Id="rId2" Type="http://schemas.openxmlformats.org/officeDocument/2006/relationships/image" Target="../media/image10.png"/><Relationship Id="rId16" Type="http://schemas.openxmlformats.org/officeDocument/2006/relationships/image" Target="../media/image154.svg"/><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68.png"/><Relationship Id="rId5" Type="http://schemas.openxmlformats.org/officeDocument/2006/relationships/image" Target="../media/image65.png"/><Relationship Id="rId15" Type="http://schemas.openxmlformats.org/officeDocument/2006/relationships/image" Target="../media/image70.png"/><Relationship Id="rId10" Type="http://schemas.openxmlformats.org/officeDocument/2006/relationships/image" Target="../media/image148.svg"/><Relationship Id="rId4" Type="http://schemas.openxmlformats.org/officeDocument/2006/relationships/image" Target="../media/image64.jpeg"/><Relationship Id="rId9" Type="http://schemas.openxmlformats.org/officeDocument/2006/relationships/image" Target="../media/image67.png"/><Relationship Id="rId14" Type="http://schemas.openxmlformats.org/officeDocument/2006/relationships/image" Target="../media/image152.svg"/></Relationships>
</file>

<file path=ppt/slides/_rels/slide1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0.svg"/><Relationship Id="rId7" Type="http://schemas.openxmlformats.org/officeDocument/2006/relationships/image" Target="../media/image15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162.svg"/><Relationship Id="rId5" Type="http://schemas.openxmlformats.org/officeDocument/2006/relationships/image" Target="../media/image68.svg"/><Relationship Id="rId10" Type="http://schemas.openxmlformats.org/officeDocument/2006/relationships/image" Target="../media/image54.png"/><Relationship Id="rId4" Type="http://schemas.openxmlformats.org/officeDocument/2006/relationships/image" Target="../media/image43.png"/><Relationship Id="rId9" Type="http://schemas.openxmlformats.org/officeDocument/2006/relationships/image" Target="../media/image160.svg"/></Relationships>
</file>

<file path=ppt/slides/_rels/slide18.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73.jpg"/><Relationship Id="rId5" Type="http://schemas.openxmlformats.org/officeDocument/2006/relationships/image" Target="../media/image126.svg"/><Relationship Id="rId4" Type="http://schemas.openxmlformats.org/officeDocument/2006/relationships/image" Target="../media/image72.png"/></Relationships>
</file>

<file path=ppt/slides/_rels/slide19.xml.rels><?xml version="1.0" encoding="UTF-8" standalone="yes"?>
<Relationships xmlns="http://schemas.openxmlformats.org/package/2006/relationships"><Relationship Id="rId8" Type="http://schemas.openxmlformats.org/officeDocument/2006/relationships/image" Target="../media/image134.svg"/><Relationship Id="rId3" Type="http://schemas.openxmlformats.org/officeDocument/2006/relationships/image" Target="../media/image113.svg"/><Relationship Id="rId12" Type="http://schemas.openxmlformats.org/officeDocument/2006/relationships/image" Target="../media/image141.svg"/><Relationship Id="rId2" Type="http://schemas.openxmlformats.org/officeDocument/2006/relationships/image" Target="../media/image74.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76.png"/><Relationship Id="rId5" Type="http://schemas.openxmlformats.org/officeDocument/2006/relationships/image" Target="../media/image68.svg"/><Relationship Id="rId10" Type="http://schemas.openxmlformats.org/officeDocument/2006/relationships/image" Target="../media/image139.svg"/><Relationship Id="rId4" Type="http://schemas.openxmlformats.org/officeDocument/2006/relationships/image" Target="../media/image45.png"/><Relationship Id="rId9" Type="http://schemas.openxmlformats.org/officeDocument/2006/relationships/image" Target="../media/image75.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40.svg"/><Relationship Id="rId18" Type="http://schemas.openxmlformats.org/officeDocument/2006/relationships/image" Target="../media/image18.pn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15.png"/><Relationship Id="rId17" Type="http://schemas.openxmlformats.org/officeDocument/2006/relationships/image" Target="../media/image44.svg"/><Relationship Id="rId2" Type="http://schemas.openxmlformats.org/officeDocument/2006/relationships/image" Target="../media/image10.png"/><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36.svg"/><Relationship Id="rId14" Type="http://schemas.openxmlformats.org/officeDocument/2006/relationships/image" Target="../media/image16.png"/></Relationships>
</file>

<file path=ppt/slides/_rels/slide2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0.svg"/><Relationship Id="rId7" Type="http://schemas.openxmlformats.org/officeDocument/2006/relationships/image" Target="../media/image15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162.svg"/><Relationship Id="rId5" Type="http://schemas.openxmlformats.org/officeDocument/2006/relationships/image" Target="../media/image68.svg"/><Relationship Id="rId10" Type="http://schemas.openxmlformats.org/officeDocument/2006/relationships/image" Target="../media/image54.png"/><Relationship Id="rId4" Type="http://schemas.openxmlformats.org/officeDocument/2006/relationships/image" Target="../media/image43.png"/><Relationship Id="rId9" Type="http://schemas.openxmlformats.org/officeDocument/2006/relationships/image" Target="../media/image160.svg"/></Relationships>
</file>

<file path=ppt/slides/_rels/slide21.xml.rels><?xml version="1.0" encoding="UTF-8" standalone="yes"?>
<Relationships xmlns="http://schemas.openxmlformats.org/package/2006/relationships"><Relationship Id="rId8" Type="http://schemas.openxmlformats.org/officeDocument/2006/relationships/image" Target="../media/image146.svg"/><Relationship Id="rId13" Type="http://schemas.openxmlformats.org/officeDocument/2006/relationships/image" Target="../media/image69.png"/><Relationship Id="rId18" Type="http://schemas.openxmlformats.org/officeDocument/2006/relationships/image" Target="../media/image156.svg"/><Relationship Id="rId3" Type="http://schemas.openxmlformats.org/officeDocument/2006/relationships/image" Target="../media/image30.svg"/><Relationship Id="rId7" Type="http://schemas.openxmlformats.org/officeDocument/2006/relationships/image" Target="../media/image66.png"/><Relationship Id="rId12" Type="http://schemas.openxmlformats.org/officeDocument/2006/relationships/image" Target="../media/image150.svg"/><Relationship Id="rId17" Type="http://schemas.openxmlformats.org/officeDocument/2006/relationships/image" Target="../media/image71.png"/><Relationship Id="rId2" Type="http://schemas.openxmlformats.org/officeDocument/2006/relationships/image" Target="../media/image10.png"/><Relationship Id="rId16" Type="http://schemas.openxmlformats.org/officeDocument/2006/relationships/image" Target="../media/image154.svg"/><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68.png"/><Relationship Id="rId5" Type="http://schemas.openxmlformats.org/officeDocument/2006/relationships/image" Target="../media/image65.png"/><Relationship Id="rId15" Type="http://schemas.openxmlformats.org/officeDocument/2006/relationships/image" Target="../media/image70.png"/><Relationship Id="rId10" Type="http://schemas.openxmlformats.org/officeDocument/2006/relationships/image" Target="../media/image148.svg"/><Relationship Id="rId4" Type="http://schemas.openxmlformats.org/officeDocument/2006/relationships/image" Target="../media/image64.jpeg"/><Relationship Id="rId9" Type="http://schemas.openxmlformats.org/officeDocument/2006/relationships/image" Target="../media/image67.png"/><Relationship Id="rId14" Type="http://schemas.openxmlformats.org/officeDocument/2006/relationships/image" Target="../media/image152.sv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134.svg"/><Relationship Id="rId3" Type="http://schemas.openxmlformats.org/officeDocument/2006/relationships/image" Target="../media/image30.svg"/><Relationship Id="rId7" Type="http://schemas.openxmlformats.org/officeDocument/2006/relationships/image" Target="../media/image128.svg"/><Relationship Id="rId12" Type="http://schemas.openxmlformats.org/officeDocument/2006/relationships/image" Target="../media/image23.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132.svg"/><Relationship Id="rId5" Type="http://schemas.openxmlformats.org/officeDocument/2006/relationships/image" Target="../media/image70.svg"/><Relationship Id="rId15" Type="http://schemas.openxmlformats.org/officeDocument/2006/relationships/image" Target="../media/image136.svg"/><Relationship Id="rId10" Type="http://schemas.openxmlformats.org/officeDocument/2006/relationships/image" Target="../media/image22.png"/><Relationship Id="rId4" Type="http://schemas.openxmlformats.org/officeDocument/2006/relationships/image" Target="../media/image19.png"/><Relationship Id="rId9" Type="http://schemas.openxmlformats.org/officeDocument/2006/relationships/image" Target="../media/image130.svg"/><Relationship Id="rId14"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90.svg"/><Relationship Id="rId18" Type="http://schemas.openxmlformats.org/officeDocument/2006/relationships/image" Target="../media/image32.png"/><Relationship Id="rId3" Type="http://schemas.openxmlformats.org/officeDocument/2006/relationships/image" Target="../media/image30.svg"/><Relationship Id="rId7" Type="http://schemas.openxmlformats.org/officeDocument/2006/relationships/image" Target="../media/image84.svg"/><Relationship Id="rId12" Type="http://schemas.openxmlformats.org/officeDocument/2006/relationships/image" Target="../media/image29.png"/><Relationship Id="rId17" Type="http://schemas.openxmlformats.org/officeDocument/2006/relationships/image" Target="../media/image94.svg"/><Relationship Id="rId2" Type="http://schemas.openxmlformats.org/officeDocument/2006/relationships/image" Target="../media/image10.png"/><Relationship Id="rId16"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88.svg"/><Relationship Id="rId5" Type="http://schemas.openxmlformats.org/officeDocument/2006/relationships/image" Target="../media/image82.svg"/><Relationship Id="rId15" Type="http://schemas.openxmlformats.org/officeDocument/2006/relationships/image" Target="../media/image92.svg"/><Relationship Id="rId10" Type="http://schemas.openxmlformats.org/officeDocument/2006/relationships/image" Target="../media/image28.png"/><Relationship Id="rId4" Type="http://schemas.openxmlformats.org/officeDocument/2006/relationships/image" Target="../media/image25.png"/><Relationship Id="rId9" Type="http://schemas.openxmlformats.org/officeDocument/2006/relationships/image" Target="../media/image86.svg"/><Relationship Id="rId14" Type="http://schemas.openxmlformats.org/officeDocument/2006/relationships/image" Target="../media/image30.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40.svg"/><Relationship Id="rId18" Type="http://schemas.openxmlformats.org/officeDocument/2006/relationships/image" Target="../media/image18.pn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15.png"/><Relationship Id="rId17" Type="http://schemas.openxmlformats.org/officeDocument/2006/relationships/image" Target="../media/image44.svg"/><Relationship Id="rId2" Type="http://schemas.openxmlformats.org/officeDocument/2006/relationships/image" Target="../media/image10.png"/><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36.svg"/><Relationship Id="rId1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55.svg"/><Relationship Id="rId18" Type="http://schemas.openxmlformats.org/officeDocument/2006/relationships/image" Target="../media/image40.png"/><Relationship Id="rId3" Type="http://schemas.openxmlformats.org/officeDocument/2006/relationships/image" Target="../media/image30.svg"/><Relationship Id="rId21" Type="http://schemas.openxmlformats.org/officeDocument/2006/relationships/image" Target="../media/image63.svg"/><Relationship Id="rId7" Type="http://schemas.openxmlformats.org/officeDocument/2006/relationships/image" Target="../media/image49.svg"/><Relationship Id="rId12" Type="http://schemas.openxmlformats.org/officeDocument/2006/relationships/image" Target="../media/image37.png"/><Relationship Id="rId17" Type="http://schemas.openxmlformats.org/officeDocument/2006/relationships/image" Target="../media/image59.svg"/><Relationship Id="rId2" Type="http://schemas.openxmlformats.org/officeDocument/2006/relationships/image" Target="../media/image10.png"/><Relationship Id="rId16" Type="http://schemas.openxmlformats.org/officeDocument/2006/relationships/image" Target="../media/image39.png"/><Relationship Id="rId20"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53.svg"/><Relationship Id="rId5" Type="http://schemas.openxmlformats.org/officeDocument/2006/relationships/image" Target="../media/image47.svg"/><Relationship Id="rId15" Type="http://schemas.openxmlformats.org/officeDocument/2006/relationships/image" Target="../media/image57.svg"/><Relationship Id="rId23" Type="http://schemas.openxmlformats.org/officeDocument/2006/relationships/image" Target="../media/image65.svg"/><Relationship Id="rId10" Type="http://schemas.openxmlformats.org/officeDocument/2006/relationships/image" Target="../media/image36.png"/><Relationship Id="rId19" Type="http://schemas.openxmlformats.org/officeDocument/2006/relationships/image" Target="../media/image61.svg"/><Relationship Id="rId4" Type="http://schemas.openxmlformats.org/officeDocument/2006/relationships/image" Target="../media/image33.png"/><Relationship Id="rId9" Type="http://schemas.openxmlformats.org/officeDocument/2006/relationships/image" Target="../media/image51.svg"/><Relationship Id="rId14" Type="http://schemas.openxmlformats.org/officeDocument/2006/relationships/image" Target="../media/image38.png"/><Relationship Id="rId22"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30.svg"/><Relationship Id="rId7" Type="http://schemas.openxmlformats.org/officeDocument/2006/relationships/image" Target="../media/image143.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68.svg"/><Relationship Id="rId4" Type="http://schemas.openxmlformats.org/officeDocument/2006/relationships/image" Target="../media/image43.png"/></Relationships>
</file>

<file path=ppt/slides/_rels/slide8.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48.png"/><Relationship Id="rId18" Type="http://schemas.openxmlformats.org/officeDocument/2006/relationships/image" Target="../media/image80.svg"/><Relationship Id="rId3" Type="http://schemas.openxmlformats.org/officeDocument/2006/relationships/image" Target="../media/image30.svg"/><Relationship Id="rId7" Type="http://schemas.openxmlformats.org/officeDocument/2006/relationships/image" Target="../media/image19.png"/><Relationship Id="rId12" Type="http://schemas.openxmlformats.org/officeDocument/2006/relationships/image" Target="../media/image74.svg"/><Relationship Id="rId17" Type="http://schemas.openxmlformats.org/officeDocument/2006/relationships/image" Target="../media/image50.png"/><Relationship Id="rId2" Type="http://schemas.openxmlformats.org/officeDocument/2006/relationships/image" Target="../media/image10.png"/><Relationship Id="rId16" Type="http://schemas.openxmlformats.org/officeDocument/2006/relationships/image" Target="../media/image78.svg"/><Relationship Id="rId1" Type="http://schemas.openxmlformats.org/officeDocument/2006/relationships/slideLayout" Target="../slideLayouts/slideLayout7.xml"/><Relationship Id="rId6" Type="http://schemas.openxmlformats.org/officeDocument/2006/relationships/image" Target="../media/image68.svg"/><Relationship Id="rId11" Type="http://schemas.openxmlformats.org/officeDocument/2006/relationships/image" Target="../media/image47.png"/><Relationship Id="rId15" Type="http://schemas.openxmlformats.org/officeDocument/2006/relationships/image" Target="../media/image49.png"/><Relationship Id="rId10" Type="http://schemas.openxmlformats.org/officeDocument/2006/relationships/image" Target="../media/image72.svg"/><Relationship Id="rId19"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46.png"/><Relationship Id="rId14" Type="http://schemas.openxmlformats.org/officeDocument/2006/relationships/image" Target="../media/image76.sv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40.svg"/><Relationship Id="rId18" Type="http://schemas.openxmlformats.org/officeDocument/2006/relationships/image" Target="../media/image18.pn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15.png"/><Relationship Id="rId17" Type="http://schemas.openxmlformats.org/officeDocument/2006/relationships/image" Target="../media/image44.svg"/><Relationship Id="rId2" Type="http://schemas.openxmlformats.org/officeDocument/2006/relationships/image" Target="../media/image10.png"/><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36.sv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69845" y="-629829"/>
            <a:ext cx="20957720" cy="11782581"/>
          </a:xfrm>
          <a:prstGeom prst="rect">
            <a:avLst/>
          </a:prstGeom>
        </p:spPr>
      </p:pic>
      <p:grpSp>
        <p:nvGrpSpPr>
          <p:cNvPr id="3" name="Group 3"/>
          <p:cNvGrpSpPr/>
          <p:nvPr/>
        </p:nvGrpSpPr>
        <p:grpSpPr>
          <a:xfrm>
            <a:off x="2417019" y="1670293"/>
            <a:ext cx="13453962" cy="7774652"/>
            <a:chOff x="0" y="0"/>
            <a:chExt cx="5490351" cy="3172714"/>
          </a:xfrm>
        </p:grpSpPr>
        <p:sp>
          <p:nvSpPr>
            <p:cNvPr id="4" name="Freeform 4"/>
            <p:cNvSpPr/>
            <p:nvPr/>
          </p:nvSpPr>
          <p:spPr>
            <a:xfrm>
              <a:off x="0" y="0"/>
              <a:ext cx="5490351" cy="3172714"/>
            </a:xfrm>
            <a:custGeom>
              <a:avLst/>
              <a:gdLst/>
              <a:ahLst/>
              <a:cxnLst/>
              <a:rect l="l" t="t" r="r" b="b"/>
              <a:pathLst>
                <a:path w="5490351" h="3172714">
                  <a:moveTo>
                    <a:pt x="5365891" y="3172714"/>
                  </a:moveTo>
                  <a:lnTo>
                    <a:pt x="124460" y="3172714"/>
                  </a:lnTo>
                  <a:cubicBezTo>
                    <a:pt x="55880" y="3172714"/>
                    <a:pt x="0" y="3116834"/>
                    <a:pt x="0" y="3048254"/>
                  </a:cubicBezTo>
                  <a:lnTo>
                    <a:pt x="0" y="124460"/>
                  </a:lnTo>
                  <a:cubicBezTo>
                    <a:pt x="0" y="55880"/>
                    <a:pt x="55880" y="0"/>
                    <a:pt x="124460" y="0"/>
                  </a:cubicBezTo>
                  <a:lnTo>
                    <a:pt x="5365891" y="0"/>
                  </a:lnTo>
                  <a:cubicBezTo>
                    <a:pt x="5434471" y="0"/>
                    <a:pt x="5490351" y="55880"/>
                    <a:pt x="5490351" y="124460"/>
                  </a:cubicBezTo>
                  <a:lnTo>
                    <a:pt x="5490351" y="3048254"/>
                  </a:lnTo>
                  <a:cubicBezTo>
                    <a:pt x="5490351" y="3116834"/>
                    <a:pt x="5434471" y="3172714"/>
                    <a:pt x="5365891" y="3172714"/>
                  </a:cubicBezTo>
                  <a:close/>
                </a:path>
              </a:pathLst>
            </a:custGeom>
            <a:solidFill>
              <a:srgbClr val="51604D"/>
            </a:solidFill>
          </p:spPr>
        </p:sp>
      </p:grpSp>
      <p:grpSp>
        <p:nvGrpSpPr>
          <p:cNvPr id="5" name="Group 5"/>
          <p:cNvGrpSpPr/>
          <p:nvPr/>
        </p:nvGrpSpPr>
        <p:grpSpPr>
          <a:xfrm rot="-10800000">
            <a:off x="3163293" y="495299"/>
            <a:ext cx="5003304" cy="1315971"/>
            <a:chOff x="0" y="0"/>
            <a:chExt cx="38779425" cy="6065520"/>
          </a:xfrm>
        </p:grpSpPr>
        <p:sp>
          <p:nvSpPr>
            <p:cNvPr id="6" name="Freeform 6"/>
            <p:cNvSpPr/>
            <p:nvPr/>
          </p:nvSpPr>
          <p:spPr>
            <a:xfrm>
              <a:off x="-50800" y="0"/>
              <a:ext cx="38881025" cy="6066790"/>
            </a:xfrm>
            <a:custGeom>
              <a:avLst/>
              <a:gdLst/>
              <a:ahLst/>
              <a:cxnLst/>
              <a:rect l="l" t="t" r="r" b="b"/>
              <a:pathLst>
                <a:path w="38881025" h="6066790">
                  <a:moveTo>
                    <a:pt x="1692910" y="0"/>
                  </a:moveTo>
                  <a:lnTo>
                    <a:pt x="1692910" y="6065520"/>
                  </a:lnTo>
                  <a:cubicBezTo>
                    <a:pt x="1710690" y="6066790"/>
                    <a:pt x="1728470" y="6066790"/>
                    <a:pt x="1746250" y="6066790"/>
                  </a:cubicBezTo>
                  <a:lnTo>
                    <a:pt x="37124615" y="6066790"/>
                  </a:lnTo>
                  <a:lnTo>
                    <a:pt x="37124615" y="0"/>
                  </a:lnTo>
                  <a:lnTo>
                    <a:pt x="1692910" y="0"/>
                  </a:lnTo>
                  <a:close/>
                  <a:moveTo>
                    <a:pt x="37581815" y="0"/>
                  </a:moveTo>
                  <a:lnTo>
                    <a:pt x="37124615" y="0"/>
                  </a:lnTo>
                  <a:lnTo>
                    <a:pt x="37124615" y="6065520"/>
                  </a:lnTo>
                  <a:lnTo>
                    <a:pt x="37134775" y="6065520"/>
                  </a:lnTo>
                  <a:cubicBezTo>
                    <a:pt x="37873915" y="6065520"/>
                    <a:pt x="38522886" y="5462270"/>
                    <a:pt x="38576225" y="4725670"/>
                  </a:cubicBezTo>
                  <a:lnTo>
                    <a:pt x="38826415" y="1338580"/>
                  </a:lnTo>
                  <a:cubicBezTo>
                    <a:pt x="38881025" y="603250"/>
                    <a:pt x="38320954" y="0"/>
                    <a:pt x="37581815"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51604D"/>
            </a:solidFill>
          </p:spPr>
        </p:sp>
      </p:gr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74557" y="7553626"/>
            <a:ext cx="2620274" cy="2704799"/>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3664291" y="7582201"/>
            <a:ext cx="3367139" cy="2442706"/>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399298">
            <a:off x="14424176" y="2534116"/>
            <a:ext cx="588964" cy="1732247"/>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4222827" y="5363835"/>
            <a:ext cx="660080" cy="660080"/>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581708">
            <a:off x="3732469" y="5745766"/>
            <a:ext cx="756699" cy="433382"/>
          </a:xfrm>
          <a:prstGeom prst="rect">
            <a:avLst/>
          </a:prstGeom>
        </p:spPr>
      </p:pic>
      <p:pic>
        <p:nvPicPr>
          <p:cNvPr id="12" name="Picture 12"/>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3827737" y="2547394"/>
            <a:ext cx="707523" cy="711403"/>
          </a:xfrm>
          <a:prstGeom prst="rect">
            <a:avLst/>
          </a:prstGeom>
        </p:spPr>
      </p:pic>
      <p:pic>
        <p:nvPicPr>
          <p:cNvPr id="13" name="Picture 1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8616059" y="2610484"/>
            <a:ext cx="1463056" cy="585222"/>
          </a:xfrm>
          <a:prstGeom prst="rect">
            <a:avLst/>
          </a:prstGeom>
        </p:spPr>
      </p:pic>
      <p:pic>
        <p:nvPicPr>
          <p:cNvPr id="14" name="Picture 1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8426524" y="5585153"/>
            <a:ext cx="1842126" cy="438761"/>
          </a:xfrm>
          <a:prstGeom prst="rect">
            <a:avLst/>
          </a:prstGeom>
        </p:spPr>
      </p:pic>
      <p:sp>
        <p:nvSpPr>
          <p:cNvPr id="15" name="TextBox 15"/>
          <p:cNvSpPr txBox="1"/>
          <p:nvPr/>
        </p:nvSpPr>
        <p:spPr>
          <a:xfrm>
            <a:off x="2819400" y="1585447"/>
            <a:ext cx="13487400" cy="4129336"/>
          </a:xfrm>
          <a:prstGeom prst="rect">
            <a:avLst/>
          </a:prstGeom>
          <a:effectLst>
            <a:reflection blurRad="6350" stA="50000" endA="275" endPos="40000" dist="101600" dir="5400000" sy="-100000" algn="bl" rotWithShape="0"/>
          </a:effectLst>
        </p:spPr>
        <p:txBody>
          <a:bodyPr wrap="square" lIns="0" tIns="0" rIns="0" bIns="0" rtlCol="0" anchor="t">
            <a:spAutoFit/>
          </a:bodyPr>
          <a:lstStyle/>
          <a:p>
            <a:pPr algn="ctr">
              <a:lnSpc>
                <a:spcPts val="16099"/>
              </a:lnSpc>
            </a:pPr>
            <a:r>
              <a:rPr lang="en-GB" sz="13800" b="1" dirty="0" err="1" smtClean="0">
                <a:solidFill>
                  <a:schemeClr val="bg1"/>
                </a:solidFill>
              </a:rPr>
              <a:t>Tiết</a:t>
            </a:r>
            <a:r>
              <a:rPr lang="en-GB" sz="13800" b="1" dirty="0" smtClean="0">
                <a:solidFill>
                  <a:schemeClr val="bg1"/>
                </a:solidFill>
              </a:rPr>
              <a:t> 60. THỰC </a:t>
            </a:r>
            <a:r>
              <a:rPr lang="en-GB" sz="13800" b="1" dirty="0">
                <a:solidFill>
                  <a:schemeClr val="bg1"/>
                </a:solidFill>
              </a:rPr>
              <a:t>HÀNH TIẾNG VIỆT</a:t>
            </a:r>
            <a:endParaRPr lang="en-US" sz="16600" dirty="0">
              <a:solidFill>
                <a:schemeClr val="bg1"/>
              </a:solidFill>
              <a:latin typeface="More Sug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747790"/>
            <a:ext cx="20957720" cy="11782581"/>
          </a:xfrm>
          <a:prstGeom prst="rect">
            <a:avLst/>
          </a:prstGeom>
        </p:spPr>
      </p:pic>
      <p:sp>
        <p:nvSpPr>
          <p:cNvPr id="3" name="AutoShape 3"/>
          <p:cNvSpPr/>
          <p:nvPr/>
        </p:nvSpPr>
        <p:spPr>
          <a:xfrm>
            <a:off x="3560675" y="2039687"/>
            <a:ext cx="11272484" cy="6490685"/>
          </a:xfrm>
          <a:prstGeom prst="rect">
            <a:avLst/>
          </a:prstGeom>
          <a:solidFill>
            <a:srgbClr val="FFFBEC"/>
          </a:solidFill>
        </p:spPr>
      </p:sp>
      <p:sp>
        <p:nvSpPr>
          <p:cNvPr id="4" name="TextBox 4"/>
          <p:cNvSpPr txBox="1"/>
          <p:nvPr/>
        </p:nvSpPr>
        <p:spPr>
          <a:xfrm>
            <a:off x="4363979" y="3871955"/>
            <a:ext cx="9560042" cy="2954655"/>
          </a:xfrm>
          <a:prstGeom prst="rect">
            <a:avLst/>
          </a:prstGeom>
          <a:effectLst>
            <a:reflection blurRad="6350" stA="50000" endA="300" endPos="55500" dist="50800" dir="5400000" sy="-100000" algn="bl" rotWithShape="0"/>
          </a:effectLst>
        </p:spPr>
        <p:txBody>
          <a:bodyPr lIns="0" tIns="0" rIns="0" bIns="0" rtlCol="0" anchor="t">
            <a:spAutoFit/>
          </a:bodyPr>
          <a:lstStyle/>
          <a:p>
            <a:pPr algn="ctr"/>
            <a:r>
              <a:rPr lang="de-DE" sz="9600" b="1">
                <a:latin typeface="Times New Roman" panose="02020603050405020304" pitchFamily="18" charset="0"/>
                <a:cs typeface="Times New Roman" panose="02020603050405020304" pitchFamily="18" charset="0"/>
              </a:rPr>
              <a:t>HOẠT ĐỘNG </a:t>
            </a:r>
            <a:r>
              <a:rPr lang="de-DE" sz="9600" b="1" smtClean="0">
                <a:latin typeface="Times New Roman" panose="02020603050405020304" pitchFamily="18" charset="0"/>
                <a:cs typeface="Times New Roman" panose="02020603050405020304" pitchFamily="18" charset="0"/>
              </a:rPr>
              <a:t>3 </a:t>
            </a:r>
            <a:r>
              <a:rPr lang="de-DE" sz="9600" b="1">
                <a:latin typeface="Times New Roman" panose="02020603050405020304" pitchFamily="18" charset="0"/>
                <a:cs typeface="Times New Roman" panose="02020603050405020304" pitchFamily="18" charset="0"/>
              </a:rPr>
              <a:t>THỰC HÀNH</a:t>
            </a:r>
            <a:endParaRPr lang="en-GB" sz="9600">
              <a:latin typeface="Times New Roman" panose="02020603050405020304" pitchFamily="18" charset="0"/>
              <a:cs typeface="Times New Roman" panose="02020603050405020304" pitchFamily="18" charset="0"/>
            </a:endParaRPr>
          </a:p>
        </p:txBody>
      </p:sp>
      <p:sp>
        <p:nvSpPr>
          <p:cNvPr id="5" name="AutoShape 5"/>
          <p:cNvSpPr/>
          <p:nvPr/>
        </p:nvSpPr>
        <p:spPr>
          <a:xfrm rot="-5406310">
            <a:off x="3455144" y="317952"/>
            <a:ext cx="3067825" cy="0"/>
          </a:xfrm>
          <a:prstGeom prst="line">
            <a:avLst/>
          </a:prstGeom>
          <a:ln w="19050" cap="rnd">
            <a:solidFill>
              <a:srgbClr val="727272"/>
            </a:solidFill>
            <a:prstDash val="solid"/>
            <a:headEnd type="none" w="sm" len="sm"/>
            <a:tailEnd type="none" w="sm" len="sm"/>
          </a:ln>
        </p:spPr>
      </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503428" y="1366348"/>
            <a:ext cx="984675" cy="990076"/>
          </a:xfrm>
          <a:prstGeom prst="rect">
            <a:avLst/>
          </a:prstGeom>
        </p:spPr>
      </p:pic>
      <p:sp>
        <p:nvSpPr>
          <p:cNvPr id="7" name="AutoShape 7"/>
          <p:cNvSpPr/>
          <p:nvPr/>
        </p:nvSpPr>
        <p:spPr>
          <a:xfrm rot="-5406310">
            <a:off x="12097235" y="317952"/>
            <a:ext cx="3067825" cy="0"/>
          </a:xfrm>
          <a:prstGeom prst="line">
            <a:avLst/>
          </a:prstGeom>
          <a:ln w="19050" cap="rnd">
            <a:solidFill>
              <a:srgbClr val="727272"/>
            </a:solidFill>
            <a:prstDash val="solid"/>
            <a:headEnd type="none" w="sm" len="sm"/>
            <a:tailEnd type="none" w="sm" len="sm"/>
          </a:ln>
        </p:spPr>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145519" y="1366348"/>
            <a:ext cx="984675" cy="990076"/>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2618652" y="5983556"/>
            <a:ext cx="3934080" cy="409800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8871555">
            <a:off x="2796896" y="7907320"/>
            <a:ext cx="1971804" cy="645318"/>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71467" y="2504007"/>
            <a:ext cx="2371475" cy="448424"/>
          </a:xfrm>
          <a:prstGeom prst="rect">
            <a:avLst/>
          </a:prstGeom>
        </p:spPr>
      </p:pic>
    </p:spTree>
    <p:extLst>
      <p:ext uri="{BB962C8B-B14F-4D97-AF65-F5344CB8AC3E}">
        <p14:creationId xmlns:p14="http://schemas.microsoft.com/office/powerpoint/2010/main" val="149784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92549" y="-776773"/>
            <a:ext cx="20957720" cy="11782581"/>
          </a:xfrm>
          <a:prstGeom prst="rect">
            <a:avLst/>
          </a:prstGeom>
        </p:spPr>
      </p:pic>
      <p:sp>
        <p:nvSpPr>
          <p:cNvPr id="3" name="AutoShape 3"/>
          <p:cNvSpPr/>
          <p:nvPr/>
        </p:nvSpPr>
        <p:spPr>
          <a:xfrm>
            <a:off x="-915715" y="1070378"/>
            <a:ext cx="6695950" cy="9950504"/>
          </a:xfrm>
          <a:prstGeom prst="rect">
            <a:avLst/>
          </a:prstGeom>
          <a:solidFill>
            <a:srgbClr val="FFFBEC"/>
          </a:solidFill>
        </p:spPr>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988871" y="240168"/>
            <a:ext cx="1677300" cy="1686499"/>
          </a:xfrm>
          <a:prstGeom prst="rect">
            <a:avLst/>
          </a:prstGeom>
        </p:spPr>
      </p:pic>
      <p:sp>
        <p:nvSpPr>
          <p:cNvPr id="8" name="AutoShape 8"/>
          <p:cNvSpPr/>
          <p:nvPr/>
        </p:nvSpPr>
        <p:spPr>
          <a:xfrm>
            <a:off x="7598758" y="781199"/>
            <a:ext cx="10104553" cy="8229600"/>
          </a:xfrm>
          <a:prstGeom prst="rect">
            <a:avLst/>
          </a:prstGeom>
          <a:solidFill>
            <a:srgbClr val="DB9463"/>
          </a:solidFill>
        </p:spPr>
      </p:sp>
      <p:sp>
        <p:nvSpPr>
          <p:cNvPr id="9" name="AutoShape 9"/>
          <p:cNvSpPr/>
          <p:nvPr/>
        </p:nvSpPr>
        <p:spPr>
          <a:xfrm>
            <a:off x="7010400" y="1028700"/>
            <a:ext cx="10248900" cy="8229600"/>
          </a:xfrm>
          <a:prstGeom prst="rect">
            <a:avLst/>
          </a:prstGeom>
          <a:solidFill>
            <a:srgbClr val="FFFBEC"/>
          </a:solidFill>
        </p:spPr>
      </p:sp>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4067540">
            <a:off x="15886602" y="659946"/>
            <a:ext cx="1164686" cy="1231880"/>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043646">
            <a:off x="5980321" y="7917726"/>
            <a:ext cx="1279821" cy="2461194"/>
          </a:xfrm>
          <a:prstGeom prst="rect">
            <a:avLst/>
          </a:prstGeom>
        </p:spPr>
      </p:pic>
      <p:pic>
        <p:nvPicPr>
          <p:cNvPr id="12" name="Picture 12"/>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6657043" y="7377937"/>
            <a:ext cx="2373885" cy="2127864"/>
          </a:xfrm>
          <a:prstGeom prst="rect">
            <a:avLst/>
          </a:prstGeom>
        </p:spPr>
      </p:pic>
      <p:pic>
        <p:nvPicPr>
          <p:cNvPr id="13" name="Picture 13"/>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9941896" y="625105"/>
            <a:ext cx="1301562" cy="1301562"/>
          </a:xfrm>
          <a:prstGeom prst="rect">
            <a:avLst/>
          </a:prstGeom>
        </p:spPr>
      </p:pic>
      <p:pic>
        <p:nvPicPr>
          <p:cNvPr id="14" name="Picture 14"/>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10354560">
            <a:off x="6763780" y="878258"/>
            <a:ext cx="1355146" cy="1086581"/>
          </a:xfrm>
          <a:prstGeom prst="rect">
            <a:avLst/>
          </a:prstGeom>
        </p:spPr>
      </p:pic>
      <p:pic>
        <p:nvPicPr>
          <p:cNvPr id="15" name="Picture 15"/>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8462104">
            <a:off x="7379996" y="2995622"/>
            <a:ext cx="709214" cy="550608"/>
          </a:xfrm>
          <a:prstGeom prst="rect">
            <a:avLst/>
          </a:prstGeom>
        </p:spPr>
      </p:pic>
      <p:sp>
        <p:nvSpPr>
          <p:cNvPr id="16" name="TextBox 16"/>
          <p:cNvSpPr txBox="1"/>
          <p:nvPr/>
        </p:nvSpPr>
        <p:spPr>
          <a:xfrm>
            <a:off x="-742084" y="2315232"/>
            <a:ext cx="7458305" cy="92333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r>
              <a:rPr lang="nl-NL" sz="6000" b="1">
                <a:latin typeface="Times New Roman" panose="02020603050405020304" pitchFamily="18" charset="0"/>
                <a:cs typeface="Times New Roman" panose="02020603050405020304" pitchFamily="18" charset="0"/>
              </a:rPr>
              <a:t>II. </a:t>
            </a:r>
            <a:r>
              <a:rPr lang="vi-VN" sz="6000" b="1">
                <a:latin typeface="Times New Roman" panose="02020603050405020304" pitchFamily="18" charset="0"/>
                <a:cs typeface="Times New Roman" panose="02020603050405020304" pitchFamily="18" charset="0"/>
              </a:rPr>
              <a:t>THỰC HÀNH</a:t>
            </a:r>
            <a:endParaRPr lang="en-GB" sz="6000">
              <a:latin typeface="Times New Roman" panose="02020603050405020304" pitchFamily="18" charset="0"/>
              <a:cs typeface="Times New Roman" panose="02020603050405020304" pitchFamily="18" charset="0"/>
            </a:endParaRPr>
          </a:p>
        </p:txBody>
      </p:sp>
      <p:sp>
        <p:nvSpPr>
          <p:cNvPr id="18" name="Rectangle 17"/>
          <p:cNvSpPr/>
          <p:nvPr/>
        </p:nvSpPr>
        <p:spPr>
          <a:xfrm>
            <a:off x="-840075" y="3541822"/>
            <a:ext cx="5884181" cy="213090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lnSpc>
                <a:spcPct val="115000"/>
              </a:lnSpc>
              <a:spcAft>
                <a:spcPts val="0"/>
              </a:spcAft>
            </a:pPr>
            <a:r>
              <a:rPr lang="vi-VN" sz="6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Bài tập 1, trang 118 </a:t>
            </a:r>
            <a:endParaRPr lang="en-GB" sz="6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Table 18"/>
          <p:cNvGraphicFramePr>
            <a:graphicFrameLocks noGrp="1"/>
          </p:cNvGraphicFramePr>
          <p:nvPr>
            <p:extLst>
              <p:ext uri="{D42A27DB-BD31-4B8C-83A1-F6EECF244321}">
                <p14:modId xmlns:p14="http://schemas.microsoft.com/office/powerpoint/2010/main" val="2522756169"/>
              </p:ext>
            </p:extLst>
          </p:nvPr>
        </p:nvGraphicFramePr>
        <p:xfrm>
          <a:off x="7467600" y="2400299"/>
          <a:ext cx="9067800" cy="4026964"/>
        </p:xfrm>
        <a:graphic>
          <a:graphicData uri="http://schemas.openxmlformats.org/drawingml/2006/table">
            <a:tbl>
              <a:tblPr firstRow="1" firstCol="1" bandRow="1">
                <a:effectLst>
                  <a:outerShdw blurRad="50800" dist="38100" dir="18900000" algn="bl" rotWithShape="0">
                    <a:prstClr val="black">
                      <a:alpha val="40000"/>
                    </a:prstClr>
                  </a:outerShdw>
                </a:effectLst>
              </a:tblPr>
              <a:tblGrid>
                <a:gridCol w="1371600">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gridCol w="2971800">
                  <a:extLst>
                    <a:ext uri="{9D8B030D-6E8A-4147-A177-3AD203B41FA5}">
                      <a16:colId xmlns:a16="http://schemas.microsoft.com/office/drawing/2014/main" val="20003"/>
                    </a:ext>
                  </a:extLst>
                </a:gridCol>
              </a:tblGrid>
              <a:tr h="1270680">
                <a:tc gridSpan="4">
                  <a:txBody>
                    <a:bodyPr/>
                    <a:lstStyle/>
                    <a:p>
                      <a:pPr algn="ctr" fontAlgn="base">
                        <a:lnSpc>
                          <a:spcPct val="115000"/>
                        </a:lnSpc>
                        <a:spcAft>
                          <a:spcPts val="0"/>
                        </a:spcAft>
                      </a:pPr>
                      <a:r>
                        <a:rPr lang="vi-VN"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03: Từ Hán Việt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p>
                      <a:pPr marR="30480" algn="ctr">
                        <a:lnSpc>
                          <a:spcPct val="115000"/>
                        </a:lnSpc>
                        <a:spcAft>
                          <a:spcPts val="120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46497">
                <a:tc>
                  <a:txBody>
                    <a:bodyPr/>
                    <a:lstStyle/>
                    <a:p>
                      <a:pPr marR="30480" algn="ctr">
                        <a:lnSpc>
                          <a:spcPct val="115000"/>
                        </a:lnSpc>
                        <a:spcAft>
                          <a:spcPts val="120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ctr">
                        <a:lnSpc>
                          <a:spcPct val="115000"/>
                        </a:lnSpc>
                        <a:spcAft>
                          <a:spcPts val="120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Từ ghép Hán Việt</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ctr">
                        <a:lnSpc>
                          <a:spcPct val="115000"/>
                        </a:lnSpc>
                        <a:spcAft>
                          <a:spcPts val="120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Giải nghĩa từ</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ctr">
                        <a:lnSpc>
                          <a:spcPct val="115000"/>
                        </a:lnSpc>
                        <a:spcAft>
                          <a:spcPts val="120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Nghĩa của yếu tố </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8387">
                <a:tc>
                  <a:txBody>
                    <a:bodyPr/>
                    <a:lstStyle/>
                    <a:p>
                      <a:pPr marR="30480" algn="just">
                        <a:lnSpc>
                          <a:spcPct val="115000"/>
                        </a:lnSpc>
                        <a:spcAft>
                          <a:spcPts val="120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15000"/>
                        </a:lnSpc>
                        <a:spcAft>
                          <a:spcPts val="120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15000"/>
                        </a:lnSpc>
                        <a:spcAft>
                          <a:spcPts val="120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0480" algn="just">
                        <a:lnSpc>
                          <a:spcPct val="115000"/>
                        </a:lnSpc>
                        <a:spcAft>
                          <a:spcPts val="120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20" name="Picture 19"/>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67474" y="5905500"/>
            <a:ext cx="5715000" cy="3352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circle(in)">
                                      <p:cBhvr>
                                        <p:cTn id="21"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69845" y="-629829"/>
            <a:ext cx="20957720" cy="11782581"/>
          </a:xfrm>
          <a:prstGeom prst="rect">
            <a:avLst/>
          </a:prstGeom>
        </p:spPr>
      </p:pic>
      <p:sp>
        <p:nvSpPr>
          <p:cNvPr id="3" name="AutoShape 3"/>
          <p:cNvSpPr/>
          <p:nvPr/>
        </p:nvSpPr>
        <p:spPr>
          <a:xfrm>
            <a:off x="804251" y="571500"/>
            <a:ext cx="16757306" cy="9620855"/>
          </a:xfrm>
          <a:prstGeom prst="rect">
            <a:avLst/>
          </a:prstGeom>
          <a:solidFill>
            <a:srgbClr val="FFFBEC"/>
          </a:solidFill>
        </p:spPr>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787" y="-629829"/>
            <a:ext cx="2363891" cy="237685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7126133" y="6276975"/>
            <a:ext cx="3194581" cy="4114800"/>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642038" y="8559419"/>
            <a:ext cx="3243149" cy="214637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508546">
            <a:off x="15273693" y="1600941"/>
            <a:ext cx="1359132" cy="543653"/>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743005">
            <a:off x="17772918" y="3779360"/>
            <a:ext cx="1405308" cy="459919"/>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255039" y="1760088"/>
            <a:ext cx="1023193" cy="768325"/>
          </a:xfrm>
          <a:prstGeom prst="rect">
            <a:avLst/>
          </a:prstGeom>
        </p:spPr>
      </p:pic>
      <p:pic>
        <p:nvPicPr>
          <p:cNvPr id="11" name="Picture 1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69845" y="6788973"/>
            <a:ext cx="1023193" cy="1023193"/>
          </a:xfrm>
          <a:prstGeom prst="rect">
            <a:avLst/>
          </a:prstGeom>
        </p:spPr>
      </p:pic>
      <p:pic>
        <p:nvPicPr>
          <p:cNvPr id="12" name="Picture 12"/>
          <p:cNvPicPr>
            <a:picLocks noChangeAspect="1"/>
          </p:cNvPicPr>
          <p:nvPr/>
        </p:nvPicPr>
        <p:blipFill>
          <a:blip r:embed="rId18"/>
          <a:srcRect/>
          <a:stretch>
            <a:fillRect/>
          </a:stretch>
        </p:blipFill>
        <p:spPr>
          <a:xfrm rot="-2054655">
            <a:off x="17780367" y="2739004"/>
            <a:ext cx="626794" cy="626794"/>
          </a:xfrm>
          <a:prstGeom prst="rect">
            <a:avLst/>
          </a:prstGeom>
        </p:spPr>
      </p:pic>
      <p:graphicFrame>
        <p:nvGraphicFramePr>
          <p:cNvPr id="13" name="Table 12"/>
          <p:cNvGraphicFramePr>
            <a:graphicFrameLocks noGrp="1"/>
          </p:cNvGraphicFramePr>
          <p:nvPr>
            <p:extLst>
              <p:ext uri="{D42A27DB-BD31-4B8C-83A1-F6EECF244321}">
                <p14:modId xmlns:p14="http://schemas.microsoft.com/office/powerpoint/2010/main" val="2332829432"/>
              </p:ext>
            </p:extLst>
          </p:nvPr>
        </p:nvGraphicFramePr>
        <p:xfrm>
          <a:off x="1828801" y="887928"/>
          <a:ext cx="14967325" cy="8987997"/>
        </p:xfrm>
        <a:graphic>
          <a:graphicData uri="http://schemas.openxmlformats.org/drawingml/2006/table">
            <a:tbl>
              <a:tblPr firstRow="1" firstCol="1" bandRow="1">
                <a:effectLst>
                  <a:outerShdw blurRad="50800" dist="38100" algn="l" rotWithShape="0">
                    <a:prstClr val="black">
                      <a:alpha val="40000"/>
                    </a:prstClr>
                  </a:outerShdw>
                </a:effectLst>
              </a:tblPr>
              <a:tblGrid>
                <a:gridCol w="1273814">
                  <a:extLst>
                    <a:ext uri="{9D8B030D-6E8A-4147-A177-3AD203B41FA5}">
                      <a16:colId xmlns:a16="http://schemas.microsoft.com/office/drawing/2014/main" val="20000"/>
                    </a:ext>
                  </a:extLst>
                </a:gridCol>
                <a:gridCol w="2229176">
                  <a:extLst>
                    <a:ext uri="{9D8B030D-6E8A-4147-A177-3AD203B41FA5}">
                      <a16:colId xmlns:a16="http://schemas.microsoft.com/office/drawing/2014/main" val="20001"/>
                    </a:ext>
                  </a:extLst>
                </a:gridCol>
                <a:gridCol w="4697192">
                  <a:extLst>
                    <a:ext uri="{9D8B030D-6E8A-4147-A177-3AD203B41FA5}">
                      <a16:colId xmlns:a16="http://schemas.microsoft.com/office/drawing/2014/main" val="20002"/>
                    </a:ext>
                  </a:extLst>
                </a:gridCol>
                <a:gridCol w="6767143">
                  <a:extLst>
                    <a:ext uri="{9D8B030D-6E8A-4147-A177-3AD203B41FA5}">
                      <a16:colId xmlns:a16="http://schemas.microsoft.com/office/drawing/2014/main" val="20003"/>
                    </a:ext>
                  </a:extLst>
                </a:gridCol>
              </a:tblGrid>
              <a:tr h="645279">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Từ ghép Hán Việt</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Giải nghĩa từ</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Nghĩa của yếu tố </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9015">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trung thần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bề tôi trung thành với vua</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trung</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hết lòng ngay thẳng, một lòng một dạ với vua, với nước;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thần</a:t>
                      </a: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bề tôi của nhà vua.</a:t>
                      </a:r>
                      <a:r>
                        <a:rPr lang="vi-VN" sz="3600">
                          <a:effectLst/>
                          <a:latin typeface="Times New Roman" panose="02020603050405020304" pitchFamily="18" charset="0"/>
                          <a:ea typeface="Segoe UI" panose="020B0502040204020203"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90558">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nghĩa sĩ</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người có nghĩa khí, dám hy sinh vì nghĩa lớn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lẽ phải làm khuôn phép cho cách xử thế;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sĩ:</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người- theo cách gọi tôn kính, quý mến.</a:t>
                      </a:r>
                      <a:r>
                        <a:rPr lang="vi-VN" sz="3600">
                          <a:effectLst/>
                          <a:latin typeface="Times New Roman" panose="02020603050405020304" pitchFamily="18" charset="0"/>
                          <a:ea typeface="Segoe UI" panose="020B0502040204020203"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06599">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i="1">
                          <a:effectLst/>
                          <a:latin typeface="Times New Roman" panose="02020603050405020304" pitchFamily="18" charset="0"/>
                          <a:ea typeface="Times New Roman" panose="02020603050405020304" pitchFamily="18" charset="0"/>
                          <a:cs typeface="Times New Roman" panose="02020603050405020304" pitchFamily="18" charset="0"/>
                        </a:rPr>
                        <a:t>lưu danh</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để lại tên tuổi tiếng thơm về sau.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lưu</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giữ lại, để lại về sau;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danh:</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tên.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967918">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binh thư</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sách viết về phép đánh trận thời cổ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binh</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lính, quân lính, quân đội, quân sự;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thư:</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sách.</a:t>
                      </a:r>
                      <a:r>
                        <a:rPr lang="vi-VN" sz="3600">
                          <a:effectLst/>
                          <a:latin typeface="Times New Roman" panose="02020603050405020304" pitchFamily="18" charset="0"/>
                          <a:ea typeface="Segoe UI" panose="020B0502040204020203"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290558">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i="1">
                          <a:effectLst/>
                          <a:latin typeface="Times New Roman" panose="02020603050405020304" pitchFamily="18" charset="0"/>
                          <a:ea typeface="Times New Roman" panose="02020603050405020304" pitchFamily="18" charset="0"/>
                          <a:cs typeface="Times New Roman" panose="02020603050405020304" pitchFamily="18" charset="0"/>
                        </a:rPr>
                        <a:t>yếu lược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tóm tắt những điều quan trọng, cần thiết nhất.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yếu:</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quan trọng; </a:t>
                      </a:r>
                      <a:r>
                        <a:rPr lang="vi-VN" sz="3600" b="1" i="1">
                          <a:effectLst/>
                          <a:latin typeface="Times New Roman" panose="02020603050405020304" pitchFamily="18" charset="0"/>
                          <a:ea typeface="Times New Roman" panose="02020603050405020304" pitchFamily="18" charset="0"/>
                          <a:cs typeface="Times New Roman" panose="02020603050405020304" pitchFamily="18" charset="0"/>
                        </a:rPr>
                        <a:t>lược</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được cái đơn giản. Khái quát tóm tắt.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851" marR="35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00661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46489" y="-687026"/>
            <a:ext cx="20957720" cy="11782581"/>
          </a:xfrm>
          <a:prstGeom prst="rect">
            <a:avLst/>
          </a:prstGeom>
        </p:spPr>
      </p:pic>
      <p:sp>
        <p:nvSpPr>
          <p:cNvPr id="3" name="AutoShape 3"/>
          <p:cNvSpPr/>
          <p:nvPr/>
        </p:nvSpPr>
        <p:spPr>
          <a:xfrm rot="-5400000">
            <a:off x="8208689" y="-1716790"/>
            <a:ext cx="2280156" cy="7272719"/>
          </a:xfrm>
          <a:prstGeom prst="rect">
            <a:avLst/>
          </a:prstGeom>
          <a:solidFill>
            <a:srgbClr val="51604D"/>
          </a:solidFill>
        </p:spPr>
      </p:sp>
      <p:sp>
        <p:nvSpPr>
          <p:cNvPr id="4" name="AutoShape 4"/>
          <p:cNvSpPr/>
          <p:nvPr/>
        </p:nvSpPr>
        <p:spPr>
          <a:xfrm rot="-5400000">
            <a:off x="8013081" y="-1920012"/>
            <a:ext cx="2280156" cy="7272719"/>
          </a:xfrm>
          <a:prstGeom prst="rect">
            <a:avLst/>
          </a:prstGeom>
          <a:solidFill>
            <a:srgbClr val="FFFBEC"/>
          </a:solidFill>
        </p:spPr>
      </p:sp>
      <p:sp>
        <p:nvSpPr>
          <p:cNvPr id="5" name="TextBox 5"/>
          <p:cNvSpPr txBox="1"/>
          <p:nvPr/>
        </p:nvSpPr>
        <p:spPr>
          <a:xfrm>
            <a:off x="5823553" y="525184"/>
            <a:ext cx="6918187" cy="2215991"/>
          </a:xfrm>
          <a:prstGeom prst="rect">
            <a:avLst/>
          </a:prstGeom>
        </p:spPr>
        <p:txBody>
          <a:bodyPr lIns="0" tIns="0" rIns="0" bIns="0" rtlCol="0" anchor="t">
            <a:spAutoFit/>
          </a:bodyPr>
          <a:lstStyle/>
          <a:p>
            <a:pPr algn="ctr"/>
            <a:r>
              <a:rPr lang="vi-VN" sz="7200" b="1">
                <a:latin typeface="Times New Roman" panose="02020603050405020304" pitchFamily="18" charset="0"/>
                <a:cs typeface="Times New Roman" panose="02020603050405020304" pitchFamily="18" charset="0"/>
              </a:rPr>
              <a:t>2. Bài tập 2, trang 118,119</a:t>
            </a:r>
            <a:endParaRPr lang="en-GB" sz="7200">
              <a:latin typeface="Times New Roman" panose="02020603050405020304" pitchFamily="18" charset="0"/>
              <a:cs typeface="Times New Roman" panose="02020603050405020304" pitchFamily="18" charset="0"/>
            </a:endParaRPr>
          </a:p>
        </p:txBody>
      </p:sp>
      <p:sp>
        <p:nvSpPr>
          <p:cNvPr id="6" name="AutoShape 6"/>
          <p:cNvSpPr/>
          <p:nvPr/>
        </p:nvSpPr>
        <p:spPr>
          <a:xfrm>
            <a:off x="491902" y="3530459"/>
            <a:ext cx="16328415" cy="6062252"/>
          </a:xfrm>
          <a:prstGeom prst="rect">
            <a:avLst/>
          </a:prstGeom>
          <a:solidFill>
            <a:srgbClr val="DB9463"/>
          </a:solidFill>
        </p:spPr>
      </p:sp>
      <p:sp>
        <p:nvSpPr>
          <p:cNvPr id="7" name="AutoShape 7"/>
          <p:cNvSpPr/>
          <p:nvPr/>
        </p:nvSpPr>
        <p:spPr>
          <a:xfrm>
            <a:off x="805442" y="3778343"/>
            <a:ext cx="16453858" cy="5757218"/>
          </a:xfrm>
          <a:prstGeom prst="rect">
            <a:avLst/>
          </a:prstGeom>
          <a:solidFill>
            <a:srgbClr val="FFFBEC"/>
          </a:solidFill>
        </p:spPr>
      </p:sp>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80489" flipH="1" flipV="1">
            <a:off x="446357" y="3281243"/>
            <a:ext cx="1164686" cy="1231880"/>
          </a:xfrm>
          <a:prstGeom prst="rect">
            <a:avLst/>
          </a:prstGeom>
        </p:spPr>
      </p:pic>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745034" y="7494528"/>
            <a:ext cx="2375145" cy="2464773"/>
          </a:xfrm>
          <a:prstGeom prst="rect">
            <a:avLst/>
          </a:prstGeom>
        </p:spPr>
      </p:pic>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578616" y="0"/>
            <a:ext cx="1837699" cy="3148706"/>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031521" y="1067629"/>
            <a:ext cx="1386454" cy="1386454"/>
          </a:xfrm>
          <a:prstGeom prst="rect">
            <a:avLst/>
          </a:prstGeom>
        </p:spPr>
      </p:pic>
      <p:pic>
        <p:nvPicPr>
          <p:cNvPr id="14" name="Picture 14"/>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5473122">
            <a:off x="15842820" y="756022"/>
            <a:ext cx="2179574" cy="1636662"/>
          </a:xfrm>
          <a:prstGeom prst="rect">
            <a:avLst/>
          </a:prstGeom>
        </p:spPr>
      </p:pic>
      <p:pic>
        <p:nvPicPr>
          <p:cNvPr id="15" name="Picture 15"/>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6310385" y="2490896"/>
            <a:ext cx="622221" cy="630243"/>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727316832"/>
              </p:ext>
            </p:extLst>
          </p:nvPr>
        </p:nvGraphicFramePr>
        <p:xfrm>
          <a:off x="1784422" y="4156691"/>
          <a:ext cx="14141378" cy="4329011"/>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092378">
                  <a:extLst>
                    <a:ext uri="{9D8B030D-6E8A-4147-A177-3AD203B41FA5}">
                      <a16:colId xmlns:a16="http://schemas.microsoft.com/office/drawing/2014/main" val="20000"/>
                    </a:ext>
                  </a:extLst>
                </a:gridCol>
                <a:gridCol w="5715000">
                  <a:extLst>
                    <a:ext uri="{9D8B030D-6E8A-4147-A177-3AD203B41FA5}">
                      <a16:colId xmlns:a16="http://schemas.microsoft.com/office/drawing/2014/main" val="20001"/>
                    </a:ext>
                  </a:extLst>
                </a:gridCol>
                <a:gridCol w="5334000">
                  <a:extLst>
                    <a:ext uri="{9D8B030D-6E8A-4147-A177-3AD203B41FA5}">
                      <a16:colId xmlns:a16="http://schemas.microsoft.com/office/drawing/2014/main" val="20002"/>
                    </a:ext>
                  </a:extLst>
                </a:gridCol>
              </a:tblGrid>
              <a:tr h="758209">
                <a:tc gridSpan="3">
                  <a:txBody>
                    <a:bodyPr/>
                    <a:lstStyle/>
                    <a:p>
                      <a:pPr algn="ctr">
                        <a:lnSpc>
                          <a:spcPct val="115000"/>
                        </a:lnSpc>
                        <a:spcAft>
                          <a:spcPts val="0"/>
                        </a:spcAft>
                        <a:tabLst>
                          <a:tab pos="1386840" algn="l"/>
                        </a:tabLst>
                      </a:pPr>
                      <a:r>
                        <a:rPr lang="en-US"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04: Bài tập 2, trang </a:t>
                      </a:r>
                      <a:r>
                        <a:rPr lang="en-US" sz="4000" b="1"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118,119</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766642">
                <a:tc>
                  <a:txBody>
                    <a:bodyPr/>
                    <a:lstStyle/>
                    <a:p>
                      <a:pPr algn="ctr">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Thành ngữ</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 của thành ngữ</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 của mỗi tiếng</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11095">
                <a:tc>
                  <a:txBody>
                    <a:bodyPr/>
                    <a:lstStyle/>
                    <a:p>
                      <a:pPr algn="just">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5547">
                <a:tc>
                  <a:txBody>
                    <a:bodyPr/>
                    <a:lstStyle/>
                    <a:p>
                      <a:pPr algn="just">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11095">
                <a:tc>
                  <a:txBody>
                    <a:bodyPr/>
                    <a:lstStyle/>
                    <a:p>
                      <a:pPr algn="just">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5547">
                <a:tc>
                  <a:txBody>
                    <a:bodyPr/>
                    <a:lstStyle/>
                    <a:p>
                      <a:pPr algn="just">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16" presetClass="entr" presetSubtype="21"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35110" y="-946891"/>
            <a:ext cx="20957720" cy="11782581"/>
          </a:xfrm>
          <a:prstGeom prst="rect">
            <a:avLst/>
          </a:prstGeom>
        </p:spPr>
      </p:pic>
      <p:grpSp>
        <p:nvGrpSpPr>
          <p:cNvPr id="3" name="Group 3"/>
          <p:cNvGrpSpPr/>
          <p:nvPr/>
        </p:nvGrpSpPr>
        <p:grpSpPr>
          <a:xfrm>
            <a:off x="449480" y="190501"/>
            <a:ext cx="15891444" cy="8653666"/>
            <a:chOff x="0" y="0"/>
            <a:chExt cx="5490351" cy="2884445"/>
          </a:xfrm>
        </p:grpSpPr>
        <p:sp>
          <p:nvSpPr>
            <p:cNvPr id="4" name="Freeform 4"/>
            <p:cNvSpPr/>
            <p:nvPr/>
          </p:nvSpPr>
          <p:spPr>
            <a:xfrm>
              <a:off x="0" y="0"/>
              <a:ext cx="5490351" cy="2884445"/>
            </a:xfrm>
            <a:custGeom>
              <a:avLst/>
              <a:gdLst/>
              <a:ahLst/>
              <a:cxnLst/>
              <a:rect l="l" t="t" r="r" b="b"/>
              <a:pathLst>
                <a:path w="5490351" h="2884445">
                  <a:moveTo>
                    <a:pt x="5365891" y="2884445"/>
                  </a:moveTo>
                  <a:lnTo>
                    <a:pt x="124460" y="2884445"/>
                  </a:lnTo>
                  <a:cubicBezTo>
                    <a:pt x="55880" y="2884445"/>
                    <a:pt x="0" y="2828565"/>
                    <a:pt x="0" y="2759985"/>
                  </a:cubicBezTo>
                  <a:lnTo>
                    <a:pt x="0" y="124460"/>
                  </a:lnTo>
                  <a:cubicBezTo>
                    <a:pt x="0" y="55880"/>
                    <a:pt x="55880" y="0"/>
                    <a:pt x="124460" y="0"/>
                  </a:cubicBezTo>
                  <a:lnTo>
                    <a:pt x="5365891" y="0"/>
                  </a:lnTo>
                  <a:cubicBezTo>
                    <a:pt x="5434471" y="0"/>
                    <a:pt x="5490351" y="55880"/>
                    <a:pt x="5490351" y="124460"/>
                  </a:cubicBezTo>
                  <a:lnTo>
                    <a:pt x="5490351" y="2759985"/>
                  </a:lnTo>
                  <a:cubicBezTo>
                    <a:pt x="5490351" y="2828565"/>
                    <a:pt x="5434471" y="2884445"/>
                    <a:pt x="5365891" y="2884445"/>
                  </a:cubicBezTo>
                  <a:close/>
                </a:path>
              </a:pathLst>
            </a:custGeom>
            <a:solidFill>
              <a:srgbClr val="DB9463"/>
            </a:solidFill>
          </p:spPr>
        </p:sp>
      </p:grpSp>
      <p:grpSp>
        <p:nvGrpSpPr>
          <p:cNvPr id="5" name="Group 5"/>
          <p:cNvGrpSpPr/>
          <p:nvPr/>
        </p:nvGrpSpPr>
        <p:grpSpPr>
          <a:xfrm rot="-10800000">
            <a:off x="9043750" y="1146668"/>
            <a:ext cx="6484124" cy="782571"/>
            <a:chOff x="0" y="0"/>
            <a:chExt cx="50256911" cy="6065520"/>
          </a:xfrm>
        </p:grpSpPr>
        <p:sp>
          <p:nvSpPr>
            <p:cNvPr id="6" name="Freeform 6"/>
            <p:cNvSpPr/>
            <p:nvPr/>
          </p:nvSpPr>
          <p:spPr>
            <a:xfrm>
              <a:off x="-50800" y="0"/>
              <a:ext cx="50358511" cy="6066790"/>
            </a:xfrm>
            <a:custGeom>
              <a:avLst/>
              <a:gdLst/>
              <a:ahLst/>
              <a:cxnLst/>
              <a:rect l="l" t="t" r="r" b="b"/>
              <a:pathLst>
                <a:path w="50358511" h="6066790">
                  <a:moveTo>
                    <a:pt x="1692910" y="0"/>
                  </a:moveTo>
                  <a:lnTo>
                    <a:pt x="1692910" y="6065520"/>
                  </a:lnTo>
                  <a:cubicBezTo>
                    <a:pt x="1710690" y="6066790"/>
                    <a:pt x="1728470" y="6066790"/>
                    <a:pt x="1746250" y="6066790"/>
                  </a:cubicBezTo>
                  <a:lnTo>
                    <a:pt x="48602100" y="6066790"/>
                  </a:lnTo>
                  <a:lnTo>
                    <a:pt x="48602100" y="0"/>
                  </a:lnTo>
                  <a:lnTo>
                    <a:pt x="1692910" y="0"/>
                  </a:lnTo>
                  <a:close/>
                  <a:moveTo>
                    <a:pt x="49059300" y="0"/>
                  </a:moveTo>
                  <a:lnTo>
                    <a:pt x="48602100" y="0"/>
                  </a:lnTo>
                  <a:lnTo>
                    <a:pt x="48602100" y="6065520"/>
                  </a:lnTo>
                  <a:lnTo>
                    <a:pt x="48612261" y="6065520"/>
                  </a:lnTo>
                  <a:cubicBezTo>
                    <a:pt x="49351400" y="6065520"/>
                    <a:pt x="50000371" y="5462270"/>
                    <a:pt x="50053711" y="4725670"/>
                  </a:cubicBezTo>
                  <a:lnTo>
                    <a:pt x="50303900" y="1338580"/>
                  </a:lnTo>
                  <a:cubicBezTo>
                    <a:pt x="50358511" y="603250"/>
                    <a:pt x="49798443" y="0"/>
                    <a:pt x="49059300"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DB9463"/>
            </a:solidFill>
          </p:spPr>
        </p:sp>
      </p:grpSp>
      <p:grpSp>
        <p:nvGrpSpPr>
          <p:cNvPr id="7" name="Group 7"/>
          <p:cNvGrpSpPr/>
          <p:nvPr/>
        </p:nvGrpSpPr>
        <p:grpSpPr>
          <a:xfrm>
            <a:off x="-294724" y="571500"/>
            <a:ext cx="16373512" cy="9715500"/>
            <a:chOff x="0" y="0"/>
            <a:chExt cx="5490351" cy="2890997"/>
          </a:xfrm>
        </p:grpSpPr>
        <p:sp>
          <p:nvSpPr>
            <p:cNvPr id="8" name="Freeform 8"/>
            <p:cNvSpPr/>
            <p:nvPr/>
          </p:nvSpPr>
          <p:spPr>
            <a:xfrm>
              <a:off x="0" y="0"/>
              <a:ext cx="5490351" cy="2890997"/>
            </a:xfrm>
            <a:custGeom>
              <a:avLst/>
              <a:gdLst/>
              <a:ahLst/>
              <a:cxnLst/>
              <a:rect l="l" t="t" r="r" b="b"/>
              <a:pathLst>
                <a:path w="5490351" h="2890997">
                  <a:moveTo>
                    <a:pt x="5365891" y="2890997"/>
                  </a:moveTo>
                  <a:lnTo>
                    <a:pt x="124460" y="2890997"/>
                  </a:lnTo>
                  <a:cubicBezTo>
                    <a:pt x="55880" y="2890997"/>
                    <a:pt x="0" y="2835117"/>
                    <a:pt x="0" y="2766537"/>
                  </a:cubicBezTo>
                  <a:lnTo>
                    <a:pt x="0" y="124460"/>
                  </a:lnTo>
                  <a:cubicBezTo>
                    <a:pt x="0" y="55880"/>
                    <a:pt x="55880" y="0"/>
                    <a:pt x="124460" y="0"/>
                  </a:cubicBezTo>
                  <a:lnTo>
                    <a:pt x="5365891" y="0"/>
                  </a:lnTo>
                  <a:cubicBezTo>
                    <a:pt x="5434471" y="0"/>
                    <a:pt x="5490351" y="55880"/>
                    <a:pt x="5490351" y="124460"/>
                  </a:cubicBezTo>
                  <a:lnTo>
                    <a:pt x="5490351" y="2766537"/>
                  </a:lnTo>
                  <a:cubicBezTo>
                    <a:pt x="5490351" y="2835117"/>
                    <a:pt x="5434471" y="2890997"/>
                    <a:pt x="5365891" y="2890997"/>
                  </a:cubicBezTo>
                  <a:close/>
                </a:path>
              </a:pathLst>
            </a:custGeom>
            <a:solidFill>
              <a:srgbClr val="51604D"/>
            </a:solidFill>
          </p:spPr>
        </p:sp>
      </p:grpSp>
      <p:grpSp>
        <p:nvGrpSpPr>
          <p:cNvPr id="9" name="Group 9"/>
          <p:cNvGrpSpPr/>
          <p:nvPr/>
        </p:nvGrpSpPr>
        <p:grpSpPr>
          <a:xfrm rot="-10800000">
            <a:off x="9043750" y="1491619"/>
            <a:ext cx="6484124" cy="782571"/>
            <a:chOff x="0" y="0"/>
            <a:chExt cx="50256911" cy="6065520"/>
          </a:xfrm>
        </p:grpSpPr>
        <p:sp>
          <p:nvSpPr>
            <p:cNvPr id="10" name="Freeform 10"/>
            <p:cNvSpPr/>
            <p:nvPr/>
          </p:nvSpPr>
          <p:spPr>
            <a:xfrm>
              <a:off x="-50800" y="0"/>
              <a:ext cx="50358511" cy="6066790"/>
            </a:xfrm>
            <a:custGeom>
              <a:avLst/>
              <a:gdLst/>
              <a:ahLst/>
              <a:cxnLst/>
              <a:rect l="l" t="t" r="r" b="b"/>
              <a:pathLst>
                <a:path w="50358511" h="6066790">
                  <a:moveTo>
                    <a:pt x="1692910" y="0"/>
                  </a:moveTo>
                  <a:lnTo>
                    <a:pt x="1692910" y="6065520"/>
                  </a:lnTo>
                  <a:cubicBezTo>
                    <a:pt x="1710690" y="6066790"/>
                    <a:pt x="1728470" y="6066790"/>
                    <a:pt x="1746250" y="6066790"/>
                  </a:cubicBezTo>
                  <a:lnTo>
                    <a:pt x="48602100" y="6066790"/>
                  </a:lnTo>
                  <a:lnTo>
                    <a:pt x="48602100" y="0"/>
                  </a:lnTo>
                  <a:lnTo>
                    <a:pt x="1692910" y="0"/>
                  </a:lnTo>
                  <a:close/>
                  <a:moveTo>
                    <a:pt x="49059300" y="0"/>
                  </a:moveTo>
                  <a:lnTo>
                    <a:pt x="48602100" y="0"/>
                  </a:lnTo>
                  <a:lnTo>
                    <a:pt x="48602100" y="6065520"/>
                  </a:lnTo>
                  <a:lnTo>
                    <a:pt x="48612261" y="6065520"/>
                  </a:lnTo>
                  <a:cubicBezTo>
                    <a:pt x="49351400" y="6065520"/>
                    <a:pt x="50000371" y="5462270"/>
                    <a:pt x="50053711" y="4725670"/>
                  </a:cubicBezTo>
                  <a:lnTo>
                    <a:pt x="50303900" y="1338580"/>
                  </a:lnTo>
                  <a:cubicBezTo>
                    <a:pt x="50358511" y="603250"/>
                    <a:pt x="49798443" y="0"/>
                    <a:pt x="49059300"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51604D"/>
            </a:solidFill>
          </p:spPr>
        </p:sp>
      </p:grpSp>
      <p:pic>
        <p:nvPicPr>
          <p:cNvPr id="14" name="Picture 1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5920865" y="7385828"/>
            <a:ext cx="4280721" cy="3175517"/>
          </a:xfrm>
          <a:prstGeom prst="rect">
            <a:avLst/>
          </a:prstGeom>
        </p:spPr>
      </p:pic>
      <p:pic>
        <p:nvPicPr>
          <p:cNvPr id="16" name="Picture 1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394062" y="7837740"/>
            <a:ext cx="1674403" cy="2449260"/>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909638">
            <a:off x="15831769" y="213696"/>
            <a:ext cx="2811309" cy="1354540"/>
          </a:xfrm>
          <a:prstGeom prst="rect">
            <a:avLst/>
          </a:prstGeom>
        </p:spPr>
      </p:pic>
      <p:pic>
        <p:nvPicPr>
          <p:cNvPr id="18" name="Picture 1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979173">
            <a:off x="394790" y="226005"/>
            <a:ext cx="1706473" cy="682589"/>
          </a:xfrm>
          <a:prstGeom prst="rect">
            <a:avLst/>
          </a:prstGeom>
        </p:spPr>
      </p:pic>
      <p:pic>
        <p:nvPicPr>
          <p:cNvPr id="19"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8711316">
            <a:off x="15157066" y="4700471"/>
            <a:ext cx="1693251" cy="1271477"/>
          </a:xfrm>
          <a:prstGeom prst="rect">
            <a:avLst/>
          </a:prstGeom>
        </p:spPr>
      </p:pic>
      <p:pic>
        <p:nvPicPr>
          <p:cNvPr id="20" name="Picture 2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5470373" y="4330927"/>
            <a:ext cx="456046" cy="461925"/>
          </a:xfrm>
          <a:prstGeom prst="rect">
            <a:avLst/>
          </a:prstGeom>
        </p:spPr>
      </p:pic>
      <p:pic>
        <p:nvPicPr>
          <p:cNvPr id="21" name="Picture 21"/>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6340924" y="5504710"/>
            <a:ext cx="456046" cy="461925"/>
          </a:xfrm>
          <a:prstGeom prst="rect">
            <a:avLst/>
          </a:prstGeom>
        </p:spPr>
      </p:pic>
      <p:pic>
        <p:nvPicPr>
          <p:cNvPr id="22" name="Picture 22"/>
          <p:cNvPicPr>
            <a:picLocks noChangeAspect="1"/>
          </p:cNvPicPr>
          <p:nvPr/>
        </p:nvPicPr>
        <p:blipFill>
          <a:blip r:embed="rId18"/>
          <a:srcRect/>
          <a:stretch>
            <a:fillRect/>
          </a:stretch>
        </p:blipFill>
        <p:spPr>
          <a:xfrm>
            <a:off x="2407444" y="-210259"/>
            <a:ext cx="529642" cy="1563518"/>
          </a:xfrm>
          <a:prstGeom prst="rect">
            <a:avLst/>
          </a:prstGeom>
        </p:spPr>
      </p:pic>
      <p:graphicFrame>
        <p:nvGraphicFramePr>
          <p:cNvPr id="13" name="Table 12"/>
          <p:cNvGraphicFramePr>
            <a:graphicFrameLocks noGrp="1"/>
          </p:cNvGraphicFramePr>
          <p:nvPr>
            <p:extLst>
              <p:ext uri="{D42A27DB-BD31-4B8C-83A1-F6EECF244321}">
                <p14:modId xmlns:p14="http://schemas.microsoft.com/office/powerpoint/2010/main" val="2566305620"/>
              </p:ext>
            </p:extLst>
          </p:nvPr>
        </p:nvGraphicFramePr>
        <p:xfrm>
          <a:off x="333265" y="1234821"/>
          <a:ext cx="15370302" cy="8613648"/>
        </p:xfrm>
        <a:graphic>
          <a:graphicData uri="http://schemas.openxmlformats.org/drawingml/2006/table">
            <a:tbl>
              <a:tblPr firstRow="1" firstCol="1" bandRow="1"/>
              <a:tblGrid>
                <a:gridCol w="4408200">
                  <a:extLst>
                    <a:ext uri="{9D8B030D-6E8A-4147-A177-3AD203B41FA5}">
                      <a16:colId xmlns:a16="http://schemas.microsoft.com/office/drawing/2014/main" val="20000"/>
                    </a:ext>
                  </a:extLst>
                </a:gridCol>
                <a:gridCol w="5512750">
                  <a:extLst>
                    <a:ext uri="{9D8B030D-6E8A-4147-A177-3AD203B41FA5}">
                      <a16:colId xmlns:a16="http://schemas.microsoft.com/office/drawing/2014/main" val="20001"/>
                    </a:ext>
                  </a:extLst>
                </a:gridCol>
                <a:gridCol w="5449352">
                  <a:extLst>
                    <a:ext uri="{9D8B030D-6E8A-4147-A177-3AD203B41FA5}">
                      <a16:colId xmlns:a16="http://schemas.microsoft.com/office/drawing/2014/main" val="20002"/>
                    </a:ext>
                  </a:extLst>
                </a:gridCol>
              </a:tblGrid>
              <a:tr h="762000">
                <a:tc gridSpan="3">
                  <a:txBody>
                    <a:bodyPr/>
                    <a:lstStyle/>
                    <a:p>
                      <a:pPr algn="ctr">
                        <a:lnSpc>
                          <a:spcPct val="115000"/>
                        </a:lnSpc>
                        <a:spcAft>
                          <a:spcPts val="0"/>
                        </a:spcAft>
                        <a:tabLst>
                          <a:tab pos="1386840" algn="l"/>
                        </a:tabLst>
                      </a:pPr>
                      <a:r>
                        <a:rPr lang="en-US" sz="32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PHT số 04: Bài tập 2, trang </a:t>
                      </a:r>
                      <a:r>
                        <a:rPr lang="en-US" sz="3200" b="1"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118,119</a:t>
                      </a:r>
                      <a:r>
                        <a:rPr lang="en-US" sz="32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00125">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Thành ngữ</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Nghĩa của thành ngữ</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Nghĩa của mỗi tiếng</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00377">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vi-VN" sz="32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bách niên giai lão</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Chỉ việc hai vợ chồng sống hòa thuận, hạnh phúc đến mãi mãi đến già.</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bách</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trăm</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niên</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năm;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giai</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đều</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cùng</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lão</a:t>
                      </a:r>
                      <a:r>
                        <a:rPr lang="en-US"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già</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50691">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vi-VN" sz="32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danh chính ngôn thuận</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có danh nghĩa xứng đáng được pháp luật hoặc đông đảo mọi người thừa nhận thì lời nói nói dễ được nghe theo</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danh:</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tên</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ngay thẳng, đúng đắn</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ngôn</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lời nói</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thuận</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xuôi đồng tình.</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50440">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vi-VN" sz="32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chiêu binh mãi mã</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tuyển mộ binh lính</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mua</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thêm</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ngựa chiến để chuẩn bị chiến tranh</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chiêu</a:t>
                      </a:r>
                      <a:r>
                        <a:rPr lang="en-US"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thu nạp</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tuyển mộ</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binh lính, quân đội</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mãi</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mua</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mã</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ngựa.</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200503">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trung quân ái quốc</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một lòng một dạ với vua, yêu nước- theo quan niệm của đạo đức phong kiến</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ngay thẳng, một lòng một dạ với người nào đó;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vua</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ái</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yêu</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quốc</a:t>
                      </a:r>
                      <a:r>
                        <a:rPr lang="en-US"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nước.</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842" marR="378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401889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62624" y="-782598"/>
            <a:ext cx="20957720" cy="11782581"/>
          </a:xfrm>
          <a:prstGeom prst="rect">
            <a:avLst/>
          </a:prstGeom>
        </p:spPr>
      </p:pic>
      <p:sp>
        <p:nvSpPr>
          <p:cNvPr id="3" name="AutoShape 3"/>
          <p:cNvSpPr/>
          <p:nvPr/>
        </p:nvSpPr>
        <p:spPr>
          <a:xfrm>
            <a:off x="923289" y="2628902"/>
            <a:ext cx="15154911" cy="6486962"/>
          </a:xfrm>
          <a:prstGeom prst="rect">
            <a:avLst/>
          </a:prstGeom>
          <a:solidFill>
            <a:srgbClr val="DB9463"/>
          </a:solidFill>
        </p:spPr>
      </p:sp>
      <p:sp>
        <p:nvSpPr>
          <p:cNvPr id="4" name="AutoShape 4"/>
          <p:cNvSpPr/>
          <p:nvPr/>
        </p:nvSpPr>
        <p:spPr>
          <a:xfrm>
            <a:off x="76201" y="2771339"/>
            <a:ext cx="15787771" cy="6486962"/>
          </a:xfrm>
          <a:prstGeom prst="rect">
            <a:avLst/>
          </a:prstGeom>
          <a:solidFill>
            <a:srgbClr val="FFFBEC"/>
          </a:solidFill>
        </p:spPr>
      </p:sp>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4067540">
            <a:off x="14121228" y="2356752"/>
            <a:ext cx="641780" cy="974614"/>
          </a:xfrm>
          <a:prstGeom prst="rect">
            <a:avLst/>
          </a:prstGeom>
        </p:spPr>
      </p:pic>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4361406" y="298827"/>
            <a:ext cx="3465345" cy="3510018"/>
          </a:xfrm>
          <a:prstGeom prst="rect">
            <a:avLst/>
          </a:prstGeom>
        </p:spPr>
      </p:pic>
      <p:sp>
        <p:nvSpPr>
          <p:cNvPr id="14" name="TextBox 14"/>
          <p:cNvSpPr txBox="1"/>
          <p:nvPr/>
        </p:nvSpPr>
        <p:spPr>
          <a:xfrm>
            <a:off x="4701231" y="125795"/>
            <a:ext cx="13478697" cy="830997"/>
          </a:xfrm>
          <a:prstGeom prst="rect">
            <a:avLst/>
          </a:prstGeom>
        </p:spPr>
        <p:txBody>
          <a:bodyPr lIns="0" tIns="0" rIns="0" bIns="0" rtlCol="0" anchor="t">
            <a:spAutoFit/>
          </a:bodyPr>
          <a:lstStyle/>
          <a:p>
            <a:r>
              <a:rPr lang="fr-FR" sz="5400" b="1">
                <a:latin typeface="Times New Roman" panose="02020603050405020304" pitchFamily="18" charset="0"/>
                <a:cs typeface="Times New Roman" panose="02020603050405020304" pitchFamily="18" charset="0"/>
              </a:rPr>
              <a:t>3. Bài tập 3, trang 119</a:t>
            </a:r>
            <a:endParaRPr lang="en-GB" sz="5400">
              <a:latin typeface="Times New Roman" panose="02020603050405020304" pitchFamily="18" charset="0"/>
              <a:cs typeface="Times New Roman" panose="02020603050405020304" pitchFamily="18" charset="0"/>
            </a:endParaRPr>
          </a:p>
        </p:txBody>
      </p:sp>
      <p:pic>
        <p:nvPicPr>
          <p:cNvPr id="18" name="Picture 1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510170" y="8934434"/>
            <a:ext cx="1477145" cy="483429"/>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744975" y="8195862"/>
            <a:ext cx="738572" cy="738572"/>
          </a:xfrm>
          <a:prstGeom prst="rect">
            <a:avLst/>
          </a:prstGeom>
        </p:spPr>
      </p:pic>
      <p:pic>
        <p:nvPicPr>
          <p:cNvPr id="20" name="Picture 20"/>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0548136" y="9020599"/>
            <a:ext cx="1041425" cy="1041425"/>
          </a:xfrm>
          <a:prstGeom prst="rect">
            <a:avLst/>
          </a:prstGeom>
        </p:spPr>
      </p:pic>
      <p:pic>
        <p:nvPicPr>
          <p:cNvPr id="21" name="Picture 2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5400000">
            <a:off x="15005857" y="8548356"/>
            <a:ext cx="552231" cy="1624210"/>
          </a:xfrm>
          <a:prstGeom prst="rect">
            <a:avLst/>
          </a:prstGeom>
        </p:spPr>
      </p:pic>
      <p:pic>
        <p:nvPicPr>
          <p:cNvPr id="22" name="Picture 22"/>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6498755">
            <a:off x="17788112" y="1444624"/>
            <a:ext cx="1503781" cy="866725"/>
          </a:xfrm>
          <a:prstGeom prst="rect">
            <a:avLst/>
          </a:prstGeom>
        </p:spPr>
      </p:pic>
      <p:pic>
        <p:nvPicPr>
          <p:cNvPr id="23" name="Picture 23"/>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8165414" y="234060"/>
            <a:ext cx="613606" cy="845823"/>
          </a:xfrm>
          <a:prstGeom prst="rect">
            <a:avLst/>
          </a:prstGeom>
        </p:spPr>
      </p:pic>
      <p:pic>
        <p:nvPicPr>
          <p:cNvPr id="24" name="Picture 24"/>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flipH="1">
            <a:off x="-710775" y="2195984"/>
            <a:ext cx="457200" cy="631746"/>
          </a:xfrm>
          <a:prstGeom prst="rect">
            <a:avLst/>
          </a:prstGeom>
        </p:spPr>
      </p:pic>
      <p:sp>
        <p:nvSpPr>
          <p:cNvPr id="25" name="Rectangle 24"/>
          <p:cNvSpPr/>
          <p:nvPr/>
        </p:nvSpPr>
        <p:spPr>
          <a:xfrm>
            <a:off x="2589979" y="1213583"/>
            <a:ext cx="10688747" cy="1200329"/>
          </a:xfrm>
          <a:prstGeom prst="rect">
            <a:avLst/>
          </a:prstGeom>
        </p:spPr>
        <p:txBody>
          <a:bodyPr wrap="square">
            <a:spAutoFit/>
          </a:bodyPr>
          <a:lstStyle/>
          <a:p>
            <a:pPr algn="ctr"/>
            <a:r>
              <a:rPr lang="en-US" sz="3600" b="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Bài tập 3 trang 119: </a:t>
            </a:r>
            <a:r>
              <a:rPr lang="en-US" sz="3600">
                <a:latin typeface="Times New Roman" panose="02020603050405020304" pitchFamily="18" charset="0"/>
                <a:ea typeface="Times New Roman" panose="02020603050405020304" pitchFamily="18" charset="0"/>
                <a:cs typeface="Times New Roman" panose="02020603050405020304" pitchFamily="18" charset="0"/>
              </a:rPr>
              <a:t>Ghép các thành ngữ, tục ngữ (in đậm) ở cột bên trái với nghĩa phù hợp ở cột bên phải</a:t>
            </a:r>
            <a:endParaRPr lang="en-GB" sz="3600">
              <a:latin typeface="Times New Roman" panose="02020603050405020304" pitchFamily="18" charset="0"/>
              <a:cs typeface="Times New Roman" panose="02020603050405020304" pitchFamily="18" charset="0"/>
            </a:endParaRPr>
          </a:p>
        </p:txBody>
      </p:sp>
      <p:graphicFrame>
        <p:nvGraphicFramePr>
          <p:cNvPr id="26" name="Table 25"/>
          <p:cNvGraphicFramePr>
            <a:graphicFrameLocks noGrp="1"/>
          </p:cNvGraphicFramePr>
          <p:nvPr>
            <p:extLst>
              <p:ext uri="{D42A27DB-BD31-4B8C-83A1-F6EECF244321}">
                <p14:modId xmlns:p14="http://schemas.microsoft.com/office/powerpoint/2010/main" val="2703977800"/>
              </p:ext>
            </p:extLst>
          </p:nvPr>
        </p:nvGraphicFramePr>
        <p:xfrm>
          <a:off x="685801" y="3152485"/>
          <a:ext cx="14935200" cy="5614484"/>
        </p:xfrm>
        <a:graphic>
          <a:graphicData uri="http://schemas.openxmlformats.org/drawingml/2006/table">
            <a:tbl>
              <a:tblPr firstRow="1" firstCol="1" bandRow="1"/>
              <a:tblGrid>
                <a:gridCol w="7713711">
                  <a:extLst>
                    <a:ext uri="{9D8B030D-6E8A-4147-A177-3AD203B41FA5}">
                      <a16:colId xmlns:a16="http://schemas.microsoft.com/office/drawing/2014/main" val="20000"/>
                    </a:ext>
                  </a:extLst>
                </a:gridCol>
                <a:gridCol w="957473">
                  <a:extLst>
                    <a:ext uri="{9D8B030D-6E8A-4147-A177-3AD203B41FA5}">
                      <a16:colId xmlns:a16="http://schemas.microsoft.com/office/drawing/2014/main" val="20001"/>
                    </a:ext>
                  </a:extLst>
                </a:gridCol>
                <a:gridCol w="6264016">
                  <a:extLst>
                    <a:ext uri="{9D8B030D-6E8A-4147-A177-3AD203B41FA5}">
                      <a16:colId xmlns:a16="http://schemas.microsoft.com/office/drawing/2014/main" val="20002"/>
                    </a:ext>
                  </a:extLst>
                </a:gridCol>
              </a:tblGrid>
              <a:tr h="363231">
                <a:tc>
                  <a:txBody>
                    <a:bodyPr/>
                    <a:lstStyle/>
                    <a:p>
                      <a:pPr algn="ctr">
                        <a:lnSpc>
                          <a:spcPct val="115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Thành ngữ tục ngữ</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algn="ctr">
                        <a:lnSpc>
                          <a:spcPct val="115000"/>
                        </a:lnSpc>
                        <a:spcAft>
                          <a:spcPts val="0"/>
                        </a:spcAf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Nghĩa</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89694">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Dã</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tâm của quân giặc đã </a:t>
                      </a: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hai năm rõ mười.</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1. K</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hi đất nước có giặc</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bổn phận của mọi người dân là phải đứng lên đánh giặc</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08079">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b. </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Chữ đề phải </a:t>
                      </a: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quang minh chính đại</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như ban ngày</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2. C</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hịu đựng nắng mưa sương gió qua nhiều năm tháng</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26463">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c. </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Hầu muốn luyện cho mình thành một người có thể </a:t>
                      </a: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dãi gió dầm mưa</a:t>
                      </a: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3. C</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ó sức mạnh phi thường có thể làm được những việc lớn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89694">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d. </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Họ nhìn lá cờ đỏ thêu sáu chữ vàng</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lòng họ bừng bừng</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tay họ như có thể</a:t>
                      </a: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 xoay trời chuyển đấ</a:t>
                      </a: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4.</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Ngay thẳng đúng đắn, rõ ràng</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không chút mờ ám.</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908079">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e. </a:t>
                      </a: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Giặc đến nhà đàn bà cũng đánh.</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5. S</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ự việc quá rõ ràng</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sáng tỏ</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 không còn nghi ngờ gì nữa</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circle(in)">
                                      <p:cBhvr>
                                        <p:cTn id="12" dur="20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inVertical)">
                                      <p:cBhvr>
                                        <p:cTn id="17" dur="500"/>
                                        <p:tgtEl>
                                          <p:spTgt spid="26"/>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35929" y="-747790"/>
            <a:ext cx="20957720" cy="11782581"/>
          </a:xfrm>
          <a:prstGeom prst="rect">
            <a:avLst/>
          </a:prstGeom>
        </p:spPr>
      </p:pic>
      <p:grpSp>
        <p:nvGrpSpPr>
          <p:cNvPr id="3" name="Group 3"/>
          <p:cNvGrpSpPr>
            <a:grpSpLocks noChangeAspect="1"/>
          </p:cNvGrpSpPr>
          <p:nvPr/>
        </p:nvGrpSpPr>
        <p:grpSpPr>
          <a:xfrm>
            <a:off x="11467392" y="3085650"/>
            <a:ext cx="5791908" cy="5657850"/>
            <a:chOff x="0" y="0"/>
            <a:chExt cx="4828540" cy="4716780"/>
          </a:xfrm>
        </p:grpSpPr>
        <p:sp>
          <p:nvSpPr>
            <p:cNvPr id="4" name="Freeform 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4"/>
              <a:stretch>
                <a:fillRect t="-27010" r="-29558" b="-72536"/>
              </a:stretch>
            </a:blipFill>
          </p:spPr>
        </p:sp>
      </p:grpSp>
      <p:grpSp>
        <p:nvGrpSpPr>
          <p:cNvPr id="5" name="Group 5"/>
          <p:cNvGrpSpPr/>
          <p:nvPr/>
        </p:nvGrpSpPr>
        <p:grpSpPr>
          <a:xfrm rot="5400000">
            <a:off x="8147404" y="-1524577"/>
            <a:ext cx="1993192" cy="7438930"/>
            <a:chOff x="0" y="0"/>
            <a:chExt cx="1917354" cy="7155888"/>
          </a:xfrm>
        </p:grpSpPr>
        <p:sp>
          <p:nvSpPr>
            <p:cNvPr id="6" name="Freeform 6"/>
            <p:cNvSpPr/>
            <p:nvPr/>
          </p:nvSpPr>
          <p:spPr>
            <a:xfrm>
              <a:off x="-9098" y="-6509"/>
              <a:ext cx="1931685" cy="7187942"/>
            </a:xfrm>
            <a:custGeom>
              <a:avLst/>
              <a:gdLst/>
              <a:ahLst/>
              <a:cxnLst/>
              <a:rect l="l" t="t" r="r" b="b"/>
              <a:pathLst>
                <a:path w="1931685" h="7187942">
                  <a:moveTo>
                    <a:pt x="63030" y="6594388"/>
                  </a:moveTo>
                  <a:cubicBezTo>
                    <a:pt x="63030" y="6594388"/>
                    <a:pt x="0" y="6347824"/>
                    <a:pt x="10218" y="1214762"/>
                  </a:cubicBezTo>
                  <a:cubicBezTo>
                    <a:pt x="18651" y="990971"/>
                    <a:pt x="65033" y="645332"/>
                    <a:pt x="65033" y="645332"/>
                  </a:cubicBezTo>
                  <a:cubicBezTo>
                    <a:pt x="82233" y="502466"/>
                    <a:pt x="56685" y="337866"/>
                    <a:pt x="181385" y="223925"/>
                  </a:cubicBezTo>
                  <a:cubicBezTo>
                    <a:pt x="346794" y="72788"/>
                    <a:pt x="621643" y="0"/>
                    <a:pt x="1038611" y="6965"/>
                  </a:cubicBezTo>
                  <a:lnTo>
                    <a:pt x="1038613" y="6965"/>
                  </a:lnTo>
                  <a:cubicBezTo>
                    <a:pt x="1255360" y="16819"/>
                    <a:pt x="1459675" y="36481"/>
                    <a:pt x="1593863" y="101690"/>
                  </a:cubicBezTo>
                  <a:cubicBezTo>
                    <a:pt x="1849909" y="226120"/>
                    <a:pt x="1931684" y="459160"/>
                    <a:pt x="1926196" y="704684"/>
                  </a:cubicBezTo>
                  <a:cubicBezTo>
                    <a:pt x="1926196" y="704684"/>
                    <a:pt x="1882909" y="1013073"/>
                    <a:pt x="1890342" y="1248607"/>
                  </a:cubicBezTo>
                  <a:cubicBezTo>
                    <a:pt x="1897465" y="6336190"/>
                    <a:pt x="1904622" y="6531793"/>
                    <a:pt x="1904622" y="6531793"/>
                  </a:cubicBezTo>
                  <a:cubicBezTo>
                    <a:pt x="1887940" y="6747525"/>
                    <a:pt x="1773296" y="6958137"/>
                    <a:pt x="1576427" y="7069761"/>
                  </a:cubicBezTo>
                  <a:cubicBezTo>
                    <a:pt x="1426076" y="7155010"/>
                    <a:pt x="1228045" y="7170107"/>
                    <a:pt x="965965" y="7159366"/>
                  </a:cubicBezTo>
                  <a:lnTo>
                    <a:pt x="965962" y="7159366"/>
                  </a:lnTo>
                  <a:cubicBezTo>
                    <a:pt x="645952" y="7154089"/>
                    <a:pt x="384604" y="7187942"/>
                    <a:pt x="254278" y="7078784"/>
                  </a:cubicBezTo>
                  <a:cubicBezTo>
                    <a:pt x="145767" y="6987899"/>
                    <a:pt x="81795" y="6794588"/>
                    <a:pt x="63030" y="6594388"/>
                  </a:cubicBezTo>
                  <a:close/>
                </a:path>
              </a:pathLst>
            </a:custGeom>
            <a:solidFill>
              <a:srgbClr val="FFFBEC"/>
            </a:solidFill>
          </p:spPr>
        </p:sp>
      </p:grpSp>
      <p:sp>
        <p:nvSpPr>
          <p:cNvPr id="7" name="TextBox 7"/>
          <p:cNvSpPr txBox="1"/>
          <p:nvPr/>
        </p:nvSpPr>
        <p:spPr>
          <a:xfrm>
            <a:off x="5818011" y="1583436"/>
            <a:ext cx="6651978" cy="121828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lnSpc>
                <a:spcPts val="9480"/>
              </a:lnSpc>
            </a:pPr>
            <a:r>
              <a:rPr lang="en-US" sz="8000" b="1">
                <a:latin typeface="Times New Roman" panose="02020603050405020304" pitchFamily="18" charset="0"/>
                <a:cs typeface="Times New Roman" panose="02020603050405020304" pitchFamily="18" charset="0"/>
              </a:rPr>
              <a:t>Gợi ý</a:t>
            </a:r>
            <a:endParaRPr lang="en-US" sz="7900" spc="118">
              <a:solidFill>
                <a:srgbClr val="333034"/>
              </a:solidFill>
              <a:latin typeface="Times New Roman" panose="02020603050405020304" pitchFamily="18" charset="0"/>
              <a:cs typeface="Times New Roman" panose="02020603050405020304" pitchFamily="18" charset="0"/>
            </a:endParaRPr>
          </a:p>
        </p:txBody>
      </p:sp>
      <p:sp>
        <p:nvSpPr>
          <p:cNvPr id="8" name="AutoShape 8"/>
          <p:cNvSpPr/>
          <p:nvPr/>
        </p:nvSpPr>
        <p:spPr>
          <a:xfrm>
            <a:off x="1581673" y="3864947"/>
            <a:ext cx="7471613" cy="4296734"/>
          </a:xfrm>
          <a:prstGeom prst="rect">
            <a:avLst/>
          </a:prstGeom>
          <a:solidFill>
            <a:srgbClr val="DB9463"/>
          </a:solidFill>
        </p:spPr>
      </p:sp>
      <p:sp>
        <p:nvSpPr>
          <p:cNvPr id="9" name="AutoShape 9"/>
          <p:cNvSpPr/>
          <p:nvPr/>
        </p:nvSpPr>
        <p:spPr>
          <a:xfrm>
            <a:off x="1028700" y="4007383"/>
            <a:ext cx="7740625" cy="4116233"/>
          </a:xfrm>
          <a:prstGeom prst="rect">
            <a:avLst/>
          </a:prstGeom>
          <a:solidFill>
            <a:srgbClr val="FFFBEC"/>
          </a:solidFill>
        </p:spPr>
      </p:sp>
      <p:pic>
        <p:nvPicPr>
          <p:cNvPr id="10" name="Picture 10"/>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4067540">
            <a:off x="8354015" y="3758181"/>
            <a:ext cx="670274" cy="708944"/>
          </a:xfrm>
          <a:prstGeom prst="rect">
            <a:avLst/>
          </a:prstGeom>
        </p:spPr>
      </p:pic>
      <p:sp>
        <p:nvSpPr>
          <p:cNvPr id="11" name="TextBox 11"/>
          <p:cNvSpPr txBox="1"/>
          <p:nvPr/>
        </p:nvSpPr>
        <p:spPr>
          <a:xfrm>
            <a:off x="3791778" y="4268969"/>
            <a:ext cx="6184600" cy="3693319"/>
          </a:xfrm>
          <a:prstGeom prst="rect">
            <a:avLst/>
          </a:prstGeom>
        </p:spPr>
        <p:txBody>
          <a:bodyPr lIns="0" tIns="0" rIns="0" bIns="0" rtlCol="0" anchor="t">
            <a:spAutoFit/>
          </a:bodyPr>
          <a:lstStyle/>
          <a:p>
            <a:r>
              <a:rPr lang="en-US" sz="4800" b="1">
                <a:latin typeface="Times New Roman" panose="02020603050405020304" pitchFamily="18" charset="0"/>
                <a:cs typeface="Times New Roman" panose="02020603050405020304" pitchFamily="18" charset="0"/>
              </a:rPr>
              <a:t>a) - 5</a:t>
            </a:r>
            <a:endParaRPr lang="en-GB" sz="4800">
              <a:latin typeface="Times New Roman" panose="02020603050405020304" pitchFamily="18" charset="0"/>
              <a:cs typeface="Times New Roman" panose="02020603050405020304" pitchFamily="18" charset="0"/>
            </a:endParaRPr>
          </a:p>
          <a:p>
            <a:r>
              <a:rPr lang="en-US" sz="4800" b="1">
                <a:latin typeface="Times New Roman" panose="02020603050405020304" pitchFamily="18" charset="0"/>
                <a:cs typeface="Times New Roman" panose="02020603050405020304" pitchFamily="18" charset="0"/>
              </a:rPr>
              <a:t>b) - 4</a:t>
            </a:r>
            <a:endParaRPr lang="en-GB" sz="4800">
              <a:latin typeface="Times New Roman" panose="02020603050405020304" pitchFamily="18" charset="0"/>
              <a:cs typeface="Times New Roman" panose="02020603050405020304" pitchFamily="18" charset="0"/>
            </a:endParaRPr>
          </a:p>
          <a:p>
            <a:r>
              <a:rPr lang="en-US" sz="4800" b="1">
                <a:latin typeface="Times New Roman" panose="02020603050405020304" pitchFamily="18" charset="0"/>
                <a:cs typeface="Times New Roman" panose="02020603050405020304" pitchFamily="18" charset="0"/>
              </a:rPr>
              <a:t>c) - 2</a:t>
            </a:r>
            <a:endParaRPr lang="en-GB" sz="4800">
              <a:latin typeface="Times New Roman" panose="02020603050405020304" pitchFamily="18" charset="0"/>
              <a:cs typeface="Times New Roman" panose="02020603050405020304" pitchFamily="18" charset="0"/>
            </a:endParaRPr>
          </a:p>
          <a:p>
            <a:r>
              <a:rPr lang="en-US" sz="4800" b="1">
                <a:latin typeface="Times New Roman" panose="02020603050405020304" pitchFamily="18" charset="0"/>
                <a:cs typeface="Times New Roman" panose="02020603050405020304" pitchFamily="18" charset="0"/>
              </a:rPr>
              <a:t>d) - 3</a:t>
            </a:r>
            <a:endParaRPr lang="en-GB" sz="4800">
              <a:latin typeface="Times New Roman" panose="02020603050405020304" pitchFamily="18" charset="0"/>
              <a:cs typeface="Times New Roman" panose="02020603050405020304" pitchFamily="18" charset="0"/>
            </a:endParaRPr>
          </a:p>
          <a:p>
            <a:r>
              <a:rPr lang="en-US" sz="4800" b="1">
                <a:latin typeface="Times New Roman" panose="02020603050405020304" pitchFamily="18" charset="0"/>
                <a:cs typeface="Times New Roman" panose="02020603050405020304" pitchFamily="18" charset="0"/>
              </a:rPr>
              <a:t>e) - 1</a:t>
            </a:r>
            <a:endParaRPr lang="en-US" sz="4400">
              <a:solidFill>
                <a:srgbClr val="253140"/>
              </a:solidFill>
              <a:latin typeface="Times New Roman" panose="02020603050405020304" pitchFamily="18" charset="0"/>
              <a:cs typeface="Times New Roman" panose="02020603050405020304" pitchFamily="18" charset="0"/>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9642931" y="6724326"/>
            <a:ext cx="3062263" cy="3245173"/>
          </a:xfrm>
          <a:prstGeom prst="rect">
            <a:avLst/>
          </a:prstGeom>
        </p:spPr>
      </p:pic>
      <p:pic>
        <p:nvPicPr>
          <p:cNvPr id="13" name="Picture 13"/>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291340" y="548582"/>
            <a:ext cx="3201754" cy="2642902"/>
          </a:xfrm>
          <a:prstGeom prst="rect">
            <a:avLst/>
          </a:prstGeom>
        </p:spPr>
      </p:pic>
      <p:pic>
        <p:nvPicPr>
          <p:cNvPr id="14" name="Picture 14"/>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5634371" y="787605"/>
            <a:ext cx="1797222" cy="3219778"/>
          </a:xfrm>
          <a:prstGeom prst="rect">
            <a:avLst/>
          </a:prstGeom>
        </p:spPr>
      </p:pic>
      <p:pic>
        <p:nvPicPr>
          <p:cNvPr id="15" name="Picture 15"/>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939850" y="8533679"/>
            <a:ext cx="2996140" cy="1198456"/>
          </a:xfrm>
          <a:prstGeom prst="rect">
            <a:avLst/>
          </a:prstGeom>
        </p:spPr>
      </p:pic>
      <p:pic>
        <p:nvPicPr>
          <p:cNvPr id="16" name="Picture 16"/>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5290399" y="9132907"/>
            <a:ext cx="622221" cy="630243"/>
          </a:xfrm>
          <a:prstGeom prst="rect">
            <a:avLst/>
          </a:prstGeom>
        </p:spPr>
      </p:pic>
      <p:pic>
        <p:nvPicPr>
          <p:cNvPr id="17" name="Picture 17"/>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5682712">
            <a:off x="5856220" y="8752070"/>
            <a:ext cx="949934" cy="761674"/>
          </a:xfrm>
          <a:prstGeom prst="rect">
            <a:avLst/>
          </a:prstGeom>
        </p:spPr>
      </p:pic>
    </p:spTree>
    <p:extLst>
      <p:ext uri="{BB962C8B-B14F-4D97-AF65-F5344CB8AC3E}">
        <p14:creationId xmlns:p14="http://schemas.microsoft.com/office/powerpoint/2010/main" val="400433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747790"/>
            <a:ext cx="20957720" cy="11782581"/>
          </a:xfrm>
          <a:prstGeom prst="rect">
            <a:avLst/>
          </a:prstGeom>
        </p:spPr>
      </p:pic>
      <p:sp>
        <p:nvSpPr>
          <p:cNvPr id="3" name="AutoShape 3"/>
          <p:cNvSpPr/>
          <p:nvPr/>
        </p:nvSpPr>
        <p:spPr>
          <a:xfrm>
            <a:off x="3560675" y="2039687"/>
            <a:ext cx="11272484" cy="6490685"/>
          </a:xfrm>
          <a:prstGeom prst="rect">
            <a:avLst/>
          </a:prstGeom>
          <a:solidFill>
            <a:srgbClr val="FFFBEC"/>
          </a:solidFill>
        </p:spPr>
      </p:sp>
      <p:sp>
        <p:nvSpPr>
          <p:cNvPr id="4" name="TextBox 4"/>
          <p:cNvSpPr txBox="1"/>
          <p:nvPr/>
        </p:nvSpPr>
        <p:spPr>
          <a:xfrm>
            <a:off x="4363979" y="3871955"/>
            <a:ext cx="9560042" cy="2954655"/>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lIns="0" tIns="0" rIns="0" bIns="0" rtlCol="0" anchor="t">
            <a:spAutoFit/>
          </a:bodyPr>
          <a:lstStyle/>
          <a:p>
            <a:pPr algn="ctr"/>
            <a:r>
              <a:rPr lang="en-US" sz="9600" b="1">
                <a:latin typeface="Times New Roman" panose="02020603050405020304" pitchFamily="18" charset="0"/>
                <a:cs typeface="Times New Roman" panose="02020603050405020304" pitchFamily="18" charset="0"/>
              </a:rPr>
              <a:t>HOẠT ĐỘNG </a:t>
            </a:r>
            <a:r>
              <a:rPr lang="en-US" sz="9600" b="1" smtClean="0">
                <a:latin typeface="Times New Roman" panose="02020603050405020304" pitchFamily="18" charset="0"/>
                <a:cs typeface="Times New Roman" panose="02020603050405020304" pitchFamily="18" charset="0"/>
              </a:rPr>
              <a:t>4 </a:t>
            </a:r>
            <a:r>
              <a:rPr lang="en-US" sz="9600" b="1">
                <a:latin typeface="Times New Roman" panose="02020603050405020304" pitchFamily="18" charset="0"/>
                <a:cs typeface="Times New Roman" panose="02020603050405020304" pitchFamily="18" charset="0"/>
              </a:rPr>
              <a:t>VẬN DỤNG</a:t>
            </a:r>
            <a:endParaRPr lang="en-GB" sz="9600">
              <a:latin typeface="Times New Roman" panose="02020603050405020304" pitchFamily="18" charset="0"/>
              <a:cs typeface="Times New Roman" panose="02020603050405020304" pitchFamily="18" charset="0"/>
            </a:endParaRPr>
          </a:p>
        </p:txBody>
      </p:sp>
      <p:sp>
        <p:nvSpPr>
          <p:cNvPr id="5" name="AutoShape 5"/>
          <p:cNvSpPr/>
          <p:nvPr/>
        </p:nvSpPr>
        <p:spPr>
          <a:xfrm rot="-5406310">
            <a:off x="3455144" y="317952"/>
            <a:ext cx="3067825" cy="0"/>
          </a:xfrm>
          <a:prstGeom prst="line">
            <a:avLst/>
          </a:prstGeom>
          <a:ln w="19050" cap="rnd">
            <a:solidFill>
              <a:srgbClr val="727272"/>
            </a:solidFill>
            <a:prstDash val="solid"/>
            <a:headEnd type="none" w="sm" len="sm"/>
            <a:tailEnd type="none" w="sm" len="sm"/>
          </a:ln>
        </p:spPr>
      </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503428" y="1366348"/>
            <a:ext cx="984675" cy="990076"/>
          </a:xfrm>
          <a:prstGeom prst="rect">
            <a:avLst/>
          </a:prstGeom>
        </p:spPr>
      </p:pic>
      <p:sp>
        <p:nvSpPr>
          <p:cNvPr id="7" name="AutoShape 7"/>
          <p:cNvSpPr/>
          <p:nvPr/>
        </p:nvSpPr>
        <p:spPr>
          <a:xfrm rot="-5406310">
            <a:off x="12097235" y="317952"/>
            <a:ext cx="3067825" cy="0"/>
          </a:xfrm>
          <a:prstGeom prst="line">
            <a:avLst/>
          </a:prstGeom>
          <a:ln w="19050" cap="rnd">
            <a:solidFill>
              <a:srgbClr val="727272"/>
            </a:solidFill>
            <a:prstDash val="solid"/>
            <a:headEnd type="none" w="sm" len="sm"/>
            <a:tailEnd type="none" w="sm" len="sm"/>
          </a:ln>
        </p:spPr>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145519" y="1366348"/>
            <a:ext cx="984675" cy="990076"/>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2618652" y="5983556"/>
            <a:ext cx="3934080" cy="409800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8871555">
            <a:off x="2796896" y="7907320"/>
            <a:ext cx="1971804" cy="645318"/>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71467" y="2504007"/>
            <a:ext cx="2371475" cy="448424"/>
          </a:xfrm>
          <a:prstGeom prst="rect">
            <a:avLst/>
          </a:prstGeom>
        </p:spPr>
      </p:pic>
    </p:spTree>
    <p:extLst>
      <p:ext uri="{BB962C8B-B14F-4D97-AF65-F5344CB8AC3E}">
        <p14:creationId xmlns:p14="http://schemas.microsoft.com/office/powerpoint/2010/main" val="318988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709536" y="-349236"/>
            <a:ext cx="20957720" cy="11782581"/>
          </a:xfrm>
          <a:prstGeom prst="rect">
            <a:avLst/>
          </a:prstGeom>
        </p:spPr>
      </p:pic>
      <p:sp>
        <p:nvSpPr>
          <p:cNvPr id="3" name="AutoShape 3"/>
          <p:cNvSpPr/>
          <p:nvPr/>
        </p:nvSpPr>
        <p:spPr>
          <a:xfrm>
            <a:off x="591098" y="5542055"/>
            <a:ext cx="6195444" cy="3936427"/>
          </a:xfrm>
          <a:prstGeom prst="rect">
            <a:avLst/>
          </a:prstGeom>
          <a:solidFill>
            <a:srgbClr val="51604D"/>
          </a:solidFill>
        </p:spPr>
      </p:sp>
      <p:sp>
        <p:nvSpPr>
          <p:cNvPr id="4" name="AutoShape 4"/>
          <p:cNvSpPr/>
          <p:nvPr/>
        </p:nvSpPr>
        <p:spPr>
          <a:xfrm>
            <a:off x="990183" y="5815296"/>
            <a:ext cx="7401084" cy="4244055"/>
          </a:xfrm>
          <a:prstGeom prst="rect">
            <a:avLst/>
          </a:prstGeom>
          <a:solidFill>
            <a:srgbClr val="FFFBEC"/>
          </a:solidFill>
        </p:spPr>
      </p:sp>
      <p:sp>
        <p:nvSpPr>
          <p:cNvPr id="5" name="AutoShape 5"/>
          <p:cNvSpPr/>
          <p:nvPr/>
        </p:nvSpPr>
        <p:spPr>
          <a:xfrm>
            <a:off x="591098" y="626204"/>
            <a:ext cx="6195444" cy="3936427"/>
          </a:xfrm>
          <a:prstGeom prst="rect">
            <a:avLst/>
          </a:prstGeom>
          <a:solidFill>
            <a:srgbClr val="51604D"/>
          </a:solidFill>
        </p:spPr>
      </p:sp>
      <p:sp>
        <p:nvSpPr>
          <p:cNvPr id="6" name="AutoShape 6"/>
          <p:cNvSpPr/>
          <p:nvPr/>
        </p:nvSpPr>
        <p:spPr>
          <a:xfrm>
            <a:off x="990183" y="899445"/>
            <a:ext cx="7401084" cy="4244055"/>
          </a:xfrm>
          <a:prstGeom prst="rect">
            <a:avLst/>
          </a:prstGeom>
          <a:solidFill>
            <a:srgbClr val="FFFBEC"/>
          </a:solidFill>
        </p:spPr>
      </p:sp>
      <p:grpSp>
        <p:nvGrpSpPr>
          <p:cNvPr id="8" name="Group 8"/>
          <p:cNvGrpSpPr/>
          <p:nvPr/>
        </p:nvGrpSpPr>
        <p:grpSpPr>
          <a:xfrm rot="5400000">
            <a:off x="11937275" y="-957708"/>
            <a:ext cx="2773978" cy="7870072"/>
            <a:chOff x="0" y="0"/>
            <a:chExt cx="1742828" cy="4944588"/>
          </a:xfrm>
        </p:grpSpPr>
        <p:sp>
          <p:nvSpPr>
            <p:cNvPr id="9" name="Freeform 9"/>
            <p:cNvSpPr/>
            <p:nvPr/>
          </p:nvSpPr>
          <p:spPr>
            <a:xfrm>
              <a:off x="-9098" y="-6509"/>
              <a:ext cx="1757158" cy="4976641"/>
            </a:xfrm>
            <a:custGeom>
              <a:avLst/>
              <a:gdLst/>
              <a:ahLst/>
              <a:cxnLst/>
              <a:rect l="l" t="t" r="r" b="b"/>
              <a:pathLst>
                <a:path w="1757158" h="4976641">
                  <a:moveTo>
                    <a:pt x="63030" y="4383088"/>
                  </a:moveTo>
                  <a:cubicBezTo>
                    <a:pt x="63030" y="4383088"/>
                    <a:pt x="0" y="4136524"/>
                    <a:pt x="10218" y="1214762"/>
                  </a:cubicBezTo>
                  <a:cubicBezTo>
                    <a:pt x="18651" y="990971"/>
                    <a:pt x="65033" y="645332"/>
                    <a:pt x="65033" y="645332"/>
                  </a:cubicBezTo>
                  <a:cubicBezTo>
                    <a:pt x="82233" y="502466"/>
                    <a:pt x="56685" y="337866"/>
                    <a:pt x="181385" y="223925"/>
                  </a:cubicBezTo>
                  <a:cubicBezTo>
                    <a:pt x="346794" y="72788"/>
                    <a:pt x="621643" y="0"/>
                    <a:pt x="864085" y="6965"/>
                  </a:cubicBezTo>
                  <a:lnTo>
                    <a:pt x="864086" y="6965"/>
                  </a:lnTo>
                  <a:cubicBezTo>
                    <a:pt x="1080833" y="16819"/>
                    <a:pt x="1285148" y="36481"/>
                    <a:pt x="1419337" y="101690"/>
                  </a:cubicBezTo>
                  <a:cubicBezTo>
                    <a:pt x="1675383" y="226120"/>
                    <a:pt x="1757158" y="459160"/>
                    <a:pt x="1751670" y="704684"/>
                  </a:cubicBezTo>
                  <a:cubicBezTo>
                    <a:pt x="1751670" y="704684"/>
                    <a:pt x="1708382" y="1013073"/>
                    <a:pt x="1715816" y="1248607"/>
                  </a:cubicBezTo>
                  <a:cubicBezTo>
                    <a:pt x="1722939" y="4124889"/>
                    <a:pt x="1730095" y="4320493"/>
                    <a:pt x="1730095" y="4320493"/>
                  </a:cubicBezTo>
                  <a:cubicBezTo>
                    <a:pt x="1713414" y="4536225"/>
                    <a:pt x="1598770" y="4746837"/>
                    <a:pt x="1401901" y="4858461"/>
                  </a:cubicBezTo>
                  <a:cubicBezTo>
                    <a:pt x="1251549" y="4943709"/>
                    <a:pt x="1053518" y="4958807"/>
                    <a:pt x="826972" y="4948066"/>
                  </a:cubicBezTo>
                  <a:lnTo>
                    <a:pt x="826972" y="4948066"/>
                  </a:lnTo>
                  <a:cubicBezTo>
                    <a:pt x="645952" y="4942789"/>
                    <a:pt x="384604" y="4976642"/>
                    <a:pt x="254278" y="4867484"/>
                  </a:cubicBezTo>
                  <a:cubicBezTo>
                    <a:pt x="145767" y="4776599"/>
                    <a:pt x="81795" y="4583287"/>
                    <a:pt x="63030" y="4383088"/>
                  </a:cubicBezTo>
                  <a:close/>
                </a:path>
              </a:pathLst>
            </a:custGeom>
            <a:solidFill>
              <a:srgbClr val="FFFBEC"/>
            </a:solidFill>
          </p:spPr>
        </p:sp>
      </p:grpSp>
      <p:sp>
        <p:nvSpPr>
          <p:cNvPr id="10" name="TextBox 10"/>
          <p:cNvSpPr txBox="1"/>
          <p:nvPr/>
        </p:nvSpPr>
        <p:spPr>
          <a:xfrm>
            <a:off x="10018713" y="1814420"/>
            <a:ext cx="6580803" cy="2494401"/>
          </a:xfrm>
          <a:prstGeom prst="rect">
            <a:avLst/>
          </a:prstGeom>
        </p:spPr>
        <p:txBody>
          <a:bodyPr lIns="0" tIns="0" rIns="0" bIns="0" rtlCol="0" anchor="t">
            <a:spAutoFit/>
          </a:bodyPr>
          <a:lstStyle/>
          <a:p>
            <a:pPr algn="ctr">
              <a:lnSpc>
                <a:spcPts val="9720"/>
              </a:lnSpc>
            </a:pPr>
            <a:r>
              <a:rPr lang="en-US" sz="8800" b="1">
                <a:latin typeface="Times New Roman" panose="02020603050405020304" pitchFamily="18" charset="0"/>
                <a:cs typeface="Times New Roman" panose="02020603050405020304" pitchFamily="18" charset="0"/>
              </a:rPr>
              <a:t>Bài tập </a:t>
            </a:r>
            <a:r>
              <a:rPr lang="en-US" sz="8800" b="1" smtClean="0">
                <a:latin typeface="Times New Roman" panose="02020603050405020304" pitchFamily="18" charset="0"/>
                <a:cs typeface="Times New Roman" panose="02020603050405020304" pitchFamily="18" charset="0"/>
              </a:rPr>
              <a:t>4 </a:t>
            </a:r>
            <a:r>
              <a:rPr lang="en-US" sz="8800" b="1">
                <a:latin typeface="Times New Roman" panose="02020603050405020304" pitchFamily="18" charset="0"/>
                <a:cs typeface="Times New Roman" panose="02020603050405020304" pitchFamily="18" charset="0"/>
              </a:rPr>
              <a:t>trang 119</a:t>
            </a:r>
            <a:endParaRPr lang="en-US" sz="8100" spc="121">
              <a:solidFill>
                <a:srgbClr val="51604D"/>
              </a:solidFill>
              <a:latin typeface="Times New Roman" panose="02020603050405020304" pitchFamily="18" charset="0"/>
              <a:cs typeface="Times New Roman" panose="02020603050405020304" pitchFamily="18" charset="0"/>
            </a:endParaRPr>
          </a:p>
        </p:txBody>
      </p:sp>
      <p:sp>
        <p:nvSpPr>
          <p:cNvPr id="12" name="AutoShape 12"/>
          <p:cNvSpPr/>
          <p:nvPr/>
        </p:nvSpPr>
        <p:spPr>
          <a:xfrm>
            <a:off x="9424179" y="5542055"/>
            <a:ext cx="6195444" cy="3936427"/>
          </a:xfrm>
          <a:prstGeom prst="rect">
            <a:avLst/>
          </a:prstGeom>
          <a:solidFill>
            <a:srgbClr val="51604D"/>
          </a:solidFill>
        </p:spPr>
      </p:sp>
      <p:sp>
        <p:nvSpPr>
          <p:cNvPr id="13" name="AutoShape 13"/>
          <p:cNvSpPr/>
          <p:nvPr/>
        </p:nvSpPr>
        <p:spPr>
          <a:xfrm>
            <a:off x="9823264" y="5815296"/>
            <a:ext cx="7401084" cy="4244055"/>
          </a:xfrm>
          <a:prstGeom prst="rect">
            <a:avLst/>
          </a:prstGeom>
          <a:solidFill>
            <a:srgbClr val="FFFBEC"/>
          </a:solidFill>
        </p:spPr>
      </p:sp>
      <p:pic>
        <p:nvPicPr>
          <p:cNvPr id="15" name="Picture 1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5986915" y="192228"/>
            <a:ext cx="2493918" cy="2285335"/>
          </a:xfrm>
          <a:prstGeom prst="rect">
            <a:avLst/>
          </a:prstGeom>
        </p:spPr>
      </p:pic>
      <p:sp>
        <p:nvSpPr>
          <p:cNvPr id="22" name="Rectangle 21"/>
          <p:cNvSpPr/>
          <p:nvPr/>
        </p:nvSpPr>
        <p:spPr>
          <a:xfrm>
            <a:off x="1360906" y="1121073"/>
            <a:ext cx="6857632" cy="3477875"/>
          </a:xfrm>
          <a:prstGeom prst="rect">
            <a:avLst/>
          </a:prstGeom>
        </p:spPr>
        <p:txBody>
          <a:bodyPr wrap="square">
            <a:spAutoFit/>
          </a:bodyPr>
          <a:lstStyle/>
          <a:p>
            <a:pPr algn="just"/>
            <a:r>
              <a:rPr lang="en-US" sz="44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 thức:</a:t>
            </a:r>
            <a:r>
              <a:rPr lang="en-US"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Đoạn văn có độ dài từ 5-7 dòng; </a:t>
            </a:r>
            <a:r>
              <a:rPr lang="en-US" sz="4400">
                <a:latin typeface="Times New Roman" panose="02020603050405020304" pitchFamily="18" charset="0"/>
                <a:ea typeface="Times New Roman" panose="02020603050405020304" pitchFamily="18" charset="0"/>
                <a:cs typeface="Times New Roman" panose="02020603050405020304" pitchFamily="18" charset="0"/>
              </a:rPr>
              <a:t>có dùng ít nhất hai từ Hán Việt; chỉ ra nghĩa của hai từ Hán Việt được sử dụng trong đoạn văn </a:t>
            </a:r>
            <a:endParaRPr lang="en-GB" sz="6000">
              <a:latin typeface="Times New Roman" panose="02020603050405020304" pitchFamily="18" charset="0"/>
              <a:cs typeface="Times New Roman" panose="02020603050405020304" pitchFamily="18" charset="0"/>
            </a:endParaRPr>
          </a:p>
        </p:txBody>
      </p:sp>
      <p:sp>
        <p:nvSpPr>
          <p:cNvPr id="23" name="Rectangle 22"/>
          <p:cNvSpPr/>
          <p:nvPr/>
        </p:nvSpPr>
        <p:spPr>
          <a:xfrm>
            <a:off x="1328249" y="6146510"/>
            <a:ext cx="6890289" cy="2800767"/>
          </a:xfrm>
          <a:prstGeom prst="rect">
            <a:avLst/>
          </a:prstGeom>
        </p:spPr>
        <p:txBody>
          <a:bodyPr wrap="square">
            <a:spAutoFit/>
          </a:bodyPr>
          <a:lstStyle/>
          <a:p>
            <a:pPr algn="just"/>
            <a:r>
              <a:rPr lang="en-US" sz="44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 dung:</a:t>
            </a:r>
            <a:r>
              <a:rPr lang="en-US" sz="440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a:latin typeface="Times New Roman" panose="02020603050405020304" pitchFamily="18" charset="0"/>
                <a:ea typeface="Times New Roman" panose="02020603050405020304" pitchFamily="18" charset="0"/>
                <a:cs typeface="Times New Roman" panose="02020603050405020304" pitchFamily="18" charset="0"/>
              </a:rPr>
              <a:t>nêu cảm nghĩ của em sau khi học văn bản “</a:t>
            </a:r>
            <a:r>
              <a:rPr lang="en-US" sz="4400" i="1">
                <a:latin typeface="Times New Roman" panose="02020603050405020304" pitchFamily="18" charset="0"/>
                <a:ea typeface="Times New Roman" panose="02020603050405020304" pitchFamily="18" charset="0"/>
                <a:cs typeface="Times New Roman" panose="02020603050405020304" pitchFamily="18" charset="0"/>
              </a:rPr>
              <a:t>Hịch tướng sĩ” </a:t>
            </a:r>
            <a:r>
              <a:rPr lang="en-US" sz="4400">
                <a:latin typeface="Times New Roman" panose="02020603050405020304" pitchFamily="18" charset="0"/>
                <a:ea typeface="Times New Roman" panose="02020603050405020304" pitchFamily="18" charset="0"/>
                <a:cs typeface="Times New Roman" panose="02020603050405020304" pitchFamily="18" charset="0"/>
              </a:rPr>
              <a:t>của của Trần Quốc Tuấn.</a:t>
            </a:r>
            <a:endParaRPr lang="en-GB" sz="6000">
              <a:latin typeface="Times New Roman" panose="02020603050405020304" pitchFamily="18" charset="0"/>
              <a:cs typeface="Times New Roman" panose="02020603050405020304" pitchFamily="18" charset="0"/>
            </a:endParaRPr>
          </a:p>
        </p:txBody>
      </p:sp>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92891" y="6146510"/>
            <a:ext cx="6259644" cy="3505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ircle(in)">
                                      <p:cBhvr>
                                        <p:cTn id="22" dur="2000"/>
                                        <p:tgtEl>
                                          <p:spTgt spid="22"/>
                                        </p:tgtEl>
                                      </p:cBhvr>
                                    </p:animEffect>
                                  </p:childTnLst>
                                </p:cTn>
                              </p:par>
                              <p:par>
                                <p:cTn id="23" presetID="6" presetClass="entr" presetSubtype="16"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ircle(in)">
                                      <p:cBhvr>
                                        <p:cTn id="25" dur="2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circle(in)">
                                      <p:cBhvr>
                                        <p:cTn id="30" dur="2000"/>
                                        <p:tgtEl>
                                          <p:spTgt spid="23"/>
                                        </p:tgtEl>
                                      </p:cBhvr>
                                    </p:animEffect>
                                  </p:childTnLst>
                                </p:cTn>
                              </p:par>
                              <p:par>
                                <p:cTn id="31" presetID="6" presetClass="entr" presetSubtype="16"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circle(in)">
                                      <p:cBhvr>
                                        <p:cTn id="33" dur="2000"/>
                                        <p:tgtEl>
                                          <p:spTgt spid="4"/>
                                        </p:tgtEl>
                                      </p:cBhvr>
                                    </p:animEffect>
                                  </p:childTnLst>
                                </p:cTn>
                              </p:par>
                              <p:par>
                                <p:cTn id="34" presetID="6" presetClass="entr" presetSubtype="16"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circle(in)">
                                      <p:cBhvr>
                                        <p:cTn id="3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747790"/>
            <a:ext cx="20957720" cy="11782581"/>
          </a:xfrm>
          <a:prstGeom prst="rect">
            <a:avLst/>
          </a:prstGeom>
        </p:spPr>
      </p:pic>
      <p:sp>
        <p:nvSpPr>
          <p:cNvPr id="3" name="AutoShape 3"/>
          <p:cNvSpPr/>
          <p:nvPr/>
        </p:nvSpPr>
        <p:spPr>
          <a:xfrm>
            <a:off x="484410" y="1055305"/>
            <a:ext cx="17651189" cy="9950504"/>
          </a:xfrm>
          <a:prstGeom prst="rect">
            <a:avLst/>
          </a:prstGeom>
          <a:solidFill>
            <a:srgbClr val="FFFBEC"/>
          </a:solidFill>
        </p:spPr>
      </p:sp>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84515" y="185451"/>
            <a:ext cx="1361040" cy="1368504"/>
          </a:xfrm>
          <a:prstGeom prst="rect">
            <a:avLst/>
          </a:prstGeom>
        </p:spPr>
      </p:pic>
      <p:pic>
        <p:nvPicPr>
          <p:cNvPr id="9" name="Picture 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6459200" y="34471"/>
            <a:ext cx="1361040" cy="1368504"/>
          </a:xfrm>
          <a:prstGeom prst="rect">
            <a:avLst/>
          </a:prstGeom>
        </p:spPr>
      </p:pic>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4829862">
            <a:off x="17076776" y="1684048"/>
            <a:ext cx="1334883" cy="1002376"/>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723709">
            <a:off x="1122211" y="3964169"/>
            <a:ext cx="798500" cy="64025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7068800" y="3102767"/>
            <a:ext cx="419392" cy="424799"/>
          </a:xfrm>
          <a:prstGeom prst="rect">
            <a:avLst/>
          </a:prstGeom>
        </p:spPr>
      </p:pic>
      <p:pic>
        <p:nvPicPr>
          <p:cNvPr id="13" name="Picture 13"/>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645643" y="2037119"/>
            <a:ext cx="419392" cy="424799"/>
          </a:xfrm>
          <a:prstGeom prst="rect">
            <a:avLst/>
          </a:prstGeom>
        </p:spPr>
      </p:pic>
      <p:sp>
        <p:nvSpPr>
          <p:cNvPr id="14" name="Rectangle 13"/>
          <p:cNvSpPr/>
          <p:nvPr/>
        </p:nvSpPr>
        <p:spPr>
          <a:xfrm>
            <a:off x="1802773" y="1383131"/>
            <a:ext cx="15210041" cy="8323497"/>
          </a:xfrm>
          <a:prstGeom prst="rect">
            <a:avLst/>
          </a:prstGeom>
        </p:spPr>
        <p:txBody>
          <a:bodyPr wrap="square">
            <a:spAutoFit/>
          </a:bodyPr>
          <a:lstStyle/>
          <a:p>
            <a:pPr algn="ctr">
              <a:lnSpc>
                <a:spcPct val="115000"/>
              </a:lnSpc>
              <a:spcAft>
                <a:spcPts val="0"/>
              </a:spcAft>
              <a:tabLst>
                <a:tab pos="1386840" algn="l"/>
              </a:tabLst>
            </a:pPr>
            <a:r>
              <a:rPr lang="vi-VN" sz="3600" b="1">
                <a:solidFill>
                  <a:srgbClr val="FF0000"/>
                </a:solidFill>
                <a:latin typeface="Times New Roman" panose="02020603050405020304" pitchFamily="18" charset="0"/>
                <a:ea typeface="MS Mincho"/>
                <a:cs typeface="Times New Roman" panose="02020603050405020304" pitchFamily="18" charset="0"/>
              </a:rPr>
              <a:t>PHIẾU CHỈNH SỬA BÀI VIẾT</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3600" b="1">
                <a:solidFill>
                  <a:srgbClr val="003366"/>
                </a:solidFill>
                <a:latin typeface="Times New Roman" panose="02020603050405020304" pitchFamily="18" charset="0"/>
                <a:ea typeface="MS Mincho"/>
                <a:cs typeface="Times New Roman" panose="02020603050405020304" pitchFamily="18" charset="0"/>
              </a:rPr>
              <a:t>Nhiệm vụ:</a:t>
            </a:r>
            <a:r>
              <a:rPr lang="vi-VN" sz="3600" b="1">
                <a:solidFill>
                  <a:srgbClr val="0070C0"/>
                </a:solidFill>
                <a:latin typeface="Times New Roman" panose="02020603050405020304" pitchFamily="18" charset="0"/>
                <a:ea typeface="MS Mincho"/>
                <a:cs typeface="Times New Roman" panose="02020603050405020304" pitchFamily="18" charset="0"/>
              </a:rPr>
              <a:t> </a:t>
            </a:r>
            <a:r>
              <a:rPr lang="vi-VN" sz="3600" b="1">
                <a:latin typeface="Times New Roman" panose="02020603050405020304" pitchFamily="18" charset="0"/>
                <a:ea typeface="MS Mincho"/>
                <a:cs typeface="Times New Roman" panose="02020603050405020304" pitchFamily="18" charset="0"/>
              </a:rPr>
              <a:t>Hãy đọc bài viết của mình và hoàn chỉnh bài viết bằng cách trả lời các câu hỏi sau:</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solidFill>
                  <a:srgbClr val="0D0D0D"/>
                </a:solidFill>
                <a:latin typeface="Times New Roman" panose="02020603050405020304" pitchFamily="18" charset="0"/>
                <a:ea typeface="MS Mincho"/>
                <a:cs typeface="Times New Roman" panose="02020603050405020304" pitchFamily="18" charset="0"/>
              </a:rPr>
              <a:t>1. Bài viết  đảm bảo hình thức đoạn văn chưa?</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smtClean="0">
                <a:solidFill>
                  <a:srgbClr val="0D0D0D"/>
                </a:solidFill>
                <a:latin typeface="Times New Roman" panose="02020603050405020304" pitchFamily="18" charset="0"/>
                <a:ea typeface="MS Mincho"/>
                <a:cs typeface="Times New Roman" panose="02020603050405020304" pitchFamily="18" charset="0"/>
              </a:rPr>
              <a:t>......................................................................................................................</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solidFill>
                  <a:srgbClr val="0D0D0D"/>
                </a:solidFill>
                <a:latin typeface="Times New Roman" panose="02020603050405020304" pitchFamily="18" charset="0"/>
                <a:ea typeface="MS Mincho"/>
                <a:cs typeface="Times New Roman" panose="02020603050405020304" pitchFamily="18" charset="0"/>
              </a:rPr>
              <a:t>2. Nội dung đã đảm bảo các ý chưa? Nếu chưa cần bổ sung những ý nào?</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smtClean="0">
                <a:solidFill>
                  <a:srgbClr val="0D0D0D"/>
                </a:solidFill>
                <a:latin typeface="Times New Roman" panose="02020603050405020304" pitchFamily="18" charset="0"/>
                <a:ea typeface="MS Mincho"/>
                <a:cs typeface="Times New Roman" panose="02020603050405020304" pitchFamily="18" charset="0"/>
              </a:rPr>
              <a:t>......................................................................................................................</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3. Bài viết có sai chính tả không? Nếu có em sửa chữa như thế nào?</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smtClean="0">
                <a:solidFill>
                  <a:srgbClr val="0D0D0D"/>
                </a:solidFill>
                <a:latin typeface="Times New Roman" panose="02020603050405020304" pitchFamily="18" charset="0"/>
                <a:ea typeface="MS Mincho"/>
                <a:cs typeface="Times New Roman" panose="02020603050405020304" pitchFamily="18" charset="0"/>
              </a:rPr>
              <a:t>......................................................................................................................</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4. Đoạn văn viết đã</a:t>
            </a:r>
            <a:r>
              <a:rPr lang="vi-VN" sz="3600">
                <a:latin typeface="Times New Roman" panose="02020603050405020304" pitchFamily="18" charset="0"/>
                <a:ea typeface="Times New Roman" panose="02020603050405020304" pitchFamily="18" charset="0"/>
                <a:cs typeface="Times New Roman" panose="02020603050405020304" pitchFamily="18" charset="0"/>
              </a:rPr>
              <a:t> </a:t>
            </a:r>
            <a:r>
              <a:rPr lang="vi-VN" sz="3600">
                <a:latin typeface="Times New Roman" panose="02020603050405020304" pitchFamily="18" charset="0"/>
                <a:ea typeface="MS Mincho"/>
                <a:cs typeface="Times New Roman" panose="02020603050405020304" pitchFamily="18" charset="0"/>
              </a:rPr>
              <a:t>đưa ra được </a:t>
            </a:r>
            <a:r>
              <a:rPr lang="vi-VN" sz="3600">
                <a:latin typeface="Times New Roman" panose="02020603050405020304" pitchFamily="18" charset="0"/>
                <a:ea typeface="Times New Roman" panose="02020603050405020304" pitchFamily="18" charset="0"/>
                <a:cs typeface="Times New Roman" panose="02020603050405020304" pitchFamily="18" charset="0"/>
              </a:rPr>
              <a:t>cảm nghĩ của em sau khi học văn bản “</a:t>
            </a:r>
            <a:r>
              <a:rPr lang="vi-VN" sz="3600" i="1">
                <a:latin typeface="Times New Roman" panose="02020603050405020304" pitchFamily="18" charset="0"/>
                <a:ea typeface="Times New Roman" panose="02020603050405020304" pitchFamily="18" charset="0"/>
                <a:cs typeface="Times New Roman" panose="02020603050405020304" pitchFamily="18" charset="0"/>
              </a:rPr>
              <a:t>Hịch tướng sĩ” </a:t>
            </a:r>
            <a:r>
              <a:rPr lang="vi-VN" sz="3600">
                <a:latin typeface="Times New Roman" panose="02020603050405020304" pitchFamily="18" charset="0"/>
                <a:ea typeface="Times New Roman" panose="02020603050405020304" pitchFamily="18" charset="0"/>
                <a:cs typeface="Times New Roman" panose="02020603050405020304" pitchFamily="18" charset="0"/>
              </a:rPr>
              <a:t>của Trần Quốc Tuấn chưa?</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Nếu chưa, hãy khắc phục.</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5. Đoạn văn đã có 2 từ Hán Việt chưa? (chỉ ra). Nếu chưa, hãy khắc phục.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69845" y="-629829"/>
            <a:ext cx="20957720" cy="11782581"/>
          </a:xfrm>
          <a:prstGeom prst="rect">
            <a:avLst/>
          </a:prstGeom>
        </p:spPr>
      </p:pic>
      <p:sp>
        <p:nvSpPr>
          <p:cNvPr id="3" name="AutoShape 3"/>
          <p:cNvSpPr/>
          <p:nvPr/>
        </p:nvSpPr>
        <p:spPr>
          <a:xfrm>
            <a:off x="804251" y="1610171"/>
            <a:ext cx="16230600" cy="8582184"/>
          </a:xfrm>
          <a:prstGeom prst="rect">
            <a:avLst/>
          </a:prstGeom>
          <a:solidFill>
            <a:srgbClr val="FFFBEC"/>
          </a:solidFill>
        </p:spPr>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243880" y="284787"/>
            <a:ext cx="2363891" cy="237685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034185" y="6134100"/>
            <a:ext cx="3194581" cy="4114800"/>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804251" y="8334375"/>
            <a:ext cx="3243149" cy="2146375"/>
          </a:xfrm>
          <a:prstGeom prst="rect">
            <a:avLst/>
          </a:prstGeom>
        </p:spPr>
      </p:pic>
      <p:sp>
        <p:nvSpPr>
          <p:cNvPr id="7" name="TextBox 7"/>
          <p:cNvSpPr txBox="1"/>
          <p:nvPr/>
        </p:nvSpPr>
        <p:spPr>
          <a:xfrm>
            <a:off x="3772771" y="2113934"/>
            <a:ext cx="12458238" cy="1354217"/>
          </a:xfrm>
          <a:prstGeom prst="rect">
            <a:avLst/>
          </a:prstGeom>
        </p:spPr>
        <p:txBody>
          <a:bodyPr wrap="square" lIns="0" tIns="0" rIns="0" bIns="0" rtlCol="0" anchor="t">
            <a:spAutoFit/>
          </a:bodyPr>
          <a:lstStyle/>
          <a:p>
            <a:r>
              <a:rPr lang="vi-VN" sz="8800" b="1">
                <a:latin typeface="Times New Roman" panose="02020603050405020304" pitchFamily="18" charset="0"/>
                <a:cs typeface="Times New Roman" panose="02020603050405020304" pitchFamily="18" charset="0"/>
              </a:rPr>
              <a:t>I. ÔN TẬP LÍ THUYẾT </a:t>
            </a:r>
            <a:endParaRPr lang="en-GB" sz="8800">
              <a:latin typeface="Times New Roman" panose="02020603050405020304" pitchFamily="18" charset="0"/>
              <a:cs typeface="Times New Roman" panose="02020603050405020304" pitchFamily="18" charset="0"/>
            </a:endParaRPr>
          </a:p>
        </p:txBody>
      </p:sp>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508546">
            <a:off x="15273693" y="1600941"/>
            <a:ext cx="1359132" cy="543653"/>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743005">
            <a:off x="16254275" y="4623355"/>
            <a:ext cx="1405308" cy="459919"/>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600756" y="3926932"/>
            <a:ext cx="1023193" cy="768325"/>
          </a:xfrm>
          <a:prstGeom prst="rect">
            <a:avLst/>
          </a:prstGeom>
        </p:spPr>
      </p:pic>
      <p:pic>
        <p:nvPicPr>
          <p:cNvPr id="11" name="Picture 1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77563" y="5995908"/>
            <a:ext cx="1023193" cy="1023193"/>
          </a:xfrm>
          <a:prstGeom prst="rect">
            <a:avLst/>
          </a:prstGeom>
        </p:spPr>
      </p:pic>
      <p:pic>
        <p:nvPicPr>
          <p:cNvPr id="12" name="Picture 12"/>
          <p:cNvPicPr>
            <a:picLocks noChangeAspect="1"/>
          </p:cNvPicPr>
          <p:nvPr/>
        </p:nvPicPr>
        <p:blipFill>
          <a:blip r:embed="rId18"/>
          <a:srcRect/>
          <a:stretch>
            <a:fillRect/>
          </a:stretch>
        </p:blipFill>
        <p:spPr>
          <a:xfrm rot="-2054655">
            <a:off x="16812736" y="2837681"/>
            <a:ext cx="626794" cy="626794"/>
          </a:xfrm>
          <a:prstGeom prst="rect">
            <a:avLst/>
          </a:prstGeom>
        </p:spPr>
      </p:pic>
      <p:sp>
        <p:nvSpPr>
          <p:cNvPr id="13" name="TextBox 13"/>
          <p:cNvSpPr txBox="1"/>
          <p:nvPr/>
        </p:nvSpPr>
        <p:spPr>
          <a:xfrm>
            <a:off x="5899166" y="4167356"/>
            <a:ext cx="10551139" cy="1107996"/>
          </a:xfrm>
          <a:prstGeom prst="rect">
            <a:avLst/>
          </a:prstGeom>
        </p:spPr>
        <p:txBody>
          <a:bodyPr lIns="0" tIns="0" rIns="0" bIns="0" rtlCol="0" anchor="t">
            <a:spAutoFit/>
          </a:bodyPr>
          <a:lstStyle/>
          <a:p>
            <a:r>
              <a:rPr lang="de-DE" sz="7200" b="1">
                <a:latin typeface="Times New Roman" panose="02020603050405020304" pitchFamily="18" charset="0"/>
                <a:cs typeface="Times New Roman" panose="02020603050405020304" pitchFamily="18" charset="0"/>
              </a:rPr>
              <a:t>1. Từ Hán Việt</a:t>
            </a:r>
            <a:endParaRPr lang="en-GB" sz="7200">
              <a:latin typeface="Times New Roman" panose="02020603050405020304" pitchFamily="18" charset="0"/>
              <a:cs typeface="Times New Roman" panose="02020603050405020304" pitchFamily="18" charset="0"/>
            </a:endParaRPr>
          </a:p>
        </p:txBody>
      </p:sp>
      <p:sp>
        <p:nvSpPr>
          <p:cNvPr id="14" name="Rectangle 13"/>
          <p:cNvSpPr/>
          <p:nvPr/>
        </p:nvSpPr>
        <p:spPr>
          <a:xfrm>
            <a:off x="7205955" y="6126480"/>
            <a:ext cx="2826415" cy="1200329"/>
          </a:xfrm>
          <a:prstGeom prst="rect">
            <a:avLst/>
          </a:prstGeom>
        </p:spPr>
        <p:txBody>
          <a:bodyPr wrap="none">
            <a:spAutoFit/>
          </a:bodyPr>
          <a:lstStyle/>
          <a:p>
            <a:r>
              <a:rPr lang="de-DE" sz="72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*Ví dụ</a:t>
            </a:r>
            <a:endParaRPr lang="en-GB" sz="96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747790"/>
            <a:ext cx="20957720" cy="11782581"/>
          </a:xfrm>
          <a:prstGeom prst="rect">
            <a:avLst/>
          </a:prstGeom>
        </p:spPr>
      </p:pic>
      <p:sp>
        <p:nvSpPr>
          <p:cNvPr id="3" name="AutoShape 3"/>
          <p:cNvSpPr/>
          <p:nvPr/>
        </p:nvSpPr>
        <p:spPr>
          <a:xfrm>
            <a:off x="1371600" y="924648"/>
            <a:ext cx="15925800" cy="8638452"/>
          </a:xfrm>
          <a:prstGeom prst="rect">
            <a:avLst/>
          </a:prstGeom>
          <a:solidFill>
            <a:srgbClr val="FFFBEC"/>
          </a:solidFill>
        </p:spPr>
      </p:sp>
      <p:sp>
        <p:nvSpPr>
          <p:cNvPr id="5" name="AutoShape 5"/>
          <p:cNvSpPr/>
          <p:nvPr/>
        </p:nvSpPr>
        <p:spPr>
          <a:xfrm rot="-5406310" flipV="1">
            <a:off x="3755088" y="17456"/>
            <a:ext cx="2581464" cy="114421"/>
          </a:xfrm>
          <a:prstGeom prst="line">
            <a:avLst/>
          </a:prstGeom>
          <a:ln w="19050" cap="rnd">
            <a:solidFill>
              <a:srgbClr val="727272"/>
            </a:solidFill>
            <a:prstDash val="solid"/>
            <a:headEnd type="none" w="sm" len="sm"/>
            <a:tailEnd type="none" w="sm" len="sm"/>
          </a:ln>
        </p:spPr>
      </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493902" y="375216"/>
            <a:ext cx="984675" cy="990076"/>
          </a:xfrm>
          <a:prstGeom prst="rect">
            <a:avLst/>
          </a:prstGeom>
        </p:spPr>
      </p:pic>
      <p:sp>
        <p:nvSpPr>
          <p:cNvPr id="7" name="AutoShape 7"/>
          <p:cNvSpPr/>
          <p:nvPr/>
        </p:nvSpPr>
        <p:spPr>
          <a:xfrm rot="-5406310">
            <a:off x="12359398" y="-13965"/>
            <a:ext cx="2473135" cy="69272"/>
          </a:xfrm>
          <a:prstGeom prst="line">
            <a:avLst/>
          </a:prstGeom>
          <a:ln w="19050" cap="rnd">
            <a:solidFill>
              <a:srgbClr val="727272"/>
            </a:solidFill>
            <a:prstDash val="solid"/>
            <a:headEnd type="none" w="sm" len="sm"/>
            <a:tailEnd type="none" w="sm" len="sm"/>
          </a:ln>
        </p:spPr>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135993" y="375216"/>
            <a:ext cx="984675" cy="990076"/>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125371" y="7094131"/>
            <a:ext cx="3934080" cy="409800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8871555">
            <a:off x="979437" y="9388286"/>
            <a:ext cx="1971804" cy="645318"/>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838200" y="1943100"/>
            <a:ext cx="2371475" cy="448424"/>
          </a:xfrm>
          <a:prstGeom prst="rect">
            <a:avLst/>
          </a:prstGeom>
        </p:spPr>
      </p:pic>
      <p:sp>
        <p:nvSpPr>
          <p:cNvPr id="12" name="Rectangle 11"/>
          <p:cNvSpPr/>
          <p:nvPr/>
        </p:nvSpPr>
        <p:spPr>
          <a:xfrm>
            <a:off x="2133600" y="1416664"/>
            <a:ext cx="14020800" cy="7879080"/>
          </a:xfrm>
          <a:prstGeom prst="rect">
            <a:avLst/>
          </a:prstGeom>
        </p:spPr>
        <p:txBody>
          <a:bodyPr wrap="square">
            <a:spAutoFit/>
          </a:bodyPr>
          <a:lstStyle/>
          <a:p>
            <a:pPr algn="ctr">
              <a:lnSpc>
                <a:spcPct val="115000"/>
              </a:lnSpc>
            </a:pPr>
            <a:r>
              <a:rPr lang="vi-VN" sz="4000" b="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Đoạn văn tham </a:t>
            </a:r>
            <a:r>
              <a:rPr lang="vi-VN" sz="4000" b="1"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khảo</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pPr>
            <a:r>
              <a:rPr lang="vi-VN"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“Hịch tướng sĩ” của Trần Quốc Tuấn được viết vào khoảng trước cuộc kháng chiến chống quân xâm lược Nguyên - Mông lần thứ hai (trước năm 1285). Văn bản đã thể hiện lòng yêu nước căm thù giặc sâu sắc, là lời động viên, khích lệ mạnh mẽ tinh thần và ý chí chiến đấu của các tướng sĩ. Mục đích của văn bản là giúp các tướng sĩ ý thức được trách nhiệm của mình với dân tộc, chuyên tâm luyện tập võ nghệ, binh pháp, để quyết chiến với kẻ thù. Về nghệ thuật, với lập luận chặt chẽ, đầy sức thuyết phục, lí lẽ sắc bén, bằng chứng rõ ràng, lời văn giàu, cảm xúc, bài “Hịch tướng sĩ” thực sự là một trong những văn bản mẫu mực của văn học trung đại.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5017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35929" y="-747790"/>
            <a:ext cx="20957720" cy="11782581"/>
          </a:xfrm>
          <a:prstGeom prst="rect">
            <a:avLst/>
          </a:prstGeom>
        </p:spPr>
      </p:pic>
      <p:grpSp>
        <p:nvGrpSpPr>
          <p:cNvPr id="3" name="Group 3"/>
          <p:cNvGrpSpPr>
            <a:grpSpLocks noChangeAspect="1"/>
          </p:cNvGrpSpPr>
          <p:nvPr/>
        </p:nvGrpSpPr>
        <p:grpSpPr>
          <a:xfrm>
            <a:off x="11467392" y="3085650"/>
            <a:ext cx="5791908" cy="5657850"/>
            <a:chOff x="0" y="0"/>
            <a:chExt cx="4828540" cy="4716780"/>
          </a:xfrm>
        </p:grpSpPr>
        <p:sp>
          <p:nvSpPr>
            <p:cNvPr id="4" name="Freeform 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4"/>
              <a:stretch>
                <a:fillRect t="-27010" r="-29558" b="-72536"/>
              </a:stretch>
            </a:blipFill>
          </p:spPr>
        </p:sp>
      </p:grpSp>
      <p:grpSp>
        <p:nvGrpSpPr>
          <p:cNvPr id="5" name="Group 5"/>
          <p:cNvGrpSpPr/>
          <p:nvPr/>
        </p:nvGrpSpPr>
        <p:grpSpPr>
          <a:xfrm rot="5400000">
            <a:off x="8954671" y="-2331845"/>
            <a:ext cx="1993192" cy="9053465"/>
            <a:chOff x="0" y="0"/>
            <a:chExt cx="1917354" cy="7155888"/>
          </a:xfrm>
        </p:grpSpPr>
        <p:sp>
          <p:nvSpPr>
            <p:cNvPr id="6" name="Freeform 6"/>
            <p:cNvSpPr/>
            <p:nvPr/>
          </p:nvSpPr>
          <p:spPr>
            <a:xfrm>
              <a:off x="-9098" y="-6509"/>
              <a:ext cx="1931685" cy="7187942"/>
            </a:xfrm>
            <a:custGeom>
              <a:avLst/>
              <a:gdLst/>
              <a:ahLst/>
              <a:cxnLst/>
              <a:rect l="l" t="t" r="r" b="b"/>
              <a:pathLst>
                <a:path w="1931685" h="7187942">
                  <a:moveTo>
                    <a:pt x="63030" y="6594388"/>
                  </a:moveTo>
                  <a:cubicBezTo>
                    <a:pt x="63030" y="6594388"/>
                    <a:pt x="0" y="6347824"/>
                    <a:pt x="10218" y="1214762"/>
                  </a:cubicBezTo>
                  <a:cubicBezTo>
                    <a:pt x="18651" y="990971"/>
                    <a:pt x="65033" y="645332"/>
                    <a:pt x="65033" y="645332"/>
                  </a:cubicBezTo>
                  <a:cubicBezTo>
                    <a:pt x="82233" y="502466"/>
                    <a:pt x="56685" y="337866"/>
                    <a:pt x="181385" y="223925"/>
                  </a:cubicBezTo>
                  <a:cubicBezTo>
                    <a:pt x="346794" y="72788"/>
                    <a:pt x="621643" y="0"/>
                    <a:pt x="1038611" y="6965"/>
                  </a:cubicBezTo>
                  <a:lnTo>
                    <a:pt x="1038613" y="6965"/>
                  </a:lnTo>
                  <a:cubicBezTo>
                    <a:pt x="1255360" y="16819"/>
                    <a:pt x="1459675" y="36481"/>
                    <a:pt x="1593863" y="101690"/>
                  </a:cubicBezTo>
                  <a:cubicBezTo>
                    <a:pt x="1849909" y="226120"/>
                    <a:pt x="1931684" y="459160"/>
                    <a:pt x="1926196" y="704684"/>
                  </a:cubicBezTo>
                  <a:cubicBezTo>
                    <a:pt x="1926196" y="704684"/>
                    <a:pt x="1882909" y="1013073"/>
                    <a:pt x="1890342" y="1248607"/>
                  </a:cubicBezTo>
                  <a:cubicBezTo>
                    <a:pt x="1897465" y="6336190"/>
                    <a:pt x="1904622" y="6531793"/>
                    <a:pt x="1904622" y="6531793"/>
                  </a:cubicBezTo>
                  <a:cubicBezTo>
                    <a:pt x="1887940" y="6747525"/>
                    <a:pt x="1773296" y="6958137"/>
                    <a:pt x="1576427" y="7069761"/>
                  </a:cubicBezTo>
                  <a:cubicBezTo>
                    <a:pt x="1426076" y="7155010"/>
                    <a:pt x="1228045" y="7170107"/>
                    <a:pt x="965965" y="7159366"/>
                  </a:cubicBezTo>
                  <a:lnTo>
                    <a:pt x="965962" y="7159366"/>
                  </a:lnTo>
                  <a:cubicBezTo>
                    <a:pt x="645952" y="7154089"/>
                    <a:pt x="384604" y="7187942"/>
                    <a:pt x="254278" y="7078784"/>
                  </a:cubicBezTo>
                  <a:cubicBezTo>
                    <a:pt x="145767" y="6987899"/>
                    <a:pt x="81795" y="6794588"/>
                    <a:pt x="63030" y="6594388"/>
                  </a:cubicBezTo>
                  <a:close/>
                </a:path>
              </a:pathLst>
            </a:custGeom>
            <a:solidFill>
              <a:srgbClr val="FFFBEC"/>
            </a:solidFill>
          </p:spPr>
        </p:sp>
      </p:grpSp>
      <p:sp>
        <p:nvSpPr>
          <p:cNvPr id="7" name="TextBox 7"/>
          <p:cNvSpPr txBox="1"/>
          <p:nvPr/>
        </p:nvSpPr>
        <p:spPr>
          <a:xfrm>
            <a:off x="5818010" y="1583436"/>
            <a:ext cx="9304687" cy="1231106"/>
          </a:xfrm>
          <a:prstGeom prst="rect">
            <a:avLst/>
          </a:prstGeom>
        </p:spPr>
        <p:txBody>
          <a:bodyPr wrap="square" lIns="0" tIns="0" rIns="0" bIns="0" rtlCol="0" anchor="t">
            <a:spAutoFit/>
          </a:bodyPr>
          <a:lstStyle/>
          <a:p>
            <a:r>
              <a:rPr lang="de-DE" sz="8000" b="1">
                <a:latin typeface="Times New Roman" panose="02020603050405020304" pitchFamily="18" charset="0"/>
                <a:cs typeface="Times New Roman" panose="02020603050405020304" pitchFamily="18" charset="0"/>
              </a:rPr>
              <a:t>Hư</a:t>
            </a:r>
            <a:r>
              <a:rPr lang="vi-VN" sz="8000" b="1">
                <a:latin typeface="Times New Roman" panose="02020603050405020304" pitchFamily="18" charset="0"/>
                <a:cs typeface="Times New Roman" panose="02020603050405020304" pitchFamily="18" charset="0"/>
              </a:rPr>
              <a:t>ớng dẫn học tập</a:t>
            </a:r>
            <a:endParaRPr lang="en-GB" sz="8000">
              <a:latin typeface="Times New Roman" panose="02020603050405020304" pitchFamily="18" charset="0"/>
              <a:cs typeface="Times New Roman" panose="02020603050405020304" pitchFamily="18" charset="0"/>
            </a:endParaRPr>
          </a:p>
        </p:txBody>
      </p:sp>
      <p:sp>
        <p:nvSpPr>
          <p:cNvPr id="8" name="AutoShape 8"/>
          <p:cNvSpPr/>
          <p:nvPr/>
        </p:nvSpPr>
        <p:spPr>
          <a:xfrm>
            <a:off x="1581673" y="3864947"/>
            <a:ext cx="7471613" cy="4296734"/>
          </a:xfrm>
          <a:prstGeom prst="rect">
            <a:avLst/>
          </a:prstGeom>
          <a:solidFill>
            <a:srgbClr val="DB9463"/>
          </a:solidFill>
        </p:spPr>
      </p:sp>
      <p:sp>
        <p:nvSpPr>
          <p:cNvPr id="9" name="AutoShape 9"/>
          <p:cNvSpPr/>
          <p:nvPr/>
        </p:nvSpPr>
        <p:spPr>
          <a:xfrm>
            <a:off x="1028700" y="4007383"/>
            <a:ext cx="7740625" cy="4116233"/>
          </a:xfrm>
          <a:prstGeom prst="rect">
            <a:avLst/>
          </a:prstGeom>
          <a:solidFill>
            <a:srgbClr val="FFFBEC"/>
          </a:solidFill>
        </p:spPr>
      </p:sp>
      <p:pic>
        <p:nvPicPr>
          <p:cNvPr id="10" name="Picture 10"/>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4067540">
            <a:off x="8354015" y="3758181"/>
            <a:ext cx="670274" cy="708944"/>
          </a:xfrm>
          <a:prstGeom prst="rect">
            <a:avLst/>
          </a:prstGeom>
        </p:spPr>
      </p:pic>
      <p:sp>
        <p:nvSpPr>
          <p:cNvPr id="11" name="TextBox 11"/>
          <p:cNvSpPr txBox="1"/>
          <p:nvPr/>
        </p:nvSpPr>
        <p:spPr>
          <a:xfrm>
            <a:off x="1431030" y="4318983"/>
            <a:ext cx="6803274" cy="3608680"/>
          </a:xfrm>
          <a:prstGeom prst="rect">
            <a:avLst/>
          </a:prstGeom>
        </p:spPr>
        <p:txBody>
          <a:bodyPr wrap="square" lIns="0" tIns="0" rIns="0" bIns="0" rtlCol="0" anchor="t">
            <a:spAutoFit/>
          </a:bodyPr>
          <a:lstStyle/>
          <a:p>
            <a:pPr algn="just"/>
            <a:r>
              <a:rPr lang="vi-VN" sz="4800" smtClean="0">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Hoàn thành các bài tập</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Chuẩn bị bài thực hành đọc hiểu văn bản: “</a:t>
            </a:r>
            <a:r>
              <a:rPr lang="vi-VN" sz="4800" i="1">
                <a:latin typeface="Times New Roman" panose="02020603050405020304" pitchFamily="18" charset="0"/>
                <a:cs typeface="Times New Roman" panose="02020603050405020304" pitchFamily="18" charset="0"/>
              </a:rPr>
              <a:t>Chiếu dời đô”</a:t>
            </a:r>
            <a:r>
              <a:rPr lang="vi-VN" sz="4800">
                <a:latin typeface="Times New Roman" panose="02020603050405020304" pitchFamily="18" charset="0"/>
                <a:cs typeface="Times New Roman" panose="02020603050405020304" pitchFamily="18" charset="0"/>
              </a:rPr>
              <a:t> (Lý Công Uẩn)</a:t>
            </a:r>
            <a:endParaRPr lang="en-GB" sz="4800">
              <a:latin typeface="Times New Roman" panose="02020603050405020304" pitchFamily="18" charset="0"/>
              <a:cs typeface="Times New Roman" panose="02020603050405020304" pitchFamily="18" charset="0"/>
            </a:endParaRPr>
          </a:p>
          <a:p>
            <a:pPr marL="0" lvl="0" indent="0" algn="ctr">
              <a:lnSpc>
                <a:spcPts val="5100"/>
              </a:lnSpc>
            </a:pPr>
            <a:r>
              <a:rPr lang="en-US" sz="3000" smtClean="0">
                <a:solidFill>
                  <a:srgbClr val="253140"/>
                </a:solidFill>
                <a:latin typeface="Nunito"/>
              </a:rPr>
              <a:t>.</a:t>
            </a:r>
            <a:endParaRPr lang="en-US" sz="3000">
              <a:solidFill>
                <a:srgbClr val="253140"/>
              </a:solidFill>
              <a:latin typeface="Nunito"/>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9642931" y="6724326"/>
            <a:ext cx="3062263" cy="3245173"/>
          </a:xfrm>
          <a:prstGeom prst="rect">
            <a:avLst/>
          </a:prstGeom>
        </p:spPr>
      </p:pic>
      <p:pic>
        <p:nvPicPr>
          <p:cNvPr id="13" name="Picture 13"/>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291340" y="548582"/>
            <a:ext cx="3201754" cy="2642902"/>
          </a:xfrm>
          <a:prstGeom prst="rect">
            <a:avLst/>
          </a:prstGeom>
        </p:spPr>
      </p:pic>
      <p:pic>
        <p:nvPicPr>
          <p:cNvPr id="14" name="Picture 14"/>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5634371" y="787605"/>
            <a:ext cx="1797222" cy="3219778"/>
          </a:xfrm>
          <a:prstGeom prst="rect">
            <a:avLst/>
          </a:prstGeom>
        </p:spPr>
      </p:pic>
      <p:pic>
        <p:nvPicPr>
          <p:cNvPr id="15" name="Picture 15"/>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939850" y="8533679"/>
            <a:ext cx="2996140" cy="1198456"/>
          </a:xfrm>
          <a:prstGeom prst="rect">
            <a:avLst/>
          </a:prstGeom>
        </p:spPr>
      </p:pic>
      <p:pic>
        <p:nvPicPr>
          <p:cNvPr id="16" name="Picture 16"/>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5290399" y="9132907"/>
            <a:ext cx="622221" cy="630243"/>
          </a:xfrm>
          <a:prstGeom prst="rect">
            <a:avLst/>
          </a:prstGeom>
        </p:spPr>
      </p:pic>
      <p:pic>
        <p:nvPicPr>
          <p:cNvPr id="17" name="Picture 17"/>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5682712">
            <a:off x="5856220" y="8752070"/>
            <a:ext cx="949934" cy="7616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46489" y="-687026"/>
            <a:ext cx="20957720" cy="11782581"/>
          </a:xfrm>
          <a:prstGeom prst="rect">
            <a:avLst/>
          </a:prstGeom>
        </p:spPr>
      </p:pic>
      <p:sp>
        <p:nvSpPr>
          <p:cNvPr id="6" name="AutoShape 6"/>
          <p:cNvSpPr/>
          <p:nvPr/>
        </p:nvSpPr>
        <p:spPr>
          <a:xfrm>
            <a:off x="491902" y="676124"/>
            <a:ext cx="16328415" cy="8916587"/>
          </a:xfrm>
          <a:prstGeom prst="rect">
            <a:avLst/>
          </a:prstGeom>
          <a:solidFill>
            <a:srgbClr val="DB9463"/>
          </a:solidFill>
        </p:spPr>
      </p:sp>
      <p:sp>
        <p:nvSpPr>
          <p:cNvPr id="7" name="AutoShape 7"/>
          <p:cNvSpPr/>
          <p:nvPr/>
        </p:nvSpPr>
        <p:spPr>
          <a:xfrm>
            <a:off x="805442" y="1067629"/>
            <a:ext cx="16453858" cy="8467932"/>
          </a:xfrm>
          <a:prstGeom prst="rect">
            <a:avLst/>
          </a:prstGeom>
          <a:solidFill>
            <a:srgbClr val="FFFBEC"/>
          </a:solidFill>
        </p:spPr>
      </p:sp>
      <p:sp>
        <p:nvSpPr>
          <p:cNvPr id="8" name="TextBox 8"/>
          <p:cNvSpPr txBox="1"/>
          <p:nvPr/>
        </p:nvSpPr>
        <p:spPr>
          <a:xfrm>
            <a:off x="2492879" y="1760856"/>
            <a:ext cx="13116306" cy="7237879"/>
          </a:xfrm>
          <a:prstGeom prst="rect">
            <a:avLst/>
          </a:prstGeom>
        </p:spPr>
        <p:txBody>
          <a:bodyPr wrap="square" lIns="0" tIns="0" rIns="0" bIns="0" rtlCol="0" anchor="t">
            <a:spAutoFit/>
          </a:bodyPr>
          <a:lstStyle/>
          <a:p>
            <a:pPr algn="just" fontAlgn="base"/>
            <a:r>
              <a:rPr lang="vi-VN" sz="4800" i="1">
                <a:latin typeface="Times New Roman" panose="02020603050405020304" pitchFamily="18" charset="0"/>
                <a:cs typeface="Times New Roman" panose="02020603050405020304" pitchFamily="18" charset="0"/>
              </a:rPr>
              <a:t>Huống chi ta cùng các ngươi sinh phải thời loạn lạc</a:t>
            </a:r>
            <a:r>
              <a:rPr lang="nl-NL" sz="4800" i="1">
                <a:latin typeface="Times New Roman" panose="02020603050405020304" pitchFamily="18" charset="0"/>
                <a:cs typeface="Times New Roman" panose="02020603050405020304" pitchFamily="18" charset="0"/>
              </a:rPr>
              <a:t>,</a:t>
            </a:r>
            <a:r>
              <a:rPr lang="vi-VN" sz="4800" i="1">
                <a:latin typeface="Times New Roman" panose="02020603050405020304" pitchFamily="18" charset="0"/>
                <a:cs typeface="Times New Roman" panose="02020603050405020304" pitchFamily="18" charset="0"/>
              </a:rPr>
              <a:t> lớn gặp buổi gian nan</a:t>
            </a:r>
            <a:r>
              <a:rPr lang="nl-NL" sz="4800" i="1">
                <a:latin typeface="Times New Roman" panose="02020603050405020304" pitchFamily="18" charset="0"/>
                <a:cs typeface="Times New Roman" panose="02020603050405020304" pitchFamily="18" charset="0"/>
              </a:rPr>
              <a:t>.</a:t>
            </a:r>
            <a:r>
              <a:rPr lang="vi-VN" sz="4800" i="1">
                <a:latin typeface="Times New Roman" panose="02020603050405020304" pitchFamily="18" charset="0"/>
                <a:cs typeface="Times New Roman" panose="02020603050405020304" pitchFamily="18" charset="0"/>
              </a:rPr>
              <a:t> Ngó thấy sứ giặc đi lại nghênh ngang ngoài đường, uốn lưỡi cú diều mả sỉ mắng triều đình, đem thân dê chó mà bắt nạt tể phụ, thác mệnh Hốt Tất Liệt mà đòi ngọc lụa, để thỏa lòng tham khôn cùng, giả hiệu Vân Nam Vương mà thu bạc vàng, để vét của kho có hạn. Thật khác nào như đem thịt mà nuôi hổ đói, sao cho khỏi tai vạ về sau. </a:t>
            </a:r>
            <a:endParaRPr lang="en-GB" sz="4800">
              <a:latin typeface="Times New Roman" panose="02020603050405020304" pitchFamily="18" charset="0"/>
              <a:cs typeface="Times New Roman" panose="02020603050405020304" pitchFamily="18" charset="0"/>
            </a:endParaRPr>
          </a:p>
          <a:p>
            <a:pPr algn="just" fontAlgn="base"/>
            <a:r>
              <a:rPr lang="vi-VN" sz="4800">
                <a:latin typeface="Times New Roman" panose="02020603050405020304" pitchFamily="18" charset="0"/>
                <a:cs typeface="Times New Roman" panose="02020603050405020304" pitchFamily="18" charset="0"/>
              </a:rPr>
              <a:t>                 (Trần Quốc Tuấn, Hịch tướng sĩ) </a:t>
            </a:r>
            <a:endParaRPr lang="en-GB" sz="4800">
              <a:latin typeface="Times New Roman" panose="02020603050405020304" pitchFamily="18" charset="0"/>
              <a:cs typeface="Times New Roman" panose="02020603050405020304" pitchFamily="18" charset="0"/>
            </a:endParaRPr>
          </a:p>
          <a:p>
            <a:pPr algn="ctr">
              <a:lnSpc>
                <a:spcPts val="4582"/>
              </a:lnSpc>
            </a:pPr>
            <a:r>
              <a:rPr lang="en-US" sz="2695" smtClean="0">
                <a:solidFill>
                  <a:srgbClr val="253140"/>
                </a:solidFill>
                <a:latin typeface="Nunito"/>
              </a:rPr>
              <a:t>.</a:t>
            </a:r>
            <a:endParaRPr lang="en-US" sz="2695">
              <a:solidFill>
                <a:srgbClr val="253140"/>
              </a:solidFill>
              <a:latin typeface="Nunito"/>
            </a:endParaRPr>
          </a:p>
        </p:txBody>
      </p:sp>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80489" flipH="1" flipV="1">
            <a:off x="446357" y="3281243"/>
            <a:ext cx="1164686" cy="1231880"/>
          </a:xfrm>
          <a:prstGeom prst="rect">
            <a:avLst/>
          </a:prstGeom>
        </p:spPr>
      </p:pic>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745034" y="7494528"/>
            <a:ext cx="2375145" cy="2464773"/>
          </a:xfrm>
          <a:prstGeom prst="rect">
            <a:avLst/>
          </a:prstGeom>
        </p:spPr>
      </p:pic>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254836" y="-131926"/>
            <a:ext cx="1837699" cy="3148706"/>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031521" y="1067629"/>
            <a:ext cx="1386454" cy="1386454"/>
          </a:xfrm>
          <a:prstGeom prst="rect">
            <a:avLst/>
          </a:prstGeom>
        </p:spPr>
      </p:pic>
      <p:pic>
        <p:nvPicPr>
          <p:cNvPr id="14" name="Picture 14"/>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5473122">
            <a:off x="15842820" y="756022"/>
            <a:ext cx="2179574" cy="1636662"/>
          </a:xfrm>
          <a:prstGeom prst="rect">
            <a:avLst/>
          </a:prstGeom>
        </p:spPr>
      </p:pic>
      <p:pic>
        <p:nvPicPr>
          <p:cNvPr id="15" name="Picture 15"/>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6310385" y="2490896"/>
            <a:ext cx="622221" cy="630243"/>
          </a:xfrm>
          <a:prstGeom prst="rect">
            <a:avLst/>
          </a:prstGeom>
        </p:spPr>
      </p:pic>
    </p:spTree>
    <p:extLst>
      <p:ext uri="{BB962C8B-B14F-4D97-AF65-F5344CB8AC3E}">
        <p14:creationId xmlns:p14="http://schemas.microsoft.com/office/powerpoint/2010/main" val="10268939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35110" y="-946891"/>
            <a:ext cx="20957720" cy="11782581"/>
          </a:xfrm>
          <a:prstGeom prst="rect">
            <a:avLst/>
          </a:prstGeom>
        </p:spPr>
      </p:pic>
      <p:grpSp>
        <p:nvGrpSpPr>
          <p:cNvPr id="3" name="Group 3"/>
          <p:cNvGrpSpPr/>
          <p:nvPr/>
        </p:nvGrpSpPr>
        <p:grpSpPr>
          <a:xfrm>
            <a:off x="2886962" y="1775909"/>
            <a:ext cx="13453962" cy="7068257"/>
            <a:chOff x="0" y="0"/>
            <a:chExt cx="5490351" cy="2884445"/>
          </a:xfrm>
        </p:grpSpPr>
        <p:sp>
          <p:nvSpPr>
            <p:cNvPr id="4" name="Freeform 4"/>
            <p:cNvSpPr/>
            <p:nvPr/>
          </p:nvSpPr>
          <p:spPr>
            <a:xfrm>
              <a:off x="0" y="0"/>
              <a:ext cx="5490351" cy="2884445"/>
            </a:xfrm>
            <a:custGeom>
              <a:avLst/>
              <a:gdLst/>
              <a:ahLst/>
              <a:cxnLst/>
              <a:rect l="l" t="t" r="r" b="b"/>
              <a:pathLst>
                <a:path w="5490351" h="2884445">
                  <a:moveTo>
                    <a:pt x="5365891" y="2884445"/>
                  </a:moveTo>
                  <a:lnTo>
                    <a:pt x="124460" y="2884445"/>
                  </a:lnTo>
                  <a:cubicBezTo>
                    <a:pt x="55880" y="2884445"/>
                    <a:pt x="0" y="2828565"/>
                    <a:pt x="0" y="2759985"/>
                  </a:cubicBezTo>
                  <a:lnTo>
                    <a:pt x="0" y="124460"/>
                  </a:lnTo>
                  <a:cubicBezTo>
                    <a:pt x="0" y="55880"/>
                    <a:pt x="55880" y="0"/>
                    <a:pt x="124460" y="0"/>
                  </a:cubicBezTo>
                  <a:lnTo>
                    <a:pt x="5365891" y="0"/>
                  </a:lnTo>
                  <a:cubicBezTo>
                    <a:pt x="5434471" y="0"/>
                    <a:pt x="5490351" y="55880"/>
                    <a:pt x="5490351" y="124460"/>
                  </a:cubicBezTo>
                  <a:lnTo>
                    <a:pt x="5490351" y="2759985"/>
                  </a:lnTo>
                  <a:cubicBezTo>
                    <a:pt x="5490351" y="2828565"/>
                    <a:pt x="5434471" y="2884445"/>
                    <a:pt x="5365891" y="2884445"/>
                  </a:cubicBezTo>
                  <a:close/>
                </a:path>
              </a:pathLst>
            </a:custGeom>
            <a:solidFill>
              <a:srgbClr val="DB9463"/>
            </a:solidFill>
          </p:spPr>
        </p:sp>
      </p:grpSp>
      <p:grpSp>
        <p:nvGrpSpPr>
          <p:cNvPr id="5" name="Group 5"/>
          <p:cNvGrpSpPr/>
          <p:nvPr/>
        </p:nvGrpSpPr>
        <p:grpSpPr>
          <a:xfrm rot="-10800000">
            <a:off x="9043750" y="1146668"/>
            <a:ext cx="6484124" cy="782571"/>
            <a:chOff x="0" y="0"/>
            <a:chExt cx="50256911" cy="6065520"/>
          </a:xfrm>
        </p:grpSpPr>
        <p:sp>
          <p:nvSpPr>
            <p:cNvPr id="6" name="Freeform 6"/>
            <p:cNvSpPr/>
            <p:nvPr/>
          </p:nvSpPr>
          <p:spPr>
            <a:xfrm>
              <a:off x="-50800" y="0"/>
              <a:ext cx="50358511" cy="6066790"/>
            </a:xfrm>
            <a:custGeom>
              <a:avLst/>
              <a:gdLst/>
              <a:ahLst/>
              <a:cxnLst/>
              <a:rect l="l" t="t" r="r" b="b"/>
              <a:pathLst>
                <a:path w="50358511" h="6066790">
                  <a:moveTo>
                    <a:pt x="1692910" y="0"/>
                  </a:moveTo>
                  <a:lnTo>
                    <a:pt x="1692910" y="6065520"/>
                  </a:lnTo>
                  <a:cubicBezTo>
                    <a:pt x="1710690" y="6066790"/>
                    <a:pt x="1728470" y="6066790"/>
                    <a:pt x="1746250" y="6066790"/>
                  </a:cubicBezTo>
                  <a:lnTo>
                    <a:pt x="48602100" y="6066790"/>
                  </a:lnTo>
                  <a:lnTo>
                    <a:pt x="48602100" y="0"/>
                  </a:lnTo>
                  <a:lnTo>
                    <a:pt x="1692910" y="0"/>
                  </a:lnTo>
                  <a:close/>
                  <a:moveTo>
                    <a:pt x="49059300" y="0"/>
                  </a:moveTo>
                  <a:lnTo>
                    <a:pt x="48602100" y="0"/>
                  </a:lnTo>
                  <a:lnTo>
                    <a:pt x="48602100" y="6065520"/>
                  </a:lnTo>
                  <a:lnTo>
                    <a:pt x="48612261" y="6065520"/>
                  </a:lnTo>
                  <a:cubicBezTo>
                    <a:pt x="49351400" y="6065520"/>
                    <a:pt x="50000371" y="5462270"/>
                    <a:pt x="50053711" y="4725670"/>
                  </a:cubicBezTo>
                  <a:lnTo>
                    <a:pt x="50303900" y="1338580"/>
                  </a:lnTo>
                  <a:cubicBezTo>
                    <a:pt x="50358511" y="603250"/>
                    <a:pt x="49798443" y="0"/>
                    <a:pt x="49059300"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DB9463"/>
            </a:solidFill>
          </p:spPr>
        </p:sp>
      </p:grpSp>
      <p:grpSp>
        <p:nvGrpSpPr>
          <p:cNvPr id="7" name="Group 7"/>
          <p:cNvGrpSpPr/>
          <p:nvPr/>
        </p:nvGrpSpPr>
        <p:grpSpPr>
          <a:xfrm>
            <a:off x="2624826" y="1962554"/>
            <a:ext cx="13453962" cy="7084312"/>
            <a:chOff x="0" y="0"/>
            <a:chExt cx="5490351" cy="2890997"/>
          </a:xfrm>
        </p:grpSpPr>
        <p:sp>
          <p:nvSpPr>
            <p:cNvPr id="8" name="Freeform 8"/>
            <p:cNvSpPr/>
            <p:nvPr/>
          </p:nvSpPr>
          <p:spPr>
            <a:xfrm>
              <a:off x="0" y="0"/>
              <a:ext cx="5490351" cy="2890997"/>
            </a:xfrm>
            <a:custGeom>
              <a:avLst/>
              <a:gdLst/>
              <a:ahLst/>
              <a:cxnLst/>
              <a:rect l="l" t="t" r="r" b="b"/>
              <a:pathLst>
                <a:path w="5490351" h="2890997">
                  <a:moveTo>
                    <a:pt x="5365891" y="2890997"/>
                  </a:moveTo>
                  <a:lnTo>
                    <a:pt x="124460" y="2890997"/>
                  </a:lnTo>
                  <a:cubicBezTo>
                    <a:pt x="55880" y="2890997"/>
                    <a:pt x="0" y="2835117"/>
                    <a:pt x="0" y="2766537"/>
                  </a:cubicBezTo>
                  <a:lnTo>
                    <a:pt x="0" y="124460"/>
                  </a:lnTo>
                  <a:cubicBezTo>
                    <a:pt x="0" y="55880"/>
                    <a:pt x="55880" y="0"/>
                    <a:pt x="124460" y="0"/>
                  </a:cubicBezTo>
                  <a:lnTo>
                    <a:pt x="5365891" y="0"/>
                  </a:lnTo>
                  <a:cubicBezTo>
                    <a:pt x="5434471" y="0"/>
                    <a:pt x="5490351" y="55880"/>
                    <a:pt x="5490351" y="124460"/>
                  </a:cubicBezTo>
                  <a:lnTo>
                    <a:pt x="5490351" y="2766537"/>
                  </a:lnTo>
                  <a:cubicBezTo>
                    <a:pt x="5490351" y="2835117"/>
                    <a:pt x="5434471" y="2890997"/>
                    <a:pt x="5365891" y="2890997"/>
                  </a:cubicBezTo>
                  <a:close/>
                </a:path>
              </a:pathLst>
            </a:custGeom>
            <a:solidFill>
              <a:srgbClr val="51604D"/>
            </a:solidFill>
          </p:spPr>
        </p:sp>
      </p:grpSp>
      <p:grpSp>
        <p:nvGrpSpPr>
          <p:cNvPr id="9" name="Group 9"/>
          <p:cNvGrpSpPr/>
          <p:nvPr/>
        </p:nvGrpSpPr>
        <p:grpSpPr>
          <a:xfrm rot="-10800000">
            <a:off x="9043750" y="1491619"/>
            <a:ext cx="6484124" cy="782571"/>
            <a:chOff x="0" y="0"/>
            <a:chExt cx="50256911" cy="6065520"/>
          </a:xfrm>
        </p:grpSpPr>
        <p:sp>
          <p:nvSpPr>
            <p:cNvPr id="10" name="Freeform 10"/>
            <p:cNvSpPr/>
            <p:nvPr/>
          </p:nvSpPr>
          <p:spPr>
            <a:xfrm>
              <a:off x="-50800" y="0"/>
              <a:ext cx="50358511" cy="6066790"/>
            </a:xfrm>
            <a:custGeom>
              <a:avLst/>
              <a:gdLst/>
              <a:ahLst/>
              <a:cxnLst/>
              <a:rect l="l" t="t" r="r" b="b"/>
              <a:pathLst>
                <a:path w="50358511" h="6066790">
                  <a:moveTo>
                    <a:pt x="1692910" y="0"/>
                  </a:moveTo>
                  <a:lnTo>
                    <a:pt x="1692910" y="6065520"/>
                  </a:lnTo>
                  <a:cubicBezTo>
                    <a:pt x="1710690" y="6066790"/>
                    <a:pt x="1728470" y="6066790"/>
                    <a:pt x="1746250" y="6066790"/>
                  </a:cubicBezTo>
                  <a:lnTo>
                    <a:pt x="48602100" y="6066790"/>
                  </a:lnTo>
                  <a:lnTo>
                    <a:pt x="48602100" y="0"/>
                  </a:lnTo>
                  <a:lnTo>
                    <a:pt x="1692910" y="0"/>
                  </a:lnTo>
                  <a:close/>
                  <a:moveTo>
                    <a:pt x="49059300" y="0"/>
                  </a:moveTo>
                  <a:lnTo>
                    <a:pt x="48602100" y="0"/>
                  </a:lnTo>
                  <a:lnTo>
                    <a:pt x="48602100" y="6065520"/>
                  </a:lnTo>
                  <a:lnTo>
                    <a:pt x="48612261" y="6065520"/>
                  </a:lnTo>
                  <a:cubicBezTo>
                    <a:pt x="49351400" y="6065520"/>
                    <a:pt x="50000371" y="5462270"/>
                    <a:pt x="50053711" y="4725670"/>
                  </a:cubicBezTo>
                  <a:lnTo>
                    <a:pt x="50303900" y="1338580"/>
                  </a:lnTo>
                  <a:cubicBezTo>
                    <a:pt x="50358511" y="603250"/>
                    <a:pt x="49798443" y="0"/>
                    <a:pt x="49059300"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51604D"/>
            </a:solidFill>
          </p:spPr>
        </p:sp>
      </p:grpSp>
      <p:grpSp>
        <p:nvGrpSpPr>
          <p:cNvPr id="11" name="Group 11"/>
          <p:cNvGrpSpPr/>
          <p:nvPr/>
        </p:nvGrpSpPr>
        <p:grpSpPr>
          <a:xfrm>
            <a:off x="647823" y="502829"/>
            <a:ext cx="6694219" cy="2242468"/>
            <a:chOff x="0" y="0"/>
            <a:chExt cx="2264464" cy="758563"/>
          </a:xfrm>
        </p:grpSpPr>
        <p:sp>
          <p:nvSpPr>
            <p:cNvPr id="12" name="Freeform 12"/>
            <p:cNvSpPr/>
            <p:nvPr/>
          </p:nvSpPr>
          <p:spPr>
            <a:xfrm>
              <a:off x="0" y="0"/>
              <a:ext cx="2264464" cy="758563"/>
            </a:xfrm>
            <a:custGeom>
              <a:avLst/>
              <a:gdLst/>
              <a:ahLst/>
              <a:cxnLst/>
              <a:rect l="l" t="t" r="r" b="b"/>
              <a:pathLst>
                <a:path w="2264464" h="758563">
                  <a:moveTo>
                    <a:pt x="2140004" y="758563"/>
                  </a:moveTo>
                  <a:lnTo>
                    <a:pt x="124460" y="758563"/>
                  </a:lnTo>
                  <a:cubicBezTo>
                    <a:pt x="55880" y="758563"/>
                    <a:pt x="0" y="702683"/>
                    <a:pt x="0" y="634103"/>
                  </a:cubicBezTo>
                  <a:lnTo>
                    <a:pt x="0" y="124460"/>
                  </a:lnTo>
                  <a:cubicBezTo>
                    <a:pt x="0" y="55880"/>
                    <a:pt x="55880" y="0"/>
                    <a:pt x="124460" y="0"/>
                  </a:cubicBezTo>
                  <a:lnTo>
                    <a:pt x="2140004" y="0"/>
                  </a:lnTo>
                  <a:cubicBezTo>
                    <a:pt x="2208584" y="0"/>
                    <a:pt x="2264464" y="55880"/>
                    <a:pt x="2264464" y="124460"/>
                  </a:cubicBezTo>
                  <a:lnTo>
                    <a:pt x="2264464" y="634103"/>
                  </a:lnTo>
                  <a:cubicBezTo>
                    <a:pt x="2264464" y="702683"/>
                    <a:pt x="2208584" y="758563"/>
                    <a:pt x="2140004" y="758563"/>
                  </a:cubicBezTo>
                  <a:close/>
                </a:path>
              </a:pathLst>
            </a:custGeom>
            <a:solidFill>
              <a:srgbClr val="FFFBEC"/>
            </a:solidFill>
          </p:spPr>
        </p:sp>
      </p:grpSp>
      <p:pic>
        <p:nvPicPr>
          <p:cNvPr id="14" name="Picture 1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558035" y="7111483"/>
            <a:ext cx="4280721" cy="3175517"/>
          </a:xfrm>
          <a:prstGeom prst="rect">
            <a:avLst/>
          </a:prstGeom>
        </p:spPr>
      </p:pic>
      <p:sp>
        <p:nvSpPr>
          <p:cNvPr id="15" name="TextBox 15"/>
          <p:cNvSpPr txBox="1"/>
          <p:nvPr/>
        </p:nvSpPr>
        <p:spPr>
          <a:xfrm>
            <a:off x="591120" y="992899"/>
            <a:ext cx="6564760" cy="1436291"/>
          </a:xfrm>
          <a:prstGeom prst="rect">
            <a:avLst/>
          </a:prstGeom>
        </p:spPr>
        <p:txBody>
          <a:bodyPr wrap="square" lIns="0" tIns="0" rIns="0" bIns="0" rtlCol="0" anchor="t">
            <a:spAutoFit/>
          </a:bodyPr>
          <a:lstStyle/>
          <a:p>
            <a:pPr algn="ctr">
              <a:lnSpc>
                <a:spcPts val="5640"/>
              </a:lnSpc>
            </a:pPr>
            <a:r>
              <a:rPr lang="vi-VN" sz="4800" i="1"/>
              <a:t> </a:t>
            </a:r>
            <a:r>
              <a:rPr lang="en-US" sz="6000" b="1">
                <a:latin typeface="Times New Roman" panose="02020603050405020304" pitchFamily="18" charset="0"/>
                <a:cs typeface="Times New Roman" panose="02020603050405020304" pitchFamily="18" charset="0"/>
              </a:rPr>
              <a:t>PHIẾU HỌC TẬP SỐ 01</a:t>
            </a:r>
            <a:endParaRPr lang="en-US" sz="5400" spc="70">
              <a:solidFill>
                <a:srgbClr val="51604D"/>
              </a:solidFill>
              <a:latin typeface="Times New Roman" panose="02020603050405020304" pitchFamily="18" charset="0"/>
              <a:cs typeface="Times New Roman" panose="02020603050405020304" pitchFamily="18" charset="0"/>
            </a:endParaRPr>
          </a:p>
        </p:txBody>
      </p:sp>
      <p:pic>
        <p:nvPicPr>
          <p:cNvPr id="16" name="Picture 1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099885" y="7111483"/>
            <a:ext cx="1674403" cy="2449260"/>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909638">
            <a:off x="14122219" y="1491619"/>
            <a:ext cx="2811309" cy="1354540"/>
          </a:xfrm>
          <a:prstGeom prst="rect">
            <a:avLst/>
          </a:prstGeom>
        </p:spPr>
      </p:pic>
      <p:pic>
        <p:nvPicPr>
          <p:cNvPr id="18" name="Picture 1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979173">
            <a:off x="175463" y="2760176"/>
            <a:ext cx="1706473" cy="682589"/>
          </a:xfrm>
          <a:prstGeom prst="rect">
            <a:avLst/>
          </a:prstGeom>
        </p:spPr>
      </p:pic>
      <p:pic>
        <p:nvPicPr>
          <p:cNvPr id="19"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8711316">
            <a:off x="15157066" y="4700471"/>
            <a:ext cx="1693251" cy="1271477"/>
          </a:xfrm>
          <a:prstGeom prst="rect">
            <a:avLst/>
          </a:prstGeom>
        </p:spPr>
      </p:pic>
      <p:pic>
        <p:nvPicPr>
          <p:cNvPr id="20" name="Picture 2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5470373" y="4330927"/>
            <a:ext cx="456046" cy="461925"/>
          </a:xfrm>
          <a:prstGeom prst="rect">
            <a:avLst/>
          </a:prstGeom>
        </p:spPr>
      </p:pic>
      <p:pic>
        <p:nvPicPr>
          <p:cNvPr id="21" name="Picture 21"/>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6340924" y="5504710"/>
            <a:ext cx="456046" cy="461925"/>
          </a:xfrm>
          <a:prstGeom prst="rect">
            <a:avLst/>
          </a:prstGeom>
        </p:spPr>
      </p:pic>
      <p:pic>
        <p:nvPicPr>
          <p:cNvPr id="22" name="Picture 22"/>
          <p:cNvPicPr>
            <a:picLocks noChangeAspect="1"/>
          </p:cNvPicPr>
          <p:nvPr/>
        </p:nvPicPr>
        <p:blipFill>
          <a:blip r:embed="rId18"/>
          <a:srcRect/>
          <a:stretch>
            <a:fillRect/>
          </a:stretch>
        </p:blipFill>
        <p:spPr>
          <a:xfrm>
            <a:off x="8514108" y="1537953"/>
            <a:ext cx="529642" cy="1563518"/>
          </a:xfrm>
          <a:prstGeom prst="rect">
            <a:avLst/>
          </a:prstGeom>
        </p:spPr>
      </p:pic>
      <p:graphicFrame>
        <p:nvGraphicFramePr>
          <p:cNvPr id="23" name="Table 22"/>
          <p:cNvGraphicFramePr>
            <a:graphicFrameLocks noGrp="1"/>
          </p:cNvGraphicFramePr>
          <p:nvPr>
            <p:extLst>
              <p:ext uri="{D42A27DB-BD31-4B8C-83A1-F6EECF244321}">
                <p14:modId xmlns:p14="http://schemas.microsoft.com/office/powerpoint/2010/main" val="368760044"/>
              </p:ext>
            </p:extLst>
          </p:nvPr>
        </p:nvGraphicFramePr>
        <p:xfrm>
          <a:off x="3804768" y="2878706"/>
          <a:ext cx="10604632" cy="6169236"/>
        </p:xfrm>
        <a:graphic>
          <a:graphicData uri="http://schemas.openxmlformats.org/drawingml/2006/table">
            <a:tbl>
              <a:tblPr firstRow="1" firstCol="1" bandRow="1"/>
              <a:tblGrid>
                <a:gridCol w="1866185">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gridCol w="4471247">
                  <a:extLst>
                    <a:ext uri="{9D8B030D-6E8A-4147-A177-3AD203B41FA5}">
                      <a16:colId xmlns:a16="http://schemas.microsoft.com/office/drawing/2014/main" val="20002"/>
                    </a:ext>
                  </a:extLst>
                </a:gridCol>
              </a:tblGrid>
              <a:tr h="1962996">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Từ Hán Việt</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vi-VN" sz="4800" b="1">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Giải nghĩa</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0"/>
                  </a:ext>
                </a:extLst>
              </a:tr>
              <a:tr h="654332">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1"/>
                  </a:ext>
                </a:extLst>
              </a:tr>
              <a:tr h="654332">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2"/>
                  </a:ext>
                </a:extLst>
              </a:tr>
              <a:tr h="654332">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3"/>
                  </a:ext>
                </a:extLst>
              </a:tr>
              <a:tr h="654332">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4"/>
                  </a:ext>
                </a:extLst>
              </a:tr>
              <a:tr h="654332">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tc>
                  <a:txBody>
                    <a:bodyPr/>
                    <a:lstStyle/>
                    <a:p>
                      <a:pPr algn="ctr">
                        <a:lnSpc>
                          <a:spcPct val="115000"/>
                        </a:lnSpc>
                        <a:spcAft>
                          <a:spcPts val="0"/>
                        </a:spcAft>
                      </a:pPr>
                      <a:r>
                        <a:rPr lang="de-DE"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relaxedInset"/>
                      <a:lightRig rig="flood" dir="t"/>
                    </a:cell3D>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69845" y="-629829"/>
            <a:ext cx="20957720" cy="11782581"/>
          </a:xfrm>
          <a:prstGeom prst="rect">
            <a:avLst/>
          </a:prstGeom>
        </p:spPr>
      </p:pic>
      <p:sp>
        <p:nvSpPr>
          <p:cNvPr id="3" name="AutoShape 3"/>
          <p:cNvSpPr/>
          <p:nvPr/>
        </p:nvSpPr>
        <p:spPr>
          <a:xfrm>
            <a:off x="804251" y="1610171"/>
            <a:ext cx="16230600" cy="8582184"/>
          </a:xfrm>
          <a:prstGeom prst="rect">
            <a:avLst/>
          </a:prstGeom>
          <a:solidFill>
            <a:srgbClr val="FFFBEC"/>
          </a:solidFill>
        </p:spPr>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09568" y="298003"/>
            <a:ext cx="2363891" cy="237685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956929" y="6802147"/>
            <a:ext cx="3194581" cy="4114800"/>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484116" y="9129138"/>
            <a:ext cx="3243149" cy="214637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508546">
            <a:off x="15273693" y="1600941"/>
            <a:ext cx="1359132" cy="543653"/>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743005">
            <a:off x="16254275" y="4623355"/>
            <a:ext cx="1405308" cy="459919"/>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294774" y="2076791"/>
            <a:ext cx="1023193" cy="768325"/>
          </a:xfrm>
          <a:prstGeom prst="rect">
            <a:avLst/>
          </a:prstGeom>
        </p:spPr>
      </p:pic>
      <p:pic>
        <p:nvPicPr>
          <p:cNvPr id="11" name="Picture 1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63830" y="5979547"/>
            <a:ext cx="1023193" cy="1023193"/>
          </a:xfrm>
          <a:prstGeom prst="rect">
            <a:avLst/>
          </a:prstGeom>
        </p:spPr>
      </p:pic>
      <p:pic>
        <p:nvPicPr>
          <p:cNvPr id="12" name="Picture 12"/>
          <p:cNvPicPr>
            <a:picLocks noChangeAspect="1"/>
          </p:cNvPicPr>
          <p:nvPr/>
        </p:nvPicPr>
        <p:blipFill>
          <a:blip r:embed="rId18"/>
          <a:srcRect/>
          <a:stretch>
            <a:fillRect/>
          </a:stretch>
        </p:blipFill>
        <p:spPr>
          <a:xfrm rot="-2054655">
            <a:off x="16812736" y="2837681"/>
            <a:ext cx="626794" cy="626794"/>
          </a:xfrm>
          <a:prstGeom prst="rect">
            <a:avLst/>
          </a:prstGeom>
        </p:spPr>
      </p:pic>
      <p:graphicFrame>
        <p:nvGraphicFramePr>
          <p:cNvPr id="15" name="Table 14"/>
          <p:cNvGraphicFramePr>
            <a:graphicFrameLocks noGrp="1"/>
          </p:cNvGraphicFramePr>
          <p:nvPr>
            <p:extLst>
              <p:ext uri="{D42A27DB-BD31-4B8C-83A1-F6EECF244321}">
                <p14:modId xmlns:p14="http://schemas.microsoft.com/office/powerpoint/2010/main" val="832287427"/>
              </p:ext>
            </p:extLst>
          </p:nvPr>
        </p:nvGraphicFramePr>
        <p:xfrm>
          <a:off x="2171452" y="2049577"/>
          <a:ext cx="14442329" cy="7488725"/>
        </p:xfrm>
        <a:graphic>
          <a:graphicData uri="http://schemas.openxmlformats.org/drawingml/2006/table">
            <a:tbl>
              <a:tblPr firstRow="1" firstCol="1" bandRow="1"/>
              <a:tblGrid>
                <a:gridCol w="1248561">
                  <a:extLst>
                    <a:ext uri="{9D8B030D-6E8A-4147-A177-3AD203B41FA5}">
                      <a16:colId xmlns:a16="http://schemas.microsoft.com/office/drawing/2014/main" val="20000"/>
                    </a:ext>
                  </a:extLst>
                </a:gridCol>
                <a:gridCol w="3214824">
                  <a:extLst>
                    <a:ext uri="{9D8B030D-6E8A-4147-A177-3AD203B41FA5}">
                      <a16:colId xmlns:a16="http://schemas.microsoft.com/office/drawing/2014/main" val="20001"/>
                    </a:ext>
                  </a:extLst>
                </a:gridCol>
                <a:gridCol w="9978944">
                  <a:extLst>
                    <a:ext uri="{9D8B030D-6E8A-4147-A177-3AD203B41FA5}">
                      <a16:colId xmlns:a16="http://schemas.microsoft.com/office/drawing/2014/main" val="20002"/>
                    </a:ext>
                  </a:extLst>
                </a:gridCol>
              </a:tblGrid>
              <a:tr h="1148443">
                <a:tc>
                  <a:txBody>
                    <a:bodyPr/>
                    <a:lstStyle/>
                    <a:p>
                      <a:pPr algn="ctr">
                        <a:lnSpc>
                          <a:spcPct val="115000"/>
                        </a:lnSpc>
                        <a:spcAft>
                          <a:spcPts val="0"/>
                        </a:spcAft>
                      </a:pPr>
                      <a:r>
                        <a:rPr lang="de-DE"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de-DE"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Hán Việt</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vi-VN" sz="4000" b="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Giải nghĩa</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0"/>
                  </a:ext>
                </a:extLst>
              </a:tr>
              <a:tr h="1148443">
                <a:tc>
                  <a:txBody>
                    <a:bodyPr/>
                    <a:lstStyle/>
                    <a:p>
                      <a:pPr algn="ctr">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vi-VN"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loạn lạc</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just">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ình trạng xã hội lộn xộn, không có trật tự, an ninh do có loạn</a:t>
                      </a: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1"/>
                  </a:ext>
                </a:extLst>
              </a:tr>
              <a:tr h="731962">
                <a:tc>
                  <a:txBody>
                    <a:bodyPr/>
                    <a:lstStyle/>
                    <a:p>
                      <a:pPr algn="ctr">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vi-VN"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gian nan</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just">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ó nhiểu khó khăn, gian khổ phải vượt qua</a:t>
                      </a: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2"/>
                  </a:ext>
                </a:extLst>
              </a:tr>
              <a:tr h="1981200">
                <a:tc>
                  <a:txBody>
                    <a:bodyPr/>
                    <a:lstStyle/>
                    <a:p>
                      <a:pPr algn="ctr">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de-DE"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triều đình</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just">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ơi các quan vào chầu vua và bàn việc nước; thường dùng để chỉ cơ quan trung ương của nhà nước quân chủ, do vua trực tiếp đứng đầu</a:t>
                      </a: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3"/>
                  </a:ext>
                </a:extLst>
              </a:tr>
              <a:tr h="1295400">
                <a:tc>
                  <a:txBody>
                    <a:bodyPr/>
                    <a:lstStyle/>
                    <a:p>
                      <a:pPr algn="ctr">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vi-VN"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tể phụ</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just">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hức quan hàng đầu triều đình giúp vua trị nước, thông thường chỉ Tể tướng</a:t>
                      </a: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4"/>
                  </a:ext>
                </a:extLst>
              </a:tr>
              <a:tr h="382814">
                <a:tc>
                  <a:txBody>
                    <a:bodyPr/>
                    <a:lstStyle/>
                    <a:p>
                      <a:pPr algn="ctr">
                        <a:lnSpc>
                          <a:spcPct val="115000"/>
                        </a:lnSpc>
                        <a:spcAft>
                          <a:spcPts val="0"/>
                        </a:spcAft>
                      </a:pPr>
                      <a:r>
                        <a:rPr lang="de-DE"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ctr">
                        <a:lnSpc>
                          <a:spcPct val="115000"/>
                        </a:lnSpc>
                        <a:spcAft>
                          <a:spcPts val="0"/>
                        </a:spcAft>
                      </a:pPr>
                      <a:r>
                        <a:rPr lang="vi-VN"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thác mệnh</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tc>
                  <a:txBody>
                    <a:bodyPr/>
                    <a:lstStyle/>
                    <a:p>
                      <a:pPr algn="just">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ượn nhờ mệnh lệnh</a:t>
                      </a: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4873" marR="648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ross"/>
                      <a:lightRig rig="flood" dir="t"/>
                    </a:cell3D>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60007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4860" y="-859851"/>
            <a:ext cx="20957720" cy="11782581"/>
          </a:xfrm>
          <a:prstGeom prst="rect">
            <a:avLst/>
          </a:prstGeom>
        </p:spPr>
      </p:pic>
      <p:sp>
        <p:nvSpPr>
          <p:cNvPr id="3" name="AutoShape 3"/>
          <p:cNvSpPr/>
          <p:nvPr/>
        </p:nvSpPr>
        <p:spPr>
          <a:xfrm rot="548643">
            <a:off x="8347718" y="705804"/>
            <a:ext cx="6195444" cy="3663502"/>
          </a:xfrm>
          <a:prstGeom prst="rect">
            <a:avLst/>
          </a:prstGeom>
          <a:solidFill>
            <a:srgbClr val="F8C578"/>
          </a:solidFill>
        </p:spPr>
      </p:sp>
      <p:sp>
        <p:nvSpPr>
          <p:cNvPr id="4" name="AutoShape 4"/>
          <p:cNvSpPr/>
          <p:nvPr/>
        </p:nvSpPr>
        <p:spPr>
          <a:xfrm>
            <a:off x="1028700" y="2224364"/>
            <a:ext cx="6003379" cy="6036528"/>
          </a:xfrm>
          <a:prstGeom prst="rect">
            <a:avLst/>
          </a:prstGeom>
          <a:solidFill>
            <a:srgbClr val="DB9703"/>
          </a:solidFill>
        </p:spPr>
      </p:sp>
      <p:grpSp>
        <p:nvGrpSpPr>
          <p:cNvPr id="5" name="Group 5"/>
          <p:cNvGrpSpPr/>
          <p:nvPr/>
        </p:nvGrpSpPr>
        <p:grpSpPr>
          <a:xfrm rot="5400000">
            <a:off x="-1429608" y="5745433"/>
            <a:ext cx="4350458" cy="680459"/>
            <a:chOff x="0" y="0"/>
            <a:chExt cx="38779425" cy="6065520"/>
          </a:xfrm>
        </p:grpSpPr>
        <p:sp>
          <p:nvSpPr>
            <p:cNvPr id="6" name="Freeform 6"/>
            <p:cNvSpPr/>
            <p:nvPr/>
          </p:nvSpPr>
          <p:spPr>
            <a:xfrm>
              <a:off x="-50800" y="0"/>
              <a:ext cx="38881025" cy="6066790"/>
            </a:xfrm>
            <a:custGeom>
              <a:avLst/>
              <a:gdLst/>
              <a:ahLst/>
              <a:cxnLst/>
              <a:rect l="l" t="t" r="r" b="b"/>
              <a:pathLst>
                <a:path w="38881025" h="6066790">
                  <a:moveTo>
                    <a:pt x="1692910" y="0"/>
                  </a:moveTo>
                  <a:lnTo>
                    <a:pt x="1692910" y="6065520"/>
                  </a:lnTo>
                  <a:cubicBezTo>
                    <a:pt x="1710690" y="6066790"/>
                    <a:pt x="1728470" y="6066790"/>
                    <a:pt x="1746250" y="6066790"/>
                  </a:cubicBezTo>
                  <a:lnTo>
                    <a:pt x="37124615" y="6066790"/>
                  </a:lnTo>
                  <a:lnTo>
                    <a:pt x="37124615" y="0"/>
                  </a:lnTo>
                  <a:lnTo>
                    <a:pt x="1692910" y="0"/>
                  </a:lnTo>
                  <a:close/>
                  <a:moveTo>
                    <a:pt x="37581815" y="0"/>
                  </a:moveTo>
                  <a:lnTo>
                    <a:pt x="37124615" y="0"/>
                  </a:lnTo>
                  <a:lnTo>
                    <a:pt x="37124615" y="6065520"/>
                  </a:lnTo>
                  <a:lnTo>
                    <a:pt x="37134775" y="6065520"/>
                  </a:lnTo>
                  <a:cubicBezTo>
                    <a:pt x="37873915" y="6065520"/>
                    <a:pt x="38522886" y="5462270"/>
                    <a:pt x="38576225" y="4725670"/>
                  </a:cubicBezTo>
                  <a:lnTo>
                    <a:pt x="38826415" y="1338580"/>
                  </a:lnTo>
                  <a:cubicBezTo>
                    <a:pt x="38881025" y="603250"/>
                    <a:pt x="38320954" y="0"/>
                    <a:pt x="37581815" y="0"/>
                  </a:cubicBezTo>
                  <a:close/>
                  <a:moveTo>
                    <a:pt x="1299210" y="0"/>
                  </a:moveTo>
                  <a:cubicBezTo>
                    <a:pt x="560070" y="0"/>
                    <a:pt x="0" y="603250"/>
                    <a:pt x="54610" y="1339850"/>
                  </a:cubicBezTo>
                  <a:lnTo>
                    <a:pt x="304800" y="4726940"/>
                  </a:lnTo>
                  <a:cubicBezTo>
                    <a:pt x="358140" y="5445760"/>
                    <a:pt x="977900" y="6037580"/>
                    <a:pt x="1694180" y="6065520"/>
                  </a:cubicBezTo>
                  <a:lnTo>
                    <a:pt x="1694180" y="0"/>
                  </a:lnTo>
                  <a:lnTo>
                    <a:pt x="1299210" y="0"/>
                  </a:lnTo>
                  <a:close/>
                </a:path>
              </a:pathLst>
            </a:custGeom>
            <a:solidFill>
              <a:srgbClr val="DB9703"/>
            </a:solidFill>
          </p:spPr>
        </p:sp>
      </p:grpSp>
      <p:sp>
        <p:nvSpPr>
          <p:cNvPr id="7" name="AutoShape 7"/>
          <p:cNvSpPr/>
          <p:nvPr/>
        </p:nvSpPr>
        <p:spPr>
          <a:xfrm>
            <a:off x="8891292" y="641902"/>
            <a:ext cx="8538511" cy="4594646"/>
          </a:xfrm>
          <a:prstGeom prst="rect">
            <a:avLst/>
          </a:prstGeom>
          <a:solidFill>
            <a:srgbClr val="FFFBEC"/>
          </a:solidFill>
        </p:spPr>
      </p:sp>
      <p:sp>
        <p:nvSpPr>
          <p:cNvPr id="9" name="AutoShape 9"/>
          <p:cNvSpPr/>
          <p:nvPr/>
        </p:nvSpPr>
        <p:spPr>
          <a:xfrm rot="548643">
            <a:off x="8347718" y="5654388"/>
            <a:ext cx="6195444" cy="3663502"/>
          </a:xfrm>
          <a:prstGeom prst="rect">
            <a:avLst/>
          </a:prstGeom>
          <a:solidFill>
            <a:srgbClr val="F8C578"/>
          </a:solidFill>
        </p:spPr>
      </p:sp>
      <p:sp>
        <p:nvSpPr>
          <p:cNvPr id="10" name="AutoShape 10"/>
          <p:cNvSpPr/>
          <p:nvPr/>
        </p:nvSpPr>
        <p:spPr>
          <a:xfrm>
            <a:off x="8891293" y="5590486"/>
            <a:ext cx="8538510" cy="4244055"/>
          </a:xfrm>
          <a:prstGeom prst="rect">
            <a:avLst/>
          </a:prstGeom>
          <a:solidFill>
            <a:srgbClr val="FFFBEC"/>
          </a:solidFill>
        </p:spPr>
      </p:sp>
      <p:sp>
        <p:nvSpPr>
          <p:cNvPr id="11" name="TextBox 11"/>
          <p:cNvSpPr txBox="1"/>
          <p:nvPr/>
        </p:nvSpPr>
        <p:spPr>
          <a:xfrm>
            <a:off x="8994264" y="878910"/>
            <a:ext cx="8278247" cy="4185761"/>
          </a:xfrm>
          <a:prstGeom prst="rect">
            <a:avLst/>
          </a:prstGeom>
        </p:spPr>
        <p:txBody>
          <a:bodyPr wrap="square" lIns="0" tIns="0" rIns="0" bIns="0" rtlCol="0" anchor="t">
            <a:spAutoFit/>
          </a:bodyPr>
          <a:lstStyle/>
          <a:p>
            <a:pPr algn="just"/>
            <a:r>
              <a:rPr lang="de-DE" sz="3400">
                <a:latin typeface="Times New Roman" panose="02020603050405020304" pitchFamily="18" charset="0"/>
                <a:cs typeface="Times New Roman" panose="02020603050405020304" pitchFamily="18" charset="0"/>
              </a:rPr>
              <a:t>- </a:t>
            </a:r>
            <a:r>
              <a:rPr lang="vi-VN" sz="3400">
                <a:latin typeface="Times New Roman" panose="02020603050405020304" pitchFamily="18" charset="0"/>
                <a:cs typeface="Times New Roman" panose="02020603050405020304" pitchFamily="18" charset="0"/>
              </a:rPr>
              <a:t>Yếu tố Hán Việt là yếu tố gốc Hán được đọc bằng âm đọc Hán Việt và sử dụng trong tiếng Việt. </a:t>
            </a:r>
            <a:endParaRPr lang="en-GB" sz="3400">
              <a:latin typeface="Times New Roman" panose="02020603050405020304" pitchFamily="18" charset="0"/>
              <a:cs typeface="Times New Roman" panose="02020603050405020304" pitchFamily="18" charset="0"/>
            </a:endParaRPr>
          </a:p>
          <a:p>
            <a:pPr algn="just"/>
            <a:r>
              <a:rPr lang="de-DE" sz="3400">
                <a:latin typeface="Times New Roman" panose="02020603050405020304" pitchFamily="18" charset="0"/>
                <a:cs typeface="Times New Roman" panose="02020603050405020304" pitchFamily="18" charset="0"/>
              </a:rPr>
              <a:t>+ </a:t>
            </a:r>
            <a:r>
              <a:rPr lang="vi-VN" sz="3400">
                <a:latin typeface="Times New Roman" panose="02020603050405020304" pitchFamily="18" charset="0"/>
                <a:cs typeface="Times New Roman" panose="02020603050405020304" pitchFamily="18" charset="0"/>
              </a:rPr>
              <a:t>Một số yếu tố Hán Việt có thể dùng độc lập như đơn vị từ trong tiếng Việt. </a:t>
            </a:r>
            <a:endParaRPr lang="en-GB" sz="3400">
              <a:latin typeface="Times New Roman" panose="02020603050405020304" pitchFamily="18" charset="0"/>
              <a:cs typeface="Times New Roman" panose="02020603050405020304" pitchFamily="18" charset="0"/>
            </a:endParaRPr>
          </a:p>
          <a:p>
            <a:pPr algn="just"/>
            <a:r>
              <a:rPr lang="de-DE" sz="3400">
                <a:latin typeface="Times New Roman" panose="02020603050405020304" pitchFamily="18" charset="0"/>
                <a:cs typeface="Times New Roman" panose="02020603050405020304" pitchFamily="18" charset="0"/>
              </a:rPr>
              <a:t>+ </a:t>
            </a:r>
            <a:r>
              <a:rPr lang="vi-VN" sz="3400">
                <a:latin typeface="Times New Roman" panose="02020603050405020304" pitchFamily="18" charset="0"/>
                <a:cs typeface="Times New Roman" panose="02020603050405020304" pitchFamily="18" charset="0"/>
              </a:rPr>
              <a:t>Một số yếu tố Hán Việt không thể dùng độc lập như đơn vị từ trong tiếng Việt, mà chỉ có thể kết hợp với các yếu tố khác để tạo thành từ. </a:t>
            </a:r>
            <a:endParaRPr lang="en-GB" sz="3400">
              <a:latin typeface="Times New Roman" panose="02020603050405020304" pitchFamily="18" charset="0"/>
              <a:cs typeface="Times New Roman" panose="02020603050405020304" pitchFamily="18" charset="0"/>
            </a:endParaRPr>
          </a:p>
        </p:txBody>
      </p:sp>
      <p:sp>
        <p:nvSpPr>
          <p:cNvPr id="12" name="TextBox 12"/>
          <p:cNvSpPr txBox="1"/>
          <p:nvPr/>
        </p:nvSpPr>
        <p:spPr>
          <a:xfrm>
            <a:off x="8990635" y="6476823"/>
            <a:ext cx="8013920" cy="2462213"/>
          </a:xfrm>
          <a:prstGeom prst="rect">
            <a:avLst/>
          </a:prstGeom>
        </p:spPr>
        <p:txBody>
          <a:bodyPr wrap="square" lIns="0" tIns="0" rIns="0" bIns="0" rtlCol="0" anchor="t">
            <a:spAutoFit/>
          </a:bodyPr>
          <a:lstStyle/>
          <a:p>
            <a:pPr lvl="0" algn="just"/>
            <a:r>
              <a:rPr lang="vi-VN" sz="4000">
                <a:latin typeface="Times New Roman" panose="02020603050405020304" pitchFamily="18" charset="0"/>
                <a:cs typeface="Times New Roman" panose="02020603050405020304" pitchFamily="18" charset="0"/>
              </a:rPr>
              <a:t>- Từ Hán Việt là từ trong tiếng Việt được cấu thành từ các yếu tố Hán Việt. Mỗi tiếng của từ thuộc nhóm này có tên gọi tương ứng là yếu tố Hán Việt.</a:t>
            </a:r>
            <a:endParaRPr lang="en-US" sz="3600">
              <a:solidFill>
                <a:srgbClr val="253140"/>
              </a:solidFill>
              <a:latin typeface="Times New Roman" panose="02020603050405020304" pitchFamily="18" charset="0"/>
              <a:cs typeface="Times New Roman" panose="02020603050405020304" pitchFamily="18" charset="0"/>
            </a:endParaRPr>
          </a:p>
        </p:txBody>
      </p:sp>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490858" y="6566987"/>
            <a:ext cx="3729733" cy="3566981"/>
          </a:xfrm>
          <a:prstGeom prst="rect">
            <a:avLst/>
          </a:prstGeom>
        </p:spPr>
      </p:pic>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5965997" y="1977566"/>
            <a:ext cx="1412502" cy="1412502"/>
          </a:xfrm>
          <a:prstGeom prst="rect">
            <a:avLst/>
          </a:prstGeom>
        </p:spPr>
      </p:pic>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37237">
            <a:off x="4296598" y="903492"/>
            <a:ext cx="1324314" cy="250416"/>
          </a:xfrm>
          <a:prstGeom prst="rect">
            <a:avLst/>
          </a:prstGeom>
        </p:spPr>
      </p:pic>
      <p:pic>
        <p:nvPicPr>
          <p:cNvPr id="16" name="Picture 1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715888">
            <a:off x="7332500" y="3872727"/>
            <a:ext cx="891982" cy="715207"/>
          </a:xfrm>
          <a:prstGeom prst="rect">
            <a:avLst/>
          </a:prstGeom>
        </p:spPr>
      </p:pic>
      <p:pic>
        <p:nvPicPr>
          <p:cNvPr id="17"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9709942" y="4084139"/>
            <a:ext cx="622221" cy="630243"/>
          </a:xfrm>
          <a:prstGeom prst="rect">
            <a:avLst/>
          </a:prstGeom>
        </p:spPr>
      </p:pic>
      <p:pic>
        <p:nvPicPr>
          <p:cNvPr id="18" name="Picture 1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1115127">
            <a:off x="9791270" y="4270986"/>
            <a:ext cx="955198" cy="955198"/>
          </a:xfrm>
          <a:prstGeom prst="rect">
            <a:avLst/>
          </a:prstGeom>
        </p:spPr>
      </p:pic>
      <p:pic>
        <p:nvPicPr>
          <p:cNvPr id="19" name="Picture 1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6368929" y="9576648"/>
            <a:ext cx="1780741" cy="336722"/>
          </a:xfrm>
          <a:prstGeom prst="rect">
            <a:avLst/>
          </a:prstGeom>
        </p:spPr>
      </p:pic>
      <p:pic>
        <p:nvPicPr>
          <p:cNvPr id="20" name="Picture 2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7151779" y="8795618"/>
            <a:ext cx="781031" cy="781031"/>
          </a:xfrm>
          <a:prstGeom prst="rect">
            <a:avLst/>
          </a:prstGeom>
        </p:spPr>
      </p:pic>
      <p:pic>
        <p:nvPicPr>
          <p:cNvPr id="21" name="Picture 21"/>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667900" y="1792599"/>
            <a:ext cx="835900" cy="1213048"/>
          </a:xfrm>
          <a:prstGeom prst="rect">
            <a:avLst/>
          </a:prstGeom>
        </p:spPr>
      </p:pic>
      <p:pic>
        <p:nvPicPr>
          <p:cNvPr id="22" name="Picture 22"/>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a:off x="1661911" y="2399123"/>
            <a:ext cx="613606" cy="845823"/>
          </a:xfrm>
          <a:prstGeom prst="rect">
            <a:avLst/>
          </a:prstGeom>
        </p:spPr>
      </p:pic>
      <p:sp>
        <p:nvSpPr>
          <p:cNvPr id="23" name="Rectangle 22"/>
          <p:cNvSpPr/>
          <p:nvPr/>
        </p:nvSpPr>
        <p:spPr>
          <a:xfrm>
            <a:off x="1627850" y="3891738"/>
            <a:ext cx="4416526" cy="1446550"/>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lIns="91440" tIns="45720" rIns="91440" bIns="45720">
            <a:spAutoFit/>
          </a:bodyPr>
          <a:lstStyle/>
          <a:p>
            <a:pPr algn="ctr"/>
            <a:r>
              <a:rPr lang="de-DE" sz="8800" b="1" cap="none" spc="0" smtClean="0">
                <a:ln/>
                <a:solidFill>
                  <a:schemeClr val="bg1"/>
                </a:solidFill>
                <a:effectLst>
                  <a:outerShdw blurRad="38100" dist="19050" dir="2700000" algn="tl" rotWithShape="0">
                    <a:schemeClr val="dk1">
                      <a:lumMod val="50000"/>
                      <a:alpha val="40000"/>
                    </a:schemeClr>
                  </a:outerShdw>
                </a:effectLst>
              </a:rPr>
              <a:t>Kết </a:t>
            </a:r>
            <a:r>
              <a:rPr lang="de-DE" sz="8800" b="1" cap="none" spc="0">
                <a:ln/>
                <a:solidFill>
                  <a:schemeClr val="bg1"/>
                </a:solidFill>
                <a:effectLst>
                  <a:outerShdw blurRad="38100" dist="19050" dir="2700000" algn="tl" rotWithShape="0">
                    <a:schemeClr val="dk1">
                      <a:lumMod val="50000"/>
                      <a:alpha val="40000"/>
                    </a:schemeClr>
                  </a:outerShdw>
                </a:effectLst>
              </a:rPr>
              <a:t>luận</a:t>
            </a:r>
            <a:endParaRPr lang="en-GB" sz="8800" b="1" cap="none" spc="0">
              <a:ln/>
              <a:solidFill>
                <a:schemeClr val="bg1"/>
              </a:solidFill>
              <a:effectLst>
                <a:outerShdw blurRad="38100" dist="19050" dir="2700000" algn="tl" rotWithShape="0">
                  <a:schemeClr val="dk1">
                    <a:lumMod val="50000"/>
                    <a:alpha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136519" y="-747790"/>
            <a:ext cx="20957720" cy="11782581"/>
          </a:xfrm>
          <a:prstGeom prst="rect">
            <a:avLst/>
          </a:prstGeom>
        </p:spPr>
      </p:pic>
      <p:sp>
        <p:nvSpPr>
          <p:cNvPr id="3" name="AutoShape 3"/>
          <p:cNvSpPr/>
          <p:nvPr/>
        </p:nvSpPr>
        <p:spPr>
          <a:xfrm>
            <a:off x="7303137" y="1292908"/>
            <a:ext cx="5063084" cy="4084283"/>
          </a:xfrm>
          <a:prstGeom prst="rect">
            <a:avLst/>
          </a:prstGeom>
          <a:solidFill>
            <a:srgbClr val="FFFBEC"/>
          </a:solidFill>
        </p:spPr>
      </p:sp>
      <p:sp>
        <p:nvSpPr>
          <p:cNvPr id="4" name="TextBox 4"/>
          <p:cNvSpPr txBox="1"/>
          <p:nvPr/>
        </p:nvSpPr>
        <p:spPr>
          <a:xfrm>
            <a:off x="7984625" y="2132783"/>
            <a:ext cx="3700108" cy="2359620"/>
          </a:xfrm>
          <a:prstGeom prst="rect">
            <a:avLst/>
          </a:prstGeom>
        </p:spPr>
        <p:txBody>
          <a:bodyPr lIns="0" tIns="0" rIns="0" bIns="0" rtlCol="0" anchor="t">
            <a:spAutoFit/>
          </a:bodyPr>
          <a:lstStyle/>
          <a:p>
            <a:pPr algn="just">
              <a:lnSpc>
                <a:spcPts val="4590"/>
              </a:lnSpc>
            </a:pPr>
            <a:r>
              <a:rPr lang="nl-NL" sz="3200" i="1">
                <a:latin typeface="Times New Roman" panose="02020603050405020304" pitchFamily="18" charset="0"/>
                <a:cs typeface="Times New Roman" panose="02020603050405020304" pitchFamily="18" charset="0"/>
              </a:rPr>
              <a:t>Khái niệm: L</a:t>
            </a:r>
            <a:r>
              <a:rPr lang="en-US" sz="3200" i="1">
                <a:latin typeface="Times New Roman" panose="02020603050405020304" pitchFamily="18" charset="0"/>
                <a:cs typeface="Times New Roman" panose="02020603050405020304" pitchFamily="18" charset="0"/>
              </a:rPr>
              <a:t>à loại cụm từ có cấu tạo cố định, biểu thị một ý nghĩa hoàn chỉnh.</a:t>
            </a:r>
            <a:endParaRPr lang="en-US" sz="2800">
              <a:solidFill>
                <a:srgbClr val="253140"/>
              </a:solidFill>
              <a:latin typeface="Times New Roman" panose="02020603050405020304" pitchFamily="18" charset="0"/>
              <a:cs typeface="Times New Roman" panose="02020603050405020304" pitchFamily="18" charset="0"/>
            </a:endParaRPr>
          </a:p>
        </p:txBody>
      </p:sp>
      <p:sp>
        <p:nvSpPr>
          <p:cNvPr id="5" name="AutoShape 5"/>
          <p:cNvSpPr/>
          <p:nvPr/>
        </p:nvSpPr>
        <p:spPr>
          <a:xfrm>
            <a:off x="12760662" y="1292908"/>
            <a:ext cx="5679737" cy="4084283"/>
          </a:xfrm>
          <a:prstGeom prst="rect">
            <a:avLst/>
          </a:prstGeom>
          <a:solidFill>
            <a:srgbClr val="FFFBEC"/>
          </a:solidFill>
        </p:spPr>
      </p:sp>
      <p:sp>
        <p:nvSpPr>
          <p:cNvPr id="6" name="TextBox 6"/>
          <p:cNvSpPr txBox="1"/>
          <p:nvPr/>
        </p:nvSpPr>
        <p:spPr>
          <a:xfrm>
            <a:off x="12934592" y="1552499"/>
            <a:ext cx="5142582" cy="3539430"/>
          </a:xfrm>
          <a:prstGeom prst="rect">
            <a:avLst/>
          </a:prstGeom>
        </p:spPr>
        <p:txBody>
          <a:bodyPr wrap="square" lIns="0" tIns="0" rIns="0" bIns="0" rtlCol="0" anchor="t">
            <a:spAutoFit/>
          </a:bodyPr>
          <a:lstStyle/>
          <a:p>
            <a:pPr algn="just">
              <a:lnSpc>
                <a:spcPts val="4590"/>
              </a:lnSpc>
            </a:pPr>
            <a:r>
              <a:rPr lang="vi-VN" sz="3200" i="1" smtClean="0">
                <a:latin typeface="Times New Roman" panose="02020603050405020304" pitchFamily="18" charset="0"/>
                <a:cs typeface="Times New Roman" panose="02020603050405020304" pitchFamily="18" charset="0"/>
              </a:rPr>
              <a:t>Nguồ</a:t>
            </a:r>
            <a:r>
              <a:rPr lang="en-US" sz="3200" i="1" smtClean="0">
                <a:latin typeface="Times New Roman" panose="02020603050405020304" pitchFamily="18" charset="0"/>
                <a:cs typeface="Times New Roman" panose="02020603050405020304" pitchFamily="18" charset="0"/>
              </a:rPr>
              <a:t>n </a:t>
            </a:r>
            <a:r>
              <a:rPr lang="en-US" sz="3200" i="1">
                <a:latin typeface="Times New Roman" panose="02020603050405020304" pitchFamily="18" charset="0"/>
                <a:cs typeface="Times New Roman" panose="02020603050405020304" pitchFamily="18" charset="0"/>
              </a:rPr>
              <a:t>gốc nghĩa của thành ngữ: có thể bắt nguồn trực tiếp từ nghĩa đen của các từ tạo nên nó nhưng thông thường qua một số phép chuyển nghĩa như ẩn dụ, so sánh...</a:t>
            </a:r>
            <a:endParaRPr lang="en-US" sz="2800">
              <a:solidFill>
                <a:srgbClr val="253140"/>
              </a:solidFill>
              <a:latin typeface="Times New Roman" panose="02020603050405020304" pitchFamily="18" charset="0"/>
              <a:cs typeface="Times New Roman" panose="02020603050405020304" pitchFamily="18" charset="0"/>
            </a:endParaRPr>
          </a:p>
        </p:txBody>
      </p:sp>
      <p:sp>
        <p:nvSpPr>
          <p:cNvPr id="7" name="AutoShape 7"/>
          <p:cNvSpPr/>
          <p:nvPr/>
        </p:nvSpPr>
        <p:spPr>
          <a:xfrm>
            <a:off x="7303137" y="5928431"/>
            <a:ext cx="5063084" cy="4084283"/>
          </a:xfrm>
          <a:prstGeom prst="rect">
            <a:avLst/>
          </a:prstGeom>
          <a:solidFill>
            <a:srgbClr val="FFFBEC"/>
          </a:solidFill>
        </p:spPr>
      </p:sp>
      <p:sp>
        <p:nvSpPr>
          <p:cNvPr id="8" name="TextBox 8"/>
          <p:cNvSpPr txBox="1"/>
          <p:nvPr/>
        </p:nvSpPr>
        <p:spPr>
          <a:xfrm>
            <a:off x="8104712" y="6399089"/>
            <a:ext cx="3706999" cy="3539430"/>
          </a:xfrm>
          <a:prstGeom prst="rect">
            <a:avLst/>
          </a:prstGeom>
        </p:spPr>
        <p:txBody>
          <a:bodyPr wrap="square" lIns="0" tIns="0" rIns="0" bIns="0" rtlCol="0" anchor="t">
            <a:spAutoFit/>
          </a:bodyPr>
          <a:lstStyle/>
          <a:p>
            <a:pPr algn="just">
              <a:lnSpc>
                <a:spcPts val="4590"/>
              </a:lnSpc>
            </a:pPr>
            <a:r>
              <a:rPr lang="en-US" sz="3200" i="1">
                <a:latin typeface="Times New Roman" panose="02020603050405020304" pitchFamily="18" charset="0"/>
                <a:cs typeface="Times New Roman" panose="02020603050405020304" pitchFamily="18" charset="0"/>
              </a:rPr>
              <a:t>Chức năng ngữ pháp: Thành ngữ có thể làm chủ ngữ, vị ngữ trong câu hay làm phụ ngữ trong cụm danh từ, cụm động từ...</a:t>
            </a:r>
            <a:endParaRPr lang="en-US" sz="2800">
              <a:solidFill>
                <a:srgbClr val="253140"/>
              </a:solidFill>
              <a:latin typeface="Times New Roman" panose="02020603050405020304" pitchFamily="18" charset="0"/>
              <a:cs typeface="Times New Roman" panose="02020603050405020304" pitchFamily="18" charset="0"/>
            </a:endParaRPr>
          </a:p>
        </p:txBody>
      </p:sp>
      <p:sp>
        <p:nvSpPr>
          <p:cNvPr id="9" name="AutoShape 9"/>
          <p:cNvSpPr/>
          <p:nvPr/>
        </p:nvSpPr>
        <p:spPr>
          <a:xfrm>
            <a:off x="12760663" y="5928431"/>
            <a:ext cx="5063084" cy="4084283"/>
          </a:xfrm>
          <a:prstGeom prst="rect">
            <a:avLst/>
          </a:prstGeom>
          <a:solidFill>
            <a:srgbClr val="FFFBEC"/>
          </a:solidFill>
        </p:spPr>
      </p:sp>
      <p:sp>
        <p:nvSpPr>
          <p:cNvPr id="10" name="TextBox 10"/>
          <p:cNvSpPr txBox="1"/>
          <p:nvPr/>
        </p:nvSpPr>
        <p:spPr>
          <a:xfrm>
            <a:off x="13523114" y="6768306"/>
            <a:ext cx="3700108" cy="2359620"/>
          </a:xfrm>
          <a:prstGeom prst="rect">
            <a:avLst/>
          </a:prstGeom>
        </p:spPr>
        <p:txBody>
          <a:bodyPr lIns="0" tIns="0" rIns="0" bIns="0" rtlCol="0" anchor="t">
            <a:spAutoFit/>
          </a:bodyPr>
          <a:lstStyle/>
          <a:p>
            <a:pPr algn="just">
              <a:lnSpc>
                <a:spcPts val="4590"/>
              </a:lnSpc>
            </a:pPr>
            <a:r>
              <a:rPr lang="en-US" sz="3200" i="1">
                <a:latin typeface="Times New Roman" panose="02020603050405020304" pitchFamily="18" charset="0"/>
                <a:cs typeface="Times New Roman" panose="02020603050405020304" pitchFamily="18" charset="0"/>
              </a:rPr>
              <a:t>Đặc điểm: Thành ngữ ngắn gọn, hàm súc, có tính hình tượng, tính biểu cảm cao.</a:t>
            </a:r>
            <a:endParaRPr lang="en-US" sz="2800">
              <a:solidFill>
                <a:srgbClr val="253140"/>
              </a:solidFill>
              <a:latin typeface="Times New Roman" panose="02020603050405020304" pitchFamily="18" charset="0"/>
              <a:cs typeface="Times New Roman" panose="02020603050405020304" pitchFamily="18" charset="0"/>
            </a:endParaRPr>
          </a:p>
        </p:txBody>
      </p:sp>
      <p:sp>
        <p:nvSpPr>
          <p:cNvPr id="11" name="AutoShape 11"/>
          <p:cNvSpPr/>
          <p:nvPr/>
        </p:nvSpPr>
        <p:spPr>
          <a:xfrm rot="-5400000">
            <a:off x="2045777" y="-147470"/>
            <a:ext cx="3512819" cy="5865158"/>
          </a:xfrm>
          <a:prstGeom prst="rect">
            <a:avLst/>
          </a:prstGeom>
          <a:solidFill>
            <a:srgbClr val="51604D"/>
          </a:solidFill>
        </p:spPr>
      </p:sp>
      <p:sp>
        <p:nvSpPr>
          <p:cNvPr id="12" name="TextBox 12"/>
          <p:cNvSpPr txBox="1"/>
          <p:nvPr/>
        </p:nvSpPr>
        <p:spPr>
          <a:xfrm>
            <a:off x="1364576" y="1388804"/>
            <a:ext cx="4875221" cy="1661993"/>
          </a:xfrm>
          <a:prstGeom prst="rect">
            <a:avLst/>
          </a:prstGeom>
        </p:spPr>
        <p:txBody>
          <a:bodyPr lIns="0" tIns="0" rIns="0" bIns="0" rtlCol="0" anchor="t">
            <a:spAutoFit/>
          </a:bodyPr>
          <a:lstStyle/>
          <a:p>
            <a:pPr algn="ctr"/>
            <a:r>
              <a:rPr lang="nl-NL" sz="5400" b="1">
                <a:solidFill>
                  <a:schemeClr val="bg1"/>
                </a:solidFill>
                <a:latin typeface="Times New Roman" panose="02020603050405020304" pitchFamily="18" charset="0"/>
                <a:cs typeface="Times New Roman" panose="02020603050405020304" pitchFamily="18" charset="0"/>
              </a:rPr>
              <a:t>2. Thành ngữ- tục ngữ</a:t>
            </a:r>
            <a:endParaRPr lang="en-GB" sz="5400">
              <a:solidFill>
                <a:schemeClr val="bg1"/>
              </a:solidFill>
              <a:latin typeface="Times New Roman" panose="02020603050405020304" pitchFamily="18" charset="0"/>
              <a:cs typeface="Times New Roman" panose="02020603050405020304" pitchFamily="18" charset="0"/>
            </a:endParaRPr>
          </a:p>
        </p:txBody>
      </p:sp>
      <p:pic>
        <p:nvPicPr>
          <p:cNvPr id="13" name="Picture 1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342342" y="797870"/>
            <a:ext cx="984675" cy="990076"/>
          </a:xfrm>
          <a:prstGeom prst="rect">
            <a:avLst/>
          </a:prstGeom>
        </p:spPr>
      </p:pic>
      <p:pic>
        <p:nvPicPr>
          <p:cNvPr id="14" name="Picture 1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7241365" y="604829"/>
            <a:ext cx="984675" cy="990076"/>
          </a:xfrm>
          <a:prstGeom prst="rect">
            <a:avLst/>
          </a:prstGeom>
        </p:spPr>
      </p:pic>
      <p:pic>
        <p:nvPicPr>
          <p:cNvPr id="15" name="Picture 1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7209803" y="5433393"/>
            <a:ext cx="984675" cy="990076"/>
          </a:xfrm>
          <a:prstGeom prst="rect">
            <a:avLst/>
          </a:prstGeom>
        </p:spPr>
      </p:pic>
      <p:pic>
        <p:nvPicPr>
          <p:cNvPr id="16" name="Picture 1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4799868" y="5433393"/>
            <a:ext cx="984675" cy="990076"/>
          </a:xfrm>
          <a:prstGeom prst="rect">
            <a:avLst/>
          </a:prstGeom>
        </p:spPr>
      </p:pic>
      <p:pic>
        <p:nvPicPr>
          <p:cNvPr id="17" name="Picture 1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69608" y="5741664"/>
            <a:ext cx="5865158" cy="4084283"/>
          </a:xfrm>
          <a:prstGeom prst="rect">
            <a:avLst/>
          </a:prstGeom>
        </p:spPr>
      </p:pic>
      <p:sp>
        <p:nvSpPr>
          <p:cNvPr id="18" name="Rectangle 17"/>
          <p:cNvSpPr/>
          <p:nvPr/>
        </p:nvSpPr>
        <p:spPr>
          <a:xfrm>
            <a:off x="1607346" y="3230465"/>
            <a:ext cx="4120039" cy="923330"/>
          </a:xfrm>
          <a:prstGeom prst="rect">
            <a:avLst/>
          </a:prstGeom>
        </p:spPr>
        <p:txBody>
          <a:bodyPr wrap="none">
            <a:spAutoFit/>
          </a:bodyPr>
          <a:lstStyle/>
          <a:p>
            <a:r>
              <a:rPr lang="en-US" sz="54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a.</a:t>
            </a:r>
            <a:r>
              <a:rPr lang="en-US" sz="5400" b="1"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Thành ngữ</a:t>
            </a:r>
            <a:endParaRPr lang="en-GB" sz="54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4993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par>
                                <p:cTn id="25" presetID="16" presetClass="entr" presetSubtype="21"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par>
                                <p:cTn id="33" presetID="2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circle(in)">
                                      <p:cBhvr>
                                        <p:cTn id="43" dur="2000"/>
                                        <p:tgtEl>
                                          <p:spTgt spid="15"/>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circle(in)">
                                      <p:cBhvr>
                                        <p:cTn id="46" dur="2000"/>
                                        <p:tgtEl>
                                          <p:spTgt spid="8"/>
                                        </p:tgtEl>
                                      </p:cBhvr>
                                    </p:animEffect>
                                  </p:childTnLst>
                                </p:cTn>
                              </p:par>
                              <p:par>
                                <p:cTn id="47" presetID="6" presetClass="entr" presetSubtype="16" fill="hold"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circle(in)">
                                      <p:cBhvr>
                                        <p:cTn id="49" dur="2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circle(in)">
                                      <p:cBhvr>
                                        <p:cTn id="54" dur="2000"/>
                                        <p:tgtEl>
                                          <p:spTgt spid="16"/>
                                        </p:tgtEl>
                                      </p:cBhvr>
                                    </p:animEffect>
                                  </p:childTnLst>
                                </p:cTn>
                              </p:par>
                              <p:par>
                                <p:cTn id="55" presetID="6" presetClass="entr" presetSubtype="16"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circle(in)">
                                      <p:cBhvr>
                                        <p:cTn id="57" dur="2000"/>
                                        <p:tgtEl>
                                          <p:spTgt spid="10"/>
                                        </p:tgtEl>
                                      </p:cBhvr>
                                    </p:animEffect>
                                  </p:childTnLst>
                                </p:cTn>
                              </p:par>
                              <p:par>
                                <p:cTn id="58" presetID="6" presetClass="entr" presetSubtype="16"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circle(in)">
                                      <p:cBhvr>
                                        <p:cTn id="6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492549" y="-776773"/>
            <a:ext cx="20957720" cy="11782581"/>
          </a:xfrm>
          <a:prstGeom prst="rect">
            <a:avLst/>
          </a:prstGeom>
        </p:spPr>
      </p:pic>
      <p:sp>
        <p:nvSpPr>
          <p:cNvPr id="3" name="AutoShape 3"/>
          <p:cNvSpPr/>
          <p:nvPr/>
        </p:nvSpPr>
        <p:spPr>
          <a:xfrm>
            <a:off x="1028700" y="1055305"/>
            <a:ext cx="6695950" cy="9950504"/>
          </a:xfrm>
          <a:prstGeom prst="rect">
            <a:avLst/>
          </a:prstGeom>
          <a:solidFill>
            <a:srgbClr val="FFFBEC"/>
          </a:solidFill>
        </p:spPr>
      </p:sp>
      <p:sp>
        <p:nvSpPr>
          <p:cNvPr id="4" name="AutoShape 4"/>
          <p:cNvSpPr/>
          <p:nvPr/>
        </p:nvSpPr>
        <p:spPr>
          <a:xfrm>
            <a:off x="1953381" y="5375172"/>
            <a:ext cx="5332380" cy="4202950"/>
          </a:xfrm>
          <a:prstGeom prst="rect">
            <a:avLst/>
          </a:prstGeom>
          <a:solidFill>
            <a:srgbClr val="FFA835"/>
          </a:solidFill>
        </p:spPr>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3538025" y="212055"/>
            <a:ext cx="1677300" cy="1686499"/>
          </a:xfrm>
          <a:prstGeom prst="rect">
            <a:avLst/>
          </a:prstGeom>
        </p:spPr>
      </p:pic>
      <p:sp>
        <p:nvSpPr>
          <p:cNvPr id="8" name="AutoShape 8"/>
          <p:cNvSpPr/>
          <p:nvPr/>
        </p:nvSpPr>
        <p:spPr>
          <a:xfrm>
            <a:off x="9584278" y="781199"/>
            <a:ext cx="8119034" cy="8229600"/>
          </a:xfrm>
          <a:prstGeom prst="rect">
            <a:avLst/>
          </a:prstGeom>
          <a:solidFill>
            <a:srgbClr val="DB9463"/>
          </a:solidFill>
        </p:spPr>
      </p:sp>
      <p:sp>
        <p:nvSpPr>
          <p:cNvPr id="9" name="AutoShape 9"/>
          <p:cNvSpPr/>
          <p:nvPr/>
        </p:nvSpPr>
        <p:spPr>
          <a:xfrm>
            <a:off x="8519315" y="1028700"/>
            <a:ext cx="8739985" cy="8229600"/>
          </a:xfrm>
          <a:prstGeom prst="rect">
            <a:avLst/>
          </a:prstGeom>
          <a:solidFill>
            <a:srgbClr val="FFFBEC"/>
          </a:solidFill>
        </p:spPr>
      </p:sp>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4067540">
            <a:off x="15886602" y="659946"/>
            <a:ext cx="1164686" cy="1231880"/>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043646">
            <a:off x="7965840" y="8060560"/>
            <a:ext cx="1279821" cy="2461194"/>
          </a:xfrm>
          <a:prstGeom prst="rect">
            <a:avLst/>
          </a:prstGeom>
        </p:spPr>
      </p:pic>
      <p:pic>
        <p:nvPicPr>
          <p:cNvPr id="12" name="Picture 12"/>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6704859" y="8070618"/>
            <a:ext cx="2373885" cy="2127864"/>
          </a:xfrm>
          <a:prstGeom prst="rect">
            <a:avLst/>
          </a:prstGeom>
        </p:spPr>
      </p:pic>
      <p:pic>
        <p:nvPicPr>
          <p:cNvPr id="13" name="Picture 13"/>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9941896" y="625105"/>
            <a:ext cx="1301562" cy="1301562"/>
          </a:xfrm>
          <a:prstGeom prst="rect">
            <a:avLst/>
          </a:prstGeom>
        </p:spPr>
      </p:pic>
      <p:pic>
        <p:nvPicPr>
          <p:cNvPr id="14" name="Picture 14"/>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10354560">
            <a:off x="6763780" y="878258"/>
            <a:ext cx="1355146" cy="1086581"/>
          </a:xfrm>
          <a:prstGeom prst="rect">
            <a:avLst/>
          </a:prstGeom>
        </p:spPr>
      </p:pic>
      <p:pic>
        <p:nvPicPr>
          <p:cNvPr id="15" name="Picture 15"/>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8462104">
            <a:off x="7379996" y="2995622"/>
            <a:ext cx="709214" cy="550608"/>
          </a:xfrm>
          <a:prstGeom prst="rect">
            <a:avLst/>
          </a:prstGeom>
        </p:spPr>
      </p:pic>
      <p:sp>
        <p:nvSpPr>
          <p:cNvPr id="16" name="TextBox 16"/>
          <p:cNvSpPr txBox="1"/>
          <p:nvPr/>
        </p:nvSpPr>
        <p:spPr>
          <a:xfrm>
            <a:off x="1290390" y="2047835"/>
            <a:ext cx="6382609" cy="2334806"/>
          </a:xfrm>
          <a:prstGeom prst="rect">
            <a:avLst/>
          </a:prstGeom>
        </p:spPr>
        <p:txBody>
          <a:bodyPr lIns="0" tIns="0" rIns="0" bIns="0" rtlCol="0" anchor="t">
            <a:spAutoFit/>
          </a:bodyPr>
          <a:lstStyle/>
          <a:p>
            <a:pPr algn="ctr">
              <a:lnSpc>
                <a:spcPts val="9600"/>
              </a:lnSpc>
            </a:pPr>
            <a:r>
              <a:rPr lang="en-US" sz="6000" b="1">
                <a:latin typeface="Times New Roman" panose="02020603050405020304" pitchFamily="18" charset="0"/>
                <a:cs typeface="Times New Roman" panose="02020603050405020304" pitchFamily="18" charset="0"/>
              </a:rPr>
              <a:t>b.</a:t>
            </a:r>
            <a:r>
              <a:rPr lang="en-US" sz="6000" b="1" i="1">
                <a:latin typeface="Times New Roman" panose="02020603050405020304" pitchFamily="18" charset="0"/>
                <a:cs typeface="Times New Roman" panose="02020603050405020304" pitchFamily="18" charset="0"/>
              </a:rPr>
              <a:t> Phân biệt thành ngữ và tục ngữ</a:t>
            </a:r>
            <a:endParaRPr lang="en-US" sz="6000" spc="120">
              <a:solidFill>
                <a:srgbClr val="253140"/>
              </a:solidFill>
              <a:latin typeface="Times New Roman" panose="02020603050405020304" pitchFamily="18" charset="0"/>
              <a:cs typeface="Times New Roman" panose="02020603050405020304" pitchFamily="18" charset="0"/>
            </a:endParaRPr>
          </a:p>
        </p:txBody>
      </p:sp>
      <p:pic>
        <p:nvPicPr>
          <p:cNvPr id="18" name="Picture 17"/>
          <p:cNvPicPr>
            <a:picLocks noChangeAspect="1"/>
          </p:cNvPicPr>
          <p:nvPr/>
        </p:nvPicPr>
        <p:blipFill>
          <a:blip r:embed="rId19"/>
          <a:stretch>
            <a:fillRect/>
          </a:stretch>
        </p:blipFill>
        <p:spPr>
          <a:xfrm>
            <a:off x="1953380" y="5888646"/>
            <a:ext cx="4980819" cy="4286250"/>
          </a:xfrm>
          <a:prstGeom prst="rect">
            <a:avLst/>
          </a:prstGeom>
        </p:spPr>
      </p:pic>
      <p:sp>
        <p:nvSpPr>
          <p:cNvPr id="19" name="Rectangle 18"/>
          <p:cNvSpPr/>
          <p:nvPr/>
        </p:nvSpPr>
        <p:spPr>
          <a:xfrm>
            <a:off x="10817066" y="1631864"/>
            <a:ext cx="4861524" cy="743473"/>
          </a:xfrm>
          <a:prstGeom prst="rect">
            <a:avLst/>
          </a:prstGeom>
        </p:spPr>
        <p:txBody>
          <a:bodyPr wrap="none">
            <a:spAutoFit/>
          </a:bodyPr>
          <a:lstStyle/>
          <a:p>
            <a:pPr algn="ctr">
              <a:lnSpc>
                <a:spcPct val="115000"/>
              </a:lnSpc>
              <a:spcAft>
                <a:spcPts val="0"/>
              </a:spcAft>
            </a:pPr>
            <a:r>
              <a:rPr lang="en-US" sz="4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PHIẾU HỌC TẬP 02</a:t>
            </a:r>
            <a:endParaRPr lang="en-GB" sz="4000">
              <a:effectLst/>
              <a:latin typeface="Times New Roman" panose="02020603050405020304" pitchFamily="18" charset="0"/>
              <a:ea typeface="Times New Roman" panose="02020603050405020304" pitchFamily="18" charset="0"/>
            </a:endParaRPr>
          </a:p>
        </p:txBody>
      </p:sp>
      <p:graphicFrame>
        <p:nvGraphicFramePr>
          <p:cNvPr id="20" name="Table 19"/>
          <p:cNvGraphicFramePr>
            <a:graphicFrameLocks noGrp="1"/>
          </p:cNvGraphicFramePr>
          <p:nvPr>
            <p:extLst>
              <p:ext uri="{D42A27DB-BD31-4B8C-83A1-F6EECF244321}">
                <p14:modId xmlns:p14="http://schemas.microsoft.com/office/powerpoint/2010/main" val="4264531385"/>
              </p:ext>
            </p:extLst>
          </p:nvPr>
        </p:nvGraphicFramePr>
        <p:xfrm>
          <a:off x="8936265" y="2902464"/>
          <a:ext cx="8073390" cy="5972364"/>
        </p:xfrm>
        <a:graphic>
          <a:graphicData uri="http://schemas.openxmlformats.org/drawingml/2006/table">
            <a:tbl>
              <a:tblPr firstRow="1" firstCol="1" bandRow="1"/>
              <a:tblGrid>
                <a:gridCol w="2171546">
                  <a:extLst>
                    <a:ext uri="{9D8B030D-6E8A-4147-A177-3AD203B41FA5}">
                      <a16:colId xmlns:a16="http://schemas.microsoft.com/office/drawing/2014/main" val="20000"/>
                    </a:ext>
                  </a:extLst>
                </a:gridCol>
                <a:gridCol w="2893849">
                  <a:extLst>
                    <a:ext uri="{9D8B030D-6E8A-4147-A177-3AD203B41FA5}">
                      <a16:colId xmlns:a16="http://schemas.microsoft.com/office/drawing/2014/main" val="20001"/>
                    </a:ext>
                  </a:extLst>
                </a:gridCol>
                <a:gridCol w="3007995">
                  <a:extLst>
                    <a:ext uri="{9D8B030D-6E8A-4147-A177-3AD203B41FA5}">
                      <a16:colId xmlns:a16="http://schemas.microsoft.com/office/drawing/2014/main" val="20002"/>
                    </a:ext>
                  </a:extLst>
                </a:gridCol>
              </a:tblGrid>
              <a:tr h="714564">
                <a:tc rowSpan="2">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pPr>
                      <a:r>
                        <a:rPr lang="de-DE" sz="4000" b="1" smtClean="0">
                          <a:effectLst/>
                          <a:latin typeface="Times New Roman" panose="02020603050405020304" pitchFamily="18" charset="0"/>
                          <a:ea typeface="Times New Roman" panose="02020603050405020304" pitchFamily="18" charset="0"/>
                          <a:cs typeface="Times New Roman" panose="02020603050405020304" pitchFamily="18" charset="0"/>
                        </a:rPr>
                        <a:t>Đặc </a:t>
                      </a: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điểm của tục ngữ, thành </a:t>
                      </a:r>
                      <a:r>
                        <a:rPr lang="de-DE" sz="4000" b="1" smtClean="0">
                          <a:effectLst/>
                          <a:latin typeface="Times New Roman" panose="02020603050405020304" pitchFamily="18" charset="0"/>
                          <a:ea typeface="Times New Roman" panose="02020603050405020304" pitchFamily="18" charset="0"/>
                          <a:cs typeface="Times New Roman" panose="02020603050405020304" pitchFamily="18" charset="0"/>
                        </a:rPr>
                        <a:t>ngữ</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361950">
                <a:tc vMerge="1">
                  <a:txBody>
                    <a:bodyPr/>
                    <a:lstStyle/>
                    <a:p>
                      <a:endParaRPr lang="en-GB"/>
                    </a:p>
                  </a:txBody>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Tục ngữ</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Thành ngữ</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79526">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Hình thức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687638">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08727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par>
                                <p:cTn id="18" presetID="2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69845" y="-629829"/>
            <a:ext cx="20957720" cy="11782581"/>
          </a:xfrm>
          <a:prstGeom prst="rect">
            <a:avLst/>
          </a:prstGeom>
        </p:spPr>
      </p:pic>
      <p:sp>
        <p:nvSpPr>
          <p:cNvPr id="3" name="AutoShape 3"/>
          <p:cNvSpPr/>
          <p:nvPr/>
        </p:nvSpPr>
        <p:spPr>
          <a:xfrm>
            <a:off x="804251" y="1610171"/>
            <a:ext cx="16230600" cy="8582184"/>
          </a:xfrm>
          <a:prstGeom prst="rect">
            <a:avLst/>
          </a:prstGeom>
          <a:solidFill>
            <a:srgbClr val="FFFBEC"/>
          </a:solidFill>
        </p:spPr>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243880" y="284787"/>
            <a:ext cx="2363891" cy="2376856"/>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7227268" y="6912691"/>
            <a:ext cx="3194581" cy="4114800"/>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569845" y="8994168"/>
            <a:ext cx="3243149" cy="214637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2508546">
            <a:off x="15273693" y="1600941"/>
            <a:ext cx="1359132" cy="543653"/>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743005">
            <a:off x="16254275" y="4623355"/>
            <a:ext cx="1405308" cy="459919"/>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111232" y="2413596"/>
            <a:ext cx="1023193" cy="768325"/>
          </a:xfrm>
          <a:prstGeom prst="rect">
            <a:avLst/>
          </a:prstGeom>
        </p:spPr>
      </p:pic>
      <p:pic>
        <p:nvPicPr>
          <p:cNvPr id="11" name="Picture 11"/>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77563" y="5995908"/>
            <a:ext cx="1023193" cy="1023193"/>
          </a:xfrm>
          <a:prstGeom prst="rect">
            <a:avLst/>
          </a:prstGeom>
        </p:spPr>
      </p:pic>
      <p:pic>
        <p:nvPicPr>
          <p:cNvPr id="12" name="Picture 12"/>
          <p:cNvPicPr>
            <a:picLocks noChangeAspect="1"/>
          </p:cNvPicPr>
          <p:nvPr/>
        </p:nvPicPr>
        <p:blipFill>
          <a:blip r:embed="rId18"/>
          <a:srcRect/>
          <a:stretch>
            <a:fillRect/>
          </a:stretch>
        </p:blipFill>
        <p:spPr>
          <a:xfrm rot="-2054655">
            <a:off x="16812736" y="2837681"/>
            <a:ext cx="626794" cy="626794"/>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82995863"/>
              </p:ext>
            </p:extLst>
          </p:nvPr>
        </p:nvGraphicFramePr>
        <p:xfrm>
          <a:off x="2357227" y="1981962"/>
          <a:ext cx="13681365" cy="7848600"/>
        </p:xfrm>
        <a:graphic>
          <a:graphicData uri="http://schemas.openxmlformats.org/drawingml/2006/table">
            <a:tbl>
              <a:tblPr firstRow="1" firstCol="1" bandRow="1"/>
              <a:tblGrid>
                <a:gridCol w="1909973">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gridCol w="5675392">
                  <a:extLst>
                    <a:ext uri="{9D8B030D-6E8A-4147-A177-3AD203B41FA5}">
                      <a16:colId xmlns:a16="http://schemas.microsoft.com/office/drawing/2014/main" val="20002"/>
                    </a:ext>
                  </a:extLst>
                </a:gridCol>
              </a:tblGrid>
              <a:tr h="838200">
                <a:tc rowSpan="2">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4000" b="1" smtClean="0">
                          <a:effectLst/>
                          <a:latin typeface="Times New Roman" panose="02020603050405020304" pitchFamily="18" charset="0"/>
                          <a:ea typeface="Times New Roman" panose="02020603050405020304" pitchFamily="18" charset="0"/>
                          <a:cs typeface="Times New Roman" panose="02020603050405020304" pitchFamily="18" charset="0"/>
                        </a:rPr>
                        <a:t>Đặc </a:t>
                      </a: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điểm của tục ngữ, thành ngữ</a:t>
                      </a:r>
                      <a:r>
                        <a:rPr lang="de-DE" sz="4000" b="1"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374620">
                <a:tc vMerge="1">
                  <a:txBody>
                    <a:bodyPr/>
                    <a:lstStyle/>
                    <a:p>
                      <a:endParaRPr lang="en-GB"/>
                    </a:p>
                  </a:txBody>
                  <a:tcPr/>
                </a:tc>
                <a:tc>
                  <a:txBody>
                    <a:bodyPr/>
                    <a:lstStyle/>
                    <a:p>
                      <a:pPr algn="ctr">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Tục ngữ</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Thành ngữ</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12926">
                <a:tc>
                  <a:txBody>
                    <a:bodyPr/>
                    <a:lstStyle/>
                    <a:p>
                      <a:pPr algn="just">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i="1">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Ăn vóc học </a:t>
                      </a:r>
                      <a:r>
                        <a:rPr lang="vi-VN" sz="4000" i="1" smtClean="0">
                          <a:effectLst/>
                          <a:latin typeface="Times New Roman" panose="02020603050405020304" pitchFamily="18" charset="0"/>
                          <a:ea typeface="Times New Roman" panose="02020603050405020304" pitchFamily="18" charset="0"/>
                          <a:cs typeface="Times New Roman" panose="02020603050405020304" pitchFamily="18" charset="0"/>
                        </a:rPr>
                        <a:t>hay</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4000" i="1">
                          <a:effectLst/>
                          <a:latin typeface="Times New Roman" panose="02020603050405020304" pitchFamily="18" charset="0"/>
                          <a:ea typeface="Times New Roman" panose="02020603050405020304" pitchFamily="18" charset="0"/>
                          <a:cs typeface="Times New Roman" panose="02020603050405020304" pitchFamily="18" charset="0"/>
                        </a:rPr>
                        <a:t>Gần mực thì đen, gần đèn thì rạng</a:t>
                      </a:r>
                      <a:r>
                        <a:rPr lang="de-DE" sz="4000" i="1"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480" marR="30480" algn="just">
                        <a:lnSpc>
                          <a:spcPct val="115000"/>
                        </a:lnSpc>
                        <a:spcAft>
                          <a:spcPts val="1200"/>
                        </a:spcAft>
                      </a:pPr>
                      <a:r>
                        <a:rPr lang="de-DE" sz="4000" i="1">
                          <a:effectLst/>
                          <a:latin typeface="Times New Roman" panose="02020603050405020304" pitchFamily="18" charset="0"/>
                          <a:ea typeface="Times New Roman" panose="02020603050405020304" pitchFamily="18" charset="0"/>
                          <a:cs typeface="Times New Roman" panose="02020603050405020304" pitchFamily="18" charset="0"/>
                        </a:rPr>
                        <a:t>- Đẽo cày giữa đường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15000"/>
                        </a:lnSpc>
                        <a:spcAft>
                          <a:spcPts val="1200"/>
                        </a:spcAft>
                      </a:pPr>
                      <a:r>
                        <a:rPr lang="de-DE" sz="4000" i="1">
                          <a:effectLst/>
                          <a:latin typeface="Times New Roman" panose="02020603050405020304" pitchFamily="18" charset="0"/>
                          <a:ea typeface="Times New Roman" panose="02020603050405020304" pitchFamily="18" charset="0"/>
                          <a:cs typeface="Times New Roman" panose="02020603050405020304" pitchFamily="18" charset="0"/>
                        </a:rPr>
                        <a:t>- Ếch ngồi đáy </a:t>
                      </a:r>
                      <a:r>
                        <a:rPr lang="vi-VN" sz="4000" i="1" smtClean="0">
                          <a:effectLst/>
                          <a:latin typeface="Times New Roman" panose="02020603050405020304" pitchFamily="18" charset="0"/>
                          <a:ea typeface="Times New Roman" panose="02020603050405020304" pitchFamily="18" charset="0"/>
                          <a:cs typeface="Times New Roman" panose="02020603050405020304" pitchFamily="18" charset="0"/>
                        </a:rPr>
                        <a:t>giếng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752600">
                <a:tc>
                  <a:txBody>
                    <a:bodyPr/>
                    <a:lstStyle/>
                    <a:p>
                      <a:pPr algn="just">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Hình thức</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Một câu nói ngắn gọn, hàm súc, có vần điệu, có hình ảnh</a:t>
                      </a: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Chưa thành câu, mà là những cụm từ ngắn gọn, có vần điệu, hình ảnh.</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524000">
                <a:tc>
                  <a:txBody>
                    <a:bodyPr/>
                    <a:lstStyle/>
                    <a:p>
                      <a:pPr algn="just">
                        <a:lnSpc>
                          <a:spcPct val="115000"/>
                        </a:lnSpc>
                        <a:spcAft>
                          <a:spcPts val="0"/>
                        </a:spcAft>
                      </a:pPr>
                      <a:r>
                        <a:rPr lang="de-DE" sz="4000" b="1">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Nhằm đúc kết kinh nghiệm về thế giới tự nhiên, con người</a:t>
                      </a:r>
                      <a:r>
                        <a:rPr lang="de-DE"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de-DE" sz="4000">
                          <a:effectLst/>
                          <a:latin typeface="Times New Roman" panose="02020603050405020304" pitchFamily="18" charset="0"/>
                          <a:ea typeface="Times New Roman" panose="02020603050405020304" pitchFamily="18" charset="0"/>
                          <a:cs typeface="Times New Roman" panose="02020603050405020304" pitchFamily="18" charset="0"/>
                        </a:rPr>
                        <a:t>Giúp lời ăn tiếng nói sinh động, có tính biểu cảm cao.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199" marR="531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10515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TotalTime>
  <Words>1721</Words>
  <Application>Microsoft Office PowerPoint</Application>
  <PresentationFormat>Custom</PresentationFormat>
  <Paragraphs>197</Paragraphs>
  <Slides>21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Calibri</vt:lpstr>
      <vt:lpstr>More Sugar</vt:lpstr>
      <vt:lpstr>MS Mincho</vt:lpstr>
      <vt:lpstr>Nunito</vt:lpstr>
      <vt:lpstr>Segoe UI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Yellow Green Playful English Lesson Presentation</dc:title>
  <cp:lastModifiedBy>Admin</cp:lastModifiedBy>
  <cp:revision>83</cp:revision>
  <dcterms:created xsi:type="dcterms:W3CDTF">2006-08-16T00:00:00Z</dcterms:created>
  <dcterms:modified xsi:type="dcterms:W3CDTF">2024-01-11T01:23:44Z</dcterms:modified>
  <dc:identifier>DAFRR4sPNzk</dc:identifier>
</cp:coreProperties>
</file>