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57" r:id="rId4"/>
    <p:sldId id="268" r:id="rId5"/>
    <p:sldId id="269" r:id="rId6"/>
    <p:sldId id="270" r:id="rId7"/>
    <p:sldId id="271" r:id="rId8"/>
    <p:sldId id="272" r:id="rId9"/>
    <p:sldId id="273" r:id="rId10"/>
    <p:sldId id="274" r:id="rId11"/>
    <p:sldId id="275" r:id="rId12"/>
    <p:sldId id="283" r:id="rId13"/>
    <p:sldId id="276" r:id="rId14"/>
    <p:sldId id="279" r:id="rId15"/>
    <p:sldId id="278" r:id="rId16"/>
    <p:sldId id="280" r:id="rId17"/>
    <p:sldId id="258" r:id="rId18"/>
    <p:sldId id="277" r:id="rId19"/>
    <p:sldId id="281" r:id="rId20"/>
    <p:sldId id="260" r:id="rId21"/>
    <p:sldId id="282" r:id="rId22"/>
    <p:sldId id="262" r:id="rId23"/>
    <p:sldId id="266" r:id="rId2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87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3.sv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svg"/></Relationships>
</file>

<file path=ppt/slides/_rels/slide1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5.png"/><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5.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sv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sv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sv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2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5.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4.png"/><Relationship Id="rId7" Type="http://schemas.openxmlformats.org/officeDocument/2006/relationships/image" Target="../media/image9.png"/><Relationship Id="rId12" Type="http://schemas.openxmlformats.org/officeDocument/2006/relationships/image" Target="../media/image16.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4.svg"/><Relationship Id="rId4" Type="http://schemas.openxmlformats.org/officeDocument/2006/relationships/image" Target="../media/image6.sv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5.png"/><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b="-18444"/>
            </a:stretch>
          </a:blipFill>
        </p:spPr>
      </p:sp>
      <p:sp>
        <p:nvSpPr>
          <p:cNvPr id="3" name="Freeform 3"/>
          <p:cNvSpPr/>
          <p:nvPr/>
        </p:nvSpPr>
        <p:spPr>
          <a:xfrm>
            <a:off x="16355232" y="635751"/>
            <a:ext cx="1231200" cy="749913"/>
          </a:xfrm>
          <a:custGeom>
            <a:avLst/>
            <a:gdLst/>
            <a:ahLst/>
            <a:cxnLst/>
            <a:rect l="l" t="t" r="r" b="b"/>
            <a:pathLst>
              <a:path w="1231200" h="749913">
                <a:moveTo>
                  <a:pt x="0" y="0"/>
                </a:moveTo>
                <a:lnTo>
                  <a:pt x="1231200" y="0"/>
                </a:lnTo>
                <a:lnTo>
                  <a:pt x="1231200" y="749913"/>
                </a:lnTo>
                <a:lnTo>
                  <a:pt x="0" y="74991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nvGrpSpPr>
          <p:cNvPr id="4" name="Group 4"/>
          <p:cNvGrpSpPr/>
          <p:nvPr/>
        </p:nvGrpSpPr>
        <p:grpSpPr>
          <a:xfrm>
            <a:off x="1644766" y="1028700"/>
            <a:ext cx="15098773" cy="7498499"/>
            <a:chOff x="0" y="0"/>
            <a:chExt cx="3976632" cy="1974913"/>
          </a:xfrm>
        </p:grpSpPr>
        <p:sp>
          <p:nvSpPr>
            <p:cNvPr id="5" name="Freeform 5"/>
            <p:cNvSpPr/>
            <p:nvPr/>
          </p:nvSpPr>
          <p:spPr>
            <a:xfrm>
              <a:off x="0" y="0"/>
              <a:ext cx="3976632" cy="1974913"/>
            </a:xfrm>
            <a:custGeom>
              <a:avLst/>
              <a:gdLst/>
              <a:ahLst/>
              <a:cxnLst/>
              <a:rect l="l" t="t" r="r" b="b"/>
              <a:pathLst>
                <a:path w="3976632" h="1974913">
                  <a:moveTo>
                    <a:pt x="51275" y="0"/>
                  </a:moveTo>
                  <a:lnTo>
                    <a:pt x="3925357" y="0"/>
                  </a:lnTo>
                  <a:cubicBezTo>
                    <a:pt x="3953675" y="0"/>
                    <a:pt x="3976632" y="22957"/>
                    <a:pt x="3976632" y="51275"/>
                  </a:cubicBezTo>
                  <a:lnTo>
                    <a:pt x="3976632" y="1923638"/>
                  </a:lnTo>
                  <a:cubicBezTo>
                    <a:pt x="3976632" y="1951957"/>
                    <a:pt x="3953675" y="1974913"/>
                    <a:pt x="3925357" y="1974913"/>
                  </a:cubicBezTo>
                  <a:lnTo>
                    <a:pt x="51275" y="1974913"/>
                  </a:lnTo>
                  <a:cubicBezTo>
                    <a:pt x="22957" y="1974913"/>
                    <a:pt x="0" y="1951957"/>
                    <a:pt x="0" y="1923638"/>
                  </a:cubicBezTo>
                  <a:lnTo>
                    <a:pt x="0" y="51275"/>
                  </a:lnTo>
                  <a:cubicBezTo>
                    <a:pt x="0" y="22957"/>
                    <a:pt x="22957" y="0"/>
                    <a:pt x="51275" y="0"/>
                  </a:cubicBezTo>
                  <a:close/>
                </a:path>
              </a:pathLst>
            </a:custGeom>
            <a:solidFill>
              <a:srgbClr val="FFFFFF"/>
            </a:solidFill>
            <a:ln cap="rnd">
              <a:noFill/>
              <a:prstDash val="lgDash"/>
              <a:round/>
            </a:ln>
          </p:spPr>
        </p:sp>
        <p:sp>
          <p:nvSpPr>
            <p:cNvPr id="6" name="TextBox 6"/>
            <p:cNvSpPr txBox="1"/>
            <p:nvPr/>
          </p:nvSpPr>
          <p:spPr>
            <a:xfrm>
              <a:off x="0" y="-28575"/>
              <a:ext cx="3976632" cy="2003488"/>
            </a:xfrm>
            <a:prstGeom prst="rect">
              <a:avLst/>
            </a:prstGeom>
          </p:spPr>
          <p:txBody>
            <a:bodyPr lIns="50800" tIns="50800" rIns="50800" bIns="50800" rtlCol="0" anchor="ctr"/>
            <a:lstStyle/>
            <a:p>
              <a:pPr algn="ctr">
                <a:lnSpc>
                  <a:spcPts val="2659"/>
                </a:lnSpc>
              </a:pPr>
              <a:endParaRPr/>
            </a:p>
          </p:txBody>
        </p:sp>
      </p:grpSp>
      <p:sp>
        <p:nvSpPr>
          <p:cNvPr id="10" name="Freeform 10"/>
          <p:cNvSpPr/>
          <p:nvPr/>
        </p:nvSpPr>
        <p:spPr>
          <a:xfrm>
            <a:off x="14401800" y="-143362"/>
            <a:ext cx="2154058" cy="2127132"/>
          </a:xfrm>
          <a:custGeom>
            <a:avLst/>
            <a:gdLst/>
            <a:ahLst/>
            <a:cxnLst/>
            <a:rect l="l" t="t" r="r" b="b"/>
            <a:pathLst>
              <a:path w="2154058" h="2127132">
                <a:moveTo>
                  <a:pt x="0" y="0"/>
                </a:moveTo>
                <a:lnTo>
                  <a:pt x="2154058" y="0"/>
                </a:lnTo>
                <a:lnTo>
                  <a:pt x="2154058" y="2127133"/>
                </a:lnTo>
                <a:lnTo>
                  <a:pt x="0" y="2127133"/>
                </a:lnTo>
                <a:lnTo>
                  <a:pt x="0" y="0"/>
                </a:lnTo>
                <a:close/>
              </a:path>
            </a:pathLst>
          </a:custGeom>
          <a:blipFill>
            <a:blip r:embed="rId5"/>
            <a:stretch>
              <a:fillRect/>
            </a:stretch>
          </a:blipFill>
        </p:spPr>
      </p:sp>
      <p:sp>
        <p:nvSpPr>
          <p:cNvPr id="11" name="Freeform 11"/>
          <p:cNvSpPr/>
          <p:nvPr/>
        </p:nvSpPr>
        <p:spPr>
          <a:xfrm>
            <a:off x="-3455041"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14930626" y="2919276"/>
            <a:ext cx="7350517" cy="7747580"/>
          </a:xfrm>
          <a:custGeom>
            <a:avLst/>
            <a:gdLst/>
            <a:ahLst/>
            <a:cxnLst/>
            <a:rect l="l" t="t" r="r" b="b"/>
            <a:pathLst>
              <a:path w="7350517" h="7747580">
                <a:moveTo>
                  <a:pt x="0" y="0"/>
                </a:moveTo>
                <a:lnTo>
                  <a:pt x="7350516" y="0"/>
                </a:lnTo>
                <a:lnTo>
                  <a:pt x="7350516" y="7747580"/>
                </a:lnTo>
                <a:lnTo>
                  <a:pt x="0" y="774758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3" name="Freeform 13"/>
          <p:cNvSpPr/>
          <p:nvPr/>
        </p:nvSpPr>
        <p:spPr>
          <a:xfrm rot="916814" flipH="1">
            <a:off x="1437722" y="720133"/>
            <a:ext cx="1698705" cy="1884832"/>
          </a:xfrm>
          <a:custGeom>
            <a:avLst/>
            <a:gdLst/>
            <a:ahLst/>
            <a:cxnLst/>
            <a:rect l="l" t="t" r="r" b="b"/>
            <a:pathLst>
              <a:path w="1698705" h="1884832">
                <a:moveTo>
                  <a:pt x="1698705" y="0"/>
                </a:moveTo>
                <a:lnTo>
                  <a:pt x="0" y="0"/>
                </a:lnTo>
                <a:lnTo>
                  <a:pt x="0" y="1884832"/>
                </a:lnTo>
                <a:lnTo>
                  <a:pt x="1698705" y="1884832"/>
                </a:lnTo>
                <a:lnTo>
                  <a:pt x="1698705"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4" name="TextBox 14"/>
          <p:cNvSpPr txBox="1"/>
          <p:nvPr/>
        </p:nvSpPr>
        <p:spPr>
          <a:xfrm>
            <a:off x="2743200" y="2048451"/>
            <a:ext cx="13390078" cy="615553"/>
          </a:xfrm>
          <a:prstGeom prst="rect">
            <a:avLst/>
          </a:prstGeom>
        </p:spPr>
        <p:txBody>
          <a:bodyPr lIns="0" tIns="0" rIns="0" bIns="0" rtlCol="0" anchor="t">
            <a:spAutoFit/>
          </a:bodyPr>
          <a:lstStyle/>
          <a:p>
            <a:r>
              <a:rPr lang="pt-BR" sz="4000" b="1" i="1" u="sng">
                <a:latin typeface="Times New Roman" panose="02020603050405020304" pitchFamily="18" charset="0"/>
                <a:cs typeface="Times New Roman" panose="02020603050405020304" pitchFamily="18" charset="0"/>
              </a:rPr>
              <a:t>THỰC HÀNH TIẾNG VIỆT</a:t>
            </a:r>
            <a:endParaRPr lang="en-GB" sz="4000" i="1" u="sng">
              <a:latin typeface="Times New Roman" panose="02020603050405020304" pitchFamily="18" charset="0"/>
              <a:cs typeface="Times New Roman" panose="02020603050405020304" pitchFamily="18" charset="0"/>
            </a:endParaRPr>
          </a:p>
        </p:txBody>
      </p:sp>
      <p:sp>
        <p:nvSpPr>
          <p:cNvPr id="15" name="TextBox 15"/>
          <p:cNvSpPr txBox="1"/>
          <p:nvPr/>
        </p:nvSpPr>
        <p:spPr>
          <a:xfrm>
            <a:off x="3382418" y="3504716"/>
            <a:ext cx="11448103" cy="3539430"/>
          </a:xfrm>
          <a:prstGeom prst="rect">
            <a:avLst/>
          </a:prstGeom>
        </p:spPr>
        <p:txBody>
          <a:bodyPr wrap="square" lIns="0" tIns="0" rIns="0" bIns="0" rtlCol="0" anchor="t">
            <a:spAutoFit/>
          </a:bodyPr>
          <a:lstStyle/>
          <a:p>
            <a:pPr algn="ctr"/>
            <a:r>
              <a:rPr lang="nl-NL" sz="11500" b="1">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rPr>
              <a:t>Cách dẫn trực </a:t>
            </a:r>
            <a:r>
              <a:rPr lang="nl-NL" sz="11500" b="1" smtClean="0">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rPr>
              <a:t>tiếp</a:t>
            </a:r>
            <a:endParaRPr lang="vi-VN" sz="11500" b="1" smtClean="0">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endParaRPr>
          </a:p>
          <a:p>
            <a:pPr algn="ctr"/>
            <a:r>
              <a:rPr lang="vi-VN" sz="11500" b="1">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rPr>
              <a:t>v</a:t>
            </a:r>
            <a:r>
              <a:rPr lang="vi-VN" sz="11500" b="1" smtClean="0">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rPr>
              <a:t>à </a:t>
            </a:r>
            <a:r>
              <a:rPr lang="nl-NL" sz="11500" b="1" smtClean="0">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rPr>
              <a:t>cách </a:t>
            </a:r>
            <a:r>
              <a:rPr lang="nl-NL" sz="11500" b="1">
                <a:effectLst>
                  <a:outerShdw blurRad="38100" dist="38100" dir="2700000" algn="tl">
                    <a:srgbClr val="000000">
                      <a:alpha val="43137"/>
                    </a:srgbClr>
                  </a:outerShdw>
                </a:effectLst>
                <a:latin typeface="#9Slide05 Agile Script Calligra" panose="03070402050302030203" pitchFamily="66" charset="-93"/>
                <a:cs typeface="Times New Roman" panose="02020603050405020304" pitchFamily="18" charset="0"/>
              </a:rPr>
              <a:t>dẫn gián tiếp</a:t>
            </a:r>
            <a:endParaRPr lang="en-US" sz="9600" spc="3">
              <a:solidFill>
                <a:srgbClr val="6FAF07"/>
              </a:solidFill>
              <a:effectLst>
                <a:outerShdw blurRad="38100" dist="38100" dir="2700000" algn="tl">
                  <a:srgbClr val="000000">
                    <a:alpha val="43137"/>
                  </a:srgbClr>
                </a:outerShdw>
              </a:effectLst>
              <a:latin typeface="#9Slide05 Agile Script Calligra" panose="03070402050302030203" pitchFamily="66" charset="-93"/>
              <a:ea typeface="Genty Sans"/>
              <a:cs typeface="Times New Roman" panose="02020603050405020304" pitchFamily="18" charset="0"/>
              <a:sym typeface="Genty Sans"/>
            </a:endParaRPr>
          </a:p>
        </p:txBody>
      </p:sp>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84147" y="2872036"/>
            <a:ext cx="11746374" cy="464741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513110" y="2747966"/>
            <a:ext cx="4160243" cy="5681448"/>
            <a:chOff x="0" y="0"/>
            <a:chExt cx="1095702" cy="1496348"/>
          </a:xfrm>
        </p:grpSpPr>
        <p:sp>
          <p:nvSpPr>
            <p:cNvPr id="10" name="Freeform 1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11" name="TextBox 1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2763717" y="3008757"/>
            <a:ext cx="3700694" cy="5213341"/>
            <a:chOff x="0" y="0"/>
            <a:chExt cx="660400" cy="930336"/>
          </a:xfrm>
        </p:grpSpPr>
        <p:sp>
          <p:nvSpPr>
            <p:cNvPr id="13" name="Freeform 1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14" name="TextBox 1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2986111" y="3248676"/>
            <a:ext cx="3255905" cy="3255905"/>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17" name="TextBox 1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20" name="Group 20"/>
          <p:cNvGrpSpPr/>
          <p:nvPr/>
        </p:nvGrpSpPr>
        <p:grpSpPr>
          <a:xfrm>
            <a:off x="2986111" y="7010827"/>
            <a:ext cx="3255905" cy="775859"/>
            <a:chOff x="0" y="0"/>
            <a:chExt cx="857522" cy="204342"/>
          </a:xfrm>
        </p:grpSpPr>
        <p:sp>
          <p:nvSpPr>
            <p:cNvPr id="21" name="Freeform 2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22" name="TextBox 22"/>
            <p:cNvSpPr txBox="1"/>
            <p:nvPr/>
          </p:nvSpPr>
          <p:spPr>
            <a:xfrm>
              <a:off x="0" y="-28575"/>
              <a:ext cx="857522" cy="23291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3" name="Freeform 23"/>
          <p:cNvSpPr/>
          <p:nvPr/>
        </p:nvSpPr>
        <p:spPr>
          <a:xfrm>
            <a:off x="569024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24" name="Group 24"/>
          <p:cNvGrpSpPr/>
          <p:nvPr/>
        </p:nvGrpSpPr>
        <p:grpSpPr>
          <a:xfrm>
            <a:off x="7022106" y="2747966"/>
            <a:ext cx="4160243" cy="5681448"/>
            <a:chOff x="0" y="0"/>
            <a:chExt cx="1095702" cy="1496348"/>
          </a:xfrm>
        </p:grpSpPr>
        <p:sp>
          <p:nvSpPr>
            <p:cNvPr id="25" name="Freeform 25"/>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26" name="TextBox 26"/>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7" name="Group 27"/>
          <p:cNvGrpSpPr/>
          <p:nvPr/>
        </p:nvGrpSpPr>
        <p:grpSpPr>
          <a:xfrm>
            <a:off x="7251881" y="2969819"/>
            <a:ext cx="3700694" cy="5213341"/>
            <a:chOff x="0" y="0"/>
            <a:chExt cx="660400" cy="930336"/>
          </a:xfrm>
        </p:grpSpPr>
        <p:sp>
          <p:nvSpPr>
            <p:cNvPr id="28" name="Freeform 28"/>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29" name="TextBox 29"/>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0" name="Group 30"/>
          <p:cNvGrpSpPr/>
          <p:nvPr/>
        </p:nvGrpSpPr>
        <p:grpSpPr>
          <a:xfrm>
            <a:off x="7474276" y="3239577"/>
            <a:ext cx="3255905" cy="3255905"/>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32" name="TextBox 32"/>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35" name="Group 35"/>
          <p:cNvGrpSpPr/>
          <p:nvPr/>
        </p:nvGrpSpPr>
        <p:grpSpPr>
          <a:xfrm>
            <a:off x="7474276" y="7001728"/>
            <a:ext cx="3255905" cy="775859"/>
            <a:chOff x="0" y="0"/>
            <a:chExt cx="857522" cy="204342"/>
          </a:xfrm>
        </p:grpSpPr>
        <p:sp>
          <p:nvSpPr>
            <p:cNvPr id="36" name="Freeform 36"/>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37" name="TextBox 37"/>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8" name="Freeform 38"/>
          <p:cNvSpPr/>
          <p:nvPr/>
        </p:nvSpPr>
        <p:spPr>
          <a:xfrm>
            <a:off x="1014375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39" name="Group 39"/>
          <p:cNvGrpSpPr/>
          <p:nvPr/>
        </p:nvGrpSpPr>
        <p:grpSpPr>
          <a:xfrm>
            <a:off x="11610975" y="2735765"/>
            <a:ext cx="4160243" cy="5681448"/>
            <a:chOff x="0" y="0"/>
            <a:chExt cx="1095702" cy="1496348"/>
          </a:xfrm>
        </p:grpSpPr>
        <p:sp>
          <p:nvSpPr>
            <p:cNvPr id="40" name="Freeform 4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41" name="TextBox 4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2" name="Group 42"/>
          <p:cNvGrpSpPr/>
          <p:nvPr/>
        </p:nvGrpSpPr>
        <p:grpSpPr>
          <a:xfrm>
            <a:off x="11858625" y="2969819"/>
            <a:ext cx="3700694" cy="5213341"/>
            <a:chOff x="0" y="0"/>
            <a:chExt cx="660400" cy="930336"/>
          </a:xfrm>
        </p:grpSpPr>
        <p:sp>
          <p:nvSpPr>
            <p:cNvPr id="43" name="Freeform 4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44" name="TextBox 4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5" name="Group 45"/>
          <p:cNvGrpSpPr/>
          <p:nvPr/>
        </p:nvGrpSpPr>
        <p:grpSpPr>
          <a:xfrm>
            <a:off x="12079994" y="3239577"/>
            <a:ext cx="3255905" cy="3255905"/>
            <a:chOff x="0" y="0"/>
            <a:chExt cx="812800" cy="812800"/>
          </a:xfrm>
        </p:grpSpPr>
        <p:sp>
          <p:nvSpPr>
            <p:cNvPr id="46" name="Freeform 4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47" name="TextBox 4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50" name="Group 50"/>
          <p:cNvGrpSpPr/>
          <p:nvPr/>
        </p:nvGrpSpPr>
        <p:grpSpPr>
          <a:xfrm>
            <a:off x="12079994" y="7001728"/>
            <a:ext cx="3255905" cy="775859"/>
            <a:chOff x="0" y="0"/>
            <a:chExt cx="857522" cy="204342"/>
          </a:xfrm>
        </p:grpSpPr>
        <p:sp>
          <p:nvSpPr>
            <p:cNvPr id="51" name="Freeform 5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52" name="TextBox 52"/>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53" name="Freeform 53"/>
          <p:cNvSpPr/>
          <p:nvPr/>
        </p:nvSpPr>
        <p:spPr>
          <a:xfrm>
            <a:off x="14768525"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54" name="Group 54"/>
          <p:cNvGrpSpPr/>
          <p:nvPr/>
        </p:nvGrpSpPr>
        <p:grpSpPr>
          <a:xfrm>
            <a:off x="4772701" y="949278"/>
            <a:ext cx="8742597" cy="1820546"/>
            <a:chOff x="0" y="0"/>
            <a:chExt cx="2686494" cy="406400"/>
          </a:xfrm>
        </p:grpSpPr>
        <p:sp>
          <p:nvSpPr>
            <p:cNvPr id="55" name="Freeform 55"/>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56" name="TextBox 56"/>
            <p:cNvSpPr txBox="1"/>
            <p:nvPr/>
          </p:nvSpPr>
          <p:spPr>
            <a:xfrm>
              <a:off x="0" y="-28575"/>
              <a:ext cx="2686494" cy="43497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7" name="TextBox 57"/>
          <p:cNvSpPr txBox="1"/>
          <p:nvPr/>
        </p:nvSpPr>
        <p:spPr>
          <a:xfrm>
            <a:off x="4902031" y="908112"/>
            <a:ext cx="8511304" cy="1846659"/>
          </a:xfrm>
          <a:prstGeom prst="rect">
            <a:avLst/>
          </a:prstGeom>
        </p:spPr>
        <p:txBody>
          <a:bodyPr lIns="0" tIns="0" rIns="0" bIns="0" rtlCol="0" anchor="t">
            <a:spAutoFit/>
          </a:bodyPr>
          <a:lstStyle/>
          <a:p>
            <a:pPr algn="ctr"/>
            <a:r>
              <a:rPr lang="nl-NL" sz="6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HOẠT ĐỘNG </a:t>
            </a:r>
            <a:r>
              <a:rPr lang="nl-NL" sz="6000" b="1" smtClean="0">
                <a:effectLst>
                  <a:glow rad="101600">
                    <a:schemeClr val="accent2">
                      <a:satMod val="175000"/>
                      <a:alpha val="40000"/>
                    </a:schemeClr>
                  </a:glow>
                </a:effectLst>
                <a:latin typeface="Times New Roman" panose="02020603050405020304" pitchFamily="18" charset="0"/>
                <a:cs typeface="Times New Roman" panose="02020603050405020304" pitchFamily="18" charset="0"/>
              </a:rPr>
              <a:t>3</a:t>
            </a:r>
            <a:endParaRPr lang="vi-VN" sz="6000" b="1" smtClean="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a:p>
            <a:pPr algn="ctr"/>
            <a:r>
              <a:rPr lang="nl-NL" sz="6000" b="1" smtClean="0">
                <a:effectLst>
                  <a:glow rad="101600">
                    <a:schemeClr val="accent2">
                      <a:satMod val="175000"/>
                      <a:alpha val="40000"/>
                    </a:schemeClr>
                  </a:glow>
                </a:effectLst>
                <a:latin typeface="Times New Roman" panose="02020603050405020304" pitchFamily="18" charset="0"/>
                <a:cs typeface="Times New Roman" panose="02020603050405020304" pitchFamily="18" charset="0"/>
              </a:rPr>
              <a:t> </a:t>
            </a:r>
            <a:r>
              <a:rPr lang="nl-NL" sz="6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THỰC HÀNH</a:t>
            </a:r>
            <a:endParaRPr lang="en-GB" sz="600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2702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par>
                                <p:cTn id="8" presetID="16" presetClass="entr" presetSubtype="21"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7">
                                            <p:txEl>
                                              <p:pRg st="0" end="0"/>
                                            </p:txEl>
                                          </p:spTgt>
                                        </p:tgtEl>
                                        <p:attrNameLst>
                                          <p:attrName>style.visibility</p:attrName>
                                        </p:attrNameLst>
                                      </p:cBhvr>
                                      <p:to>
                                        <p:strVal val="visible"/>
                                      </p:to>
                                    </p:set>
                                    <p:animEffect transition="in" filter="barn(inVertical)">
                                      <p:cBhvr>
                                        <p:cTn id="15" dur="500"/>
                                        <p:tgtEl>
                                          <p:spTgt spid="57">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57">
                                            <p:txEl>
                                              <p:pRg st="1" end="1"/>
                                            </p:txEl>
                                          </p:spTgt>
                                        </p:tgtEl>
                                        <p:attrNameLst>
                                          <p:attrName>style.visibility</p:attrName>
                                        </p:attrNameLst>
                                      </p:cBhvr>
                                      <p:to>
                                        <p:strVal val="visible"/>
                                      </p:to>
                                    </p:set>
                                    <p:animEffect transition="in" filter="barn(inVertical)">
                                      <p:cBhvr>
                                        <p:cTn id="18" dur="500"/>
                                        <p:tgtEl>
                                          <p:spTgt spid="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644766" y="1028700"/>
            <a:ext cx="15098773" cy="7498499"/>
            <a:chOff x="0" y="0"/>
            <a:chExt cx="3976632" cy="1974913"/>
          </a:xfrm>
        </p:grpSpPr>
        <p:sp>
          <p:nvSpPr>
            <p:cNvPr id="4" name="Freeform 4"/>
            <p:cNvSpPr/>
            <p:nvPr/>
          </p:nvSpPr>
          <p:spPr>
            <a:xfrm>
              <a:off x="0" y="0"/>
              <a:ext cx="3976632" cy="1974913"/>
            </a:xfrm>
            <a:custGeom>
              <a:avLst/>
              <a:gdLst/>
              <a:ahLst/>
              <a:cxnLst/>
              <a:rect l="l" t="t" r="r" b="b"/>
              <a:pathLst>
                <a:path w="3976632" h="1974913">
                  <a:moveTo>
                    <a:pt x="51275" y="0"/>
                  </a:moveTo>
                  <a:lnTo>
                    <a:pt x="3925357" y="0"/>
                  </a:lnTo>
                  <a:cubicBezTo>
                    <a:pt x="3953675" y="0"/>
                    <a:pt x="3976632" y="22957"/>
                    <a:pt x="3976632" y="51275"/>
                  </a:cubicBezTo>
                  <a:lnTo>
                    <a:pt x="3976632" y="1923638"/>
                  </a:lnTo>
                  <a:cubicBezTo>
                    <a:pt x="3976632" y="1951957"/>
                    <a:pt x="3953675" y="1974913"/>
                    <a:pt x="3925357" y="1974913"/>
                  </a:cubicBezTo>
                  <a:lnTo>
                    <a:pt x="51275" y="1974913"/>
                  </a:lnTo>
                  <a:cubicBezTo>
                    <a:pt x="22957" y="1974913"/>
                    <a:pt x="0" y="1951957"/>
                    <a:pt x="0" y="1923638"/>
                  </a:cubicBezTo>
                  <a:lnTo>
                    <a:pt x="0" y="51275"/>
                  </a:lnTo>
                  <a:cubicBezTo>
                    <a:pt x="0" y="22957"/>
                    <a:pt x="22957" y="0"/>
                    <a:pt x="51275" y="0"/>
                  </a:cubicBezTo>
                  <a:close/>
                </a:path>
              </a:pathLst>
            </a:custGeom>
            <a:solidFill>
              <a:srgbClr val="FFFFFF"/>
            </a:solidFill>
            <a:ln cap="rnd">
              <a:noFill/>
              <a:prstDash val="lgDash"/>
              <a:round/>
            </a:ln>
          </p:spPr>
        </p:sp>
        <p:sp>
          <p:nvSpPr>
            <p:cNvPr id="5" name="TextBox 5"/>
            <p:cNvSpPr txBox="1"/>
            <p:nvPr/>
          </p:nvSpPr>
          <p:spPr>
            <a:xfrm>
              <a:off x="0" y="-28575"/>
              <a:ext cx="3976632" cy="200348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2033072" y="1453638"/>
            <a:ext cx="14322160" cy="6573515"/>
            <a:chOff x="0" y="0"/>
            <a:chExt cx="3772091" cy="1731296"/>
          </a:xfrm>
        </p:grpSpPr>
        <p:sp>
          <p:nvSpPr>
            <p:cNvPr id="7" name="Freeform 7"/>
            <p:cNvSpPr/>
            <p:nvPr/>
          </p:nvSpPr>
          <p:spPr>
            <a:xfrm>
              <a:off x="0" y="0"/>
              <a:ext cx="3772091" cy="1731296"/>
            </a:xfrm>
            <a:custGeom>
              <a:avLst/>
              <a:gdLst/>
              <a:ahLst/>
              <a:cxnLst/>
              <a:rect l="l" t="t" r="r" b="b"/>
              <a:pathLst>
                <a:path w="3772091" h="1731296">
                  <a:moveTo>
                    <a:pt x="54056" y="0"/>
                  </a:moveTo>
                  <a:lnTo>
                    <a:pt x="3718036" y="0"/>
                  </a:lnTo>
                  <a:cubicBezTo>
                    <a:pt x="3747890" y="0"/>
                    <a:pt x="3772091" y="24201"/>
                    <a:pt x="3772091" y="54056"/>
                  </a:cubicBezTo>
                  <a:lnTo>
                    <a:pt x="3772091" y="1677240"/>
                  </a:lnTo>
                  <a:cubicBezTo>
                    <a:pt x="3772091" y="1707095"/>
                    <a:pt x="3747890" y="1731296"/>
                    <a:pt x="3718036" y="1731296"/>
                  </a:cubicBezTo>
                  <a:lnTo>
                    <a:pt x="54056" y="1731296"/>
                  </a:lnTo>
                  <a:cubicBezTo>
                    <a:pt x="24201" y="1731296"/>
                    <a:pt x="0" y="1707095"/>
                    <a:pt x="0" y="1677240"/>
                  </a:cubicBezTo>
                  <a:lnTo>
                    <a:pt x="0" y="54056"/>
                  </a:lnTo>
                  <a:cubicBezTo>
                    <a:pt x="0" y="24201"/>
                    <a:pt x="24201" y="0"/>
                    <a:pt x="54056" y="0"/>
                  </a:cubicBezTo>
                  <a:close/>
                </a:path>
              </a:pathLst>
            </a:custGeom>
            <a:solidFill>
              <a:srgbClr val="FFFFFF"/>
            </a:solidFill>
            <a:ln w="66675" cap="rnd">
              <a:solidFill>
                <a:srgbClr val="6FAF07"/>
              </a:solidFill>
              <a:prstDash val="lgDash"/>
              <a:round/>
            </a:ln>
          </p:spPr>
        </p:sp>
        <p:sp>
          <p:nvSpPr>
            <p:cNvPr id="8" name="TextBox 8"/>
            <p:cNvSpPr txBox="1"/>
            <p:nvPr/>
          </p:nvSpPr>
          <p:spPr>
            <a:xfrm>
              <a:off x="0" y="-28575"/>
              <a:ext cx="3772091" cy="175987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3217679"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5181556" y="2905587"/>
            <a:ext cx="7350517" cy="7747580"/>
          </a:xfrm>
          <a:custGeom>
            <a:avLst/>
            <a:gdLst/>
            <a:ahLst/>
            <a:cxnLst/>
            <a:rect l="l" t="t" r="r" b="b"/>
            <a:pathLst>
              <a:path w="7350517" h="7747580">
                <a:moveTo>
                  <a:pt x="0" y="0"/>
                </a:moveTo>
                <a:lnTo>
                  <a:pt x="7350517" y="0"/>
                </a:lnTo>
                <a:lnTo>
                  <a:pt x="7350517" y="7747580"/>
                </a:lnTo>
                <a:lnTo>
                  <a:pt x="0" y="77475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1" name="Freeform 11"/>
          <p:cNvSpPr/>
          <p:nvPr/>
        </p:nvSpPr>
        <p:spPr>
          <a:xfrm rot="916814" flipH="1">
            <a:off x="3076544" y="2046225"/>
            <a:ext cx="1031168" cy="1144153"/>
          </a:xfrm>
          <a:custGeom>
            <a:avLst/>
            <a:gdLst/>
            <a:ahLst/>
            <a:cxnLst/>
            <a:rect l="l" t="t" r="r" b="b"/>
            <a:pathLst>
              <a:path w="1031168" h="1144153">
                <a:moveTo>
                  <a:pt x="1031168" y="0"/>
                </a:moveTo>
                <a:lnTo>
                  <a:pt x="0" y="0"/>
                </a:lnTo>
                <a:lnTo>
                  <a:pt x="0" y="1144153"/>
                </a:lnTo>
                <a:lnTo>
                  <a:pt x="1031168" y="1144153"/>
                </a:lnTo>
                <a:lnTo>
                  <a:pt x="1031168"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2" name="Freeform 12"/>
          <p:cNvSpPr/>
          <p:nvPr/>
        </p:nvSpPr>
        <p:spPr>
          <a:xfrm rot="-614184">
            <a:off x="6910" y="510646"/>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3" name="TextBox 13"/>
          <p:cNvSpPr txBox="1"/>
          <p:nvPr/>
        </p:nvSpPr>
        <p:spPr>
          <a:xfrm>
            <a:off x="3442195" y="3307579"/>
            <a:ext cx="11403610" cy="3216330"/>
          </a:xfrm>
          <a:prstGeom prst="rect">
            <a:avLst/>
          </a:prstGeom>
        </p:spPr>
        <p:txBody>
          <a:bodyPr lIns="0" tIns="0" rIns="0" bIns="0" rtlCol="0" anchor="t">
            <a:spAutoFit/>
          </a:bodyPr>
          <a:lstStyle/>
          <a:p>
            <a:pPr marL="1371600" indent="-1371600" algn="ctr">
              <a:lnSpc>
                <a:spcPts val="12867"/>
              </a:lnSpc>
              <a:buAutoNum type="arabicPeriod"/>
            </a:pPr>
            <a:r>
              <a:rPr lang="vi-VN" sz="9600" b="1" smtClean="0">
                <a:latin typeface="Times New Roman" panose="02020603050405020304" pitchFamily="18" charset="0"/>
                <a:cs typeface="Times New Roman" panose="02020603050405020304" pitchFamily="18" charset="0"/>
              </a:rPr>
              <a:t>Bài </a:t>
            </a:r>
            <a:r>
              <a:rPr lang="vi-VN" sz="9600" b="1">
                <a:latin typeface="Times New Roman" panose="02020603050405020304" pitchFamily="18" charset="0"/>
                <a:cs typeface="Times New Roman" panose="02020603050405020304" pitchFamily="18" charset="0"/>
              </a:rPr>
              <a:t>tập </a:t>
            </a:r>
            <a:r>
              <a:rPr lang="en-US" sz="9600" b="1">
                <a:latin typeface="Times New Roman" panose="02020603050405020304" pitchFamily="18" charset="0"/>
                <a:cs typeface="Times New Roman" panose="02020603050405020304" pitchFamily="18" charset="0"/>
              </a:rPr>
              <a:t>2</a:t>
            </a:r>
            <a:r>
              <a:rPr lang="vi-VN" sz="9600" b="1">
                <a:latin typeface="Times New Roman" panose="02020603050405020304" pitchFamily="18" charset="0"/>
                <a:cs typeface="Times New Roman" panose="02020603050405020304" pitchFamily="18" charset="0"/>
              </a:rPr>
              <a:t>, </a:t>
            </a:r>
            <a:endParaRPr lang="vi-VN" sz="9600" b="1" smtClean="0">
              <a:latin typeface="Times New Roman" panose="02020603050405020304" pitchFamily="18" charset="0"/>
              <a:cs typeface="Times New Roman" panose="02020603050405020304" pitchFamily="18" charset="0"/>
            </a:endParaRPr>
          </a:p>
          <a:p>
            <a:pPr algn="ctr">
              <a:lnSpc>
                <a:spcPts val="12867"/>
              </a:lnSpc>
            </a:pPr>
            <a:r>
              <a:rPr lang="vi-VN" sz="9600" b="1" smtClean="0">
                <a:latin typeface="Times New Roman" panose="02020603050405020304" pitchFamily="18" charset="0"/>
                <a:cs typeface="Times New Roman" panose="02020603050405020304" pitchFamily="18" charset="0"/>
              </a:rPr>
              <a:t>trang </a:t>
            </a:r>
            <a:r>
              <a:rPr lang="en-US" sz="9600" b="1">
                <a:latin typeface="Times New Roman" panose="02020603050405020304" pitchFamily="18" charset="0"/>
                <a:cs typeface="Times New Roman" panose="02020603050405020304" pitchFamily="18" charset="0"/>
              </a:rPr>
              <a:t>90</a:t>
            </a:r>
            <a:endParaRPr lang="en-US" sz="14962">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16" name="Freeform 16"/>
          <p:cNvSpPr/>
          <p:nvPr/>
        </p:nvSpPr>
        <p:spPr>
          <a:xfrm>
            <a:off x="6206905" y="-10177"/>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7" name="Freeform 17"/>
          <p:cNvSpPr/>
          <p:nvPr/>
        </p:nvSpPr>
        <p:spPr>
          <a:xfrm rot="879877">
            <a:off x="12446721" y="710243"/>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Tree>
    <p:extLst>
      <p:ext uri="{BB962C8B-B14F-4D97-AF65-F5344CB8AC3E}">
        <p14:creationId xmlns:p14="http://schemas.microsoft.com/office/powerpoint/2010/main" val="260827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barn(inVertical)">
                                      <p:cBhvr>
                                        <p:cTn id="1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6"/>
          <p:cNvGrpSpPr/>
          <p:nvPr/>
        </p:nvGrpSpPr>
        <p:grpSpPr>
          <a:xfrm>
            <a:off x="1755690" y="1261925"/>
            <a:ext cx="14799931" cy="7647770"/>
            <a:chOff x="0" y="0"/>
            <a:chExt cx="3897924" cy="2014227"/>
          </a:xfrm>
        </p:grpSpPr>
        <p:sp>
          <p:nvSpPr>
            <p:cNvPr id="9"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10"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7" name="Table 6"/>
          <p:cNvGraphicFramePr>
            <a:graphicFrameLocks noGrp="1"/>
          </p:cNvGraphicFramePr>
          <p:nvPr>
            <p:extLst>
              <p:ext uri="{D42A27DB-BD31-4B8C-83A1-F6EECF244321}">
                <p14:modId xmlns:p14="http://schemas.microsoft.com/office/powerpoint/2010/main" val="3090117427"/>
              </p:ext>
            </p:extLst>
          </p:nvPr>
        </p:nvGraphicFramePr>
        <p:xfrm>
          <a:off x="2069054" y="1622567"/>
          <a:ext cx="14173201" cy="6767515"/>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438401">
                  <a:extLst>
                    <a:ext uri="{9D8B030D-6E8A-4147-A177-3AD203B41FA5}">
                      <a16:colId xmlns:a16="http://schemas.microsoft.com/office/drawing/2014/main" val="20000"/>
                    </a:ext>
                  </a:extLst>
                </a:gridCol>
                <a:gridCol w="4687263">
                  <a:extLst>
                    <a:ext uri="{9D8B030D-6E8A-4147-A177-3AD203B41FA5}">
                      <a16:colId xmlns:a16="http://schemas.microsoft.com/office/drawing/2014/main" val="20001"/>
                    </a:ext>
                  </a:extLst>
                </a:gridCol>
                <a:gridCol w="3522881">
                  <a:extLst>
                    <a:ext uri="{9D8B030D-6E8A-4147-A177-3AD203B41FA5}">
                      <a16:colId xmlns:a16="http://schemas.microsoft.com/office/drawing/2014/main" val="20002"/>
                    </a:ext>
                  </a:extLst>
                </a:gridCol>
                <a:gridCol w="3524656">
                  <a:extLst>
                    <a:ext uri="{9D8B030D-6E8A-4147-A177-3AD203B41FA5}">
                      <a16:colId xmlns:a16="http://schemas.microsoft.com/office/drawing/2014/main" val="20003"/>
                    </a:ext>
                  </a:extLst>
                </a:gridCol>
              </a:tblGrid>
              <a:tr h="167629">
                <a:tc gridSpan="4">
                  <a:txBody>
                    <a:bodyPr/>
                    <a:lstStyle/>
                    <a:p>
                      <a:pPr algn="ctr">
                        <a:lnSpc>
                          <a:spcPct val="150000"/>
                        </a:lnSpc>
                        <a:spcAft>
                          <a:spcPts val="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35256">
                <a:tc>
                  <a:txBody>
                    <a:bodyPr/>
                    <a:lstStyle/>
                    <a:p>
                      <a:pPr algn="ctr">
                        <a:lnSpc>
                          <a:spcPct val="15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Đoạn văn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Lời dẫn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Dấu hiệu</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Tác dụng</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41026">
                <a:tc>
                  <a:txBody>
                    <a:bodyPr/>
                    <a:lstStyle/>
                    <a:p>
                      <a:pPr algn="ct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41026">
                <a:tc>
                  <a:txBody>
                    <a:bodyPr/>
                    <a:lstStyle/>
                    <a:p>
                      <a:pPr algn="ct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(b)</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41026">
                <a:tc>
                  <a:txBody>
                    <a:bodyPr/>
                    <a:lstStyle/>
                    <a:p>
                      <a:pPr algn="ct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(c)</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50358" marR="503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3873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14" name="Table 13"/>
          <p:cNvGraphicFramePr>
            <a:graphicFrameLocks noGrp="1"/>
          </p:cNvGraphicFramePr>
          <p:nvPr>
            <p:extLst>
              <p:ext uri="{D42A27DB-BD31-4B8C-83A1-F6EECF244321}">
                <p14:modId xmlns:p14="http://schemas.microsoft.com/office/powerpoint/2010/main" val="4174629031"/>
              </p:ext>
            </p:extLst>
          </p:nvPr>
        </p:nvGraphicFramePr>
        <p:xfrm>
          <a:off x="1447800" y="723900"/>
          <a:ext cx="15316200" cy="86563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7526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gridCol w="3276600">
                  <a:extLst>
                    <a:ext uri="{9D8B030D-6E8A-4147-A177-3AD203B41FA5}">
                      <a16:colId xmlns:a16="http://schemas.microsoft.com/office/drawing/2014/main" val="20002"/>
                    </a:ext>
                  </a:extLst>
                </a:gridCol>
                <a:gridCol w="5410200">
                  <a:extLst>
                    <a:ext uri="{9D8B030D-6E8A-4147-A177-3AD203B41FA5}">
                      <a16:colId xmlns:a16="http://schemas.microsoft.com/office/drawing/2014/main" val="20003"/>
                    </a:ext>
                  </a:extLst>
                </a:gridCol>
              </a:tblGrid>
              <a:tr h="96249">
                <a:tc gridSpan="4">
                  <a:txBody>
                    <a:bodyPr/>
                    <a:lstStyle/>
                    <a:p>
                      <a:pPr algn="ctr">
                        <a:lnSpc>
                          <a:spcPct val="100000"/>
                        </a:lnSpc>
                        <a:spcAft>
                          <a:spcPts val="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2497">
                <a:tc>
                  <a:txBody>
                    <a:bodyPr/>
                    <a:lstStyle/>
                    <a:p>
                      <a:pPr algn="ctr">
                        <a:lnSpc>
                          <a:spcPct val="100000"/>
                        </a:lnSpc>
                        <a:spcAft>
                          <a:spcPts val="0"/>
                        </a:spcAft>
                      </a:pPr>
                      <a:r>
                        <a:rPr lang="en-US" sz="4400" b="1">
                          <a:effectLst/>
                          <a:latin typeface="Times New Roman" panose="02020603050405020304" pitchFamily="18" charset="0"/>
                          <a:ea typeface="Calibri" panose="020F0502020204030204" pitchFamily="34" charset="0"/>
                          <a:cs typeface="Times New Roman" panose="02020603050405020304" pitchFamily="18" charset="0"/>
                        </a:rPr>
                        <a:t>Đoạn văn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400" b="1">
                          <a:effectLst/>
                          <a:latin typeface="Times New Roman" panose="02020603050405020304" pitchFamily="18" charset="0"/>
                          <a:ea typeface="Calibri" panose="020F0502020204030204" pitchFamily="34" charset="0"/>
                          <a:cs typeface="Times New Roman" panose="02020603050405020304" pitchFamily="18" charset="0"/>
                        </a:rPr>
                        <a:t>Lời dẫn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400" b="1">
                          <a:effectLst/>
                          <a:latin typeface="Times New Roman" panose="02020603050405020304" pitchFamily="18" charset="0"/>
                          <a:ea typeface="Calibri" panose="020F0502020204030204" pitchFamily="34" charset="0"/>
                          <a:cs typeface="Times New Roman" panose="02020603050405020304" pitchFamily="18" charset="0"/>
                        </a:rPr>
                        <a:t>Dấu hiệu</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400" b="1">
                          <a:effectLst/>
                          <a:latin typeface="Times New Roman" panose="02020603050405020304" pitchFamily="18" charset="0"/>
                          <a:ea typeface="Calibri" panose="020F0502020204030204" pitchFamily="34" charset="0"/>
                          <a:cs typeface="Times New Roman" panose="02020603050405020304" pitchFamily="18" charset="0"/>
                        </a:rPr>
                        <a:t>Tác dụng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39979">
                <a:tc>
                  <a:txBody>
                    <a:bodyPr/>
                    <a:lstStyle/>
                    <a:p>
                      <a:pPr algn="ctr">
                        <a:lnSpc>
                          <a:spcPct val="100000"/>
                        </a:lnSpc>
                        <a:spcAft>
                          <a:spcPts val="0"/>
                        </a:spcAft>
                      </a:pPr>
                      <a:endParaRPr lang="vi-VN" sz="44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4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4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400" smtClean="0">
                          <a:effectLst/>
                          <a:latin typeface="Times New Roman" panose="02020603050405020304" pitchFamily="18" charset="0"/>
                          <a:ea typeface="Calibri" panose="020F0502020204030204" pitchFamily="34" charset="0"/>
                          <a:cs typeface="Times New Roman" panose="02020603050405020304" pitchFamily="18" charset="0"/>
                        </a:rPr>
                        <a:t>(</a:t>
                      </a:r>
                      <a:r>
                        <a:rPr lang="en-US" sz="4400">
                          <a:effectLst/>
                          <a:latin typeface="Times New Roman" panose="02020603050405020304" pitchFamily="18" charset="0"/>
                          <a:ea typeface="Calibri" panose="020F0502020204030204" pitchFamily="34" charset="0"/>
                          <a:cs typeface="Times New Roman" panose="02020603050405020304" pitchFamily="18" charset="0"/>
                        </a:rPr>
                        <a:t>a)</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 ta sinh ra tự do và bình đẳng về quyền lời và phải luôn luôn được tự do và bình đẳng về quyền lợi.”</a:t>
                      </a:r>
                      <a:r>
                        <a:rPr lang="en-US" sz="4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 là lời dẫn trực tiếp, dẫn lời văn.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Lời dẫn được tách ra khỏi phần đứng trước bằng dấu hai chấm và dấu ngoặc kép.</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Hồ Chí Minh đã trích nguyên câu văn trong </a:t>
                      </a:r>
                      <a:r>
                        <a:rPr lang="en-US" sz="4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Bản Tuyên ngôn Nhân quyền và Dân quyền </a:t>
                      </a:r>
                      <a:r>
                        <a:rPr lang="en-US" sz="4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 Cách mạng Pháp năm 1791 để khẳng định tự do, bình đẳng là quyền mà tất cả mọi người dân trên thế giới được hưởng.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7344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14" name="Table 13"/>
          <p:cNvGraphicFramePr>
            <a:graphicFrameLocks noGrp="1"/>
          </p:cNvGraphicFramePr>
          <p:nvPr>
            <p:extLst>
              <p:ext uri="{D42A27DB-BD31-4B8C-83A1-F6EECF244321}">
                <p14:modId xmlns:p14="http://schemas.microsoft.com/office/powerpoint/2010/main" val="3781799657"/>
              </p:ext>
            </p:extLst>
          </p:nvPr>
        </p:nvGraphicFramePr>
        <p:xfrm>
          <a:off x="1485900" y="1123410"/>
          <a:ext cx="15316200" cy="79248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209908">
                  <a:extLst>
                    <a:ext uri="{9D8B030D-6E8A-4147-A177-3AD203B41FA5}">
                      <a16:colId xmlns:a16="http://schemas.microsoft.com/office/drawing/2014/main" val="20000"/>
                    </a:ext>
                  </a:extLst>
                </a:gridCol>
                <a:gridCol w="6172092">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gridCol w="4038600">
                  <a:extLst>
                    <a:ext uri="{9D8B030D-6E8A-4147-A177-3AD203B41FA5}">
                      <a16:colId xmlns:a16="http://schemas.microsoft.com/office/drawing/2014/main" val="20003"/>
                    </a:ext>
                  </a:extLst>
                </a:gridCol>
              </a:tblGrid>
              <a:tr h="96249">
                <a:tc gridSpan="4">
                  <a:txBody>
                    <a:bodyPr/>
                    <a:lstStyle/>
                    <a:p>
                      <a:pPr algn="ctr">
                        <a:lnSpc>
                          <a:spcPct val="100000"/>
                        </a:lnSpc>
                        <a:spcAft>
                          <a:spcPts val="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2497">
                <a:tc>
                  <a:txBody>
                    <a:bodyPr/>
                    <a:lstStyle/>
                    <a:p>
                      <a:pPr algn="ctr">
                        <a:lnSpc>
                          <a:spcPct val="10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Đoạn văn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Lời dẫn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Dấu hiệu</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Tác dụng</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34752">
                <a:tc>
                  <a:txBody>
                    <a:bodyPr/>
                    <a:lstStyle/>
                    <a:p>
                      <a:pPr algn="ctr">
                        <a:lnSpc>
                          <a:spcPct val="100000"/>
                        </a:lnSpc>
                        <a:spcAft>
                          <a:spcPts val="0"/>
                        </a:spcAft>
                      </a:pPr>
                      <a:endParaRPr lang="vi-VN" sz="40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0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0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0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000" smtClean="0">
                          <a:effectLst/>
                          <a:latin typeface="Times New Roman" panose="02020603050405020304" pitchFamily="18" charset="0"/>
                          <a:ea typeface="Calibri" panose="020F0502020204030204" pitchFamily="34" charset="0"/>
                          <a:cs typeface="Times New Roman" panose="02020603050405020304" pitchFamily="18" charset="0"/>
                        </a:rPr>
                        <a:t>(</a:t>
                      </a:r>
                      <a:r>
                        <a:rPr lang="en-US" sz="4000">
                          <a:effectLst/>
                          <a:latin typeface="Times New Roman" panose="02020603050405020304" pitchFamily="18" charset="0"/>
                          <a:ea typeface="Calibri" panose="020F0502020204030204" pitchFamily="34" charset="0"/>
                          <a:cs typeface="Times New Roman" panose="02020603050405020304" pitchFamily="18" charset="0"/>
                        </a:rPr>
                        <a:t>b)</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0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 nó có bao nhiêu thằng, bao nhiêu Tây, bao nhiêu Việt gian, đi những đường nào, đốt phá những đâu đâu và dân quân, tự vệ làng ông bố trí, cầm cự ra sao, rành rọt, tỉ mỉ như chính ông lão vừa mới dự trận đánh giặc ấy xong thật…</a:t>
                      </a:r>
                      <a:r>
                        <a:rPr lang="en-US"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 là lời dẫn gián tiếp, dẫn lời nói của nhân vật.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Lời dẫn không trích y nguyên lời nói của nhân vật mà đã điều chỉnh, thay đổi theo lời người thuật lại.</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Lời dẫn này đã giúp cho tác giả thể hiện được cách nhìn nhận đánh giá của mình về nhân vật thông qua lời kể của nhân vật.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1995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14" name="Table 13"/>
          <p:cNvGraphicFramePr>
            <a:graphicFrameLocks noGrp="1"/>
          </p:cNvGraphicFramePr>
          <p:nvPr>
            <p:extLst>
              <p:ext uri="{D42A27DB-BD31-4B8C-83A1-F6EECF244321}">
                <p14:modId xmlns:p14="http://schemas.microsoft.com/office/powerpoint/2010/main" val="1502047299"/>
              </p:ext>
            </p:extLst>
          </p:nvPr>
        </p:nvGraphicFramePr>
        <p:xfrm>
          <a:off x="1447800" y="723900"/>
          <a:ext cx="15316200" cy="87782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209908">
                  <a:extLst>
                    <a:ext uri="{9D8B030D-6E8A-4147-A177-3AD203B41FA5}">
                      <a16:colId xmlns:a16="http://schemas.microsoft.com/office/drawing/2014/main" val="20000"/>
                    </a:ext>
                  </a:extLst>
                </a:gridCol>
                <a:gridCol w="5442558">
                  <a:extLst>
                    <a:ext uri="{9D8B030D-6E8A-4147-A177-3AD203B41FA5}">
                      <a16:colId xmlns:a16="http://schemas.microsoft.com/office/drawing/2014/main" val="20001"/>
                    </a:ext>
                  </a:extLst>
                </a:gridCol>
                <a:gridCol w="3194348">
                  <a:extLst>
                    <a:ext uri="{9D8B030D-6E8A-4147-A177-3AD203B41FA5}">
                      <a16:colId xmlns:a16="http://schemas.microsoft.com/office/drawing/2014/main" val="20002"/>
                    </a:ext>
                  </a:extLst>
                </a:gridCol>
                <a:gridCol w="4469386">
                  <a:extLst>
                    <a:ext uri="{9D8B030D-6E8A-4147-A177-3AD203B41FA5}">
                      <a16:colId xmlns:a16="http://schemas.microsoft.com/office/drawing/2014/main" val="20003"/>
                    </a:ext>
                  </a:extLst>
                </a:gridCol>
              </a:tblGrid>
              <a:tr h="96249">
                <a:tc gridSpan="4">
                  <a:txBody>
                    <a:bodyPr/>
                    <a:lstStyle/>
                    <a:p>
                      <a:pPr algn="ctr">
                        <a:lnSpc>
                          <a:spcPct val="100000"/>
                        </a:lnSpc>
                        <a:spcAft>
                          <a:spcPts val="0"/>
                        </a:spcAft>
                      </a:pPr>
                      <a:r>
                        <a:rPr lang="en-US" sz="4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2497">
                <a:tc>
                  <a:txBody>
                    <a:bodyPr/>
                    <a:lstStyle/>
                    <a:p>
                      <a:pPr algn="ctr">
                        <a:lnSpc>
                          <a:spcPct val="100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Đoạn văn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Lời dẫn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Dấu hiệu</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Tác dụng</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62487">
                <a:tc>
                  <a:txBody>
                    <a:bodyPr/>
                    <a:lstStyle/>
                    <a:p>
                      <a:pPr algn="ctr">
                        <a:lnSpc>
                          <a:spcPct val="100000"/>
                        </a:lnSpc>
                        <a:spcAft>
                          <a:spcPts val="0"/>
                        </a:spcAft>
                      </a:pPr>
                      <a:endParaRPr lang="vi-VN" sz="48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8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8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endParaRPr lang="vi-VN" sz="480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800" smtClean="0">
                          <a:effectLst/>
                          <a:latin typeface="Times New Roman" panose="02020603050405020304" pitchFamily="18" charset="0"/>
                          <a:ea typeface="Calibri" panose="020F0502020204030204" pitchFamily="34" charset="0"/>
                          <a:cs typeface="Times New Roman" panose="02020603050405020304" pitchFamily="18" charset="0"/>
                        </a:rPr>
                        <a:t>(</a:t>
                      </a:r>
                      <a:r>
                        <a:rPr lang="en-US" sz="4800">
                          <a:effectLst/>
                          <a:latin typeface="Times New Roman" panose="02020603050405020304" pitchFamily="18" charset="0"/>
                          <a:ea typeface="Calibri" panose="020F0502020204030204" pitchFamily="34" charset="0"/>
                          <a:cs typeface="Times New Roman" panose="02020603050405020304" pitchFamily="18" charset="0"/>
                        </a:rPr>
                        <a:t>c)</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800" i="1">
                          <a:effectLst/>
                          <a:latin typeface="Times New Roman" panose="02020603050405020304" pitchFamily="18" charset="0"/>
                          <a:ea typeface="Calibri" panose="020F0502020204030204" pitchFamily="34" charset="0"/>
                          <a:cs typeface="Times New Roman" panose="02020603050405020304" pitchFamily="18" charset="0"/>
                        </a:rPr>
                        <a:t>“Khách tới bất ngờ, chắc cu cậu chưa kịp quét tước dọn dẹp, chưa kịp gấp chăn chẳng hạn.”.</a:t>
                      </a:r>
                      <a:r>
                        <a:rPr lang="en-US" sz="4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=&gt; là lời dẫn trực tiếp ý nghĩ của nhân vật.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Lời dẫn được tách ra khỏi phần đứng trước bằng dấu hai chấm và dấu ngoặc kép.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Lời dẫn này thể hiện sự đánh giá chủ quan của tác giả đối với anh thanh niên, sự đánh giá này chưa chắc đã đúng.</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28915" marR="289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61420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644766" y="1028700"/>
            <a:ext cx="15098773" cy="7498499"/>
            <a:chOff x="0" y="0"/>
            <a:chExt cx="3976632" cy="1974913"/>
          </a:xfrm>
        </p:grpSpPr>
        <p:sp>
          <p:nvSpPr>
            <p:cNvPr id="4" name="Freeform 4"/>
            <p:cNvSpPr/>
            <p:nvPr/>
          </p:nvSpPr>
          <p:spPr>
            <a:xfrm>
              <a:off x="0" y="0"/>
              <a:ext cx="3976632" cy="1974913"/>
            </a:xfrm>
            <a:custGeom>
              <a:avLst/>
              <a:gdLst/>
              <a:ahLst/>
              <a:cxnLst/>
              <a:rect l="l" t="t" r="r" b="b"/>
              <a:pathLst>
                <a:path w="3976632" h="1974913">
                  <a:moveTo>
                    <a:pt x="51275" y="0"/>
                  </a:moveTo>
                  <a:lnTo>
                    <a:pt x="3925357" y="0"/>
                  </a:lnTo>
                  <a:cubicBezTo>
                    <a:pt x="3953675" y="0"/>
                    <a:pt x="3976632" y="22957"/>
                    <a:pt x="3976632" y="51275"/>
                  </a:cubicBezTo>
                  <a:lnTo>
                    <a:pt x="3976632" y="1923638"/>
                  </a:lnTo>
                  <a:cubicBezTo>
                    <a:pt x="3976632" y="1951957"/>
                    <a:pt x="3953675" y="1974913"/>
                    <a:pt x="3925357" y="1974913"/>
                  </a:cubicBezTo>
                  <a:lnTo>
                    <a:pt x="51275" y="1974913"/>
                  </a:lnTo>
                  <a:cubicBezTo>
                    <a:pt x="22957" y="1974913"/>
                    <a:pt x="0" y="1951957"/>
                    <a:pt x="0" y="1923638"/>
                  </a:cubicBezTo>
                  <a:lnTo>
                    <a:pt x="0" y="51275"/>
                  </a:lnTo>
                  <a:cubicBezTo>
                    <a:pt x="0" y="22957"/>
                    <a:pt x="22957" y="0"/>
                    <a:pt x="51275" y="0"/>
                  </a:cubicBezTo>
                  <a:close/>
                </a:path>
              </a:pathLst>
            </a:custGeom>
            <a:solidFill>
              <a:srgbClr val="FFFFFF"/>
            </a:solidFill>
            <a:ln cap="rnd">
              <a:noFill/>
              <a:prstDash val="lgDash"/>
              <a:round/>
            </a:ln>
          </p:spPr>
        </p:sp>
        <p:sp>
          <p:nvSpPr>
            <p:cNvPr id="5" name="TextBox 5"/>
            <p:cNvSpPr txBox="1"/>
            <p:nvPr/>
          </p:nvSpPr>
          <p:spPr>
            <a:xfrm>
              <a:off x="0" y="-28575"/>
              <a:ext cx="3976632" cy="200348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2033072" y="1453638"/>
            <a:ext cx="14322160" cy="6573515"/>
            <a:chOff x="0" y="0"/>
            <a:chExt cx="3772091" cy="1731296"/>
          </a:xfrm>
        </p:grpSpPr>
        <p:sp>
          <p:nvSpPr>
            <p:cNvPr id="7" name="Freeform 7"/>
            <p:cNvSpPr/>
            <p:nvPr/>
          </p:nvSpPr>
          <p:spPr>
            <a:xfrm>
              <a:off x="0" y="0"/>
              <a:ext cx="3772091" cy="1731296"/>
            </a:xfrm>
            <a:custGeom>
              <a:avLst/>
              <a:gdLst/>
              <a:ahLst/>
              <a:cxnLst/>
              <a:rect l="l" t="t" r="r" b="b"/>
              <a:pathLst>
                <a:path w="3772091" h="1731296">
                  <a:moveTo>
                    <a:pt x="54056" y="0"/>
                  </a:moveTo>
                  <a:lnTo>
                    <a:pt x="3718036" y="0"/>
                  </a:lnTo>
                  <a:cubicBezTo>
                    <a:pt x="3747890" y="0"/>
                    <a:pt x="3772091" y="24201"/>
                    <a:pt x="3772091" y="54056"/>
                  </a:cubicBezTo>
                  <a:lnTo>
                    <a:pt x="3772091" y="1677240"/>
                  </a:lnTo>
                  <a:cubicBezTo>
                    <a:pt x="3772091" y="1707095"/>
                    <a:pt x="3747890" y="1731296"/>
                    <a:pt x="3718036" y="1731296"/>
                  </a:cubicBezTo>
                  <a:lnTo>
                    <a:pt x="54056" y="1731296"/>
                  </a:lnTo>
                  <a:cubicBezTo>
                    <a:pt x="24201" y="1731296"/>
                    <a:pt x="0" y="1707095"/>
                    <a:pt x="0" y="1677240"/>
                  </a:cubicBezTo>
                  <a:lnTo>
                    <a:pt x="0" y="54056"/>
                  </a:lnTo>
                  <a:cubicBezTo>
                    <a:pt x="0" y="24201"/>
                    <a:pt x="24201" y="0"/>
                    <a:pt x="54056" y="0"/>
                  </a:cubicBezTo>
                  <a:close/>
                </a:path>
              </a:pathLst>
            </a:custGeom>
            <a:solidFill>
              <a:srgbClr val="FFFFFF"/>
            </a:solidFill>
            <a:ln w="66675" cap="rnd">
              <a:solidFill>
                <a:srgbClr val="6FAF07"/>
              </a:solidFill>
              <a:prstDash val="lgDash"/>
              <a:round/>
            </a:ln>
          </p:spPr>
        </p:sp>
        <p:sp>
          <p:nvSpPr>
            <p:cNvPr id="8" name="TextBox 8"/>
            <p:cNvSpPr txBox="1"/>
            <p:nvPr/>
          </p:nvSpPr>
          <p:spPr>
            <a:xfrm>
              <a:off x="0" y="-28575"/>
              <a:ext cx="3772091" cy="175987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3217679"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5181556" y="2905587"/>
            <a:ext cx="7350517" cy="7747580"/>
          </a:xfrm>
          <a:custGeom>
            <a:avLst/>
            <a:gdLst/>
            <a:ahLst/>
            <a:cxnLst/>
            <a:rect l="l" t="t" r="r" b="b"/>
            <a:pathLst>
              <a:path w="7350517" h="7747580">
                <a:moveTo>
                  <a:pt x="0" y="0"/>
                </a:moveTo>
                <a:lnTo>
                  <a:pt x="7350517" y="0"/>
                </a:lnTo>
                <a:lnTo>
                  <a:pt x="7350517" y="7747580"/>
                </a:lnTo>
                <a:lnTo>
                  <a:pt x="0" y="77475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1" name="Freeform 11"/>
          <p:cNvSpPr/>
          <p:nvPr/>
        </p:nvSpPr>
        <p:spPr>
          <a:xfrm rot="916814" flipH="1">
            <a:off x="3076544" y="2046225"/>
            <a:ext cx="1031168" cy="1144153"/>
          </a:xfrm>
          <a:custGeom>
            <a:avLst/>
            <a:gdLst/>
            <a:ahLst/>
            <a:cxnLst/>
            <a:rect l="l" t="t" r="r" b="b"/>
            <a:pathLst>
              <a:path w="1031168" h="1144153">
                <a:moveTo>
                  <a:pt x="1031168" y="0"/>
                </a:moveTo>
                <a:lnTo>
                  <a:pt x="0" y="0"/>
                </a:lnTo>
                <a:lnTo>
                  <a:pt x="0" y="1144153"/>
                </a:lnTo>
                <a:lnTo>
                  <a:pt x="1031168" y="1144153"/>
                </a:lnTo>
                <a:lnTo>
                  <a:pt x="1031168"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2" name="Freeform 12"/>
          <p:cNvSpPr/>
          <p:nvPr/>
        </p:nvSpPr>
        <p:spPr>
          <a:xfrm rot="-614184">
            <a:off x="6910" y="510646"/>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3" name="TextBox 13"/>
          <p:cNvSpPr txBox="1"/>
          <p:nvPr/>
        </p:nvSpPr>
        <p:spPr>
          <a:xfrm>
            <a:off x="3442195" y="3307579"/>
            <a:ext cx="11403610" cy="1562031"/>
          </a:xfrm>
          <a:prstGeom prst="rect">
            <a:avLst/>
          </a:prstGeom>
        </p:spPr>
        <p:txBody>
          <a:bodyPr lIns="0" tIns="0" rIns="0" bIns="0" rtlCol="0" anchor="t">
            <a:spAutoFit/>
          </a:bodyPr>
          <a:lstStyle/>
          <a:p>
            <a:pPr algn="ctr">
              <a:lnSpc>
                <a:spcPts val="12867"/>
              </a:lnSpc>
            </a:pPr>
            <a:r>
              <a:rPr lang="en-US" sz="96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Bài tập 3, trang 91</a:t>
            </a:r>
            <a:endParaRPr lang="en-US" sz="14962">
              <a:solidFill>
                <a:srgbClr val="6FAF07"/>
              </a:solidFill>
              <a:effectLst>
                <a:glow rad="63500">
                  <a:schemeClr val="accent2">
                    <a:satMod val="175000"/>
                    <a:alpha val="40000"/>
                  </a:schemeClr>
                </a:glow>
              </a:effectLst>
              <a:latin typeface="Times New Roman" panose="02020603050405020304" pitchFamily="18" charset="0"/>
              <a:ea typeface="Genty Sans"/>
              <a:cs typeface="Times New Roman" panose="02020603050405020304" pitchFamily="18" charset="0"/>
              <a:sym typeface="Genty Sans"/>
            </a:endParaRPr>
          </a:p>
        </p:txBody>
      </p:sp>
      <p:sp>
        <p:nvSpPr>
          <p:cNvPr id="16" name="Freeform 16"/>
          <p:cNvSpPr/>
          <p:nvPr/>
        </p:nvSpPr>
        <p:spPr>
          <a:xfrm>
            <a:off x="6206905" y="-10177"/>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7" name="Freeform 17"/>
          <p:cNvSpPr/>
          <p:nvPr/>
        </p:nvSpPr>
        <p:spPr>
          <a:xfrm rot="879877">
            <a:off x="12446721" y="710243"/>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Tree>
    <p:extLst>
      <p:ext uri="{BB962C8B-B14F-4D97-AF65-F5344CB8AC3E}">
        <p14:creationId xmlns:p14="http://schemas.microsoft.com/office/powerpoint/2010/main" val="324045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1828800" y="2747966"/>
            <a:ext cx="5911181" cy="6262220"/>
            <a:chOff x="0" y="0"/>
            <a:chExt cx="1095702" cy="1496348"/>
          </a:xfrm>
        </p:grpSpPr>
        <p:sp>
          <p:nvSpPr>
            <p:cNvPr id="10" name="Freeform 1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11" name="TextBox 1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a:off x="3228556" y="2210027"/>
            <a:ext cx="3255905" cy="775859"/>
            <a:chOff x="0" y="0"/>
            <a:chExt cx="857522" cy="204342"/>
          </a:xfrm>
        </p:grpSpPr>
        <p:sp>
          <p:nvSpPr>
            <p:cNvPr id="21" name="Freeform 2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22" name="TextBox 22"/>
            <p:cNvSpPr txBox="1"/>
            <p:nvPr/>
          </p:nvSpPr>
          <p:spPr>
            <a:xfrm>
              <a:off x="0" y="-28575"/>
              <a:ext cx="857522" cy="232917"/>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a:off x="5932692" y="19140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24" name="Group 24"/>
          <p:cNvGrpSpPr/>
          <p:nvPr/>
        </p:nvGrpSpPr>
        <p:grpSpPr>
          <a:xfrm>
            <a:off x="7953478" y="2747966"/>
            <a:ext cx="4061323" cy="5681448"/>
            <a:chOff x="0" y="0"/>
            <a:chExt cx="1095702" cy="1496348"/>
          </a:xfrm>
        </p:grpSpPr>
        <p:sp>
          <p:nvSpPr>
            <p:cNvPr id="25" name="Freeform 25"/>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26" name="TextBox 26"/>
            <p:cNvSpPr txBox="1"/>
            <p:nvPr/>
          </p:nvSpPr>
          <p:spPr>
            <a:xfrm>
              <a:off x="0" y="-28575"/>
              <a:ext cx="1095702" cy="1524923"/>
            </a:xfrm>
            <a:prstGeom prst="rect">
              <a:avLst/>
            </a:prstGeom>
          </p:spPr>
          <p:txBody>
            <a:bodyPr lIns="50800" tIns="50800" rIns="50800" bIns="50800" rtlCol="0" anchor="ctr"/>
            <a:lstStyle/>
            <a:p>
              <a:pPr algn="ctr">
                <a:lnSpc>
                  <a:spcPts val="2659"/>
                </a:lnSpc>
              </a:pPr>
              <a:endParaRPr/>
            </a:p>
          </p:txBody>
        </p:sp>
      </p:grpSp>
      <p:grpSp>
        <p:nvGrpSpPr>
          <p:cNvPr id="35" name="Group 35"/>
          <p:cNvGrpSpPr/>
          <p:nvPr/>
        </p:nvGrpSpPr>
        <p:grpSpPr>
          <a:xfrm>
            <a:off x="8323874" y="2170977"/>
            <a:ext cx="3255905" cy="775859"/>
            <a:chOff x="0" y="0"/>
            <a:chExt cx="857522" cy="204342"/>
          </a:xfrm>
        </p:grpSpPr>
        <p:sp>
          <p:nvSpPr>
            <p:cNvPr id="36" name="Freeform 36"/>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37" name="TextBox 37"/>
            <p:cNvSpPr txBox="1"/>
            <p:nvPr/>
          </p:nvSpPr>
          <p:spPr>
            <a:xfrm>
              <a:off x="0" y="-28575"/>
              <a:ext cx="857522" cy="232917"/>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38" name="Freeform 38"/>
          <p:cNvSpPr/>
          <p:nvPr/>
        </p:nvSpPr>
        <p:spPr>
          <a:xfrm>
            <a:off x="10993355" y="1884134"/>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39" name="Group 39"/>
          <p:cNvGrpSpPr/>
          <p:nvPr/>
        </p:nvGrpSpPr>
        <p:grpSpPr>
          <a:xfrm>
            <a:off x="12204114" y="2735765"/>
            <a:ext cx="4178886" cy="5681448"/>
            <a:chOff x="0" y="0"/>
            <a:chExt cx="1095702" cy="1496348"/>
          </a:xfrm>
        </p:grpSpPr>
        <p:sp>
          <p:nvSpPr>
            <p:cNvPr id="40" name="Freeform 4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41" name="TextBox 4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p>
          </p:txBody>
        </p:sp>
      </p:grpSp>
      <p:grpSp>
        <p:nvGrpSpPr>
          <p:cNvPr id="50" name="Group 50"/>
          <p:cNvGrpSpPr/>
          <p:nvPr/>
        </p:nvGrpSpPr>
        <p:grpSpPr>
          <a:xfrm>
            <a:off x="12816771" y="2185917"/>
            <a:ext cx="3255905" cy="775859"/>
            <a:chOff x="0" y="0"/>
            <a:chExt cx="857522" cy="204342"/>
          </a:xfrm>
        </p:grpSpPr>
        <p:sp>
          <p:nvSpPr>
            <p:cNvPr id="51" name="Freeform 5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52" name="TextBox 52"/>
            <p:cNvSpPr txBox="1"/>
            <p:nvPr/>
          </p:nvSpPr>
          <p:spPr>
            <a:xfrm>
              <a:off x="0" y="-28575"/>
              <a:ext cx="857522" cy="232917"/>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53" name="Freeform 53"/>
          <p:cNvSpPr/>
          <p:nvPr/>
        </p:nvSpPr>
        <p:spPr>
          <a:xfrm>
            <a:off x="15505302" y="1899074"/>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54" name="Group 54"/>
          <p:cNvGrpSpPr/>
          <p:nvPr/>
        </p:nvGrpSpPr>
        <p:grpSpPr>
          <a:xfrm>
            <a:off x="4772701" y="949278"/>
            <a:ext cx="8742597" cy="1007027"/>
            <a:chOff x="0" y="0"/>
            <a:chExt cx="2686494" cy="406400"/>
          </a:xfrm>
        </p:grpSpPr>
        <p:sp>
          <p:nvSpPr>
            <p:cNvPr id="55" name="Freeform 55"/>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56" name="TextBox 56"/>
            <p:cNvSpPr txBox="1"/>
            <p:nvPr/>
          </p:nvSpPr>
          <p:spPr>
            <a:xfrm>
              <a:off x="0" y="-28575"/>
              <a:ext cx="2686494" cy="434975"/>
            </a:xfrm>
            <a:prstGeom prst="rect">
              <a:avLst/>
            </a:prstGeom>
          </p:spPr>
          <p:txBody>
            <a:bodyPr lIns="50800" tIns="50800" rIns="50800" bIns="50800" rtlCol="0" anchor="ctr"/>
            <a:lstStyle/>
            <a:p>
              <a:pPr algn="ctr">
                <a:lnSpc>
                  <a:spcPts val="2659"/>
                </a:lnSpc>
              </a:pPr>
              <a:endParaRPr/>
            </a:p>
          </p:txBody>
        </p:sp>
      </p:grpSp>
      <p:sp>
        <p:nvSpPr>
          <p:cNvPr id="57" name="TextBox 57"/>
          <p:cNvSpPr txBox="1"/>
          <p:nvPr/>
        </p:nvSpPr>
        <p:spPr>
          <a:xfrm>
            <a:off x="4900004" y="1077103"/>
            <a:ext cx="8511304" cy="833562"/>
          </a:xfrm>
          <a:prstGeom prst="rect">
            <a:avLst/>
          </a:prstGeom>
        </p:spPr>
        <p:txBody>
          <a:bodyPr lIns="0" tIns="0" rIns="0" bIns="0" rtlCol="0" anchor="t">
            <a:spAutoFit/>
          </a:bodyPr>
          <a:lstStyle/>
          <a:p>
            <a:pPr lvl="0" algn="ctr">
              <a:lnSpc>
                <a:spcPts val="6473"/>
              </a:lnSpc>
            </a:pPr>
            <a:r>
              <a:rPr lang="vi-VN" sz="7200" b="1">
                <a:latin typeface="Times New Roman" panose="02020603050405020304" pitchFamily="18" charset="0"/>
                <a:cs typeface="Times New Roman" panose="02020603050405020304" pitchFamily="18" charset="0"/>
              </a:rPr>
              <a:t>Dẫn gián tiếp</a:t>
            </a:r>
            <a:endParaRPr lang="en-US" sz="6600">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61" name="Rectangle 60"/>
          <p:cNvSpPr/>
          <p:nvPr/>
        </p:nvSpPr>
        <p:spPr>
          <a:xfrm>
            <a:off x="4099264" y="2055892"/>
            <a:ext cx="1316476" cy="923330"/>
          </a:xfrm>
          <a:prstGeom prst="rect">
            <a:avLst/>
          </a:prstGeom>
        </p:spPr>
        <p:txBody>
          <a:bodyPr wrap="square">
            <a:spAutoFit/>
          </a:bodyPr>
          <a:lstStyle/>
          <a:p>
            <a:pPr algn="ctr"/>
            <a:r>
              <a:rPr lang="en-US" sz="54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a)</a:t>
            </a:r>
            <a:endParaRPr lang="en-GB" sz="6600" b="1">
              <a:latin typeface="Times New Roman" panose="02020603050405020304" pitchFamily="18" charset="0"/>
              <a:cs typeface="Times New Roman" panose="02020603050405020304" pitchFamily="18" charset="0"/>
            </a:endParaRPr>
          </a:p>
        </p:txBody>
      </p:sp>
      <p:sp>
        <p:nvSpPr>
          <p:cNvPr id="62" name="Rectangle 61"/>
          <p:cNvSpPr/>
          <p:nvPr/>
        </p:nvSpPr>
        <p:spPr>
          <a:xfrm>
            <a:off x="9373098" y="2059035"/>
            <a:ext cx="1316476" cy="923330"/>
          </a:xfrm>
          <a:prstGeom prst="rect">
            <a:avLst/>
          </a:prstGeom>
        </p:spPr>
        <p:txBody>
          <a:bodyPr wrap="square">
            <a:spAutoFit/>
          </a:bodyPr>
          <a:lstStyle/>
          <a:p>
            <a:pPr algn="ctr"/>
            <a:r>
              <a:rPr lang="vi-VN" sz="5400" b="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a:t>
            </a:r>
            <a:r>
              <a:rPr lang="en-US" sz="5400" b="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GB" sz="6600" b="1">
              <a:latin typeface="Times New Roman" panose="02020603050405020304" pitchFamily="18" charset="0"/>
              <a:cs typeface="Times New Roman" panose="02020603050405020304" pitchFamily="18" charset="0"/>
            </a:endParaRPr>
          </a:p>
        </p:txBody>
      </p:sp>
      <p:sp>
        <p:nvSpPr>
          <p:cNvPr id="63" name="Rectangle 62"/>
          <p:cNvSpPr/>
          <p:nvPr/>
        </p:nvSpPr>
        <p:spPr>
          <a:xfrm>
            <a:off x="13831346" y="2020620"/>
            <a:ext cx="1316476" cy="923330"/>
          </a:xfrm>
          <a:prstGeom prst="rect">
            <a:avLst/>
          </a:prstGeom>
        </p:spPr>
        <p:txBody>
          <a:bodyPr wrap="square">
            <a:spAutoFit/>
          </a:bodyPr>
          <a:lstStyle/>
          <a:p>
            <a:pPr algn="ctr"/>
            <a:r>
              <a:rPr lang="vi-VN" sz="5400" b="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a:t>
            </a:r>
            <a:r>
              <a:rPr lang="en-US" sz="5400" b="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GB" sz="6600" b="1">
              <a:latin typeface="Times New Roman" panose="02020603050405020304" pitchFamily="18" charset="0"/>
              <a:cs typeface="Times New Roman" panose="02020603050405020304" pitchFamily="18" charset="0"/>
            </a:endParaRPr>
          </a:p>
        </p:txBody>
      </p:sp>
      <p:sp>
        <p:nvSpPr>
          <p:cNvPr id="64" name="Rectangle 63"/>
          <p:cNvSpPr/>
          <p:nvPr/>
        </p:nvSpPr>
        <p:spPr>
          <a:xfrm>
            <a:off x="1981195" y="3224092"/>
            <a:ext cx="5720015" cy="5509200"/>
          </a:xfrm>
          <a:prstGeom prst="rect">
            <a:avLst/>
          </a:prstGeom>
        </p:spPr>
        <p:txBody>
          <a:bodyPr wrap="square">
            <a:spAutoFit/>
          </a:bodyPr>
          <a:lstStyle/>
          <a:p>
            <a:pPr algn="just">
              <a:spcAft>
                <a:spcPts val="0"/>
              </a:spcAft>
              <a:tabLst>
                <a:tab pos="1386840" algn="l"/>
              </a:tabLst>
            </a:pPr>
            <a:r>
              <a:rPr lang="vi-VN" sz="3200">
                <a:solidFill>
                  <a:schemeClr val="bg1"/>
                </a:solidFill>
                <a:latin typeface="Times New Roman" panose="02020603050405020304" pitchFamily="18" charset="0"/>
                <a:ea typeface="Calibri" panose="020F0502020204030204" pitchFamily="34" charset="0"/>
                <a:cs typeface="Times New Roman" panose="02020603050405020304" pitchFamily="18" charset="0"/>
              </a:rPr>
              <a:t>Hôm sau, Linh Phi lấy một cái túi bằng lụa tía, đựng mười hạt minh châu, sai sứ giả Xích Hỗn đưa Phan ra khỏi nước. Vũ Nương nhân đó cũng đưa gửi một chiếc hoa vàng mà dặn nói hộ với chàng Trương rằng nếu còn nhớ chút tình xưa nghĩa cũ, thì xin lập một đàn giải oan ở bến sông rồi đốt cây đèn thần chiếu xuống nước, nàng sẽ trở </a:t>
            </a:r>
            <a:r>
              <a:rPr lang="vi-VN" sz="320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về.</a:t>
            </a:r>
            <a:endParaRPr lang="en-GB" sz="32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5" name="Rectangle 64"/>
          <p:cNvSpPr/>
          <p:nvPr/>
        </p:nvSpPr>
        <p:spPr>
          <a:xfrm>
            <a:off x="7992249" y="3162270"/>
            <a:ext cx="3770284" cy="5016758"/>
          </a:xfrm>
          <a:prstGeom prst="rect">
            <a:avLst/>
          </a:prstGeom>
        </p:spPr>
        <p:txBody>
          <a:bodyPr wrap="square">
            <a:spAutoFit/>
          </a:bodyPr>
          <a:lstStyle/>
          <a:p>
            <a:pPr algn="just"/>
            <a:r>
              <a:rPr lang="vi-VN" sz="32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Sau khi thằng con đi, lão tự bảo rằng cái vườn là của con lão. Hồi mẹ nó còn sống, mọi thứ còn rẻ, mẹ nó cố thắt lưng buộc bụng, dè sẻn mãi, mới để ra được năm mươi đồng bạc tậu đước cái vườn ấy.</a:t>
            </a:r>
            <a:endParaRPr lang="en-GB" sz="3200">
              <a:solidFill>
                <a:schemeClr val="bg1"/>
              </a:solidFill>
            </a:endParaRPr>
          </a:p>
        </p:txBody>
      </p:sp>
      <p:sp>
        <p:nvSpPr>
          <p:cNvPr id="66" name="Rectangle 65"/>
          <p:cNvSpPr/>
          <p:nvPr/>
        </p:nvSpPr>
        <p:spPr>
          <a:xfrm>
            <a:off x="12362516" y="3238520"/>
            <a:ext cx="3908938" cy="5016758"/>
          </a:xfrm>
          <a:prstGeom prst="rect">
            <a:avLst/>
          </a:prstGeom>
        </p:spPr>
        <p:txBody>
          <a:bodyPr wrap="square">
            <a:spAutoFit/>
          </a:bodyPr>
          <a:lstStyle/>
          <a:p>
            <a:pPr algn="just"/>
            <a:r>
              <a:rPr lang="vi-VN" sz="3200">
                <a:solidFill>
                  <a:schemeClr val="bg1"/>
                </a:solidFill>
                <a:latin typeface="Times New Roman" panose="02020603050405020304" pitchFamily="18" charset="0"/>
                <a:ea typeface="Calibri" panose="020F0502020204030204" pitchFamily="34" charset="0"/>
              </a:rPr>
              <a:t>Nhà văn Xu-khôm-lin-xki (Sukhomlynsky) đã từng nói rằng con người sinh ra không phải để tiêu biến như một hạt cát vô danh mà họ sinh ra để in dấu trên mặt đất, in dấu lại trong trái tim người khác.</a:t>
            </a:r>
            <a:endParaRPr lang="en-GB" sz="32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barn(inVertical)">
                                      <p:cBhvr>
                                        <p:cTn id="12" dur="500"/>
                                        <p:tgtEl>
                                          <p:spTgt spid="61"/>
                                        </p:tgtEl>
                                      </p:cBhvr>
                                    </p:animEffect>
                                  </p:childTnLst>
                                </p:cTn>
                              </p:par>
                              <p:par>
                                <p:cTn id="13" presetID="16" presetClass="entr" presetSubtype="21"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par>
                                <p:cTn id="16" presetID="16" presetClass="entr" presetSubtype="2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barn(inVertical)">
                                      <p:cBhvr>
                                        <p:cTn id="21" dur="500"/>
                                        <p:tgtEl>
                                          <p:spTgt spid="64"/>
                                        </p:tgtEl>
                                      </p:cBhvr>
                                    </p:animEffect>
                                  </p:childTnLst>
                                </p:cTn>
                              </p:par>
                              <p:par>
                                <p:cTn id="22" presetID="16" presetClass="entr" presetSubtype="2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fade">
                                      <p:cBhvr>
                                        <p:cTn id="44" dur="1000"/>
                                        <p:tgtEl>
                                          <p:spTgt spid="65"/>
                                        </p:tgtEl>
                                      </p:cBhvr>
                                    </p:animEffect>
                                    <p:anim calcmode="lin" valueType="num">
                                      <p:cBhvr>
                                        <p:cTn id="45" dur="1000" fill="hold"/>
                                        <p:tgtEl>
                                          <p:spTgt spid="65"/>
                                        </p:tgtEl>
                                        <p:attrNameLst>
                                          <p:attrName>ppt_x</p:attrName>
                                        </p:attrNameLst>
                                      </p:cBhvr>
                                      <p:tavLst>
                                        <p:tav tm="0">
                                          <p:val>
                                            <p:strVal val="#ppt_x"/>
                                          </p:val>
                                        </p:tav>
                                        <p:tav tm="100000">
                                          <p:val>
                                            <p:strVal val="#ppt_x"/>
                                          </p:val>
                                        </p:tav>
                                      </p:tavLst>
                                    </p:anim>
                                    <p:anim calcmode="lin" valueType="num">
                                      <p:cBhvr>
                                        <p:cTn id="46" dur="1000" fill="hold"/>
                                        <p:tgtEl>
                                          <p:spTgt spid="6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circle(in)">
                                      <p:cBhvr>
                                        <p:cTn id="56" dur="2000"/>
                                        <p:tgtEl>
                                          <p:spTgt spid="63"/>
                                        </p:tgtEl>
                                      </p:cBhvr>
                                    </p:animEffect>
                                  </p:childTnLst>
                                </p:cTn>
                              </p:par>
                              <p:par>
                                <p:cTn id="57" presetID="6" presetClass="entr" presetSubtype="16"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circle(in)">
                                      <p:cBhvr>
                                        <p:cTn id="59" dur="2000"/>
                                        <p:tgtEl>
                                          <p:spTgt spid="50"/>
                                        </p:tgtEl>
                                      </p:cBhvr>
                                    </p:animEffect>
                                  </p:childTnLst>
                                </p:cTn>
                              </p:par>
                              <p:par>
                                <p:cTn id="60" presetID="6" presetClass="entr" presetSubtype="16" fill="hold"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circle(in)">
                                      <p:cBhvr>
                                        <p:cTn id="62" dur="2000"/>
                                        <p:tgtEl>
                                          <p:spTgt spid="53"/>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circle(in)">
                                      <p:cBhvr>
                                        <p:cTn id="65" dur="2000"/>
                                        <p:tgtEl>
                                          <p:spTgt spid="66"/>
                                        </p:tgtEl>
                                      </p:cBhvr>
                                    </p:animEffect>
                                  </p:childTnLst>
                                </p:cTn>
                              </p:par>
                              <p:par>
                                <p:cTn id="66" presetID="6" presetClass="entr" presetSubtype="16" fill="hold"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circle(in)">
                                      <p:cBhvr>
                                        <p:cTn id="68"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1" grpId="0"/>
      <p:bldP spid="62" grpId="0"/>
      <p:bldP spid="63" grpId="0"/>
      <p:bldP spid="64" grpId="0"/>
      <p:bldP spid="65"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6"/>
          <p:cNvGrpSpPr/>
          <p:nvPr/>
        </p:nvGrpSpPr>
        <p:grpSpPr>
          <a:xfrm>
            <a:off x="1755690" y="1261925"/>
            <a:ext cx="14799931" cy="7647770"/>
            <a:chOff x="0" y="0"/>
            <a:chExt cx="3897924" cy="2014227"/>
          </a:xfrm>
        </p:grpSpPr>
        <p:sp>
          <p:nvSpPr>
            <p:cNvPr id="9"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10"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p>
          </p:txBody>
        </p:sp>
      </p:grpSp>
      <p:sp>
        <p:nvSpPr>
          <p:cNvPr id="11" name="Rectangle 10"/>
          <p:cNvSpPr/>
          <p:nvPr/>
        </p:nvSpPr>
        <p:spPr>
          <a:xfrm>
            <a:off x="3581400" y="2857500"/>
            <a:ext cx="10678488" cy="3207032"/>
          </a:xfrm>
          <a:prstGeom prst="rect">
            <a:avLst/>
          </a:prstGeom>
        </p:spPr>
        <p:txBody>
          <a:bodyPr wrap="square">
            <a:spAutoFit/>
          </a:bodyPr>
          <a:lstStyle/>
          <a:p>
            <a:pPr algn="ctr">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Viết đoạn văn (khoảng 8-10 dòng) về chủ đề </a:t>
            </a:r>
            <a:r>
              <a:rPr lang="vi-VN" sz="4400" b="1" i="1">
                <a:latin typeface="Times New Roman" panose="02020603050405020304" pitchFamily="18" charset="0"/>
                <a:ea typeface="Times New Roman" panose="02020603050405020304" pitchFamily="18" charset="0"/>
                <a:cs typeface="Times New Roman" panose="02020603050405020304" pitchFamily="18" charset="0"/>
              </a:rPr>
              <a:t>tinh thần yêu nước của nhân dân ta</a:t>
            </a:r>
            <a:r>
              <a:rPr lang="vi-VN" sz="4400">
                <a:latin typeface="Times New Roman" panose="02020603050405020304" pitchFamily="18" charset="0"/>
                <a:ea typeface="Times New Roman" panose="02020603050405020304" pitchFamily="18" charset="0"/>
                <a:cs typeface="Times New Roman" panose="02020603050405020304" pitchFamily="18" charset="0"/>
              </a:rPr>
              <a:t>, trong đó có dẫn trực tiếp một trong các ý kiến dưới đây của Chủ tịch Hồ Chí Minh.</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Freeform 9"/>
          <p:cNvSpPr/>
          <p:nvPr/>
        </p:nvSpPr>
        <p:spPr>
          <a:xfrm>
            <a:off x="-3217679"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3" name="Freeform 10"/>
          <p:cNvSpPr/>
          <p:nvPr/>
        </p:nvSpPr>
        <p:spPr>
          <a:xfrm>
            <a:off x="15181556" y="2905587"/>
            <a:ext cx="7350517" cy="7747580"/>
          </a:xfrm>
          <a:custGeom>
            <a:avLst/>
            <a:gdLst/>
            <a:ahLst/>
            <a:cxnLst/>
            <a:rect l="l" t="t" r="r" b="b"/>
            <a:pathLst>
              <a:path w="7350517" h="7747580">
                <a:moveTo>
                  <a:pt x="0" y="0"/>
                </a:moveTo>
                <a:lnTo>
                  <a:pt x="7350517" y="0"/>
                </a:lnTo>
                <a:lnTo>
                  <a:pt x="7350517" y="7747580"/>
                </a:lnTo>
                <a:lnTo>
                  <a:pt x="0" y="77475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extLst>
      <p:ext uri="{BB962C8B-B14F-4D97-AF65-F5344CB8AC3E}">
        <p14:creationId xmlns:p14="http://schemas.microsoft.com/office/powerpoint/2010/main" val="33942800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513110" y="2747966"/>
            <a:ext cx="4160243" cy="5681448"/>
            <a:chOff x="0" y="0"/>
            <a:chExt cx="1095702" cy="1496348"/>
          </a:xfrm>
        </p:grpSpPr>
        <p:sp>
          <p:nvSpPr>
            <p:cNvPr id="10" name="Freeform 1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11" name="TextBox 1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2763717" y="3008757"/>
            <a:ext cx="3700694" cy="5213341"/>
            <a:chOff x="0" y="0"/>
            <a:chExt cx="660400" cy="930336"/>
          </a:xfrm>
        </p:grpSpPr>
        <p:sp>
          <p:nvSpPr>
            <p:cNvPr id="13" name="Freeform 1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14" name="TextBox 1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2986111" y="3248676"/>
            <a:ext cx="3255905" cy="3255905"/>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17" name="TextBox 1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20" name="Group 20"/>
          <p:cNvGrpSpPr/>
          <p:nvPr/>
        </p:nvGrpSpPr>
        <p:grpSpPr>
          <a:xfrm>
            <a:off x="2986111" y="7010827"/>
            <a:ext cx="3255905" cy="775859"/>
            <a:chOff x="0" y="0"/>
            <a:chExt cx="857522" cy="204342"/>
          </a:xfrm>
        </p:grpSpPr>
        <p:sp>
          <p:nvSpPr>
            <p:cNvPr id="21" name="Freeform 2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22" name="TextBox 22"/>
            <p:cNvSpPr txBox="1"/>
            <p:nvPr/>
          </p:nvSpPr>
          <p:spPr>
            <a:xfrm>
              <a:off x="0" y="-28575"/>
              <a:ext cx="857522" cy="23291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3" name="Freeform 23"/>
          <p:cNvSpPr/>
          <p:nvPr/>
        </p:nvSpPr>
        <p:spPr>
          <a:xfrm>
            <a:off x="569024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24" name="Group 24"/>
          <p:cNvGrpSpPr/>
          <p:nvPr/>
        </p:nvGrpSpPr>
        <p:grpSpPr>
          <a:xfrm>
            <a:off x="7022106" y="2747966"/>
            <a:ext cx="4160243" cy="5681448"/>
            <a:chOff x="0" y="0"/>
            <a:chExt cx="1095702" cy="1496348"/>
          </a:xfrm>
        </p:grpSpPr>
        <p:sp>
          <p:nvSpPr>
            <p:cNvPr id="25" name="Freeform 25"/>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26" name="TextBox 26"/>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7" name="Group 27"/>
          <p:cNvGrpSpPr/>
          <p:nvPr/>
        </p:nvGrpSpPr>
        <p:grpSpPr>
          <a:xfrm>
            <a:off x="7251881" y="2969819"/>
            <a:ext cx="3700694" cy="5213341"/>
            <a:chOff x="0" y="0"/>
            <a:chExt cx="660400" cy="930336"/>
          </a:xfrm>
        </p:grpSpPr>
        <p:sp>
          <p:nvSpPr>
            <p:cNvPr id="28" name="Freeform 28"/>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29" name="TextBox 29"/>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0" name="Group 30"/>
          <p:cNvGrpSpPr/>
          <p:nvPr/>
        </p:nvGrpSpPr>
        <p:grpSpPr>
          <a:xfrm>
            <a:off x="7474276" y="3239577"/>
            <a:ext cx="3255905" cy="3255905"/>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32" name="TextBox 32"/>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35" name="Group 35"/>
          <p:cNvGrpSpPr/>
          <p:nvPr/>
        </p:nvGrpSpPr>
        <p:grpSpPr>
          <a:xfrm>
            <a:off x="7474276" y="7001728"/>
            <a:ext cx="3255905" cy="775859"/>
            <a:chOff x="0" y="0"/>
            <a:chExt cx="857522" cy="204342"/>
          </a:xfrm>
        </p:grpSpPr>
        <p:sp>
          <p:nvSpPr>
            <p:cNvPr id="36" name="Freeform 36"/>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37" name="TextBox 37"/>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8" name="Freeform 38"/>
          <p:cNvSpPr/>
          <p:nvPr/>
        </p:nvSpPr>
        <p:spPr>
          <a:xfrm>
            <a:off x="1014375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39" name="Group 39"/>
          <p:cNvGrpSpPr/>
          <p:nvPr/>
        </p:nvGrpSpPr>
        <p:grpSpPr>
          <a:xfrm>
            <a:off x="11610975" y="2735765"/>
            <a:ext cx="4160243" cy="5681448"/>
            <a:chOff x="0" y="0"/>
            <a:chExt cx="1095702" cy="1496348"/>
          </a:xfrm>
        </p:grpSpPr>
        <p:sp>
          <p:nvSpPr>
            <p:cNvPr id="40" name="Freeform 4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41" name="TextBox 4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2" name="Group 42"/>
          <p:cNvGrpSpPr/>
          <p:nvPr/>
        </p:nvGrpSpPr>
        <p:grpSpPr>
          <a:xfrm>
            <a:off x="11858625" y="2969819"/>
            <a:ext cx="3700694" cy="5213341"/>
            <a:chOff x="0" y="0"/>
            <a:chExt cx="660400" cy="930336"/>
          </a:xfrm>
        </p:grpSpPr>
        <p:sp>
          <p:nvSpPr>
            <p:cNvPr id="43" name="Freeform 4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44" name="TextBox 4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5" name="Group 45"/>
          <p:cNvGrpSpPr/>
          <p:nvPr/>
        </p:nvGrpSpPr>
        <p:grpSpPr>
          <a:xfrm>
            <a:off x="12079994" y="3239577"/>
            <a:ext cx="3255905" cy="3255905"/>
            <a:chOff x="0" y="0"/>
            <a:chExt cx="812800" cy="812800"/>
          </a:xfrm>
        </p:grpSpPr>
        <p:sp>
          <p:nvSpPr>
            <p:cNvPr id="46" name="Freeform 4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47" name="TextBox 4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50" name="Group 50"/>
          <p:cNvGrpSpPr/>
          <p:nvPr/>
        </p:nvGrpSpPr>
        <p:grpSpPr>
          <a:xfrm>
            <a:off x="12079994" y="7001728"/>
            <a:ext cx="3255905" cy="775859"/>
            <a:chOff x="0" y="0"/>
            <a:chExt cx="857522" cy="204342"/>
          </a:xfrm>
        </p:grpSpPr>
        <p:sp>
          <p:nvSpPr>
            <p:cNvPr id="51" name="Freeform 5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52" name="TextBox 52"/>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53" name="Freeform 53"/>
          <p:cNvSpPr/>
          <p:nvPr/>
        </p:nvSpPr>
        <p:spPr>
          <a:xfrm>
            <a:off x="14768525"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54" name="Group 54"/>
          <p:cNvGrpSpPr/>
          <p:nvPr/>
        </p:nvGrpSpPr>
        <p:grpSpPr>
          <a:xfrm>
            <a:off x="3581400" y="705776"/>
            <a:ext cx="11582399" cy="1884389"/>
            <a:chOff x="0" y="0"/>
            <a:chExt cx="2686494" cy="406400"/>
          </a:xfrm>
        </p:grpSpPr>
        <p:sp>
          <p:nvSpPr>
            <p:cNvPr id="55" name="Freeform 55"/>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56" name="TextBox 56"/>
            <p:cNvSpPr txBox="1"/>
            <p:nvPr/>
          </p:nvSpPr>
          <p:spPr>
            <a:xfrm>
              <a:off x="0" y="-28575"/>
              <a:ext cx="2686494" cy="43497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7" name="TextBox 57"/>
          <p:cNvSpPr txBox="1"/>
          <p:nvPr/>
        </p:nvSpPr>
        <p:spPr>
          <a:xfrm>
            <a:off x="4836416" y="584480"/>
            <a:ext cx="8511304" cy="203132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6600" b="1">
                <a:latin typeface="Times New Roman" panose="02020603050405020304" pitchFamily="18" charset="0"/>
                <a:cs typeface="Times New Roman" panose="02020603050405020304" pitchFamily="18" charset="0"/>
              </a:rPr>
              <a:t>HOẠT ĐỘNG </a:t>
            </a:r>
            <a:r>
              <a:rPr lang="vi-VN" sz="6600" b="1" smtClean="0">
                <a:latin typeface="Times New Roman" panose="02020603050405020304" pitchFamily="18" charset="0"/>
                <a:cs typeface="Times New Roman" panose="02020603050405020304" pitchFamily="18" charset="0"/>
              </a:rPr>
              <a:t>4</a:t>
            </a:r>
          </a:p>
          <a:p>
            <a:pPr algn="ctr"/>
            <a:r>
              <a:rPr lang="vi-VN" sz="6600" b="1" smtClean="0">
                <a:latin typeface="Times New Roman" panose="02020603050405020304" pitchFamily="18" charset="0"/>
                <a:cs typeface="Times New Roman" panose="02020603050405020304" pitchFamily="18" charset="0"/>
              </a:rPr>
              <a:t>VẬN </a:t>
            </a:r>
            <a:r>
              <a:rPr lang="vi-VN" sz="6600" b="1">
                <a:latin typeface="Times New Roman" panose="02020603050405020304" pitchFamily="18" charset="0"/>
                <a:cs typeface="Times New Roman" panose="02020603050405020304" pitchFamily="18" charset="0"/>
              </a:rPr>
              <a:t>DỤNG</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603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513110" y="2747966"/>
            <a:ext cx="4160243" cy="5681448"/>
            <a:chOff x="0" y="0"/>
            <a:chExt cx="1095702" cy="1496348"/>
          </a:xfrm>
        </p:grpSpPr>
        <p:sp>
          <p:nvSpPr>
            <p:cNvPr id="10" name="Freeform 1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11" name="TextBox 1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2763717" y="3008757"/>
            <a:ext cx="3700694" cy="5213341"/>
            <a:chOff x="0" y="0"/>
            <a:chExt cx="660400" cy="930336"/>
          </a:xfrm>
        </p:grpSpPr>
        <p:sp>
          <p:nvSpPr>
            <p:cNvPr id="13" name="Freeform 1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14" name="TextBox 1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2986111" y="3248676"/>
            <a:ext cx="3255905" cy="3255905"/>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17" name="TextBox 1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20" name="Group 20"/>
          <p:cNvGrpSpPr/>
          <p:nvPr/>
        </p:nvGrpSpPr>
        <p:grpSpPr>
          <a:xfrm>
            <a:off x="2986111" y="7010827"/>
            <a:ext cx="3255905" cy="775859"/>
            <a:chOff x="0" y="0"/>
            <a:chExt cx="857522" cy="204342"/>
          </a:xfrm>
        </p:grpSpPr>
        <p:sp>
          <p:nvSpPr>
            <p:cNvPr id="21" name="Freeform 2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22" name="TextBox 22"/>
            <p:cNvSpPr txBox="1"/>
            <p:nvPr/>
          </p:nvSpPr>
          <p:spPr>
            <a:xfrm>
              <a:off x="0" y="-28575"/>
              <a:ext cx="857522" cy="23291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3" name="Freeform 23"/>
          <p:cNvSpPr/>
          <p:nvPr/>
        </p:nvSpPr>
        <p:spPr>
          <a:xfrm>
            <a:off x="569024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24" name="Group 24"/>
          <p:cNvGrpSpPr/>
          <p:nvPr/>
        </p:nvGrpSpPr>
        <p:grpSpPr>
          <a:xfrm>
            <a:off x="7022106" y="2747966"/>
            <a:ext cx="4160243" cy="5681448"/>
            <a:chOff x="0" y="0"/>
            <a:chExt cx="1095702" cy="1496348"/>
          </a:xfrm>
        </p:grpSpPr>
        <p:sp>
          <p:nvSpPr>
            <p:cNvPr id="25" name="Freeform 25"/>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26" name="TextBox 26"/>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7" name="Group 27"/>
          <p:cNvGrpSpPr/>
          <p:nvPr/>
        </p:nvGrpSpPr>
        <p:grpSpPr>
          <a:xfrm>
            <a:off x="7251881" y="2969819"/>
            <a:ext cx="3700694" cy="5213341"/>
            <a:chOff x="0" y="0"/>
            <a:chExt cx="660400" cy="930336"/>
          </a:xfrm>
        </p:grpSpPr>
        <p:sp>
          <p:nvSpPr>
            <p:cNvPr id="28" name="Freeform 28"/>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29" name="TextBox 29"/>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0" name="Group 30"/>
          <p:cNvGrpSpPr/>
          <p:nvPr/>
        </p:nvGrpSpPr>
        <p:grpSpPr>
          <a:xfrm>
            <a:off x="7474276" y="3239577"/>
            <a:ext cx="3255905" cy="3255905"/>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32" name="TextBox 32"/>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35" name="Group 35"/>
          <p:cNvGrpSpPr/>
          <p:nvPr/>
        </p:nvGrpSpPr>
        <p:grpSpPr>
          <a:xfrm>
            <a:off x="7474276" y="7001728"/>
            <a:ext cx="3255905" cy="775859"/>
            <a:chOff x="0" y="0"/>
            <a:chExt cx="857522" cy="204342"/>
          </a:xfrm>
        </p:grpSpPr>
        <p:sp>
          <p:nvSpPr>
            <p:cNvPr id="36" name="Freeform 36"/>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37" name="TextBox 37"/>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8" name="Freeform 38"/>
          <p:cNvSpPr/>
          <p:nvPr/>
        </p:nvSpPr>
        <p:spPr>
          <a:xfrm>
            <a:off x="1014375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39" name="Group 39"/>
          <p:cNvGrpSpPr/>
          <p:nvPr/>
        </p:nvGrpSpPr>
        <p:grpSpPr>
          <a:xfrm>
            <a:off x="11610975" y="2735765"/>
            <a:ext cx="4160243" cy="5681448"/>
            <a:chOff x="0" y="0"/>
            <a:chExt cx="1095702" cy="1496348"/>
          </a:xfrm>
        </p:grpSpPr>
        <p:sp>
          <p:nvSpPr>
            <p:cNvPr id="40" name="Freeform 4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41" name="TextBox 4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2" name="Group 42"/>
          <p:cNvGrpSpPr/>
          <p:nvPr/>
        </p:nvGrpSpPr>
        <p:grpSpPr>
          <a:xfrm>
            <a:off x="11858625" y="2969819"/>
            <a:ext cx="3700694" cy="5213341"/>
            <a:chOff x="0" y="0"/>
            <a:chExt cx="660400" cy="930336"/>
          </a:xfrm>
        </p:grpSpPr>
        <p:sp>
          <p:nvSpPr>
            <p:cNvPr id="43" name="Freeform 4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44" name="TextBox 4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5" name="Group 45"/>
          <p:cNvGrpSpPr/>
          <p:nvPr/>
        </p:nvGrpSpPr>
        <p:grpSpPr>
          <a:xfrm>
            <a:off x="12079994" y="3239577"/>
            <a:ext cx="3255905" cy="3255905"/>
            <a:chOff x="0" y="0"/>
            <a:chExt cx="812800" cy="812800"/>
          </a:xfrm>
        </p:grpSpPr>
        <p:sp>
          <p:nvSpPr>
            <p:cNvPr id="46" name="Freeform 4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47" name="TextBox 4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50" name="Group 50"/>
          <p:cNvGrpSpPr/>
          <p:nvPr/>
        </p:nvGrpSpPr>
        <p:grpSpPr>
          <a:xfrm>
            <a:off x="12079994" y="7001728"/>
            <a:ext cx="3255905" cy="775859"/>
            <a:chOff x="0" y="0"/>
            <a:chExt cx="857522" cy="204342"/>
          </a:xfrm>
        </p:grpSpPr>
        <p:sp>
          <p:nvSpPr>
            <p:cNvPr id="51" name="Freeform 5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52" name="TextBox 52"/>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53" name="Freeform 53"/>
          <p:cNvSpPr/>
          <p:nvPr/>
        </p:nvSpPr>
        <p:spPr>
          <a:xfrm>
            <a:off x="14768525"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54" name="Group 54"/>
          <p:cNvGrpSpPr/>
          <p:nvPr/>
        </p:nvGrpSpPr>
        <p:grpSpPr>
          <a:xfrm>
            <a:off x="4772701" y="723901"/>
            <a:ext cx="8742597" cy="2239360"/>
            <a:chOff x="0" y="0"/>
            <a:chExt cx="2686494" cy="406400"/>
          </a:xfrm>
        </p:grpSpPr>
        <p:sp>
          <p:nvSpPr>
            <p:cNvPr id="55" name="Freeform 55"/>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56" name="TextBox 56"/>
            <p:cNvSpPr txBox="1"/>
            <p:nvPr/>
          </p:nvSpPr>
          <p:spPr>
            <a:xfrm>
              <a:off x="0" y="-28575"/>
              <a:ext cx="2686494" cy="43497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7" name="TextBox 57"/>
          <p:cNvSpPr txBox="1"/>
          <p:nvPr/>
        </p:nvSpPr>
        <p:spPr>
          <a:xfrm>
            <a:off x="4772697" y="807583"/>
            <a:ext cx="8511304" cy="1846659"/>
          </a:xfrm>
          <a:prstGeom prst="rect">
            <a:avLst/>
          </a:prstGeom>
        </p:spPr>
        <p:txBody>
          <a:bodyPr lIns="0" tIns="0" rIns="0" bIns="0" rtlCol="0" anchor="t">
            <a:spAutoFit/>
          </a:bodyPr>
          <a:lstStyle/>
          <a:p>
            <a:pPr algn="ctr"/>
            <a:r>
              <a:rPr lang="nl-NL" sz="6000" b="1">
                <a:effectLst>
                  <a:glow rad="139700">
                    <a:schemeClr val="accent5">
                      <a:satMod val="175000"/>
                      <a:alpha val="40000"/>
                    </a:schemeClr>
                  </a:glow>
                </a:effectLst>
                <a:latin typeface="Times New Roman" panose="02020603050405020304" pitchFamily="18" charset="0"/>
                <a:cs typeface="Times New Roman" panose="02020603050405020304" pitchFamily="18" charset="0"/>
              </a:rPr>
              <a:t>HOẠT ĐỘNG</a:t>
            </a:r>
            <a:r>
              <a:rPr lang="vi-VN" sz="6000" b="1">
                <a:effectLst>
                  <a:glow rad="139700">
                    <a:schemeClr val="accent5">
                      <a:satMod val="175000"/>
                      <a:alpha val="40000"/>
                    </a:schemeClr>
                  </a:glow>
                </a:effectLst>
                <a:latin typeface="Times New Roman" panose="02020603050405020304" pitchFamily="18" charset="0"/>
                <a:cs typeface="Times New Roman" panose="02020603050405020304" pitchFamily="18" charset="0"/>
              </a:rPr>
              <a:t> </a:t>
            </a:r>
            <a:r>
              <a:rPr lang="vi-VN" sz="6000" b="1" smtClean="0">
                <a:effectLst>
                  <a:glow rad="139700">
                    <a:schemeClr val="accent5">
                      <a:satMod val="175000"/>
                      <a:alpha val="40000"/>
                    </a:schemeClr>
                  </a:glow>
                </a:effectLst>
                <a:latin typeface="Times New Roman" panose="02020603050405020304" pitchFamily="18" charset="0"/>
                <a:cs typeface="Times New Roman" panose="02020603050405020304" pitchFamily="18" charset="0"/>
              </a:rPr>
              <a:t>1</a:t>
            </a:r>
          </a:p>
          <a:p>
            <a:pPr algn="ctr"/>
            <a:r>
              <a:rPr lang="vi-VN" sz="6000" b="1" smtClean="0">
                <a:effectLst>
                  <a:glow rad="139700">
                    <a:schemeClr val="accent5">
                      <a:satMod val="175000"/>
                      <a:alpha val="40000"/>
                    </a:schemeClr>
                  </a:glow>
                </a:effectLst>
                <a:latin typeface="Times New Roman" panose="02020603050405020304" pitchFamily="18" charset="0"/>
                <a:cs typeface="Times New Roman" panose="02020603050405020304" pitchFamily="18" charset="0"/>
              </a:rPr>
              <a:t> </a:t>
            </a:r>
            <a:r>
              <a:rPr lang="nl-NL" sz="6000" b="1">
                <a:effectLst>
                  <a:glow rad="139700">
                    <a:schemeClr val="accent5">
                      <a:satMod val="175000"/>
                      <a:alpha val="40000"/>
                    </a:schemeClr>
                  </a:glow>
                </a:effectLst>
                <a:latin typeface="Times New Roman" panose="02020603050405020304" pitchFamily="18" charset="0"/>
                <a:cs typeface="Times New Roman" panose="02020603050405020304" pitchFamily="18" charset="0"/>
              </a:rPr>
              <a:t>KHỞI ĐỘNG</a:t>
            </a:r>
            <a:endParaRPr lang="en-GB" sz="6000">
              <a:effectLst>
                <a:glow rad="139700">
                  <a:schemeClr val="accent5">
                    <a:satMod val="175000"/>
                    <a:alpha val="40000"/>
                  </a:schemeClr>
                </a:glo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578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par>
                                <p:cTn id="8" presetID="16" presetClass="entr" presetSubtype="21"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3006371" y="3368440"/>
            <a:ext cx="5398618" cy="4863983"/>
            <a:chOff x="0" y="0"/>
            <a:chExt cx="795276" cy="667726"/>
          </a:xfrm>
        </p:grpSpPr>
        <p:sp>
          <p:nvSpPr>
            <p:cNvPr id="10" name="Freeform 10"/>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1" name="TextBox 11"/>
            <p:cNvSpPr txBox="1"/>
            <p:nvPr/>
          </p:nvSpPr>
          <p:spPr>
            <a:xfrm>
              <a:off x="0" y="-76200"/>
              <a:ext cx="795276" cy="743926"/>
            </a:xfrm>
            <a:prstGeom prst="rect">
              <a:avLst/>
            </a:prstGeom>
          </p:spPr>
          <p:txBody>
            <a:bodyPr lIns="47486" tIns="47486" rIns="47486" bIns="47486" rtlCol="0" anchor="ctr"/>
            <a:lstStyle/>
            <a:p>
              <a:pPr algn="ctr">
                <a:lnSpc>
                  <a:spcPts val="6160"/>
                </a:lnSpc>
              </a:pPr>
              <a:endParaRPr/>
            </a:p>
          </p:txBody>
        </p:sp>
      </p:grpSp>
      <p:grpSp>
        <p:nvGrpSpPr>
          <p:cNvPr id="12" name="Group 12"/>
          <p:cNvGrpSpPr/>
          <p:nvPr/>
        </p:nvGrpSpPr>
        <p:grpSpPr>
          <a:xfrm>
            <a:off x="2555913" y="3058540"/>
            <a:ext cx="1106455" cy="1011433"/>
            <a:chOff x="0" y="0"/>
            <a:chExt cx="635000" cy="580466"/>
          </a:xfrm>
        </p:grpSpPr>
        <p:sp>
          <p:nvSpPr>
            <p:cNvPr id="13" name="Freeform 13"/>
            <p:cNvSpPr/>
            <p:nvPr/>
          </p:nvSpPr>
          <p:spPr>
            <a:xfrm>
              <a:off x="0" y="0"/>
              <a:ext cx="635000" cy="564751"/>
            </a:xfrm>
            <a:custGeom>
              <a:avLst/>
              <a:gdLst/>
              <a:ahLst/>
              <a:cxnLst/>
              <a:rect l="l" t="t" r="r" b="b"/>
              <a:pathLst>
                <a:path w="635000" h="564751">
                  <a:moveTo>
                    <a:pt x="635000" y="131195"/>
                  </a:moveTo>
                  <a:lnTo>
                    <a:pt x="635000" y="334972"/>
                  </a:lnTo>
                  <a:cubicBezTo>
                    <a:pt x="635000" y="413686"/>
                    <a:pt x="585622" y="483942"/>
                    <a:pt x="511561" y="510605"/>
                  </a:cubicBezTo>
                  <a:lnTo>
                    <a:pt x="440939" y="536028"/>
                  </a:lnTo>
                  <a:cubicBezTo>
                    <a:pt x="361153" y="564751"/>
                    <a:pt x="273847" y="564751"/>
                    <a:pt x="194061" y="536028"/>
                  </a:cubicBezTo>
                  <a:lnTo>
                    <a:pt x="123439" y="510605"/>
                  </a:lnTo>
                  <a:cubicBezTo>
                    <a:pt x="49378" y="483942"/>
                    <a:pt x="0" y="413686"/>
                    <a:pt x="0" y="334972"/>
                  </a:cubicBezTo>
                  <a:lnTo>
                    <a:pt x="0" y="131195"/>
                  </a:lnTo>
                  <a:cubicBezTo>
                    <a:pt x="0" y="96400"/>
                    <a:pt x="13822" y="63030"/>
                    <a:pt x="38426" y="38426"/>
                  </a:cubicBezTo>
                  <a:cubicBezTo>
                    <a:pt x="63030" y="13822"/>
                    <a:pt x="96400" y="0"/>
                    <a:pt x="131195" y="0"/>
                  </a:cubicBezTo>
                  <a:lnTo>
                    <a:pt x="503805" y="0"/>
                  </a:lnTo>
                  <a:cubicBezTo>
                    <a:pt x="538600" y="0"/>
                    <a:pt x="571970" y="13822"/>
                    <a:pt x="596574" y="38426"/>
                  </a:cubicBezTo>
                  <a:cubicBezTo>
                    <a:pt x="621178" y="63030"/>
                    <a:pt x="635000" y="96400"/>
                    <a:pt x="635000" y="131195"/>
                  </a:cubicBezTo>
                  <a:close/>
                </a:path>
              </a:pathLst>
            </a:custGeom>
            <a:solidFill>
              <a:srgbClr val="FEFFFF"/>
            </a:solidFill>
            <a:ln w="47625" cap="rnd">
              <a:solidFill>
                <a:srgbClr val="6FAF07"/>
              </a:solidFill>
              <a:prstDash val="lgDash"/>
              <a:round/>
            </a:ln>
          </p:spPr>
        </p:sp>
        <p:sp>
          <p:nvSpPr>
            <p:cNvPr id="14" name="TextBox 14"/>
            <p:cNvSpPr txBox="1"/>
            <p:nvPr/>
          </p:nvSpPr>
          <p:spPr>
            <a:xfrm>
              <a:off x="0" y="-76200"/>
              <a:ext cx="635000" cy="542366"/>
            </a:xfrm>
            <a:prstGeom prst="rect">
              <a:avLst/>
            </a:prstGeom>
          </p:spPr>
          <p:txBody>
            <a:bodyPr lIns="47486" tIns="47486" rIns="47486" bIns="47486" rtlCol="0" anchor="ctr"/>
            <a:lstStyle/>
            <a:p>
              <a:pPr algn="ctr">
                <a:lnSpc>
                  <a:spcPts val="6020"/>
                </a:lnSpc>
              </a:pPr>
              <a:endParaRPr/>
            </a:p>
          </p:txBody>
        </p:sp>
      </p:grpSp>
      <p:grpSp>
        <p:nvGrpSpPr>
          <p:cNvPr id="15" name="Group 15"/>
          <p:cNvGrpSpPr/>
          <p:nvPr/>
        </p:nvGrpSpPr>
        <p:grpSpPr>
          <a:xfrm>
            <a:off x="8894935" y="3368440"/>
            <a:ext cx="6492265" cy="4863983"/>
            <a:chOff x="0" y="0"/>
            <a:chExt cx="795276" cy="667726"/>
          </a:xfrm>
        </p:grpSpPr>
        <p:sp>
          <p:nvSpPr>
            <p:cNvPr id="16" name="Freeform 16"/>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7" name="TextBox 17"/>
            <p:cNvSpPr txBox="1"/>
            <p:nvPr/>
          </p:nvSpPr>
          <p:spPr>
            <a:xfrm>
              <a:off x="0" y="-76200"/>
              <a:ext cx="795276" cy="743926"/>
            </a:xfrm>
            <a:prstGeom prst="rect">
              <a:avLst/>
            </a:prstGeom>
          </p:spPr>
          <p:txBody>
            <a:bodyPr lIns="47486" tIns="47486" rIns="47486" bIns="47486" rtlCol="0" anchor="ctr"/>
            <a:lstStyle/>
            <a:p>
              <a:pPr algn="ctr">
                <a:lnSpc>
                  <a:spcPts val="6160"/>
                </a:lnSpc>
              </a:pPr>
              <a:endParaRPr/>
            </a:p>
          </p:txBody>
        </p:sp>
      </p:grpSp>
      <p:grpSp>
        <p:nvGrpSpPr>
          <p:cNvPr id="18" name="Group 18"/>
          <p:cNvGrpSpPr/>
          <p:nvPr/>
        </p:nvGrpSpPr>
        <p:grpSpPr>
          <a:xfrm>
            <a:off x="8725972" y="2968939"/>
            <a:ext cx="1106455" cy="1011433"/>
            <a:chOff x="0" y="0"/>
            <a:chExt cx="635000" cy="580466"/>
          </a:xfrm>
        </p:grpSpPr>
        <p:sp>
          <p:nvSpPr>
            <p:cNvPr id="19" name="Freeform 19"/>
            <p:cNvSpPr/>
            <p:nvPr/>
          </p:nvSpPr>
          <p:spPr>
            <a:xfrm>
              <a:off x="0" y="0"/>
              <a:ext cx="635000" cy="564751"/>
            </a:xfrm>
            <a:custGeom>
              <a:avLst/>
              <a:gdLst/>
              <a:ahLst/>
              <a:cxnLst/>
              <a:rect l="l" t="t" r="r" b="b"/>
              <a:pathLst>
                <a:path w="635000" h="564751">
                  <a:moveTo>
                    <a:pt x="635000" y="131195"/>
                  </a:moveTo>
                  <a:lnTo>
                    <a:pt x="635000" y="334972"/>
                  </a:lnTo>
                  <a:cubicBezTo>
                    <a:pt x="635000" y="413686"/>
                    <a:pt x="585622" y="483942"/>
                    <a:pt x="511561" y="510605"/>
                  </a:cubicBezTo>
                  <a:lnTo>
                    <a:pt x="440939" y="536028"/>
                  </a:lnTo>
                  <a:cubicBezTo>
                    <a:pt x="361153" y="564751"/>
                    <a:pt x="273847" y="564751"/>
                    <a:pt x="194061" y="536028"/>
                  </a:cubicBezTo>
                  <a:lnTo>
                    <a:pt x="123439" y="510605"/>
                  </a:lnTo>
                  <a:cubicBezTo>
                    <a:pt x="49378" y="483942"/>
                    <a:pt x="0" y="413686"/>
                    <a:pt x="0" y="334972"/>
                  </a:cubicBezTo>
                  <a:lnTo>
                    <a:pt x="0" y="131195"/>
                  </a:lnTo>
                  <a:cubicBezTo>
                    <a:pt x="0" y="96400"/>
                    <a:pt x="13822" y="63030"/>
                    <a:pt x="38426" y="38426"/>
                  </a:cubicBezTo>
                  <a:cubicBezTo>
                    <a:pt x="63030" y="13822"/>
                    <a:pt x="96400" y="0"/>
                    <a:pt x="131195" y="0"/>
                  </a:cubicBezTo>
                  <a:lnTo>
                    <a:pt x="503805" y="0"/>
                  </a:lnTo>
                  <a:cubicBezTo>
                    <a:pt x="538600" y="0"/>
                    <a:pt x="571970" y="13822"/>
                    <a:pt x="596574" y="38426"/>
                  </a:cubicBezTo>
                  <a:cubicBezTo>
                    <a:pt x="621178" y="63030"/>
                    <a:pt x="635000" y="96400"/>
                    <a:pt x="635000" y="131195"/>
                  </a:cubicBezTo>
                  <a:close/>
                </a:path>
              </a:pathLst>
            </a:custGeom>
            <a:solidFill>
              <a:srgbClr val="FEFFFF"/>
            </a:solidFill>
            <a:ln w="47625" cap="rnd">
              <a:solidFill>
                <a:srgbClr val="6FAF07"/>
              </a:solidFill>
              <a:prstDash val="lgDash"/>
              <a:round/>
            </a:ln>
          </p:spPr>
        </p:sp>
        <p:sp>
          <p:nvSpPr>
            <p:cNvPr id="20" name="TextBox 20"/>
            <p:cNvSpPr txBox="1"/>
            <p:nvPr/>
          </p:nvSpPr>
          <p:spPr>
            <a:xfrm>
              <a:off x="0" y="-76200"/>
              <a:ext cx="635000" cy="542366"/>
            </a:xfrm>
            <a:prstGeom prst="rect">
              <a:avLst/>
            </a:prstGeom>
          </p:spPr>
          <p:txBody>
            <a:bodyPr lIns="47486" tIns="47486" rIns="47486" bIns="47486" rtlCol="0" anchor="ctr"/>
            <a:lstStyle/>
            <a:p>
              <a:pPr algn="ctr">
                <a:lnSpc>
                  <a:spcPts val="6020"/>
                </a:lnSpc>
              </a:pPr>
              <a:endParaRPr/>
            </a:p>
          </p:txBody>
        </p:sp>
      </p:grpSp>
      <p:sp>
        <p:nvSpPr>
          <p:cNvPr id="21" name="Freeform 21"/>
          <p:cNvSpPr/>
          <p:nvPr/>
        </p:nvSpPr>
        <p:spPr>
          <a:xfrm>
            <a:off x="7672946" y="7778362"/>
            <a:ext cx="764382" cy="675435"/>
          </a:xfrm>
          <a:custGeom>
            <a:avLst/>
            <a:gdLst/>
            <a:ahLst/>
            <a:cxnLst/>
            <a:rect l="l" t="t" r="r" b="b"/>
            <a:pathLst>
              <a:path w="764382" h="675435">
                <a:moveTo>
                  <a:pt x="0" y="0"/>
                </a:moveTo>
                <a:lnTo>
                  <a:pt x="764382" y="0"/>
                </a:lnTo>
                <a:lnTo>
                  <a:pt x="764382"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nvGrpSpPr>
          <p:cNvPr id="23" name="Group 23"/>
          <p:cNvGrpSpPr/>
          <p:nvPr/>
        </p:nvGrpSpPr>
        <p:grpSpPr>
          <a:xfrm>
            <a:off x="4772701" y="949278"/>
            <a:ext cx="8742597" cy="1322539"/>
            <a:chOff x="0" y="0"/>
            <a:chExt cx="2686494" cy="406400"/>
          </a:xfrm>
        </p:grpSpPr>
        <p:sp>
          <p:nvSpPr>
            <p:cNvPr id="24" name="Freeform 24"/>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25" name="TextBox 25"/>
            <p:cNvSpPr txBox="1"/>
            <p:nvPr/>
          </p:nvSpPr>
          <p:spPr>
            <a:xfrm>
              <a:off x="0" y="-28575"/>
              <a:ext cx="2686494" cy="434975"/>
            </a:xfrm>
            <a:prstGeom prst="rect">
              <a:avLst/>
            </a:prstGeom>
          </p:spPr>
          <p:txBody>
            <a:bodyPr lIns="50800" tIns="50800" rIns="50800" bIns="50800" rtlCol="0" anchor="ctr"/>
            <a:lstStyle/>
            <a:p>
              <a:pPr algn="ctr">
                <a:lnSpc>
                  <a:spcPts val="2659"/>
                </a:lnSpc>
              </a:pPr>
              <a:endParaRPr/>
            </a:p>
          </p:txBody>
        </p:sp>
      </p:grpSp>
      <p:sp>
        <p:nvSpPr>
          <p:cNvPr id="26" name="TextBox 26"/>
          <p:cNvSpPr txBox="1"/>
          <p:nvPr/>
        </p:nvSpPr>
        <p:spPr>
          <a:xfrm>
            <a:off x="4888348" y="1209710"/>
            <a:ext cx="8511304" cy="83356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lvl="0" algn="ctr">
              <a:lnSpc>
                <a:spcPts val="6473"/>
              </a:lnSpc>
            </a:pPr>
            <a:r>
              <a:rPr lang="vi-VN" sz="6600" b="1">
                <a:latin typeface="Times New Roman" panose="02020603050405020304" pitchFamily="18" charset="0"/>
                <a:cs typeface="Times New Roman" panose="02020603050405020304" pitchFamily="18" charset="0"/>
              </a:rPr>
              <a:t>Yêu cầu của đoạn văn</a:t>
            </a:r>
            <a:endParaRPr lang="en-US" sz="6000">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27" name="TextBox 27"/>
          <p:cNvSpPr txBox="1"/>
          <p:nvPr/>
        </p:nvSpPr>
        <p:spPr>
          <a:xfrm>
            <a:off x="2503895" y="3071130"/>
            <a:ext cx="1210492" cy="796134"/>
          </a:xfrm>
          <a:prstGeom prst="rect">
            <a:avLst/>
          </a:prstGeom>
        </p:spPr>
        <p:txBody>
          <a:bodyPr lIns="0" tIns="0" rIns="0" bIns="0" rtlCol="0" anchor="t">
            <a:spAutoFit/>
          </a:bodyPr>
          <a:lstStyle/>
          <a:p>
            <a:pPr marL="0" lvl="0" indent="0" algn="ctr">
              <a:lnSpc>
                <a:spcPts val="6531"/>
              </a:lnSpc>
              <a:spcBef>
                <a:spcPct val="0"/>
              </a:spcBef>
            </a:pPr>
            <a:r>
              <a:rPr lang="en-US" sz="4354">
                <a:solidFill>
                  <a:srgbClr val="6FAF07"/>
                </a:solidFill>
                <a:latin typeface="Genty Sans"/>
                <a:ea typeface="Genty Sans"/>
                <a:cs typeface="Genty Sans"/>
                <a:sym typeface="Genty Sans"/>
              </a:rPr>
              <a:t>1</a:t>
            </a:r>
          </a:p>
        </p:txBody>
      </p:sp>
      <p:sp>
        <p:nvSpPr>
          <p:cNvPr id="28" name="TextBox 28"/>
          <p:cNvSpPr txBox="1"/>
          <p:nvPr/>
        </p:nvSpPr>
        <p:spPr>
          <a:xfrm>
            <a:off x="3360856" y="3902839"/>
            <a:ext cx="4592825" cy="2954655"/>
          </a:xfrm>
          <a:prstGeom prst="rect">
            <a:avLst/>
          </a:prstGeom>
        </p:spPr>
        <p:txBody>
          <a:bodyPr lIns="0" tIns="0" rIns="0" bIns="0" rtlCol="0" anchor="t">
            <a:spAutoFit/>
          </a:bodyPr>
          <a:lstStyle/>
          <a:p>
            <a:pPr algn="ctr"/>
            <a:r>
              <a:rPr lang="vi-VN" sz="4800" b="1" i="1" smtClean="0">
                <a:latin typeface="Times New Roman" panose="02020603050405020304" pitchFamily="18" charset="0"/>
                <a:cs typeface="Times New Roman" panose="02020603050405020304" pitchFamily="18" charset="0"/>
              </a:rPr>
              <a:t>Hình thức</a:t>
            </a:r>
          </a:p>
          <a:p>
            <a:pPr algn="just"/>
            <a:r>
              <a:rPr lang="vi-VN" sz="4800"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L</a:t>
            </a:r>
            <a:r>
              <a:rPr lang="vi-VN" sz="4800" smtClean="0">
                <a:latin typeface="Times New Roman" panose="02020603050405020304" pitchFamily="18" charset="0"/>
                <a:cs typeface="Times New Roman" panose="02020603050405020304" pitchFamily="18" charset="0"/>
              </a:rPr>
              <a:t>à </a:t>
            </a:r>
            <a:r>
              <a:rPr lang="vi-VN" sz="4800">
                <a:latin typeface="Times New Roman" panose="02020603050405020304" pitchFamily="18" charset="0"/>
                <a:cs typeface="Times New Roman" panose="02020603050405020304" pitchFamily="18" charset="0"/>
              </a:rPr>
              <a:t>một đoạn văn tự sự, có độ dài từ 8- 10 dòng.</a:t>
            </a:r>
            <a:endParaRPr lang="en-GB" sz="4800">
              <a:latin typeface="Times New Roman" panose="02020603050405020304" pitchFamily="18" charset="0"/>
              <a:cs typeface="Times New Roman" panose="02020603050405020304" pitchFamily="18" charset="0"/>
            </a:endParaRPr>
          </a:p>
        </p:txBody>
      </p:sp>
      <p:sp>
        <p:nvSpPr>
          <p:cNvPr id="29" name="TextBox 29"/>
          <p:cNvSpPr txBox="1"/>
          <p:nvPr/>
        </p:nvSpPr>
        <p:spPr>
          <a:xfrm>
            <a:off x="8725972" y="2981529"/>
            <a:ext cx="1106455" cy="796134"/>
          </a:xfrm>
          <a:prstGeom prst="rect">
            <a:avLst/>
          </a:prstGeom>
        </p:spPr>
        <p:txBody>
          <a:bodyPr lIns="0" tIns="0" rIns="0" bIns="0" rtlCol="0" anchor="t">
            <a:spAutoFit/>
          </a:bodyPr>
          <a:lstStyle/>
          <a:p>
            <a:pPr marL="0" lvl="0" indent="0" algn="ctr">
              <a:lnSpc>
                <a:spcPts val="6531"/>
              </a:lnSpc>
              <a:spcBef>
                <a:spcPct val="0"/>
              </a:spcBef>
            </a:pPr>
            <a:r>
              <a:rPr lang="en-US" sz="4354">
                <a:solidFill>
                  <a:srgbClr val="6FAF07"/>
                </a:solidFill>
                <a:latin typeface="Genty Sans"/>
                <a:ea typeface="Genty Sans"/>
                <a:cs typeface="Genty Sans"/>
                <a:sym typeface="Genty Sans"/>
              </a:rPr>
              <a:t>2</a:t>
            </a:r>
          </a:p>
        </p:txBody>
      </p:sp>
      <p:sp>
        <p:nvSpPr>
          <p:cNvPr id="31" name="TextBox 31"/>
          <p:cNvSpPr txBox="1"/>
          <p:nvPr/>
        </p:nvSpPr>
        <p:spPr>
          <a:xfrm>
            <a:off x="9296401" y="3735715"/>
            <a:ext cx="5715000" cy="3693319"/>
          </a:xfrm>
          <a:prstGeom prst="rect">
            <a:avLst/>
          </a:prstGeom>
        </p:spPr>
        <p:txBody>
          <a:bodyPr wrap="square" lIns="0" tIns="0" rIns="0" bIns="0" rtlCol="0" anchor="t">
            <a:spAutoFit/>
          </a:bodyPr>
          <a:lstStyle/>
          <a:p>
            <a:pPr algn="ctr"/>
            <a:r>
              <a:rPr lang="vi-VN" sz="4000" b="1" i="1" smtClean="0">
                <a:latin typeface="Times New Roman" panose="02020603050405020304" pitchFamily="18" charset="0"/>
                <a:cs typeface="Times New Roman" panose="02020603050405020304" pitchFamily="18" charset="0"/>
              </a:rPr>
              <a:t>Nội dung</a:t>
            </a:r>
            <a:endParaRPr lang="en-GB" sz="4000">
              <a:latin typeface="Times New Roman" panose="02020603050405020304" pitchFamily="18" charset="0"/>
              <a:cs typeface="Times New Roman" panose="02020603050405020304" pitchFamily="18" charset="0"/>
            </a:endParaRPr>
          </a:p>
          <a:p>
            <a:pPr algn="just"/>
            <a:r>
              <a:rPr lang="vi-VN" sz="4000" b="1" i="1">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Về chủ đề </a:t>
            </a:r>
            <a:r>
              <a:rPr lang="vi-VN" sz="4000" b="1" i="1">
                <a:latin typeface="Times New Roman" panose="02020603050405020304" pitchFamily="18" charset="0"/>
                <a:cs typeface="Times New Roman" panose="02020603050405020304" pitchFamily="18" charset="0"/>
              </a:rPr>
              <a:t>tinh thần yêu nước của nhân dân ta.</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Trong đó có dẫn trực tiếp một trong các ý kiến của Chủ tịch Hồ Chí Minh.</a:t>
            </a:r>
            <a:endParaRPr lang="en-GB" sz="4000">
              <a:latin typeface="Times New Roman" panose="02020603050405020304" pitchFamily="18" charset="0"/>
              <a:cs typeface="Times New Roman" panose="02020603050405020304" pitchFamily="18" charset="0"/>
            </a:endParaRPr>
          </a:p>
        </p:txBody>
      </p:sp>
      <p:sp>
        <p:nvSpPr>
          <p:cNvPr id="32" name="Freeform 32"/>
          <p:cNvSpPr/>
          <p:nvPr/>
        </p:nvSpPr>
        <p:spPr>
          <a:xfrm>
            <a:off x="14911907" y="7787433"/>
            <a:ext cx="764382" cy="675435"/>
          </a:xfrm>
          <a:custGeom>
            <a:avLst/>
            <a:gdLst/>
            <a:ahLst/>
            <a:cxnLst/>
            <a:rect l="l" t="t" r="r" b="b"/>
            <a:pathLst>
              <a:path w="764382" h="675435">
                <a:moveTo>
                  <a:pt x="0" y="0"/>
                </a:moveTo>
                <a:lnTo>
                  <a:pt x="764381" y="0"/>
                </a:lnTo>
                <a:lnTo>
                  <a:pt x="764381"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16" presetClass="entr" presetSubtype="2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16" presetClass="entr" presetSubtype="2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par>
                                <p:cTn id="27" presetID="16" presetClass="entr" presetSubtype="21"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Vertical)">
                                      <p:cBhvr>
                                        <p:cTn id="29" dur="500"/>
                                        <p:tgtEl>
                                          <p:spTgt spid="18"/>
                                        </p:tgtEl>
                                      </p:cBhvr>
                                    </p:animEffect>
                                  </p:childTnLst>
                                </p:cTn>
                              </p:par>
                              <p:par>
                                <p:cTn id="30" presetID="16" presetClass="entr" presetSubtype="21"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arn(inVertical)">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6"/>
          <p:cNvGrpSpPr/>
          <p:nvPr/>
        </p:nvGrpSpPr>
        <p:grpSpPr>
          <a:xfrm>
            <a:off x="1755690" y="1261925"/>
            <a:ext cx="14799931" cy="7647770"/>
            <a:chOff x="0" y="0"/>
            <a:chExt cx="3897924" cy="2014227"/>
          </a:xfrm>
        </p:grpSpPr>
        <p:sp>
          <p:nvSpPr>
            <p:cNvPr id="9"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10"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Rectangle 5"/>
          <p:cNvSpPr/>
          <p:nvPr/>
        </p:nvSpPr>
        <p:spPr>
          <a:xfrm>
            <a:off x="2019300" y="1522909"/>
            <a:ext cx="14249400" cy="7017306"/>
          </a:xfrm>
          <a:prstGeom prst="rect">
            <a:avLst/>
          </a:prstGeom>
        </p:spPr>
        <p:txBody>
          <a:bodyPr wrap="square">
            <a:spAutoFit/>
          </a:bodyPr>
          <a:lstStyle/>
          <a:p>
            <a:pPr algn="ctr">
              <a:lnSpc>
                <a:spcPct val="115000"/>
              </a:lnSpc>
              <a:spcAft>
                <a:spcPts val="0"/>
              </a:spcAft>
              <a:tabLst>
                <a:tab pos="1386840" algn="l"/>
              </a:tabLst>
            </a:pPr>
            <a:r>
              <a:rPr lang="vi-VN" sz="3600" b="1">
                <a:solidFill>
                  <a:srgbClr val="FF0000"/>
                </a:solidFill>
                <a:latin typeface="Times New Roman" panose="02020603050405020304" pitchFamily="18" charset="0"/>
                <a:ea typeface="MS Mincho"/>
                <a:cs typeface="Times New Roman" panose="02020603050405020304" pitchFamily="18" charset="0"/>
              </a:rPr>
              <a:t>PHIẾU CHỈNH SỬA BÀI VIẾT</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tabLst>
                <a:tab pos="1386840" algn="l"/>
              </a:tabLst>
            </a:pPr>
            <a:r>
              <a:rPr lang="vi-VN" sz="3600" b="1">
                <a:solidFill>
                  <a:srgbClr val="003366"/>
                </a:solidFill>
                <a:latin typeface="Times New Roman" panose="02020603050405020304" pitchFamily="18" charset="0"/>
                <a:ea typeface="MS Mincho"/>
                <a:cs typeface="Times New Roman" panose="02020603050405020304" pitchFamily="18" charset="0"/>
              </a:rPr>
              <a:t>Nhiệm vụ:</a:t>
            </a:r>
            <a:r>
              <a:rPr lang="vi-VN" sz="3600" b="1">
                <a:solidFill>
                  <a:srgbClr val="0070C0"/>
                </a:solidFill>
                <a:latin typeface="Times New Roman" panose="02020603050405020304" pitchFamily="18" charset="0"/>
                <a:ea typeface="MS Mincho"/>
                <a:cs typeface="Times New Roman" panose="02020603050405020304" pitchFamily="18" charset="0"/>
              </a:rPr>
              <a:t> </a:t>
            </a:r>
            <a:r>
              <a:rPr lang="vi-VN" sz="3600" b="1">
                <a:latin typeface="Times New Roman" panose="02020603050405020304" pitchFamily="18" charset="0"/>
                <a:ea typeface="MS Mincho"/>
                <a:cs typeface="Times New Roman" panose="02020603050405020304" pitchFamily="18" charset="0"/>
              </a:rPr>
              <a:t>Hãy đọc bài viết của mình và hoàn chỉnh bài viết bằng cách trả lời các câu hỏi sau:</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1. Bài viết  đảm bảo hình thức đoạn văn </a:t>
            </a:r>
            <a:r>
              <a:rPr lang="vi-VN" sz="3600" smtClean="0">
                <a:solidFill>
                  <a:srgbClr val="0D0D0D"/>
                </a:solidFill>
                <a:latin typeface="Times New Roman" panose="02020603050405020304" pitchFamily="18" charset="0"/>
                <a:ea typeface="MS Mincho"/>
                <a:cs typeface="Times New Roman" panose="02020603050405020304" pitchFamily="18" charset="0"/>
              </a:rPr>
              <a:t>chưa?..................................</a:t>
            </a:r>
            <a:endParaRPr lang="en-GB" sz="360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2</a:t>
            </a:r>
            <a:r>
              <a:rPr lang="vi-VN" sz="3600">
                <a:solidFill>
                  <a:srgbClr val="0D0D0D"/>
                </a:solidFill>
                <a:latin typeface="Times New Roman" panose="02020603050405020304" pitchFamily="18" charset="0"/>
                <a:ea typeface="MS Mincho"/>
                <a:cs typeface="Times New Roman" panose="02020603050405020304" pitchFamily="18" charset="0"/>
              </a:rPr>
              <a:t>. Nội dung:</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 Đoạn văn có đúng chủ đề </a:t>
            </a:r>
            <a:r>
              <a:rPr lang="vi-VN" sz="3600" b="1" i="1">
                <a:solidFill>
                  <a:srgbClr val="0D0D0D"/>
                </a:solidFill>
                <a:latin typeface="Times New Roman" panose="02020603050405020304" pitchFamily="18" charset="0"/>
                <a:ea typeface="MS Mincho"/>
                <a:cs typeface="Times New Roman" panose="02020603050405020304" pitchFamily="18" charset="0"/>
              </a:rPr>
              <a:t>tinh thần yêu nước của nhân dân ta</a:t>
            </a:r>
            <a:r>
              <a:rPr lang="vi-VN" sz="3600">
                <a:solidFill>
                  <a:srgbClr val="0D0D0D"/>
                </a:solidFill>
                <a:latin typeface="Times New Roman" panose="02020603050405020304" pitchFamily="18" charset="0"/>
                <a:ea typeface="MS Mincho"/>
                <a:cs typeface="Times New Roman" panose="02020603050405020304" pitchFamily="18" charset="0"/>
              </a:rPr>
              <a:t> hay không</a:t>
            </a:r>
            <a:r>
              <a:rPr lang="vi-VN" sz="3600" smtClean="0">
                <a:solidFill>
                  <a:srgbClr val="0D0D0D"/>
                </a:solidFill>
                <a:latin typeface="Times New Roman" panose="02020603050405020304" pitchFamily="18" charset="0"/>
                <a:ea typeface="MS Mincho"/>
                <a:cs typeface="Times New Roman" panose="02020603050405020304" pitchFamily="18" charset="0"/>
              </a:rPr>
              <a:t>?</a:t>
            </a:r>
            <a:r>
              <a:rPr lang="vi-VN" sz="3600">
                <a:latin typeface="Times New Roman" panose="02020603050405020304" pitchFamily="18" charset="0"/>
                <a:ea typeface="MS Mincho"/>
                <a:cs typeface="Times New Roman" panose="02020603050405020304" pitchFamily="18" charset="0"/>
              </a:rPr>
              <a:t> </a:t>
            </a:r>
            <a:r>
              <a:rPr lang="vi-VN" sz="3600" smtClean="0">
                <a:solidFill>
                  <a:srgbClr val="0D0D0D"/>
                </a:solidFill>
                <a:latin typeface="Times New Roman" panose="02020603050405020304" pitchFamily="18" charset="0"/>
                <a:ea typeface="MS Mincho"/>
                <a:cs typeface="Times New Roman" panose="02020603050405020304" pitchFamily="18" charset="0"/>
              </a:rPr>
              <a:t>.................................................................. </a:t>
            </a:r>
            <a:r>
              <a:rPr lang="vi-VN" sz="3600">
                <a:solidFill>
                  <a:srgbClr val="0D0D0D"/>
                </a:solidFill>
                <a:latin typeface="Times New Roman" panose="02020603050405020304" pitchFamily="18" charset="0"/>
                <a:ea typeface="MS Mincho"/>
                <a:cs typeface="Times New Roman" panose="02020603050405020304" pitchFamily="18" charset="0"/>
              </a:rPr>
              <a:t> </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 Đoạn văn có sử dụng cách dẫn trực tiếp một trong các ý kiến của Chủ tịch Hồ Chí Minh hay không</a:t>
            </a:r>
            <a:r>
              <a:rPr lang="vi-VN" sz="3600" smtClean="0">
                <a:solidFill>
                  <a:srgbClr val="0D0D0D"/>
                </a:solidFill>
                <a:latin typeface="Times New Roman" panose="02020603050405020304" pitchFamily="18" charset="0"/>
                <a:ea typeface="MS Mincho"/>
                <a:cs typeface="Times New Roman" panose="02020603050405020304" pitchFamily="18" charset="0"/>
              </a:rPr>
              <a:t>?................................................................... </a:t>
            </a:r>
          </a:p>
          <a:p>
            <a:pPr algn="just">
              <a:lnSpc>
                <a:spcPct val="115000"/>
              </a:lnSpc>
              <a:spcAft>
                <a:spcPts val="0"/>
              </a:spcAft>
              <a:tabLst>
                <a:tab pos="1386840" algn="l"/>
              </a:tabLst>
            </a:pPr>
            <a:r>
              <a:rPr lang="vi-VN" sz="3600" smtClean="0">
                <a:latin typeface="Times New Roman" panose="02020603050405020304" pitchFamily="18" charset="0"/>
                <a:ea typeface="MS Mincho"/>
                <a:cs typeface="Times New Roman" panose="02020603050405020304" pitchFamily="18" charset="0"/>
              </a:rPr>
              <a:t>3</a:t>
            </a:r>
            <a:r>
              <a:rPr lang="vi-VN" sz="3600">
                <a:latin typeface="Times New Roman" panose="02020603050405020304" pitchFamily="18" charset="0"/>
                <a:ea typeface="MS Mincho"/>
                <a:cs typeface="Times New Roman" panose="02020603050405020304" pitchFamily="18" charset="0"/>
              </a:rPr>
              <a:t>. Bài viết có sai chính tả không? Nếu có em sửa chữa như thế nào?</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367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3810001" y="2613873"/>
            <a:ext cx="10896600" cy="4616648"/>
          </a:xfrm>
          <a:prstGeom prst="rect">
            <a:avLst/>
          </a:prstGeom>
        </p:spPr>
        <p:txBody>
          <a:bodyPr wrap="square" lIns="0" tIns="0" rIns="0" bIns="0" rtlCol="0" anchor="t">
            <a:spAutoFit/>
          </a:bodyPr>
          <a:lstStyle/>
          <a:p>
            <a:pPr algn="ctr"/>
            <a:r>
              <a:rPr lang="de-DE" sz="6000" b="1">
                <a:latin typeface="Times New Roman" panose="02020603050405020304" pitchFamily="18" charset="0"/>
                <a:cs typeface="Times New Roman" panose="02020603050405020304" pitchFamily="18" charset="0"/>
              </a:rPr>
              <a:t>Hư</a:t>
            </a:r>
            <a:r>
              <a:rPr lang="vi-VN" sz="6000" b="1">
                <a:latin typeface="Times New Roman" panose="02020603050405020304" pitchFamily="18" charset="0"/>
                <a:cs typeface="Times New Roman" panose="02020603050405020304" pitchFamily="18" charset="0"/>
              </a:rPr>
              <a:t>ớng dẫn học </a:t>
            </a:r>
            <a:r>
              <a:rPr lang="vi-VN" sz="6000" b="1" smtClean="0">
                <a:latin typeface="Times New Roman" panose="02020603050405020304" pitchFamily="18" charset="0"/>
                <a:cs typeface="Times New Roman" panose="02020603050405020304" pitchFamily="18" charset="0"/>
              </a:rPr>
              <a:t>tập</a:t>
            </a:r>
            <a:endParaRPr lang="en-GB" sz="6000">
              <a:latin typeface="Times New Roman" panose="02020603050405020304" pitchFamily="18" charset="0"/>
              <a:cs typeface="Times New Roman" panose="02020603050405020304" pitchFamily="18" charset="0"/>
            </a:endParaRPr>
          </a:p>
          <a:p>
            <a:pPr algn="just"/>
            <a:r>
              <a:rPr lang="vi-VN" sz="6000">
                <a:latin typeface="Times New Roman" panose="02020603050405020304" pitchFamily="18" charset="0"/>
                <a:cs typeface="Times New Roman" panose="02020603050405020304" pitchFamily="18" charset="0"/>
              </a:rPr>
              <a:t>+ Hoàn thành các bài tập</a:t>
            </a:r>
            <a:endParaRPr lang="en-GB" sz="6000">
              <a:latin typeface="Times New Roman" panose="02020603050405020304" pitchFamily="18" charset="0"/>
              <a:cs typeface="Times New Roman" panose="02020603050405020304" pitchFamily="18" charset="0"/>
            </a:endParaRPr>
          </a:p>
          <a:p>
            <a:pPr algn="just"/>
            <a:r>
              <a:rPr lang="vi-VN" sz="6000">
                <a:latin typeface="Times New Roman" panose="02020603050405020304" pitchFamily="18" charset="0"/>
                <a:cs typeface="Times New Roman" panose="02020603050405020304" pitchFamily="18" charset="0"/>
              </a:rPr>
              <a:t>+ Chuẩn bị bài thực hành đọc hiểu văn bản: “</a:t>
            </a:r>
            <a:r>
              <a:rPr lang="vi-VN" sz="6000" i="1">
                <a:latin typeface="Times New Roman" panose="02020603050405020304" pitchFamily="18" charset="0"/>
                <a:cs typeface="Times New Roman" panose="02020603050405020304" pitchFamily="18" charset="0"/>
              </a:rPr>
              <a:t>Chiếc Lược ngà” </a:t>
            </a:r>
            <a:r>
              <a:rPr lang="vi-VN" sz="6000">
                <a:latin typeface="Times New Roman" panose="02020603050405020304" pitchFamily="18" charset="0"/>
                <a:cs typeface="Times New Roman" panose="02020603050405020304" pitchFamily="18" charset="0"/>
              </a:rPr>
              <a:t>(Nguyễn Quang Sáng)</a:t>
            </a:r>
            <a:endParaRPr lang="en-GB" sz="6000">
              <a:latin typeface="Times New Roman" panose="02020603050405020304" pitchFamily="18" charset="0"/>
              <a:cs typeface="Times New Roman" panose="02020603050405020304" pitchFamily="18" charset="0"/>
            </a:endParaRPr>
          </a:p>
        </p:txBody>
      </p:sp>
      <p:sp>
        <p:nvSpPr>
          <p:cNvPr id="14" name="Freeform 9"/>
          <p:cNvSpPr/>
          <p:nvPr/>
        </p:nvSpPr>
        <p:spPr>
          <a:xfrm>
            <a:off x="-3217679"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5" name="Freeform 10"/>
          <p:cNvSpPr/>
          <p:nvPr/>
        </p:nvSpPr>
        <p:spPr>
          <a:xfrm>
            <a:off x="15181556" y="2905587"/>
            <a:ext cx="7350517" cy="7747580"/>
          </a:xfrm>
          <a:custGeom>
            <a:avLst/>
            <a:gdLst/>
            <a:ahLst/>
            <a:cxnLst/>
            <a:rect l="l" t="t" r="r" b="b"/>
            <a:pathLst>
              <a:path w="7350517" h="7747580">
                <a:moveTo>
                  <a:pt x="0" y="0"/>
                </a:moveTo>
                <a:lnTo>
                  <a:pt x="7350517" y="0"/>
                </a:lnTo>
                <a:lnTo>
                  <a:pt x="7350517" y="7747580"/>
                </a:lnTo>
                <a:lnTo>
                  <a:pt x="0" y="77475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644766" y="1028700"/>
            <a:ext cx="15098773" cy="7498499"/>
            <a:chOff x="0" y="0"/>
            <a:chExt cx="3976632" cy="1974913"/>
          </a:xfrm>
        </p:grpSpPr>
        <p:sp>
          <p:nvSpPr>
            <p:cNvPr id="4" name="Freeform 4"/>
            <p:cNvSpPr/>
            <p:nvPr/>
          </p:nvSpPr>
          <p:spPr>
            <a:xfrm>
              <a:off x="0" y="0"/>
              <a:ext cx="3976632" cy="1974913"/>
            </a:xfrm>
            <a:custGeom>
              <a:avLst/>
              <a:gdLst/>
              <a:ahLst/>
              <a:cxnLst/>
              <a:rect l="l" t="t" r="r" b="b"/>
              <a:pathLst>
                <a:path w="3976632" h="1974913">
                  <a:moveTo>
                    <a:pt x="51275" y="0"/>
                  </a:moveTo>
                  <a:lnTo>
                    <a:pt x="3925357" y="0"/>
                  </a:lnTo>
                  <a:cubicBezTo>
                    <a:pt x="3953675" y="0"/>
                    <a:pt x="3976632" y="22957"/>
                    <a:pt x="3976632" y="51275"/>
                  </a:cubicBezTo>
                  <a:lnTo>
                    <a:pt x="3976632" y="1923638"/>
                  </a:lnTo>
                  <a:cubicBezTo>
                    <a:pt x="3976632" y="1951957"/>
                    <a:pt x="3953675" y="1974913"/>
                    <a:pt x="3925357" y="1974913"/>
                  </a:cubicBezTo>
                  <a:lnTo>
                    <a:pt x="51275" y="1974913"/>
                  </a:lnTo>
                  <a:cubicBezTo>
                    <a:pt x="22957" y="1974913"/>
                    <a:pt x="0" y="1951957"/>
                    <a:pt x="0" y="1923638"/>
                  </a:cubicBezTo>
                  <a:lnTo>
                    <a:pt x="0" y="51275"/>
                  </a:lnTo>
                  <a:cubicBezTo>
                    <a:pt x="0" y="22957"/>
                    <a:pt x="22957" y="0"/>
                    <a:pt x="51275" y="0"/>
                  </a:cubicBezTo>
                  <a:close/>
                </a:path>
              </a:pathLst>
            </a:custGeom>
            <a:solidFill>
              <a:srgbClr val="FFFFFF"/>
            </a:solidFill>
            <a:ln cap="rnd">
              <a:noFill/>
              <a:prstDash val="lgDash"/>
              <a:round/>
            </a:ln>
          </p:spPr>
        </p:sp>
        <p:sp>
          <p:nvSpPr>
            <p:cNvPr id="5" name="TextBox 5"/>
            <p:cNvSpPr txBox="1"/>
            <p:nvPr/>
          </p:nvSpPr>
          <p:spPr>
            <a:xfrm>
              <a:off x="0" y="-28575"/>
              <a:ext cx="3976632" cy="2003488"/>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2033072" y="1453638"/>
            <a:ext cx="14322160" cy="6573515"/>
            <a:chOff x="0" y="0"/>
            <a:chExt cx="3772091" cy="1731296"/>
          </a:xfrm>
        </p:grpSpPr>
        <p:sp>
          <p:nvSpPr>
            <p:cNvPr id="7" name="Freeform 7"/>
            <p:cNvSpPr/>
            <p:nvPr/>
          </p:nvSpPr>
          <p:spPr>
            <a:xfrm>
              <a:off x="0" y="0"/>
              <a:ext cx="3772091" cy="1731296"/>
            </a:xfrm>
            <a:custGeom>
              <a:avLst/>
              <a:gdLst/>
              <a:ahLst/>
              <a:cxnLst/>
              <a:rect l="l" t="t" r="r" b="b"/>
              <a:pathLst>
                <a:path w="3772091" h="1731296">
                  <a:moveTo>
                    <a:pt x="54056" y="0"/>
                  </a:moveTo>
                  <a:lnTo>
                    <a:pt x="3718036" y="0"/>
                  </a:lnTo>
                  <a:cubicBezTo>
                    <a:pt x="3747890" y="0"/>
                    <a:pt x="3772091" y="24201"/>
                    <a:pt x="3772091" y="54056"/>
                  </a:cubicBezTo>
                  <a:lnTo>
                    <a:pt x="3772091" y="1677240"/>
                  </a:lnTo>
                  <a:cubicBezTo>
                    <a:pt x="3772091" y="1707095"/>
                    <a:pt x="3747890" y="1731296"/>
                    <a:pt x="3718036" y="1731296"/>
                  </a:cubicBezTo>
                  <a:lnTo>
                    <a:pt x="54056" y="1731296"/>
                  </a:lnTo>
                  <a:cubicBezTo>
                    <a:pt x="24201" y="1731296"/>
                    <a:pt x="0" y="1707095"/>
                    <a:pt x="0" y="1677240"/>
                  </a:cubicBezTo>
                  <a:lnTo>
                    <a:pt x="0" y="54056"/>
                  </a:lnTo>
                  <a:cubicBezTo>
                    <a:pt x="0" y="24201"/>
                    <a:pt x="24201" y="0"/>
                    <a:pt x="54056" y="0"/>
                  </a:cubicBezTo>
                  <a:close/>
                </a:path>
              </a:pathLst>
            </a:custGeom>
            <a:solidFill>
              <a:srgbClr val="FFFFFF"/>
            </a:solidFill>
            <a:ln w="66675" cap="rnd">
              <a:solidFill>
                <a:srgbClr val="6FAF07"/>
              </a:solidFill>
              <a:prstDash val="lgDash"/>
              <a:round/>
            </a:ln>
          </p:spPr>
        </p:sp>
        <p:sp>
          <p:nvSpPr>
            <p:cNvPr id="8" name="TextBox 8"/>
            <p:cNvSpPr txBox="1"/>
            <p:nvPr/>
          </p:nvSpPr>
          <p:spPr>
            <a:xfrm>
              <a:off x="0" y="-28575"/>
              <a:ext cx="3772091" cy="1759871"/>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3217679"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5181556" y="2905587"/>
            <a:ext cx="7350517" cy="7747580"/>
          </a:xfrm>
          <a:custGeom>
            <a:avLst/>
            <a:gdLst/>
            <a:ahLst/>
            <a:cxnLst/>
            <a:rect l="l" t="t" r="r" b="b"/>
            <a:pathLst>
              <a:path w="7350517" h="7747580">
                <a:moveTo>
                  <a:pt x="0" y="0"/>
                </a:moveTo>
                <a:lnTo>
                  <a:pt x="7350517" y="0"/>
                </a:lnTo>
                <a:lnTo>
                  <a:pt x="7350517" y="7747580"/>
                </a:lnTo>
                <a:lnTo>
                  <a:pt x="0" y="77475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1" name="Freeform 11"/>
          <p:cNvSpPr/>
          <p:nvPr/>
        </p:nvSpPr>
        <p:spPr>
          <a:xfrm rot="916814" flipH="1">
            <a:off x="3076544" y="2046225"/>
            <a:ext cx="1031168" cy="1144153"/>
          </a:xfrm>
          <a:custGeom>
            <a:avLst/>
            <a:gdLst/>
            <a:ahLst/>
            <a:cxnLst/>
            <a:rect l="l" t="t" r="r" b="b"/>
            <a:pathLst>
              <a:path w="1031168" h="1144153">
                <a:moveTo>
                  <a:pt x="1031168" y="0"/>
                </a:moveTo>
                <a:lnTo>
                  <a:pt x="0" y="0"/>
                </a:lnTo>
                <a:lnTo>
                  <a:pt x="0" y="1144153"/>
                </a:lnTo>
                <a:lnTo>
                  <a:pt x="1031168" y="1144153"/>
                </a:lnTo>
                <a:lnTo>
                  <a:pt x="1031168"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2" name="Freeform 12"/>
          <p:cNvSpPr/>
          <p:nvPr/>
        </p:nvSpPr>
        <p:spPr>
          <a:xfrm rot="-614184">
            <a:off x="6910" y="510646"/>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3" name="TextBox 13"/>
          <p:cNvSpPr txBox="1"/>
          <p:nvPr/>
        </p:nvSpPr>
        <p:spPr>
          <a:xfrm>
            <a:off x="3442195" y="3307579"/>
            <a:ext cx="11403610" cy="3308598"/>
          </a:xfrm>
          <a:prstGeom prst="rect">
            <a:avLst/>
          </a:prstGeom>
        </p:spPr>
        <p:txBody>
          <a:bodyPr lIns="0" tIns="0" rIns="0" bIns="0" rtlCol="0" anchor="t">
            <a:spAutoFit/>
          </a:bodyPr>
          <a:lstStyle/>
          <a:p>
            <a:pPr algn="ctr">
              <a:lnSpc>
                <a:spcPts val="12867"/>
              </a:lnSpc>
            </a:pPr>
            <a:r>
              <a:rPr lang="en-US" sz="14962" b="1">
                <a:solidFill>
                  <a:srgbClr val="6FAF07"/>
                </a:solidFill>
                <a:latin typeface="Times New Roman" panose="02020603050405020304" pitchFamily="18" charset="0"/>
                <a:ea typeface="Genty Sans"/>
                <a:cs typeface="Times New Roman" panose="02020603050405020304" pitchFamily="18" charset="0"/>
                <a:sym typeface="Genty Sans"/>
              </a:rPr>
              <a:t>THANK YOU</a:t>
            </a:r>
          </a:p>
        </p:txBody>
      </p:sp>
      <p:sp>
        <p:nvSpPr>
          <p:cNvPr id="16" name="Freeform 16"/>
          <p:cNvSpPr/>
          <p:nvPr/>
        </p:nvSpPr>
        <p:spPr>
          <a:xfrm>
            <a:off x="6206905" y="-10177"/>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7" name="Freeform 17"/>
          <p:cNvSpPr/>
          <p:nvPr/>
        </p:nvSpPr>
        <p:spPr>
          <a:xfrm rot="879877">
            <a:off x="12446721" y="710243"/>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3485642" y="478853"/>
            <a:ext cx="13796971" cy="9329295"/>
            <a:chOff x="0" y="0"/>
            <a:chExt cx="3416913" cy="2310463"/>
          </a:xfrm>
        </p:grpSpPr>
        <p:sp>
          <p:nvSpPr>
            <p:cNvPr id="4" name="Freeform 4"/>
            <p:cNvSpPr/>
            <p:nvPr/>
          </p:nvSpPr>
          <p:spPr>
            <a:xfrm>
              <a:off x="0" y="0"/>
              <a:ext cx="3416913" cy="2310463"/>
            </a:xfrm>
            <a:custGeom>
              <a:avLst/>
              <a:gdLst/>
              <a:ahLst/>
              <a:cxnLst/>
              <a:rect l="l" t="t" r="r" b="b"/>
              <a:pathLst>
                <a:path w="3416913" h="2310463">
                  <a:moveTo>
                    <a:pt x="28057" y="0"/>
                  </a:moveTo>
                  <a:lnTo>
                    <a:pt x="3388857" y="0"/>
                  </a:lnTo>
                  <a:cubicBezTo>
                    <a:pt x="3396298" y="0"/>
                    <a:pt x="3403434" y="2956"/>
                    <a:pt x="3408695" y="8218"/>
                  </a:cubicBezTo>
                  <a:cubicBezTo>
                    <a:pt x="3413957" y="13479"/>
                    <a:pt x="3416913" y="20616"/>
                    <a:pt x="3416913" y="28057"/>
                  </a:cubicBezTo>
                  <a:lnTo>
                    <a:pt x="3416913" y="2282406"/>
                  </a:lnTo>
                  <a:cubicBezTo>
                    <a:pt x="3416913" y="2289847"/>
                    <a:pt x="3413957" y="2296984"/>
                    <a:pt x="3408695" y="2302245"/>
                  </a:cubicBezTo>
                  <a:cubicBezTo>
                    <a:pt x="3403434" y="2307507"/>
                    <a:pt x="3396298" y="2310463"/>
                    <a:pt x="3388857" y="2310463"/>
                  </a:cubicBezTo>
                  <a:lnTo>
                    <a:pt x="28057" y="2310463"/>
                  </a:lnTo>
                  <a:cubicBezTo>
                    <a:pt x="20616" y="2310463"/>
                    <a:pt x="13479" y="2307507"/>
                    <a:pt x="8218" y="2302245"/>
                  </a:cubicBezTo>
                  <a:cubicBezTo>
                    <a:pt x="2956" y="2296984"/>
                    <a:pt x="0" y="2289847"/>
                    <a:pt x="0" y="2282406"/>
                  </a:cubicBezTo>
                  <a:lnTo>
                    <a:pt x="0" y="28057"/>
                  </a:lnTo>
                  <a:cubicBezTo>
                    <a:pt x="0" y="20616"/>
                    <a:pt x="2956" y="13479"/>
                    <a:pt x="8218" y="8218"/>
                  </a:cubicBezTo>
                  <a:cubicBezTo>
                    <a:pt x="13479" y="2956"/>
                    <a:pt x="20616" y="0"/>
                    <a:pt x="28057"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3416913" cy="2339038"/>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4247590" y="1154010"/>
            <a:ext cx="12308032" cy="7978980"/>
            <a:chOff x="0" y="0"/>
            <a:chExt cx="3241622" cy="2101460"/>
          </a:xfrm>
        </p:grpSpPr>
        <p:sp>
          <p:nvSpPr>
            <p:cNvPr id="7" name="Freeform 7"/>
            <p:cNvSpPr/>
            <p:nvPr/>
          </p:nvSpPr>
          <p:spPr>
            <a:xfrm>
              <a:off x="0" y="0"/>
              <a:ext cx="3241622" cy="2101460"/>
            </a:xfrm>
            <a:custGeom>
              <a:avLst/>
              <a:gdLst/>
              <a:ahLst/>
              <a:cxnLst/>
              <a:rect l="l" t="t" r="r" b="b"/>
              <a:pathLst>
                <a:path w="3241622" h="2101460">
                  <a:moveTo>
                    <a:pt x="31451" y="0"/>
                  </a:moveTo>
                  <a:lnTo>
                    <a:pt x="3210171" y="0"/>
                  </a:lnTo>
                  <a:cubicBezTo>
                    <a:pt x="3227541" y="0"/>
                    <a:pt x="3241622" y="14081"/>
                    <a:pt x="3241622" y="31451"/>
                  </a:cubicBezTo>
                  <a:lnTo>
                    <a:pt x="3241622" y="2070009"/>
                  </a:lnTo>
                  <a:cubicBezTo>
                    <a:pt x="3241622" y="2078350"/>
                    <a:pt x="3238308" y="2086350"/>
                    <a:pt x="3232410" y="2092248"/>
                  </a:cubicBezTo>
                  <a:cubicBezTo>
                    <a:pt x="3226512" y="2098146"/>
                    <a:pt x="3218512" y="2101460"/>
                    <a:pt x="3210171" y="2101460"/>
                  </a:cubicBezTo>
                  <a:lnTo>
                    <a:pt x="31451" y="2101460"/>
                  </a:lnTo>
                  <a:cubicBezTo>
                    <a:pt x="23109" y="2101460"/>
                    <a:pt x="15110" y="2098146"/>
                    <a:pt x="9212" y="2092248"/>
                  </a:cubicBezTo>
                  <a:cubicBezTo>
                    <a:pt x="3314" y="2086350"/>
                    <a:pt x="0" y="2078350"/>
                    <a:pt x="0" y="2070009"/>
                  </a:cubicBezTo>
                  <a:lnTo>
                    <a:pt x="0" y="31451"/>
                  </a:lnTo>
                  <a:cubicBezTo>
                    <a:pt x="0" y="23109"/>
                    <a:pt x="3314" y="15110"/>
                    <a:pt x="9212" y="9212"/>
                  </a:cubicBezTo>
                  <a:cubicBezTo>
                    <a:pt x="15110" y="3314"/>
                    <a:pt x="23109" y="0"/>
                    <a:pt x="31451"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241622" cy="2130035"/>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971419" y="247086"/>
            <a:ext cx="9290946" cy="9792828"/>
          </a:xfrm>
          <a:custGeom>
            <a:avLst/>
            <a:gdLst/>
            <a:ahLst/>
            <a:cxnLst/>
            <a:rect l="l" t="t" r="r" b="b"/>
            <a:pathLst>
              <a:path w="9290946" h="9792828">
                <a:moveTo>
                  <a:pt x="0" y="0"/>
                </a:moveTo>
                <a:lnTo>
                  <a:pt x="9290946" y="0"/>
                </a:lnTo>
                <a:lnTo>
                  <a:pt x="9290946" y="9792828"/>
                </a:lnTo>
                <a:lnTo>
                  <a:pt x="0" y="979282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3485642" y="9258300"/>
            <a:ext cx="1824745" cy="1028700"/>
          </a:xfrm>
          <a:custGeom>
            <a:avLst/>
            <a:gdLst/>
            <a:ahLst/>
            <a:cxnLst/>
            <a:rect l="l" t="t" r="r" b="b"/>
            <a:pathLst>
              <a:path w="1824745" h="1028700">
                <a:moveTo>
                  <a:pt x="0" y="0"/>
                </a:moveTo>
                <a:lnTo>
                  <a:pt x="1824745" y="0"/>
                </a:lnTo>
                <a:lnTo>
                  <a:pt x="1824745" y="1028700"/>
                </a:lnTo>
                <a:lnTo>
                  <a:pt x="0" y="10287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1" name="Freeform 11"/>
          <p:cNvSpPr/>
          <p:nvPr/>
        </p:nvSpPr>
        <p:spPr>
          <a:xfrm>
            <a:off x="-2478731" y="7109587"/>
            <a:ext cx="4158793" cy="3508509"/>
          </a:xfrm>
          <a:custGeom>
            <a:avLst/>
            <a:gdLst/>
            <a:ahLst/>
            <a:cxnLst/>
            <a:rect l="l" t="t" r="r" b="b"/>
            <a:pathLst>
              <a:path w="4158793" h="3508509">
                <a:moveTo>
                  <a:pt x="0" y="0"/>
                </a:moveTo>
                <a:lnTo>
                  <a:pt x="4158793" y="0"/>
                </a:lnTo>
                <a:lnTo>
                  <a:pt x="4158793" y="3508509"/>
                </a:lnTo>
                <a:lnTo>
                  <a:pt x="0" y="350850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2" name="Freeform 12"/>
          <p:cNvSpPr/>
          <p:nvPr/>
        </p:nvSpPr>
        <p:spPr>
          <a:xfrm>
            <a:off x="2199799" y="8793867"/>
            <a:ext cx="1769877" cy="1493133"/>
          </a:xfrm>
          <a:custGeom>
            <a:avLst/>
            <a:gdLst/>
            <a:ahLst/>
            <a:cxnLst/>
            <a:rect l="l" t="t" r="r" b="b"/>
            <a:pathLst>
              <a:path w="1769877" h="1493133">
                <a:moveTo>
                  <a:pt x="0" y="0"/>
                </a:moveTo>
                <a:lnTo>
                  <a:pt x="1769878" y="0"/>
                </a:lnTo>
                <a:lnTo>
                  <a:pt x="1769878" y="1493133"/>
                </a:lnTo>
                <a:lnTo>
                  <a:pt x="0" y="1493133"/>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3" name="Freeform 13"/>
          <p:cNvSpPr/>
          <p:nvPr/>
        </p:nvSpPr>
        <p:spPr>
          <a:xfrm>
            <a:off x="228668" y="8053558"/>
            <a:ext cx="2856070" cy="2409484"/>
          </a:xfrm>
          <a:custGeom>
            <a:avLst/>
            <a:gdLst/>
            <a:ahLst/>
            <a:cxnLst/>
            <a:rect l="l" t="t" r="r" b="b"/>
            <a:pathLst>
              <a:path w="2856070" h="2409484">
                <a:moveTo>
                  <a:pt x="0" y="0"/>
                </a:moveTo>
                <a:lnTo>
                  <a:pt x="2856070" y="0"/>
                </a:lnTo>
                <a:lnTo>
                  <a:pt x="2856070" y="2409484"/>
                </a:lnTo>
                <a:lnTo>
                  <a:pt x="0" y="240948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4" name="Freeform 14"/>
          <p:cNvSpPr/>
          <p:nvPr/>
        </p:nvSpPr>
        <p:spPr>
          <a:xfrm rot="-1545913">
            <a:off x="4760176" y="7537199"/>
            <a:ext cx="1926601" cy="1667386"/>
          </a:xfrm>
          <a:custGeom>
            <a:avLst/>
            <a:gdLst/>
            <a:ahLst/>
            <a:cxnLst/>
            <a:rect l="l" t="t" r="r" b="b"/>
            <a:pathLst>
              <a:path w="1926601" h="1667386">
                <a:moveTo>
                  <a:pt x="0" y="0"/>
                </a:moveTo>
                <a:lnTo>
                  <a:pt x="1926602" y="0"/>
                </a:lnTo>
                <a:lnTo>
                  <a:pt x="1926602" y="1667386"/>
                </a:lnTo>
                <a:lnTo>
                  <a:pt x="0" y="166738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Freeform 15"/>
          <p:cNvSpPr/>
          <p:nvPr/>
        </p:nvSpPr>
        <p:spPr>
          <a:xfrm rot="-1545913">
            <a:off x="6048097" y="5950121"/>
            <a:ext cx="936540" cy="810532"/>
          </a:xfrm>
          <a:custGeom>
            <a:avLst/>
            <a:gdLst/>
            <a:ahLst/>
            <a:cxnLst/>
            <a:rect l="l" t="t" r="r" b="b"/>
            <a:pathLst>
              <a:path w="936540" h="810532">
                <a:moveTo>
                  <a:pt x="0" y="0"/>
                </a:moveTo>
                <a:lnTo>
                  <a:pt x="936540" y="0"/>
                </a:lnTo>
                <a:lnTo>
                  <a:pt x="936540" y="810532"/>
                </a:lnTo>
                <a:lnTo>
                  <a:pt x="0" y="81053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7" name="TextBox 17"/>
          <p:cNvSpPr txBox="1"/>
          <p:nvPr/>
        </p:nvSpPr>
        <p:spPr>
          <a:xfrm>
            <a:off x="7515150" y="1599808"/>
            <a:ext cx="8775282" cy="6771084"/>
          </a:xfrm>
          <a:prstGeom prst="rect">
            <a:avLst/>
          </a:prstGeom>
        </p:spPr>
        <p:txBody>
          <a:bodyPr wrap="square" lIns="0" tIns="0" rIns="0" bIns="0" rtlCol="0" anchor="t">
            <a:spAutoFit/>
          </a:bodyPr>
          <a:lstStyle/>
          <a:p>
            <a:pPr algn="just"/>
            <a:r>
              <a:rPr lang="nl-NL" sz="4400">
                <a:latin typeface="Times New Roman" panose="02020603050405020304" pitchFamily="18" charset="0"/>
                <a:cs typeface="Times New Roman" panose="02020603050405020304" pitchFamily="18" charset="0"/>
              </a:rPr>
              <a:t>Cô giáo chủ nhiệm nhắn tin cho bạn lớp trưởng với nội dung như sau: “</a:t>
            </a:r>
            <a:r>
              <a:rPr lang="nl-NL" sz="4400" i="1">
                <a:latin typeface="Times New Roman" panose="02020603050405020304" pitchFamily="18" charset="0"/>
                <a:cs typeface="Times New Roman" panose="02020603050405020304" pitchFamily="18" charset="0"/>
              </a:rPr>
              <a:t>Chiều nay, cô không đến trường, hãy thông báo với cả lớp ngày mai lớp ta được nghỉ đón Trung Thu nhé.</a:t>
            </a:r>
            <a:r>
              <a:rPr lang="nl-NL" sz="4400">
                <a:latin typeface="Times New Roman" panose="02020603050405020304" pitchFamily="18" charset="0"/>
                <a:cs typeface="Times New Roman" panose="02020603050405020304" pitchFamily="18" charset="0"/>
              </a:rPr>
              <a:t>”</a:t>
            </a:r>
            <a:endParaRPr lang="en-GB" sz="4400">
              <a:latin typeface="Times New Roman" panose="02020603050405020304" pitchFamily="18" charset="0"/>
              <a:cs typeface="Times New Roman" panose="02020603050405020304" pitchFamily="18" charset="0"/>
            </a:endParaRPr>
          </a:p>
          <a:p>
            <a:pPr algn="just"/>
            <a:r>
              <a:rPr lang="nl-NL" sz="4400">
                <a:latin typeface="Times New Roman" panose="02020603050405020304" pitchFamily="18" charset="0"/>
                <a:cs typeface="Times New Roman" panose="02020603050405020304" pitchFamily="18" charset="0"/>
              </a:rPr>
              <a:t>Nhiệm vụ: em hãy đóng vai bạn lớp trưởng, thông báo lại nội dung trên tới lớp của mình bằng hai cách: tóm tắt nội dung cần thông báo và nhắc lại nguyên văn lời cô nhắn.</a:t>
            </a:r>
            <a:endParaRPr lang="en-GB" sz="4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513110" y="2747966"/>
            <a:ext cx="4160243" cy="5681448"/>
            <a:chOff x="0" y="0"/>
            <a:chExt cx="1095702" cy="1496348"/>
          </a:xfrm>
        </p:grpSpPr>
        <p:sp>
          <p:nvSpPr>
            <p:cNvPr id="10" name="Freeform 1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11" name="TextBox 1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2763717" y="3008757"/>
            <a:ext cx="3700694" cy="5213341"/>
            <a:chOff x="0" y="0"/>
            <a:chExt cx="660400" cy="930336"/>
          </a:xfrm>
        </p:grpSpPr>
        <p:sp>
          <p:nvSpPr>
            <p:cNvPr id="13" name="Freeform 1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14" name="TextBox 1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2986111" y="3248676"/>
            <a:ext cx="3255905" cy="3255905"/>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17" name="TextBox 1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20" name="Group 20"/>
          <p:cNvGrpSpPr/>
          <p:nvPr/>
        </p:nvGrpSpPr>
        <p:grpSpPr>
          <a:xfrm>
            <a:off x="2986111" y="7010827"/>
            <a:ext cx="3255905" cy="775859"/>
            <a:chOff x="0" y="0"/>
            <a:chExt cx="857522" cy="204342"/>
          </a:xfrm>
        </p:grpSpPr>
        <p:sp>
          <p:nvSpPr>
            <p:cNvPr id="21" name="Freeform 2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22" name="TextBox 22"/>
            <p:cNvSpPr txBox="1"/>
            <p:nvPr/>
          </p:nvSpPr>
          <p:spPr>
            <a:xfrm>
              <a:off x="0" y="-28575"/>
              <a:ext cx="857522" cy="23291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3" name="Freeform 23"/>
          <p:cNvSpPr/>
          <p:nvPr/>
        </p:nvSpPr>
        <p:spPr>
          <a:xfrm>
            <a:off x="569024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24" name="Group 24"/>
          <p:cNvGrpSpPr/>
          <p:nvPr/>
        </p:nvGrpSpPr>
        <p:grpSpPr>
          <a:xfrm>
            <a:off x="7022106" y="2747966"/>
            <a:ext cx="4160243" cy="5681448"/>
            <a:chOff x="0" y="0"/>
            <a:chExt cx="1095702" cy="1496348"/>
          </a:xfrm>
        </p:grpSpPr>
        <p:sp>
          <p:nvSpPr>
            <p:cNvPr id="25" name="Freeform 25"/>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26" name="TextBox 26"/>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7" name="Group 27"/>
          <p:cNvGrpSpPr/>
          <p:nvPr/>
        </p:nvGrpSpPr>
        <p:grpSpPr>
          <a:xfrm>
            <a:off x="7251881" y="2969819"/>
            <a:ext cx="3700694" cy="5213341"/>
            <a:chOff x="0" y="0"/>
            <a:chExt cx="660400" cy="930336"/>
          </a:xfrm>
        </p:grpSpPr>
        <p:sp>
          <p:nvSpPr>
            <p:cNvPr id="28" name="Freeform 28"/>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29" name="TextBox 29"/>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0" name="Group 30"/>
          <p:cNvGrpSpPr/>
          <p:nvPr/>
        </p:nvGrpSpPr>
        <p:grpSpPr>
          <a:xfrm>
            <a:off x="7474276" y="3239577"/>
            <a:ext cx="3255905" cy="3255905"/>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32" name="TextBox 32"/>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35" name="Group 35"/>
          <p:cNvGrpSpPr/>
          <p:nvPr/>
        </p:nvGrpSpPr>
        <p:grpSpPr>
          <a:xfrm>
            <a:off x="7474276" y="7001728"/>
            <a:ext cx="3255905" cy="775859"/>
            <a:chOff x="0" y="0"/>
            <a:chExt cx="857522" cy="204342"/>
          </a:xfrm>
        </p:grpSpPr>
        <p:sp>
          <p:nvSpPr>
            <p:cNvPr id="36" name="Freeform 36"/>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37" name="TextBox 37"/>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8" name="Freeform 38"/>
          <p:cNvSpPr/>
          <p:nvPr/>
        </p:nvSpPr>
        <p:spPr>
          <a:xfrm>
            <a:off x="10143757"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39" name="Group 39"/>
          <p:cNvGrpSpPr/>
          <p:nvPr/>
        </p:nvGrpSpPr>
        <p:grpSpPr>
          <a:xfrm>
            <a:off x="11610975" y="2735765"/>
            <a:ext cx="4160243" cy="5681448"/>
            <a:chOff x="0" y="0"/>
            <a:chExt cx="1095702" cy="1496348"/>
          </a:xfrm>
        </p:grpSpPr>
        <p:sp>
          <p:nvSpPr>
            <p:cNvPr id="40" name="Freeform 40"/>
            <p:cNvSpPr/>
            <p:nvPr/>
          </p:nvSpPr>
          <p:spPr>
            <a:xfrm>
              <a:off x="0" y="0"/>
              <a:ext cx="1095702" cy="1496348"/>
            </a:xfrm>
            <a:custGeom>
              <a:avLst/>
              <a:gdLst/>
              <a:ahLst/>
              <a:cxnLst/>
              <a:rect l="l" t="t" r="r" b="b"/>
              <a:pathLst>
                <a:path w="1095702" h="1496348">
                  <a:moveTo>
                    <a:pt x="93046" y="0"/>
                  </a:moveTo>
                  <a:lnTo>
                    <a:pt x="1002655" y="0"/>
                  </a:lnTo>
                  <a:cubicBezTo>
                    <a:pt x="1027333" y="0"/>
                    <a:pt x="1051000" y="9803"/>
                    <a:pt x="1068449" y="27253"/>
                  </a:cubicBezTo>
                  <a:cubicBezTo>
                    <a:pt x="1085899" y="44702"/>
                    <a:pt x="1095702" y="68369"/>
                    <a:pt x="1095702" y="93046"/>
                  </a:cubicBezTo>
                  <a:lnTo>
                    <a:pt x="1095702" y="1403302"/>
                  </a:lnTo>
                  <a:cubicBezTo>
                    <a:pt x="1095702" y="1427979"/>
                    <a:pt x="1085899" y="1451646"/>
                    <a:pt x="1068449" y="1469096"/>
                  </a:cubicBezTo>
                  <a:cubicBezTo>
                    <a:pt x="1051000" y="1486545"/>
                    <a:pt x="1027333" y="1496348"/>
                    <a:pt x="1002655" y="1496348"/>
                  </a:cubicBezTo>
                  <a:lnTo>
                    <a:pt x="93046" y="1496348"/>
                  </a:lnTo>
                  <a:cubicBezTo>
                    <a:pt x="68369" y="1496348"/>
                    <a:pt x="44702" y="1486545"/>
                    <a:pt x="27253" y="1469096"/>
                  </a:cubicBezTo>
                  <a:cubicBezTo>
                    <a:pt x="9803" y="1451646"/>
                    <a:pt x="0" y="1427979"/>
                    <a:pt x="0" y="1403302"/>
                  </a:cubicBezTo>
                  <a:lnTo>
                    <a:pt x="0" y="93046"/>
                  </a:lnTo>
                  <a:cubicBezTo>
                    <a:pt x="0" y="68369"/>
                    <a:pt x="9803" y="44702"/>
                    <a:pt x="27253" y="27253"/>
                  </a:cubicBezTo>
                  <a:cubicBezTo>
                    <a:pt x="44702" y="9803"/>
                    <a:pt x="68369" y="0"/>
                    <a:pt x="93046" y="0"/>
                  </a:cubicBezTo>
                  <a:close/>
                </a:path>
              </a:pathLst>
            </a:custGeom>
            <a:solidFill>
              <a:srgbClr val="66A204"/>
            </a:solidFill>
            <a:ln cap="rnd">
              <a:noFill/>
              <a:prstDash val="dash"/>
              <a:round/>
            </a:ln>
          </p:spPr>
        </p:sp>
        <p:sp>
          <p:nvSpPr>
            <p:cNvPr id="41" name="TextBox 41"/>
            <p:cNvSpPr txBox="1"/>
            <p:nvPr/>
          </p:nvSpPr>
          <p:spPr>
            <a:xfrm>
              <a:off x="0" y="-28575"/>
              <a:ext cx="1095702" cy="152492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2" name="Group 42"/>
          <p:cNvGrpSpPr/>
          <p:nvPr/>
        </p:nvGrpSpPr>
        <p:grpSpPr>
          <a:xfrm>
            <a:off x="11858625" y="2969819"/>
            <a:ext cx="3700694" cy="5213341"/>
            <a:chOff x="0" y="0"/>
            <a:chExt cx="660400" cy="930336"/>
          </a:xfrm>
        </p:grpSpPr>
        <p:sp>
          <p:nvSpPr>
            <p:cNvPr id="43" name="Freeform 43"/>
            <p:cNvSpPr/>
            <p:nvPr/>
          </p:nvSpPr>
          <p:spPr>
            <a:xfrm>
              <a:off x="0" y="0"/>
              <a:ext cx="660400" cy="930336"/>
            </a:xfrm>
            <a:custGeom>
              <a:avLst/>
              <a:gdLst/>
              <a:ahLst/>
              <a:cxnLst/>
              <a:rect l="l" t="t" r="r" b="b"/>
              <a:pathLst>
                <a:path w="660400" h="93033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31113"/>
                  </a:cubicBezTo>
                  <a:lnTo>
                    <a:pt x="660400" y="857246"/>
                  </a:lnTo>
                  <a:cubicBezTo>
                    <a:pt x="660400" y="876631"/>
                    <a:pt x="652700" y="895222"/>
                    <a:pt x="638992" y="908929"/>
                  </a:cubicBezTo>
                  <a:cubicBezTo>
                    <a:pt x="625285" y="922636"/>
                    <a:pt x="606695" y="930336"/>
                    <a:pt x="587310" y="930336"/>
                  </a:cubicBezTo>
                  <a:lnTo>
                    <a:pt x="73090" y="930336"/>
                  </a:lnTo>
                  <a:cubicBezTo>
                    <a:pt x="32723" y="930336"/>
                    <a:pt x="0" y="897613"/>
                    <a:pt x="0" y="857246"/>
                  </a:cubicBezTo>
                  <a:lnTo>
                    <a:pt x="0" y="331558"/>
                  </a:lnTo>
                  <a:cubicBezTo>
                    <a:pt x="1782" y="185660"/>
                    <a:pt x="93019" y="64045"/>
                    <a:pt x="220252" y="19070"/>
                  </a:cubicBezTo>
                  <a:lnTo>
                    <a:pt x="220252" y="19070"/>
                  </a:lnTo>
                  <a:close/>
                </a:path>
              </a:pathLst>
            </a:custGeom>
            <a:solidFill>
              <a:srgbClr val="FFFFFF"/>
            </a:solidFill>
            <a:ln cap="rnd">
              <a:noFill/>
              <a:prstDash val="dash"/>
              <a:round/>
            </a:ln>
          </p:spPr>
        </p:sp>
        <p:sp>
          <p:nvSpPr>
            <p:cNvPr id="44" name="TextBox 44"/>
            <p:cNvSpPr txBox="1"/>
            <p:nvPr/>
          </p:nvSpPr>
          <p:spPr>
            <a:xfrm>
              <a:off x="0" y="98425"/>
              <a:ext cx="660400" cy="8319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45" name="Group 45"/>
          <p:cNvGrpSpPr/>
          <p:nvPr/>
        </p:nvGrpSpPr>
        <p:grpSpPr>
          <a:xfrm>
            <a:off x="12079994" y="3239577"/>
            <a:ext cx="3255905" cy="3255905"/>
            <a:chOff x="0" y="0"/>
            <a:chExt cx="812800" cy="812800"/>
          </a:xfrm>
        </p:grpSpPr>
        <p:sp>
          <p:nvSpPr>
            <p:cNvPr id="46" name="Freeform 4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47625" cap="sq">
              <a:solidFill>
                <a:srgbClr val="ADD829"/>
              </a:solidFill>
              <a:prstDash val="lgDash"/>
              <a:miter/>
            </a:ln>
          </p:spPr>
        </p:sp>
        <p:sp>
          <p:nvSpPr>
            <p:cNvPr id="47" name="TextBox 47"/>
            <p:cNvSpPr txBox="1"/>
            <p:nvPr/>
          </p:nvSpPr>
          <p:spPr>
            <a:xfrm>
              <a:off x="76200" y="28575"/>
              <a:ext cx="660400" cy="708025"/>
            </a:xfrm>
            <a:prstGeom prst="rect">
              <a:avLst/>
            </a:prstGeom>
          </p:spPr>
          <p:txBody>
            <a:bodyPr lIns="50800" tIns="50800" rIns="50800" bIns="50800" rtlCol="0" anchor="ctr"/>
            <a:lstStyle/>
            <a:p>
              <a:pPr algn="ctr">
                <a:lnSpc>
                  <a:spcPts val="2958"/>
                </a:lnSpc>
              </a:pPr>
              <a:endParaRPr>
                <a:solidFill>
                  <a:prstClr val="black"/>
                </a:solidFill>
              </a:endParaRPr>
            </a:p>
          </p:txBody>
        </p:sp>
      </p:grpSp>
      <p:grpSp>
        <p:nvGrpSpPr>
          <p:cNvPr id="50" name="Group 50"/>
          <p:cNvGrpSpPr/>
          <p:nvPr/>
        </p:nvGrpSpPr>
        <p:grpSpPr>
          <a:xfrm>
            <a:off x="12079994" y="7001728"/>
            <a:ext cx="3255905" cy="775859"/>
            <a:chOff x="0" y="0"/>
            <a:chExt cx="857522" cy="204342"/>
          </a:xfrm>
        </p:grpSpPr>
        <p:sp>
          <p:nvSpPr>
            <p:cNvPr id="51" name="Freeform 51"/>
            <p:cNvSpPr/>
            <p:nvPr/>
          </p:nvSpPr>
          <p:spPr>
            <a:xfrm>
              <a:off x="0" y="0"/>
              <a:ext cx="857522" cy="204342"/>
            </a:xfrm>
            <a:custGeom>
              <a:avLst/>
              <a:gdLst/>
              <a:ahLst/>
              <a:cxnLst/>
              <a:rect l="l" t="t" r="r" b="b"/>
              <a:pathLst>
                <a:path w="857522" h="204342">
                  <a:moveTo>
                    <a:pt x="102171" y="0"/>
                  </a:moveTo>
                  <a:lnTo>
                    <a:pt x="755352" y="0"/>
                  </a:lnTo>
                  <a:cubicBezTo>
                    <a:pt x="782449" y="0"/>
                    <a:pt x="808437" y="10764"/>
                    <a:pt x="827597" y="29925"/>
                  </a:cubicBezTo>
                  <a:cubicBezTo>
                    <a:pt x="846758" y="49086"/>
                    <a:pt x="857522" y="75073"/>
                    <a:pt x="857522" y="102171"/>
                  </a:cubicBezTo>
                  <a:lnTo>
                    <a:pt x="857522" y="102171"/>
                  </a:lnTo>
                  <a:cubicBezTo>
                    <a:pt x="857522" y="158598"/>
                    <a:pt x="811779" y="204342"/>
                    <a:pt x="755352" y="204342"/>
                  </a:cubicBezTo>
                  <a:lnTo>
                    <a:pt x="102171" y="204342"/>
                  </a:lnTo>
                  <a:cubicBezTo>
                    <a:pt x="45743" y="204342"/>
                    <a:pt x="0" y="158598"/>
                    <a:pt x="0" y="102171"/>
                  </a:cubicBezTo>
                  <a:lnTo>
                    <a:pt x="0" y="102171"/>
                  </a:lnTo>
                  <a:cubicBezTo>
                    <a:pt x="0" y="45743"/>
                    <a:pt x="45743" y="0"/>
                    <a:pt x="102171" y="0"/>
                  </a:cubicBezTo>
                  <a:close/>
                </a:path>
              </a:pathLst>
            </a:custGeom>
            <a:solidFill>
              <a:srgbClr val="FFFFFF"/>
            </a:solidFill>
            <a:ln w="47625" cap="rnd">
              <a:solidFill>
                <a:srgbClr val="ADD829"/>
              </a:solidFill>
              <a:prstDash val="lgDash"/>
              <a:round/>
            </a:ln>
          </p:spPr>
        </p:sp>
        <p:sp>
          <p:nvSpPr>
            <p:cNvPr id="52" name="TextBox 52"/>
            <p:cNvSpPr txBox="1"/>
            <p:nvPr/>
          </p:nvSpPr>
          <p:spPr>
            <a:xfrm>
              <a:off x="0" y="-28575"/>
              <a:ext cx="857522" cy="23291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53" name="Freeform 53"/>
          <p:cNvSpPr/>
          <p:nvPr/>
        </p:nvSpPr>
        <p:spPr>
          <a:xfrm>
            <a:off x="14768525" y="6714885"/>
            <a:ext cx="652358" cy="653209"/>
          </a:xfrm>
          <a:custGeom>
            <a:avLst/>
            <a:gdLst/>
            <a:ahLst/>
            <a:cxnLst/>
            <a:rect l="l" t="t" r="r" b="b"/>
            <a:pathLst>
              <a:path w="652358" h="653209">
                <a:moveTo>
                  <a:pt x="0" y="0"/>
                </a:moveTo>
                <a:lnTo>
                  <a:pt x="652359" y="0"/>
                </a:lnTo>
                <a:lnTo>
                  <a:pt x="652359" y="653209"/>
                </a:lnTo>
                <a:lnTo>
                  <a:pt x="0" y="653209"/>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grpSp>
        <p:nvGrpSpPr>
          <p:cNvPr id="54" name="Group 54"/>
          <p:cNvGrpSpPr/>
          <p:nvPr/>
        </p:nvGrpSpPr>
        <p:grpSpPr>
          <a:xfrm>
            <a:off x="2513111" y="659863"/>
            <a:ext cx="13258108" cy="1684526"/>
            <a:chOff x="0" y="0"/>
            <a:chExt cx="2686494" cy="406400"/>
          </a:xfrm>
        </p:grpSpPr>
        <p:sp>
          <p:nvSpPr>
            <p:cNvPr id="55" name="Freeform 55"/>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56" name="TextBox 56"/>
            <p:cNvSpPr txBox="1"/>
            <p:nvPr/>
          </p:nvSpPr>
          <p:spPr>
            <a:xfrm>
              <a:off x="0" y="-28575"/>
              <a:ext cx="2686494" cy="43497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7" name="TextBox 57"/>
          <p:cNvSpPr txBox="1"/>
          <p:nvPr/>
        </p:nvSpPr>
        <p:spPr>
          <a:xfrm>
            <a:off x="2470437" y="701704"/>
            <a:ext cx="13035715" cy="1661993"/>
          </a:xfrm>
          <a:prstGeom prst="rect">
            <a:avLst/>
          </a:prstGeom>
        </p:spPr>
        <p:txBody>
          <a:bodyPr wrap="square" lIns="0" tIns="0" rIns="0" bIns="0" rtlCol="0" anchor="t">
            <a:spAutoFit/>
          </a:bodyPr>
          <a:lstStyle/>
          <a:p>
            <a:pPr algn="ctr"/>
            <a:r>
              <a:rPr lang="vi-VN" sz="5400" b="1">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HOẠT ĐỘNG </a:t>
            </a:r>
            <a:r>
              <a:rPr lang="vi-VN" sz="5400" b="1" smtClean="0">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2</a:t>
            </a:r>
          </a:p>
          <a:p>
            <a:pPr algn="ctr"/>
            <a:r>
              <a:rPr lang="vi-VN" sz="5400" b="1" smtClean="0">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nl-NL" sz="5400" b="1">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HÌNH THÀNH KIẾN THỨC MỚI</a:t>
            </a:r>
            <a:endParaRPr lang="en-GB" sz="5400">
              <a:effectLst>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820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par>
                                <p:cTn id="8" presetID="16" presetClass="entr" presetSubtype="21"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644766" y="1028700"/>
            <a:ext cx="15098773" cy="7498499"/>
            <a:chOff x="0" y="0"/>
            <a:chExt cx="3976632" cy="1974913"/>
          </a:xfrm>
        </p:grpSpPr>
        <p:sp>
          <p:nvSpPr>
            <p:cNvPr id="4" name="Freeform 4"/>
            <p:cNvSpPr/>
            <p:nvPr/>
          </p:nvSpPr>
          <p:spPr>
            <a:xfrm>
              <a:off x="0" y="0"/>
              <a:ext cx="3976632" cy="1974913"/>
            </a:xfrm>
            <a:custGeom>
              <a:avLst/>
              <a:gdLst/>
              <a:ahLst/>
              <a:cxnLst/>
              <a:rect l="l" t="t" r="r" b="b"/>
              <a:pathLst>
                <a:path w="3976632" h="1974913">
                  <a:moveTo>
                    <a:pt x="51275" y="0"/>
                  </a:moveTo>
                  <a:lnTo>
                    <a:pt x="3925357" y="0"/>
                  </a:lnTo>
                  <a:cubicBezTo>
                    <a:pt x="3953675" y="0"/>
                    <a:pt x="3976632" y="22957"/>
                    <a:pt x="3976632" y="51275"/>
                  </a:cubicBezTo>
                  <a:lnTo>
                    <a:pt x="3976632" y="1923638"/>
                  </a:lnTo>
                  <a:cubicBezTo>
                    <a:pt x="3976632" y="1951957"/>
                    <a:pt x="3953675" y="1974913"/>
                    <a:pt x="3925357" y="1974913"/>
                  </a:cubicBezTo>
                  <a:lnTo>
                    <a:pt x="51275" y="1974913"/>
                  </a:lnTo>
                  <a:cubicBezTo>
                    <a:pt x="22957" y="1974913"/>
                    <a:pt x="0" y="1951957"/>
                    <a:pt x="0" y="1923638"/>
                  </a:cubicBezTo>
                  <a:lnTo>
                    <a:pt x="0" y="51275"/>
                  </a:lnTo>
                  <a:cubicBezTo>
                    <a:pt x="0" y="22957"/>
                    <a:pt x="22957" y="0"/>
                    <a:pt x="51275" y="0"/>
                  </a:cubicBezTo>
                  <a:close/>
                </a:path>
              </a:pathLst>
            </a:custGeom>
            <a:solidFill>
              <a:srgbClr val="FFFFFF"/>
            </a:solidFill>
            <a:ln cap="rnd">
              <a:noFill/>
              <a:prstDash val="lgDash"/>
              <a:round/>
            </a:ln>
          </p:spPr>
        </p:sp>
        <p:sp>
          <p:nvSpPr>
            <p:cNvPr id="5" name="TextBox 5"/>
            <p:cNvSpPr txBox="1"/>
            <p:nvPr/>
          </p:nvSpPr>
          <p:spPr>
            <a:xfrm>
              <a:off x="0" y="-28575"/>
              <a:ext cx="3976632" cy="200348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2033072" y="1453638"/>
            <a:ext cx="14322160" cy="6573515"/>
            <a:chOff x="0" y="0"/>
            <a:chExt cx="3772091" cy="1731296"/>
          </a:xfrm>
        </p:grpSpPr>
        <p:sp>
          <p:nvSpPr>
            <p:cNvPr id="7" name="Freeform 7"/>
            <p:cNvSpPr/>
            <p:nvPr/>
          </p:nvSpPr>
          <p:spPr>
            <a:xfrm>
              <a:off x="0" y="0"/>
              <a:ext cx="3772091" cy="1731296"/>
            </a:xfrm>
            <a:custGeom>
              <a:avLst/>
              <a:gdLst/>
              <a:ahLst/>
              <a:cxnLst/>
              <a:rect l="l" t="t" r="r" b="b"/>
              <a:pathLst>
                <a:path w="3772091" h="1731296">
                  <a:moveTo>
                    <a:pt x="54056" y="0"/>
                  </a:moveTo>
                  <a:lnTo>
                    <a:pt x="3718036" y="0"/>
                  </a:lnTo>
                  <a:cubicBezTo>
                    <a:pt x="3747890" y="0"/>
                    <a:pt x="3772091" y="24201"/>
                    <a:pt x="3772091" y="54056"/>
                  </a:cubicBezTo>
                  <a:lnTo>
                    <a:pt x="3772091" y="1677240"/>
                  </a:lnTo>
                  <a:cubicBezTo>
                    <a:pt x="3772091" y="1707095"/>
                    <a:pt x="3747890" y="1731296"/>
                    <a:pt x="3718036" y="1731296"/>
                  </a:cubicBezTo>
                  <a:lnTo>
                    <a:pt x="54056" y="1731296"/>
                  </a:lnTo>
                  <a:cubicBezTo>
                    <a:pt x="24201" y="1731296"/>
                    <a:pt x="0" y="1707095"/>
                    <a:pt x="0" y="1677240"/>
                  </a:cubicBezTo>
                  <a:lnTo>
                    <a:pt x="0" y="54056"/>
                  </a:lnTo>
                  <a:cubicBezTo>
                    <a:pt x="0" y="24201"/>
                    <a:pt x="24201" y="0"/>
                    <a:pt x="54056" y="0"/>
                  </a:cubicBezTo>
                  <a:close/>
                </a:path>
              </a:pathLst>
            </a:custGeom>
            <a:solidFill>
              <a:srgbClr val="FFFFFF"/>
            </a:solidFill>
            <a:ln w="66675" cap="rnd">
              <a:solidFill>
                <a:srgbClr val="6FAF07"/>
              </a:solidFill>
              <a:prstDash val="lgDash"/>
              <a:round/>
            </a:ln>
          </p:spPr>
        </p:sp>
        <p:sp>
          <p:nvSpPr>
            <p:cNvPr id="8" name="TextBox 8"/>
            <p:cNvSpPr txBox="1"/>
            <p:nvPr/>
          </p:nvSpPr>
          <p:spPr>
            <a:xfrm>
              <a:off x="0" y="-28575"/>
              <a:ext cx="3772091" cy="175987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3217679" y="3306032"/>
            <a:ext cx="6809806" cy="7177662"/>
          </a:xfrm>
          <a:custGeom>
            <a:avLst/>
            <a:gdLst/>
            <a:ahLst/>
            <a:cxnLst/>
            <a:rect l="l" t="t" r="r" b="b"/>
            <a:pathLst>
              <a:path w="6809806" h="7177662">
                <a:moveTo>
                  <a:pt x="0" y="0"/>
                </a:moveTo>
                <a:lnTo>
                  <a:pt x="6809807" y="0"/>
                </a:lnTo>
                <a:lnTo>
                  <a:pt x="6809807" y="7177661"/>
                </a:lnTo>
                <a:lnTo>
                  <a:pt x="0" y="717766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5181556" y="2905587"/>
            <a:ext cx="7350517" cy="7747580"/>
          </a:xfrm>
          <a:custGeom>
            <a:avLst/>
            <a:gdLst/>
            <a:ahLst/>
            <a:cxnLst/>
            <a:rect l="l" t="t" r="r" b="b"/>
            <a:pathLst>
              <a:path w="7350517" h="7747580">
                <a:moveTo>
                  <a:pt x="0" y="0"/>
                </a:moveTo>
                <a:lnTo>
                  <a:pt x="7350517" y="0"/>
                </a:lnTo>
                <a:lnTo>
                  <a:pt x="7350517" y="7747580"/>
                </a:lnTo>
                <a:lnTo>
                  <a:pt x="0" y="77475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1" name="Freeform 11"/>
          <p:cNvSpPr/>
          <p:nvPr/>
        </p:nvSpPr>
        <p:spPr>
          <a:xfrm rot="916814" flipH="1">
            <a:off x="3076544" y="2046225"/>
            <a:ext cx="1031168" cy="1144153"/>
          </a:xfrm>
          <a:custGeom>
            <a:avLst/>
            <a:gdLst/>
            <a:ahLst/>
            <a:cxnLst/>
            <a:rect l="l" t="t" r="r" b="b"/>
            <a:pathLst>
              <a:path w="1031168" h="1144153">
                <a:moveTo>
                  <a:pt x="1031168" y="0"/>
                </a:moveTo>
                <a:lnTo>
                  <a:pt x="0" y="0"/>
                </a:lnTo>
                <a:lnTo>
                  <a:pt x="0" y="1144153"/>
                </a:lnTo>
                <a:lnTo>
                  <a:pt x="1031168" y="1144153"/>
                </a:lnTo>
                <a:lnTo>
                  <a:pt x="1031168"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2" name="Freeform 12"/>
          <p:cNvSpPr/>
          <p:nvPr/>
        </p:nvSpPr>
        <p:spPr>
          <a:xfrm rot="-614184">
            <a:off x="6910" y="510646"/>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4" name="TextBox 14"/>
          <p:cNvSpPr txBox="1"/>
          <p:nvPr/>
        </p:nvSpPr>
        <p:spPr>
          <a:xfrm>
            <a:off x="4628557" y="2663357"/>
            <a:ext cx="8417253" cy="2215991"/>
          </a:xfrm>
          <a:prstGeom prst="rect">
            <a:avLst/>
          </a:prstGeom>
        </p:spPr>
        <p:txBody>
          <a:bodyPr wrap="square" lIns="0" tIns="0" rIns="0" bIns="0" rtlCol="0" anchor="t">
            <a:spAutoFit/>
          </a:bodyPr>
          <a:lstStyle/>
          <a:p>
            <a:pPr algn="ctr"/>
            <a:r>
              <a:rPr lang="de-DE" sz="7200" b="1">
                <a:latin typeface="Times New Roman" panose="02020603050405020304" pitchFamily="18" charset="0"/>
                <a:cs typeface="Times New Roman" panose="02020603050405020304" pitchFamily="18" charset="0"/>
              </a:rPr>
              <a:t>I. </a:t>
            </a:r>
            <a:r>
              <a:rPr lang="nl-NL" sz="7200" b="1">
                <a:latin typeface="Times New Roman" panose="02020603050405020304" pitchFamily="18" charset="0"/>
                <a:cs typeface="Times New Roman" panose="02020603050405020304" pitchFamily="18" charset="0"/>
              </a:rPr>
              <a:t>Cách dẫn trực tiếp, cách dẫn gián tiếp</a:t>
            </a:r>
            <a:endParaRPr lang="en-US" sz="7200" spc="3">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15" name="TextBox 15"/>
          <p:cNvSpPr txBox="1"/>
          <p:nvPr/>
        </p:nvSpPr>
        <p:spPr>
          <a:xfrm>
            <a:off x="5486400" y="5345254"/>
            <a:ext cx="5630406" cy="1107996"/>
          </a:xfrm>
          <a:prstGeom prst="rect">
            <a:avLst/>
          </a:prstGeom>
        </p:spPr>
        <p:txBody>
          <a:bodyPr lIns="0" tIns="0" rIns="0" bIns="0" rtlCol="0" anchor="t">
            <a:spAutoFit/>
          </a:bodyPr>
          <a:lstStyle/>
          <a:p>
            <a:pPr algn="ctr"/>
            <a:r>
              <a:rPr lang="nl-NL" sz="7200" b="1">
                <a:latin typeface="Times New Roman" panose="02020603050405020304" pitchFamily="18" charset="0"/>
                <a:cs typeface="Times New Roman" panose="02020603050405020304" pitchFamily="18" charset="0"/>
              </a:rPr>
              <a:t>1. Ví dụ</a:t>
            </a:r>
            <a:endParaRPr lang="en-US" sz="7200" spc="5">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16" name="Freeform 16"/>
          <p:cNvSpPr/>
          <p:nvPr/>
        </p:nvSpPr>
        <p:spPr>
          <a:xfrm>
            <a:off x="6206905" y="-10177"/>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7" name="Freeform 17"/>
          <p:cNvSpPr/>
          <p:nvPr/>
        </p:nvSpPr>
        <p:spPr>
          <a:xfrm rot="879877">
            <a:off x="12446721" y="710243"/>
            <a:ext cx="5874190" cy="1420486"/>
          </a:xfrm>
          <a:custGeom>
            <a:avLst/>
            <a:gdLst/>
            <a:ahLst/>
            <a:cxnLst/>
            <a:rect l="l" t="t" r="r" b="b"/>
            <a:pathLst>
              <a:path w="5874190" h="1420486">
                <a:moveTo>
                  <a:pt x="0" y="0"/>
                </a:moveTo>
                <a:lnTo>
                  <a:pt x="5874190" y="0"/>
                </a:lnTo>
                <a:lnTo>
                  <a:pt x="5874190" y="1420486"/>
                </a:lnTo>
                <a:lnTo>
                  <a:pt x="0" y="1420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Tree>
    <p:extLst>
      <p:ext uri="{BB962C8B-B14F-4D97-AF65-F5344CB8AC3E}">
        <p14:creationId xmlns:p14="http://schemas.microsoft.com/office/powerpoint/2010/main" val="47723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133600" y="2190074"/>
            <a:ext cx="6454723" cy="6060723"/>
            <a:chOff x="0" y="0"/>
            <a:chExt cx="795276" cy="667726"/>
          </a:xfrm>
        </p:grpSpPr>
        <p:sp>
          <p:nvSpPr>
            <p:cNvPr id="10" name="Freeform 10"/>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1" name="TextBox 11"/>
            <p:cNvSpPr txBox="1"/>
            <p:nvPr/>
          </p:nvSpPr>
          <p:spPr>
            <a:xfrm>
              <a:off x="0" y="-76200"/>
              <a:ext cx="795276" cy="743926"/>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15" name="Group 15"/>
          <p:cNvGrpSpPr/>
          <p:nvPr/>
        </p:nvGrpSpPr>
        <p:grpSpPr>
          <a:xfrm>
            <a:off x="9594093" y="2171700"/>
            <a:ext cx="6484107" cy="6060723"/>
            <a:chOff x="0" y="0"/>
            <a:chExt cx="795276" cy="667726"/>
          </a:xfrm>
        </p:grpSpPr>
        <p:sp>
          <p:nvSpPr>
            <p:cNvPr id="16" name="Freeform 16"/>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7" name="TextBox 17"/>
            <p:cNvSpPr txBox="1"/>
            <p:nvPr/>
          </p:nvSpPr>
          <p:spPr>
            <a:xfrm>
              <a:off x="0" y="-76200"/>
              <a:ext cx="795276" cy="743926"/>
            </a:xfrm>
            <a:prstGeom prst="rect">
              <a:avLst/>
            </a:prstGeom>
          </p:spPr>
          <p:txBody>
            <a:bodyPr lIns="47486" tIns="47486" rIns="47486" bIns="47486" rtlCol="0" anchor="ctr"/>
            <a:lstStyle/>
            <a:p>
              <a:pPr algn="ctr">
                <a:lnSpc>
                  <a:spcPts val="6160"/>
                </a:lnSpc>
              </a:pPr>
              <a:endParaRPr>
                <a:solidFill>
                  <a:prstClr val="black"/>
                </a:solidFill>
              </a:endParaRPr>
            </a:p>
          </p:txBody>
        </p:sp>
      </p:grpSp>
      <p:sp>
        <p:nvSpPr>
          <p:cNvPr id="21" name="Freeform 21"/>
          <p:cNvSpPr/>
          <p:nvPr/>
        </p:nvSpPr>
        <p:spPr>
          <a:xfrm>
            <a:off x="8379254" y="7787433"/>
            <a:ext cx="764382" cy="675435"/>
          </a:xfrm>
          <a:custGeom>
            <a:avLst/>
            <a:gdLst/>
            <a:ahLst/>
            <a:cxnLst/>
            <a:rect l="l" t="t" r="r" b="b"/>
            <a:pathLst>
              <a:path w="764382" h="675435">
                <a:moveTo>
                  <a:pt x="0" y="0"/>
                </a:moveTo>
                <a:lnTo>
                  <a:pt x="764382" y="0"/>
                </a:lnTo>
                <a:lnTo>
                  <a:pt x="764382"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22" name="TextBox 22"/>
          <p:cNvSpPr txBox="1"/>
          <p:nvPr/>
        </p:nvSpPr>
        <p:spPr>
          <a:xfrm>
            <a:off x="2626454" y="6845144"/>
            <a:ext cx="5752795" cy="1231106"/>
          </a:xfrm>
          <a:prstGeom prst="rect">
            <a:avLst/>
          </a:prstGeom>
        </p:spPr>
        <p:txBody>
          <a:bodyPr wrap="square" lIns="0" tIns="0" rIns="0" bIns="0" rtlCol="0" anchor="t">
            <a:spAutoFit/>
          </a:bodyPr>
          <a:lstStyle/>
          <a:p>
            <a:pPr algn="just">
              <a:lnSpc>
                <a:spcPts val="4799"/>
              </a:lnSpc>
              <a:spcBef>
                <a:spcPct val="0"/>
              </a:spcBef>
            </a:pPr>
            <a:r>
              <a:rPr lang="vi-VN" sz="3600">
                <a:latin typeface="Times New Roman" panose="02020603050405020304" pitchFamily="18" charset="0"/>
                <a:cs typeface="Times New Roman" panose="02020603050405020304" pitchFamily="18" charset="0"/>
              </a:rPr>
              <a:t>=</a:t>
            </a:r>
            <a:r>
              <a:rPr lang="nl-NL" sz="3600">
                <a:latin typeface="Times New Roman" panose="02020603050405020304" pitchFamily="18" charset="0"/>
                <a:cs typeface="Times New Roman" panose="02020603050405020304" pitchFamily="18" charset="0"/>
              </a:rPr>
              <a:t>&gt; Dẫn gián tiếp ý nghĩ của nhân vật</a:t>
            </a:r>
            <a:endParaRPr lang="en-US" sz="3600">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28" name="TextBox 28"/>
          <p:cNvSpPr txBox="1"/>
          <p:nvPr/>
        </p:nvSpPr>
        <p:spPr>
          <a:xfrm>
            <a:off x="2514600" y="2328251"/>
            <a:ext cx="5864654" cy="4431983"/>
          </a:xfrm>
          <a:prstGeom prst="rect">
            <a:avLst/>
          </a:prstGeom>
        </p:spPr>
        <p:txBody>
          <a:bodyPr wrap="square" lIns="0" tIns="0" rIns="0" bIns="0" rtlCol="0" anchor="t">
            <a:spAutoFit/>
          </a:bodyPr>
          <a:lstStyle/>
          <a:p>
            <a:pPr algn="just"/>
            <a:r>
              <a:rPr lang="nl-NL" sz="3600" i="1">
                <a:latin typeface="Times New Roman" panose="02020603050405020304" pitchFamily="18" charset="0"/>
                <a:cs typeface="Times New Roman" panose="02020603050405020304" pitchFamily="18" charset="0"/>
              </a:rPr>
              <a:t>a- Ông kiểm điểm từ người trong óc</a:t>
            </a:r>
            <a:r>
              <a:rPr lang="nl-NL" sz="3600" b="1" i="1">
                <a:latin typeface="Times New Roman" panose="02020603050405020304" pitchFamily="18" charset="0"/>
                <a:cs typeface="Times New Roman" panose="02020603050405020304" pitchFamily="18" charset="0"/>
              </a:rPr>
              <a:t>. Không mà, họ toàn là những người có tinh thần cả mà. Họ đã ở lại làng, quyết tâm một sống một chết với giặc, có đời nào lại cam tâm làm điều nhục nhã ấy! </a:t>
            </a:r>
            <a:r>
              <a:rPr lang="nl-NL" sz="3600">
                <a:latin typeface="Times New Roman" panose="02020603050405020304" pitchFamily="18" charset="0"/>
                <a:cs typeface="Times New Roman" panose="02020603050405020304" pitchFamily="18" charset="0"/>
              </a:rPr>
              <a:t>(Kim Lân)</a:t>
            </a:r>
            <a:endParaRPr lang="en-GB" sz="3600">
              <a:latin typeface="Times New Roman" panose="02020603050405020304" pitchFamily="18" charset="0"/>
              <a:cs typeface="Times New Roman" panose="02020603050405020304" pitchFamily="18" charset="0"/>
            </a:endParaRPr>
          </a:p>
        </p:txBody>
      </p:sp>
      <p:sp>
        <p:nvSpPr>
          <p:cNvPr id="30" name="TextBox 30"/>
          <p:cNvSpPr txBox="1"/>
          <p:nvPr/>
        </p:nvSpPr>
        <p:spPr>
          <a:xfrm>
            <a:off x="10169059" y="5943703"/>
            <a:ext cx="5334173" cy="1107996"/>
          </a:xfrm>
          <a:prstGeom prst="rect">
            <a:avLst/>
          </a:prstGeom>
        </p:spPr>
        <p:txBody>
          <a:bodyPr wrap="square" lIns="0" tIns="0" rIns="0" bIns="0" rtlCol="0" anchor="t">
            <a:spAutoFit/>
          </a:bodyPr>
          <a:lstStyle/>
          <a:p>
            <a:pPr algn="just"/>
            <a:r>
              <a:rPr lang="vi-VN" sz="3600">
                <a:latin typeface="Times New Roman" panose="02020603050405020304" pitchFamily="18" charset="0"/>
                <a:cs typeface="Times New Roman" panose="02020603050405020304" pitchFamily="18" charset="0"/>
              </a:rPr>
              <a:t>=&gt; Dẫn trực tiếp lời nói thành tiếng của nhân vật.</a:t>
            </a:r>
            <a:endParaRPr lang="en-GB" sz="3600">
              <a:latin typeface="Times New Roman" panose="02020603050405020304" pitchFamily="18" charset="0"/>
              <a:cs typeface="Times New Roman" panose="02020603050405020304" pitchFamily="18" charset="0"/>
            </a:endParaRPr>
          </a:p>
        </p:txBody>
      </p:sp>
      <p:sp>
        <p:nvSpPr>
          <p:cNvPr id="31" name="TextBox 31"/>
          <p:cNvSpPr txBox="1"/>
          <p:nvPr/>
        </p:nvSpPr>
        <p:spPr>
          <a:xfrm>
            <a:off x="10127225" y="3317573"/>
            <a:ext cx="5595772" cy="1661993"/>
          </a:xfrm>
          <a:prstGeom prst="rect">
            <a:avLst/>
          </a:prstGeom>
        </p:spPr>
        <p:txBody>
          <a:bodyPr wrap="square" lIns="0" tIns="0" rIns="0" bIns="0" rtlCol="0" anchor="t">
            <a:spAutoFit/>
          </a:bodyPr>
          <a:lstStyle/>
          <a:p>
            <a:pPr algn="just"/>
            <a:r>
              <a:rPr lang="nl-NL" sz="3600" i="1">
                <a:latin typeface="Times New Roman" panose="02020603050405020304" pitchFamily="18" charset="0"/>
                <a:cs typeface="Times New Roman" panose="02020603050405020304" pitchFamily="18" charset="0"/>
              </a:rPr>
              <a:t>b</a:t>
            </a:r>
            <a:r>
              <a:rPr lang="vi-VN" sz="3600" i="1">
                <a:latin typeface="Times New Roman" panose="02020603050405020304" pitchFamily="18" charset="0"/>
                <a:cs typeface="Times New Roman" panose="02020603050405020304" pitchFamily="18" charset="0"/>
              </a:rPr>
              <a:t>- Bà Hai bỗng lại cất tiếng:</a:t>
            </a:r>
            <a:endParaRPr lang="en-GB" sz="3600">
              <a:latin typeface="Times New Roman" panose="02020603050405020304" pitchFamily="18" charset="0"/>
              <a:cs typeface="Times New Roman" panose="02020603050405020304" pitchFamily="18" charset="0"/>
            </a:endParaRPr>
          </a:p>
          <a:p>
            <a:pPr algn="just"/>
            <a:r>
              <a:rPr lang="vi-VN" sz="3600" b="1" i="1">
                <a:latin typeface="Times New Roman" panose="02020603050405020304" pitchFamily="18" charset="0"/>
                <a:cs typeface="Times New Roman" panose="02020603050405020304" pitchFamily="18" charset="0"/>
              </a:rPr>
              <a:t>- Thầy nó ngủ rồi ư? Dậy tôi bảo cái này đã?</a:t>
            </a:r>
            <a:r>
              <a:rPr lang="vi-VN" sz="3600" i="1">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(Kim Lân)</a:t>
            </a:r>
            <a:endParaRPr lang="en-GB" sz="3600">
              <a:latin typeface="Times New Roman" panose="02020603050405020304" pitchFamily="18" charset="0"/>
              <a:cs typeface="Times New Roman" panose="02020603050405020304" pitchFamily="18" charset="0"/>
            </a:endParaRPr>
          </a:p>
        </p:txBody>
      </p:sp>
      <p:sp>
        <p:nvSpPr>
          <p:cNvPr id="32" name="Freeform 32"/>
          <p:cNvSpPr/>
          <p:nvPr/>
        </p:nvSpPr>
        <p:spPr>
          <a:xfrm>
            <a:off x="14911907" y="7787433"/>
            <a:ext cx="764382" cy="675435"/>
          </a:xfrm>
          <a:custGeom>
            <a:avLst/>
            <a:gdLst/>
            <a:ahLst/>
            <a:cxnLst/>
            <a:rect l="l" t="t" r="r" b="b"/>
            <a:pathLst>
              <a:path w="764382" h="675435">
                <a:moveTo>
                  <a:pt x="0" y="0"/>
                </a:moveTo>
                <a:lnTo>
                  <a:pt x="764381" y="0"/>
                </a:lnTo>
                <a:lnTo>
                  <a:pt x="764381"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extLst>
      <p:ext uri="{BB962C8B-B14F-4D97-AF65-F5344CB8AC3E}">
        <p14:creationId xmlns:p14="http://schemas.microsoft.com/office/powerpoint/2010/main" val="376595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inVertical)">
                                      <p:cBhvr>
                                        <p:cTn id="19" dur="500"/>
                                        <p:tgtEl>
                                          <p:spTgt spid="3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barn(inVertic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795216" y="2190074"/>
            <a:ext cx="5793107" cy="6060723"/>
            <a:chOff x="0" y="0"/>
            <a:chExt cx="795276" cy="667726"/>
          </a:xfrm>
        </p:grpSpPr>
        <p:sp>
          <p:nvSpPr>
            <p:cNvPr id="10" name="Freeform 10"/>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1" name="TextBox 11"/>
            <p:cNvSpPr txBox="1"/>
            <p:nvPr/>
          </p:nvSpPr>
          <p:spPr>
            <a:xfrm>
              <a:off x="0" y="-76200"/>
              <a:ext cx="795276" cy="743926"/>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15" name="Group 15"/>
          <p:cNvGrpSpPr/>
          <p:nvPr/>
        </p:nvGrpSpPr>
        <p:grpSpPr>
          <a:xfrm>
            <a:off x="9258300" y="2171700"/>
            <a:ext cx="6520555" cy="6060723"/>
            <a:chOff x="0" y="0"/>
            <a:chExt cx="795276" cy="667726"/>
          </a:xfrm>
        </p:grpSpPr>
        <p:sp>
          <p:nvSpPr>
            <p:cNvPr id="16" name="Freeform 16"/>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7" name="TextBox 17"/>
            <p:cNvSpPr txBox="1"/>
            <p:nvPr/>
          </p:nvSpPr>
          <p:spPr>
            <a:xfrm>
              <a:off x="0" y="-76200"/>
              <a:ext cx="795276" cy="743926"/>
            </a:xfrm>
            <a:prstGeom prst="rect">
              <a:avLst/>
            </a:prstGeom>
          </p:spPr>
          <p:txBody>
            <a:bodyPr lIns="47486" tIns="47486" rIns="47486" bIns="47486" rtlCol="0" anchor="ctr"/>
            <a:lstStyle/>
            <a:p>
              <a:pPr algn="ctr">
                <a:lnSpc>
                  <a:spcPts val="6160"/>
                </a:lnSpc>
              </a:pPr>
              <a:endParaRPr>
                <a:solidFill>
                  <a:prstClr val="black"/>
                </a:solidFill>
              </a:endParaRPr>
            </a:p>
          </p:txBody>
        </p:sp>
      </p:grpSp>
      <p:sp>
        <p:nvSpPr>
          <p:cNvPr id="21" name="Freeform 21"/>
          <p:cNvSpPr/>
          <p:nvPr/>
        </p:nvSpPr>
        <p:spPr>
          <a:xfrm>
            <a:off x="8379254" y="7787433"/>
            <a:ext cx="764382" cy="675435"/>
          </a:xfrm>
          <a:custGeom>
            <a:avLst/>
            <a:gdLst/>
            <a:ahLst/>
            <a:cxnLst/>
            <a:rect l="l" t="t" r="r" b="b"/>
            <a:pathLst>
              <a:path w="764382" h="675435">
                <a:moveTo>
                  <a:pt x="0" y="0"/>
                </a:moveTo>
                <a:lnTo>
                  <a:pt x="764382" y="0"/>
                </a:lnTo>
                <a:lnTo>
                  <a:pt x="764382"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22" name="TextBox 22"/>
          <p:cNvSpPr txBox="1"/>
          <p:nvPr/>
        </p:nvSpPr>
        <p:spPr>
          <a:xfrm>
            <a:off x="3056972" y="6610756"/>
            <a:ext cx="5125840" cy="1231106"/>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=&gt; Dẫn gián tiếp lời nói thành tiếng của nhân vật.</a:t>
            </a:r>
            <a:endParaRPr lang="en-GB" sz="4000">
              <a:latin typeface="Times New Roman" panose="02020603050405020304" pitchFamily="18" charset="0"/>
              <a:cs typeface="Times New Roman" panose="02020603050405020304" pitchFamily="18" charset="0"/>
            </a:endParaRPr>
          </a:p>
        </p:txBody>
      </p:sp>
      <p:sp>
        <p:nvSpPr>
          <p:cNvPr id="28" name="TextBox 28"/>
          <p:cNvSpPr txBox="1"/>
          <p:nvPr/>
        </p:nvSpPr>
        <p:spPr>
          <a:xfrm>
            <a:off x="3014984" y="2663581"/>
            <a:ext cx="5214616" cy="3077766"/>
          </a:xfrm>
          <a:prstGeom prst="rect">
            <a:avLst/>
          </a:prstGeom>
        </p:spPr>
        <p:txBody>
          <a:bodyPr wrap="square" lIns="0" tIns="0" rIns="0" bIns="0" rtlCol="0" anchor="t">
            <a:spAutoFit/>
          </a:bodyPr>
          <a:lstStyle/>
          <a:p>
            <a:pPr algn="just"/>
            <a:r>
              <a:rPr lang="vi-VN" sz="4000" i="1">
                <a:latin typeface="Times New Roman" panose="02020603050405020304" pitchFamily="18" charset="0"/>
                <a:cs typeface="Times New Roman" panose="02020603050405020304" pitchFamily="18" charset="0"/>
              </a:rPr>
              <a:t>c- Anh tìm vô nhà gặp mạ, kể với mạ </a:t>
            </a:r>
            <a:r>
              <a:rPr lang="vi-VN" sz="4000" b="1" i="1">
                <a:latin typeface="Times New Roman" panose="02020603050405020304" pitchFamily="18" charset="0"/>
                <a:cs typeface="Times New Roman" panose="02020603050405020304" pitchFamily="18" charset="0"/>
              </a:rPr>
              <a:t>anh ấy gặp cậu đang theo bộ đội đi qua bên mặt trận…</a:t>
            </a:r>
            <a:r>
              <a:rPr lang="vi-VN" sz="4000" i="1">
                <a:latin typeface="Times New Roman" panose="02020603050405020304" pitchFamily="18" charset="0"/>
                <a:cs typeface="Times New Roman" panose="02020603050405020304" pitchFamily="18" charset="0"/>
              </a:rPr>
              <a:t> </a:t>
            </a:r>
            <a:r>
              <a:rPr lang="en-US" sz="4000">
                <a:latin typeface="Times New Roman" panose="02020603050405020304" pitchFamily="18" charset="0"/>
                <a:cs typeface="Times New Roman" panose="02020603050405020304" pitchFamily="18" charset="0"/>
              </a:rPr>
              <a:t>(Phùng Quán)</a:t>
            </a:r>
            <a:endParaRPr lang="en-GB" sz="4000">
              <a:latin typeface="Times New Roman" panose="02020603050405020304" pitchFamily="18" charset="0"/>
              <a:cs typeface="Times New Roman" panose="02020603050405020304" pitchFamily="18" charset="0"/>
            </a:endParaRPr>
          </a:p>
        </p:txBody>
      </p:sp>
      <p:sp>
        <p:nvSpPr>
          <p:cNvPr id="30" name="TextBox 30"/>
          <p:cNvSpPr txBox="1"/>
          <p:nvPr/>
        </p:nvSpPr>
        <p:spPr>
          <a:xfrm>
            <a:off x="9477227" y="6660688"/>
            <a:ext cx="5746316" cy="1231106"/>
          </a:xfrm>
          <a:prstGeom prst="rect">
            <a:avLst/>
          </a:prstGeom>
        </p:spPr>
        <p:txBody>
          <a:bodyPr wrap="square" lIns="0" tIns="0" rIns="0" bIns="0" rtlCol="0" anchor="t">
            <a:spAutoFit/>
          </a:bodyPr>
          <a:lstStyle/>
          <a:p>
            <a:pPr algn="just"/>
            <a:r>
              <a:rPr lang="nl-NL" sz="4000">
                <a:latin typeface="Times New Roman" panose="02020603050405020304" pitchFamily="18" charset="0"/>
                <a:cs typeface="Times New Roman" panose="02020603050405020304" pitchFamily="18" charset="0"/>
              </a:rPr>
              <a:t>=&gt; Dẫn trực tiếp ý nghĩ của nhân vật</a:t>
            </a:r>
            <a:endParaRPr lang="en-GB" sz="4000">
              <a:solidFill>
                <a:prstClr val="black"/>
              </a:solidFill>
              <a:latin typeface="Times New Roman" panose="02020603050405020304" pitchFamily="18" charset="0"/>
              <a:cs typeface="Times New Roman" panose="02020603050405020304" pitchFamily="18" charset="0"/>
            </a:endParaRPr>
          </a:p>
        </p:txBody>
      </p:sp>
      <p:sp>
        <p:nvSpPr>
          <p:cNvPr id="31" name="TextBox 31"/>
          <p:cNvSpPr txBox="1"/>
          <p:nvPr/>
        </p:nvSpPr>
        <p:spPr>
          <a:xfrm>
            <a:off x="9525000" y="2278298"/>
            <a:ext cx="5867399" cy="4308872"/>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d- </a:t>
            </a:r>
            <a:r>
              <a:rPr lang="vi-VN" sz="4000" i="1">
                <a:latin typeface="Times New Roman" panose="02020603050405020304" pitchFamily="18" charset="0"/>
                <a:cs typeface="Times New Roman" panose="02020603050405020304" pitchFamily="18" charset="0"/>
              </a:rPr>
              <a:t>Trong đầu tôi chợt nảy ra một ước mơ rất trẻ con: “</a:t>
            </a:r>
            <a:r>
              <a:rPr lang="vi-VN" sz="4000" b="1" i="1">
                <a:latin typeface="Times New Roman" panose="02020603050405020304" pitchFamily="18" charset="0"/>
                <a:cs typeface="Times New Roman" panose="02020603050405020304" pitchFamily="18" charset="0"/>
              </a:rPr>
              <a:t>Biết đâu có lúc nào đó mình cũng làm được một chiếc xe như thế nhỉ?”</a:t>
            </a:r>
            <a:r>
              <a:rPr lang="vi-VN" sz="4000">
                <a:latin typeface="Times New Roman" panose="02020603050405020304" pitchFamily="18" charset="0"/>
                <a:cs typeface="Times New Roman" panose="02020603050405020304" pitchFamily="18" charset="0"/>
              </a:rPr>
              <a:t>. (Hon-đa Sô-i-chi-rô – Honda Soichiro)</a:t>
            </a:r>
            <a:endParaRPr lang="en-GB" sz="4000">
              <a:latin typeface="Times New Roman" panose="02020603050405020304" pitchFamily="18" charset="0"/>
              <a:cs typeface="Times New Roman" panose="02020603050405020304" pitchFamily="18" charset="0"/>
            </a:endParaRPr>
          </a:p>
        </p:txBody>
      </p:sp>
      <p:sp>
        <p:nvSpPr>
          <p:cNvPr id="32" name="Freeform 32"/>
          <p:cNvSpPr/>
          <p:nvPr/>
        </p:nvSpPr>
        <p:spPr>
          <a:xfrm>
            <a:off x="15533462" y="7797970"/>
            <a:ext cx="764382" cy="675435"/>
          </a:xfrm>
          <a:custGeom>
            <a:avLst/>
            <a:gdLst/>
            <a:ahLst/>
            <a:cxnLst/>
            <a:rect l="l" t="t" r="r" b="b"/>
            <a:pathLst>
              <a:path w="764382" h="675435">
                <a:moveTo>
                  <a:pt x="0" y="0"/>
                </a:moveTo>
                <a:lnTo>
                  <a:pt x="764381" y="0"/>
                </a:lnTo>
                <a:lnTo>
                  <a:pt x="764381"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extLst>
      <p:ext uri="{BB962C8B-B14F-4D97-AF65-F5344CB8AC3E}">
        <p14:creationId xmlns:p14="http://schemas.microsoft.com/office/powerpoint/2010/main" val="291901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circle(in)">
                                      <p:cBhvr>
                                        <p:cTn id="24"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4222452" y="949278"/>
            <a:ext cx="9843097" cy="1321498"/>
            <a:chOff x="0" y="0"/>
            <a:chExt cx="3024664" cy="406080"/>
          </a:xfrm>
        </p:grpSpPr>
        <p:sp>
          <p:nvSpPr>
            <p:cNvPr id="10" name="Freeform 10"/>
            <p:cNvSpPr/>
            <p:nvPr/>
          </p:nvSpPr>
          <p:spPr>
            <a:xfrm>
              <a:off x="0" y="0"/>
              <a:ext cx="3024664" cy="406080"/>
            </a:xfrm>
            <a:custGeom>
              <a:avLst/>
              <a:gdLst/>
              <a:ahLst/>
              <a:cxnLst/>
              <a:rect l="l" t="t" r="r" b="b"/>
              <a:pathLst>
                <a:path w="3024664" h="406080">
                  <a:moveTo>
                    <a:pt x="78653" y="0"/>
                  </a:moveTo>
                  <a:lnTo>
                    <a:pt x="2946010" y="0"/>
                  </a:lnTo>
                  <a:cubicBezTo>
                    <a:pt x="2989450" y="0"/>
                    <a:pt x="3024664" y="35214"/>
                    <a:pt x="3024664" y="78653"/>
                  </a:cubicBezTo>
                  <a:lnTo>
                    <a:pt x="3024664" y="327427"/>
                  </a:lnTo>
                  <a:cubicBezTo>
                    <a:pt x="3024664" y="348287"/>
                    <a:pt x="3016377" y="368293"/>
                    <a:pt x="3001627" y="383043"/>
                  </a:cubicBezTo>
                  <a:cubicBezTo>
                    <a:pt x="2986876" y="397794"/>
                    <a:pt x="2966871" y="406080"/>
                    <a:pt x="2946010" y="406080"/>
                  </a:cubicBezTo>
                  <a:lnTo>
                    <a:pt x="78653" y="406080"/>
                  </a:lnTo>
                  <a:cubicBezTo>
                    <a:pt x="35214" y="406080"/>
                    <a:pt x="0" y="370866"/>
                    <a:pt x="0" y="327427"/>
                  </a:cubicBezTo>
                  <a:lnTo>
                    <a:pt x="0" y="78653"/>
                  </a:lnTo>
                  <a:cubicBezTo>
                    <a:pt x="0" y="57793"/>
                    <a:pt x="8287" y="37787"/>
                    <a:pt x="23037" y="23037"/>
                  </a:cubicBezTo>
                  <a:cubicBezTo>
                    <a:pt x="37787" y="8287"/>
                    <a:pt x="57793" y="0"/>
                    <a:pt x="78653" y="0"/>
                  </a:cubicBezTo>
                  <a:close/>
                </a:path>
              </a:pathLst>
            </a:custGeom>
            <a:solidFill>
              <a:srgbClr val="FFFFFF"/>
            </a:solidFill>
            <a:ln w="57150" cap="rnd">
              <a:solidFill>
                <a:srgbClr val="6FAF07"/>
              </a:solidFill>
              <a:prstDash val="lgDash"/>
              <a:round/>
            </a:ln>
          </p:spPr>
        </p:sp>
        <p:sp>
          <p:nvSpPr>
            <p:cNvPr id="11" name="TextBox 11"/>
            <p:cNvSpPr txBox="1"/>
            <p:nvPr/>
          </p:nvSpPr>
          <p:spPr>
            <a:xfrm>
              <a:off x="0" y="-28575"/>
              <a:ext cx="3024664" cy="43465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4493621" y="1209710"/>
            <a:ext cx="9300759" cy="889667"/>
          </a:xfrm>
          <a:prstGeom prst="rect">
            <a:avLst/>
          </a:prstGeom>
        </p:spPr>
        <p:txBody>
          <a:bodyPr lIns="0" tIns="0" rIns="0" bIns="0" rtlCol="0" anchor="t">
            <a:spAutoFit/>
          </a:bodyPr>
          <a:lstStyle/>
          <a:p>
            <a:pPr algn="ctr">
              <a:lnSpc>
                <a:spcPts val="6473"/>
              </a:lnSpc>
            </a:pPr>
            <a:r>
              <a:rPr lang="nl-NL" sz="8800" b="1">
                <a:latin typeface="Times New Roman" panose="02020603050405020304" pitchFamily="18" charset="0"/>
                <a:cs typeface="Times New Roman" panose="02020603050405020304" pitchFamily="18" charset="0"/>
              </a:rPr>
              <a:t>Nhận xét</a:t>
            </a:r>
            <a:endParaRPr lang="en-US" sz="8000" b="1">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13" name="TextBox 13"/>
          <p:cNvSpPr txBox="1"/>
          <p:nvPr/>
        </p:nvSpPr>
        <p:spPr>
          <a:xfrm>
            <a:off x="2438400" y="2978220"/>
            <a:ext cx="13792200" cy="4616648"/>
          </a:xfrm>
          <a:prstGeom prst="rect">
            <a:avLst/>
          </a:prstGeom>
        </p:spPr>
        <p:txBody>
          <a:bodyPr wrap="square" lIns="0" tIns="0" rIns="0" bIns="0" rtlCol="0" anchor="t">
            <a:spAutoFit/>
          </a:bodyPr>
          <a:lstStyle/>
          <a:p>
            <a:pPr algn="just"/>
            <a:r>
              <a:rPr lang="nl-NL" sz="6000">
                <a:latin typeface="Times New Roman" panose="02020603050405020304" pitchFamily="18" charset="0"/>
                <a:cs typeface="Times New Roman" panose="02020603050405020304" pitchFamily="18" charset="0"/>
              </a:rPr>
              <a:t>- </a:t>
            </a:r>
            <a:r>
              <a:rPr lang="nl-NL" sz="6000" b="1" i="1">
                <a:latin typeface="Times New Roman" panose="02020603050405020304" pitchFamily="18" charset="0"/>
                <a:cs typeface="Times New Roman" panose="02020603050405020304" pitchFamily="18" charset="0"/>
              </a:rPr>
              <a:t>Dẫn trực tiếp có đặc điểm</a:t>
            </a:r>
            <a:r>
              <a:rPr lang="nl-NL" sz="6000">
                <a:latin typeface="Times New Roman" panose="02020603050405020304" pitchFamily="18" charset="0"/>
                <a:cs typeface="Times New Roman" panose="02020603050405020304" pitchFamily="18" charset="0"/>
              </a:rPr>
              <a:t>: trích lại nguyên văn, đặt sau dấu gạch ngang (lời nhân vật trong văn tự sự) hoặc đặt trong ngoặc kép.</a:t>
            </a:r>
            <a:endParaRPr lang="en-GB" sz="6000">
              <a:latin typeface="Times New Roman" panose="02020603050405020304" pitchFamily="18" charset="0"/>
              <a:cs typeface="Times New Roman" panose="02020603050405020304" pitchFamily="18" charset="0"/>
            </a:endParaRPr>
          </a:p>
          <a:p>
            <a:pPr algn="just"/>
            <a:r>
              <a:rPr lang="nl-NL" sz="6000">
                <a:latin typeface="Times New Roman" panose="02020603050405020304" pitchFamily="18" charset="0"/>
                <a:cs typeface="Times New Roman" panose="02020603050405020304" pitchFamily="18" charset="0"/>
              </a:rPr>
              <a:t>- </a:t>
            </a:r>
            <a:r>
              <a:rPr lang="nl-NL" sz="6000" b="1" i="1">
                <a:latin typeface="Times New Roman" panose="02020603050405020304" pitchFamily="18" charset="0"/>
                <a:cs typeface="Times New Roman" panose="02020603050405020304" pitchFamily="18" charset="0"/>
              </a:rPr>
              <a:t>Dẫn gián tiếp có đặc điểm</a:t>
            </a:r>
            <a:r>
              <a:rPr lang="nl-NL" sz="6000">
                <a:latin typeface="Times New Roman" panose="02020603050405020304" pitchFamily="18" charset="0"/>
                <a:cs typeface="Times New Roman" panose="02020603050405020304" pitchFamily="18" charset="0"/>
              </a:rPr>
              <a:t>: thuật lại, không đặt trong ngoặc kép.</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635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arn(inVertic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grpSp>
        <p:nvGrpSpPr>
          <p:cNvPr id="3" name="Group 3"/>
          <p:cNvGrpSpPr/>
          <p:nvPr/>
        </p:nvGrpSpPr>
        <p:grpSpPr>
          <a:xfrm>
            <a:off x="1028700" y="478853"/>
            <a:ext cx="16253913" cy="9329295"/>
            <a:chOff x="0" y="0"/>
            <a:chExt cx="4025391" cy="2310463"/>
          </a:xfrm>
        </p:grpSpPr>
        <p:sp>
          <p:nvSpPr>
            <p:cNvPr id="4" name="Freeform 4"/>
            <p:cNvSpPr/>
            <p:nvPr/>
          </p:nvSpPr>
          <p:spPr>
            <a:xfrm>
              <a:off x="0" y="0"/>
              <a:ext cx="4025392" cy="2310463"/>
            </a:xfrm>
            <a:custGeom>
              <a:avLst/>
              <a:gdLst/>
              <a:ahLst/>
              <a:cxnLst/>
              <a:rect l="l" t="t" r="r" b="b"/>
              <a:pathLst>
                <a:path w="4025392" h="2310463">
                  <a:moveTo>
                    <a:pt x="23816" y="0"/>
                  </a:moveTo>
                  <a:lnTo>
                    <a:pt x="4001576" y="0"/>
                  </a:lnTo>
                  <a:cubicBezTo>
                    <a:pt x="4007892" y="0"/>
                    <a:pt x="4013950" y="2509"/>
                    <a:pt x="4018416" y="6975"/>
                  </a:cubicBezTo>
                  <a:cubicBezTo>
                    <a:pt x="4022882" y="11442"/>
                    <a:pt x="4025392" y="17499"/>
                    <a:pt x="4025392" y="23816"/>
                  </a:cubicBezTo>
                  <a:lnTo>
                    <a:pt x="4025392" y="2286647"/>
                  </a:lnTo>
                  <a:cubicBezTo>
                    <a:pt x="4025392" y="2299800"/>
                    <a:pt x="4014729" y="2310463"/>
                    <a:pt x="4001576" y="2310463"/>
                  </a:cubicBezTo>
                  <a:lnTo>
                    <a:pt x="23816" y="2310463"/>
                  </a:lnTo>
                  <a:cubicBezTo>
                    <a:pt x="10663" y="2310463"/>
                    <a:pt x="0" y="2299800"/>
                    <a:pt x="0" y="2286647"/>
                  </a:cubicBezTo>
                  <a:lnTo>
                    <a:pt x="0" y="23816"/>
                  </a:lnTo>
                  <a:cubicBezTo>
                    <a:pt x="0" y="10663"/>
                    <a:pt x="10663" y="0"/>
                    <a:pt x="23816" y="0"/>
                  </a:cubicBezTo>
                  <a:close/>
                </a:path>
              </a:pathLst>
            </a:custGeom>
            <a:solidFill>
              <a:srgbClr val="FFFFFF"/>
            </a:solidFill>
            <a:ln w="123825" cap="rnd">
              <a:solidFill>
                <a:srgbClr val="6FAF07"/>
              </a:solidFill>
              <a:prstDash val="solid"/>
              <a:round/>
            </a:ln>
          </p:spPr>
        </p:sp>
        <p:sp>
          <p:nvSpPr>
            <p:cNvPr id="5" name="TextBox 5"/>
            <p:cNvSpPr txBox="1"/>
            <p:nvPr/>
          </p:nvSpPr>
          <p:spPr>
            <a:xfrm>
              <a:off x="0" y="-28575"/>
              <a:ext cx="4025391" cy="233903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744034" y="1610530"/>
            <a:ext cx="14799931" cy="7647770"/>
            <a:chOff x="0" y="0"/>
            <a:chExt cx="3897924" cy="2014227"/>
          </a:xfrm>
        </p:grpSpPr>
        <p:sp>
          <p:nvSpPr>
            <p:cNvPr id="7" name="Freeform 7"/>
            <p:cNvSpPr/>
            <p:nvPr/>
          </p:nvSpPr>
          <p:spPr>
            <a:xfrm>
              <a:off x="0" y="0"/>
              <a:ext cx="3897924" cy="2014227"/>
            </a:xfrm>
            <a:custGeom>
              <a:avLst/>
              <a:gdLst/>
              <a:ahLst/>
              <a:cxnLst/>
              <a:rect l="l" t="t" r="r" b="b"/>
              <a:pathLst>
                <a:path w="3897924" h="2014227">
                  <a:moveTo>
                    <a:pt x="26155" y="0"/>
                  </a:moveTo>
                  <a:lnTo>
                    <a:pt x="3871769" y="0"/>
                  </a:lnTo>
                  <a:cubicBezTo>
                    <a:pt x="3878706" y="0"/>
                    <a:pt x="3885359" y="2756"/>
                    <a:pt x="3890264" y="7661"/>
                  </a:cubicBezTo>
                  <a:cubicBezTo>
                    <a:pt x="3895169" y="12566"/>
                    <a:pt x="3897924" y="19218"/>
                    <a:pt x="3897924" y="26155"/>
                  </a:cubicBezTo>
                  <a:lnTo>
                    <a:pt x="3897924" y="1988072"/>
                  </a:lnTo>
                  <a:cubicBezTo>
                    <a:pt x="3897924" y="2002517"/>
                    <a:pt x="3886214" y="2014227"/>
                    <a:pt x="3871769" y="2014227"/>
                  </a:cubicBezTo>
                  <a:lnTo>
                    <a:pt x="26155" y="2014227"/>
                  </a:lnTo>
                  <a:cubicBezTo>
                    <a:pt x="11710" y="2014227"/>
                    <a:pt x="0" y="2002517"/>
                    <a:pt x="0" y="1988072"/>
                  </a:cubicBezTo>
                  <a:lnTo>
                    <a:pt x="0" y="26155"/>
                  </a:lnTo>
                  <a:cubicBezTo>
                    <a:pt x="0" y="11710"/>
                    <a:pt x="11710" y="0"/>
                    <a:pt x="26155" y="0"/>
                  </a:cubicBezTo>
                  <a:close/>
                </a:path>
              </a:pathLst>
            </a:custGeom>
            <a:solidFill>
              <a:srgbClr val="FFFFFF"/>
            </a:solidFill>
            <a:ln w="57150" cap="rnd">
              <a:solidFill>
                <a:srgbClr val="6FAF07"/>
              </a:solidFill>
              <a:prstDash val="lgDash"/>
              <a:round/>
            </a:ln>
          </p:spPr>
        </p:sp>
        <p:sp>
          <p:nvSpPr>
            <p:cNvPr id="8" name="TextBox 8"/>
            <p:cNvSpPr txBox="1"/>
            <p:nvPr/>
          </p:nvSpPr>
          <p:spPr>
            <a:xfrm>
              <a:off x="0" y="-28575"/>
              <a:ext cx="3897924" cy="204280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3006370" y="2649252"/>
            <a:ext cx="5793107" cy="5583172"/>
            <a:chOff x="0" y="0"/>
            <a:chExt cx="795276" cy="667726"/>
          </a:xfrm>
        </p:grpSpPr>
        <p:sp>
          <p:nvSpPr>
            <p:cNvPr id="10" name="Freeform 10"/>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1" name="TextBox 11"/>
            <p:cNvSpPr txBox="1"/>
            <p:nvPr/>
          </p:nvSpPr>
          <p:spPr>
            <a:xfrm>
              <a:off x="0" y="-76200"/>
              <a:ext cx="795276" cy="743926"/>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15" name="Group 15"/>
          <p:cNvGrpSpPr/>
          <p:nvPr/>
        </p:nvGrpSpPr>
        <p:grpSpPr>
          <a:xfrm>
            <a:off x="9594093" y="2649252"/>
            <a:ext cx="5793107" cy="5583172"/>
            <a:chOff x="0" y="0"/>
            <a:chExt cx="795276" cy="667726"/>
          </a:xfrm>
        </p:grpSpPr>
        <p:sp>
          <p:nvSpPr>
            <p:cNvPr id="16" name="Freeform 16"/>
            <p:cNvSpPr/>
            <p:nvPr/>
          </p:nvSpPr>
          <p:spPr>
            <a:xfrm>
              <a:off x="0" y="0"/>
              <a:ext cx="795276" cy="667726"/>
            </a:xfrm>
            <a:custGeom>
              <a:avLst/>
              <a:gdLst/>
              <a:ahLst/>
              <a:cxnLst/>
              <a:rect l="l" t="t" r="r" b="b"/>
              <a:pathLst>
                <a:path w="795276" h="667726">
                  <a:moveTo>
                    <a:pt x="50783" y="0"/>
                  </a:moveTo>
                  <a:lnTo>
                    <a:pt x="744493" y="0"/>
                  </a:lnTo>
                  <a:cubicBezTo>
                    <a:pt x="757961" y="0"/>
                    <a:pt x="770878" y="5350"/>
                    <a:pt x="780402" y="14874"/>
                  </a:cubicBezTo>
                  <a:cubicBezTo>
                    <a:pt x="789926" y="24398"/>
                    <a:pt x="795276" y="37315"/>
                    <a:pt x="795276" y="50783"/>
                  </a:cubicBezTo>
                  <a:lnTo>
                    <a:pt x="795276" y="616943"/>
                  </a:lnTo>
                  <a:cubicBezTo>
                    <a:pt x="795276" y="644990"/>
                    <a:pt x="772539" y="667726"/>
                    <a:pt x="744493" y="667726"/>
                  </a:cubicBezTo>
                  <a:lnTo>
                    <a:pt x="50783" y="667726"/>
                  </a:lnTo>
                  <a:cubicBezTo>
                    <a:pt x="37315" y="667726"/>
                    <a:pt x="24398" y="662376"/>
                    <a:pt x="14874" y="652852"/>
                  </a:cubicBezTo>
                  <a:cubicBezTo>
                    <a:pt x="5350" y="643328"/>
                    <a:pt x="0" y="630411"/>
                    <a:pt x="0" y="616943"/>
                  </a:cubicBezTo>
                  <a:lnTo>
                    <a:pt x="0" y="50783"/>
                  </a:lnTo>
                  <a:cubicBezTo>
                    <a:pt x="0" y="37315"/>
                    <a:pt x="5350" y="24398"/>
                    <a:pt x="14874" y="14874"/>
                  </a:cubicBezTo>
                  <a:cubicBezTo>
                    <a:pt x="24398" y="5350"/>
                    <a:pt x="37315" y="0"/>
                    <a:pt x="50783" y="0"/>
                  </a:cubicBezTo>
                  <a:close/>
                </a:path>
              </a:pathLst>
            </a:custGeom>
            <a:solidFill>
              <a:srgbClr val="000000">
                <a:alpha val="0"/>
              </a:srgbClr>
            </a:solidFill>
            <a:ln w="47625" cap="rnd">
              <a:solidFill>
                <a:srgbClr val="6FAF07"/>
              </a:solidFill>
              <a:prstDash val="lgDash"/>
              <a:round/>
            </a:ln>
          </p:spPr>
        </p:sp>
        <p:sp>
          <p:nvSpPr>
            <p:cNvPr id="17" name="TextBox 17"/>
            <p:cNvSpPr txBox="1"/>
            <p:nvPr/>
          </p:nvSpPr>
          <p:spPr>
            <a:xfrm>
              <a:off x="0" y="-76200"/>
              <a:ext cx="795276" cy="743926"/>
            </a:xfrm>
            <a:prstGeom prst="rect">
              <a:avLst/>
            </a:prstGeom>
          </p:spPr>
          <p:txBody>
            <a:bodyPr lIns="47486" tIns="47486" rIns="47486" bIns="47486" rtlCol="0" anchor="ctr"/>
            <a:lstStyle/>
            <a:p>
              <a:pPr algn="ctr">
                <a:lnSpc>
                  <a:spcPts val="6160"/>
                </a:lnSpc>
              </a:pPr>
              <a:endParaRPr>
                <a:solidFill>
                  <a:prstClr val="black"/>
                </a:solidFill>
              </a:endParaRPr>
            </a:p>
          </p:txBody>
        </p:sp>
      </p:grpSp>
      <p:sp>
        <p:nvSpPr>
          <p:cNvPr id="21" name="Freeform 21"/>
          <p:cNvSpPr/>
          <p:nvPr/>
        </p:nvSpPr>
        <p:spPr>
          <a:xfrm>
            <a:off x="8379254" y="7787433"/>
            <a:ext cx="764382" cy="675435"/>
          </a:xfrm>
          <a:custGeom>
            <a:avLst/>
            <a:gdLst/>
            <a:ahLst/>
            <a:cxnLst/>
            <a:rect l="l" t="t" r="r" b="b"/>
            <a:pathLst>
              <a:path w="764382" h="675435">
                <a:moveTo>
                  <a:pt x="0" y="0"/>
                </a:moveTo>
                <a:lnTo>
                  <a:pt x="764382" y="0"/>
                </a:lnTo>
                <a:lnTo>
                  <a:pt x="764382"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22" name="TextBox 22"/>
          <p:cNvSpPr txBox="1"/>
          <p:nvPr/>
        </p:nvSpPr>
        <p:spPr>
          <a:xfrm>
            <a:off x="3864634" y="2830312"/>
            <a:ext cx="4214376" cy="1231106"/>
          </a:xfrm>
          <a:prstGeom prst="rect">
            <a:avLst/>
          </a:prstGeom>
        </p:spPr>
        <p:txBody>
          <a:bodyPr lIns="0" tIns="0" rIns="0" bIns="0" rtlCol="0" anchor="t">
            <a:spAutoFit/>
          </a:bodyPr>
          <a:lstStyle/>
          <a:p>
            <a:pPr algn="ctr">
              <a:lnSpc>
                <a:spcPts val="4799"/>
              </a:lnSpc>
              <a:spcBef>
                <a:spcPct val="0"/>
              </a:spcBef>
            </a:pPr>
            <a:r>
              <a:rPr lang="vi-VN" sz="3600" b="1">
                <a:latin typeface="Times New Roman" panose="02020603050405020304" pitchFamily="18" charset="0"/>
                <a:cs typeface="Times New Roman" panose="02020603050405020304" pitchFamily="18" charset="0"/>
              </a:rPr>
              <a:t>a. Khái niệm </a:t>
            </a:r>
            <a:r>
              <a:rPr lang="nl-NL" sz="3600" b="1">
                <a:latin typeface="Times New Roman" panose="02020603050405020304" pitchFamily="18" charset="0"/>
                <a:cs typeface="Times New Roman" panose="02020603050405020304" pitchFamily="18" charset="0"/>
              </a:rPr>
              <a:t>cách dẫn trực tiếp</a:t>
            </a:r>
            <a:endParaRPr lang="en-US" sz="3600">
              <a:solidFill>
                <a:srgbClr val="6FAF07"/>
              </a:solidFill>
              <a:latin typeface="Times New Roman" panose="02020603050405020304" pitchFamily="18" charset="0"/>
              <a:ea typeface="Genty Sans"/>
              <a:cs typeface="Times New Roman" panose="02020603050405020304" pitchFamily="18" charset="0"/>
              <a:sym typeface="Genty Sans"/>
            </a:endParaRPr>
          </a:p>
        </p:txBody>
      </p:sp>
      <p:grpSp>
        <p:nvGrpSpPr>
          <p:cNvPr id="23" name="Group 23"/>
          <p:cNvGrpSpPr/>
          <p:nvPr/>
        </p:nvGrpSpPr>
        <p:grpSpPr>
          <a:xfrm>
            <a:off x="4772701" y="949278"/>
            <a:ext cx="8742597" cy="1322539"/>
            <a:chOff x="0" y="0"/>
            <a:chExt cx="2686494" cy="406400"/>
          </a:xfrm>
        </p:grpSpPr>
        <p:sp>
          <p:nvSpPr>
            <p:cNvPr id="24" name="Freeform 24"/>
            <p:cNvSpPr/>
            <p:nvPr/>
          </p:nvSpPr>
          <p:spPr>
            <a:xfrm>
              <a:off x="0" y="0"/>
              <a:ext cx="2686494" cy="406400"/>
            </a:xfrm>
            <a:custGeom>
              <a:avLst/>
              <a:gdLst/>
              <a:ahLst/>
              <a:cxnLst/>
              <a:rect l="l" t="t" r="r" b="b"/>
              <a:pathLst>
                <a:path w="2686494" h="406400">
                  <a:moveTo>
                    <a:pt x="88554" y="0"/>
                  </a:moveTo>
                  <a:lnTo>
                    <a:pt x="2597940" y="0"/>
                  </a:lnTo>
                  <a:cubicBezTo>
                    <a:pt x="2646847" y="0"/>
                    <a:pt x="2686494" y="39647"/>
                    <a:pt x="2686494" y="88554"/>
                  </a:cubicBezTo>
                  <a:lnTo>
                    <a:pt x="2686494" y="317846"/>
                  </a:lnTo>
                  <a:cubicBezTo>
                    <a:pt x="2686494" y="366753"/>
                    <a:pt x="2646847" y="406400"/>
                    <a:pt x="2597940" y="406400"/>
                  </a:cubicBezTo>
                  <a:lnTo>
                    <a:pt x="88554" y="406400"/>
                  </a:lnTo>
                  <a:cubicBezTo>
                    <a:pt x="39647" y="406400"/>
                    <a:pt x="0" y="366753"/>
                    <a:pt x="0" y="317846"/>
                  </a:cubicBezTo>
                  <a:lnTo>
                    <a:pt x="0" y="88554"/>
                  </a:lnTo>
                  <a:cubicBezTo>
                    <a:pt x="0" y="39647"/>
                    <a:pt x="39647" y="0"/>
                    <a:pt x="88554" y="0"/>
                  </a:cubicBezTo>
                  <a:close/>
                </a:path>
              </a:pathLst>
            </a:custGeom>
            <a:solidFill>
              <a:srgbClr val="FFFFFF"/>
            </a:solidFill>
            <a:ln w="57150" cap="rnd">
              <a:solidFill>
                <a:srgbClr val="6FAF07"/>
              </a:solidFill>
              <a:prstDash val="lgDash"/>
              <a:round/>
            </a:ln>
          </p:spPr>
        </p:sp>
        <p:sp>
          <p:nvSpPr>
            <p:cNvPr id="25" name="TextBox 25"/>
            <p:cNvSpPr txBox="1"/>
            <p:nvPr/>
          </p:nvSpPr>
          <p:spPr>
            <a:xfrm>
              <a:off x="0" y="-28575"/>
              <a:ext cx="2686494" cy="43497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6" name="TextBox 26"/>
          <p:cNvSpPr txBox="1"/>
          <p:nvPr/>
        </p:nvSpPr>
        <p:spPr>
          <a:xfrm>
            <a:off x="4887984" y="1021416"/>
            <a:ext cx="8511304" cy="1231106"/>
          </a:xfrm>
          <a:prstGeom prst="rect">
            <a:avLst/>
          </a:prstGeom>
        </p:spPr>
        <p:txBody>
          <a:bodyPr lIns="0" tIns="0" rIns="0" bIns="0" rtlCol="0" anchor="t">
            <a:spAutoFit/>
          </a:bodyPr>
          <a:lstStyle/>
          <a:p>
            <a:pPr algn="ctr"/>
            <a:r>
              <a:rPr lang="vi-VN" sz="8000" b="1">
                <a:latin typeface="Times New Roman" panose="02020603050405020304" pitchFamily="18" charset="0"/>
                <a:cs typeface="Times New Roman" panose="02020603050405020304" pitchFamily="18" charset="0"/>
              </a:rPr>
              <a:t>2. Kết luận</a:t>
            </a:r>
            <a:endParaRPr lang="en-GB" sz="8000">
              <a:latin typeface="Times New Roman" panose="02020603050405020304" pitchFamily="18" charset="0"/>
              <a:cs typeface="Times New Roman" panose="02020603050405020304" pitchFamily="18" charset="0"/>
            </a:endParaRPr>
          </a:p>
        </p:txBody>
      </p:sp>
      <p:sp>
        <p:nvSpPr>
          <p:cNvPr id="28" name="TextBox 28"/>
          <p:cNvSpPr txBox="1"/>
          <p:nvPr/>
        </p:nvSpPr>
        <p:spPr>
          <a:xfrm>
            <a:off x="3336755" y="4106393"/>
            <a:ext cx="5132335" cy="3877985"/>
          </a:xfrm>
          <a:prstGeom prst="rect">
            <a:avLst/>
          </a:prstGeom>
        </p:spPr>
        <p:txBody>
          <a:bodyPr wrap="square" lIns="0" tIns="0" rIns="0" bIns="0" rtlCol="0" anchor="t">
            <a:spAutoFit/>
          </a:bodyPr>
          <a:lstStyle/>
          <a:p>
            <a:pPr algn="just"/>
            <a:r>
              <a:rPr lang="nl-NL" sz="3600">
                <a:latin typeface="Times New Roman" panose="02020603050405020304" pitchFamily="18" charset="0"/>
                <a:cs typeface="Times New Roman" panose="02020603050405020304" pitchFamily="18" charset="0"/>
              </a:rPr>
              <a:t>Cách dẫn trực tiếp là nhắc lại nguyên văn lời nói hay ý nghĩ của người hoặc nhân vật, có đặt trong ngoặc kép. (Trong văn bản tự sự, lời dẫn trực tiếp được đánh dấu bằng gạch đầu dòng.)</a:t>
            </a:r>
            <a:endParaRPr lang="en-GB" sz="3600">
              <a:latin typeface="Times New Roman" panose="02020603050405020304" pitchFamily="18" charset="0"/>
              <a:cs typeface="Times New Roman" panose="02020603050405020304" pitchFamily="18" charset="0"/>
            </a:endParaRPr>
          </a:p>
        </p:txBody>
      </p:sp>
      <p:sp>
        <p:nvSpPr>
          <p:cNvPr id="30" name="TextBox 30"/>
          <p:cNvSpPr txBox="1"/>
          <p:nvPr/>
        </p:nvSpPr>
        <p:spPr>
          <a:xfrm>
            <a:off x="10706568" y="2780696"/>
            <a:ext cx="3991804" cy="1231106"/>
          </a:xfrm>
          <a:prstGeom prst="rect">
            <a:avLst/>
          </a:prstGeom>
        </p:spPr>
        <p:txBody>
          <a:bodyPr wrap="square" lIns="0" tIns="0" rIns="0" bIns="0" rtlCol="0" anchor="t">
            <a:spAutoFit/>
          </a:bodyPr>
          <a:lstStyle/>
          <a:p>
            <a:pPr algn="ctr">
              <a:lnSpc>
                <a:spcPts val="4799"/>
              </a:lnSpc>
              <a:spcBef>
                <a:spcPct val="0"/>
              </a:spcBef>
            </a:pPr>
            <a:r>
              <a:rPr lang="vi-VN" sz="3600" b="1">
                <a:latin typeface="Times New Roman" panose="02020603050405020304" pitchFamily="18" charset="0"/>
                <a:cs typeface="Times New Roman" panose="02020603050405020304" pitchFamily="18" charset="0"/>
              </a:rPr>
              <a:t>b. Khái niệm cách dẫn </a:t>
            </a:r>
            <a:r>
              <a:rPr lang="nl-NL" sz="3600" b="1">
                <a:latin typeface="Times New Roman" panose="02020603050405020304" pitchFamily="18" charset="0"/>
                <a:cs typeface="Times New Roman" panose="02020603050405020304" pitchFamily="18" charset="0"/>
              </a:rPr>
              <a:t>gián</a:t>
            </a:r>
            <a:r>
              <a:rPr lang="vi-VN" sz="3600" b="1">
                <a:latin typeface="Times New Roman" panose="02020603050405020304" pitchFamily="18" charset="0"/>
                <a:cs typeface="Times New Roman" panose="02020603050405020304" pitchFamily="18" charset="0"/>
              </a:rPr>
              <a:t> tiếp</a:t>
            </a:r>
            <a:endParaRPr lang="en-US" sz="3600">
              <a:solidFill>
                <a:srgbClr val="6FAF07"/>
              </a:solidFill>
              <a:latin typeface="Times New Roman" panose="02020603050405020304" pitchFamily="18" charset="0"/>
              <a:ea typeface="Genty Sans"/>
              <a:cs typeface="Times New Roman" panose="02020603050405020304" pitchFamily="18" charset="0"/>
              <a:sym typeface="Genty Sans"/>
            </a:endParaRPr>
          </a:p>
        </p:txBody>
      </p:sp>
      <p:sp>
        <p:nvSpPr>
          <p:cNvPr id="31" name="TextBox 31"/>
          <p:cNvSpPr txBox="1"/>
          <p:nvPr/>
        </p:nvSpPr>
        <p:spPr>
          <a:xfrm>
            <a:off x="10321618" y="4262657"/>
            <a:ext cx="4717674" cy="3323987"/>
          </a:xfrm>
          <a:prstGeom prst="rect">
            <a:avLst/>
          </a:prstGeom>
        </p:spPr>
        <p:txBody>
          <a:bodyPr wrap="square" lIns="0" tIns="0" rIns="0" bIns="0" rtlCol="0" anchor="t">
            <a:spAutoFit/>
          </a:bodyPr>
          <a:lstStyle/>
          <a:p>
            <a:pPr algn="just"/>
            <a:r>
              <a:rPr lang="nl-NL" sz="3600">
                <a:latin typeface="Times New Roman" panose="02020603050405020304" pitchFamily="18" charset="0"/>
                <a:cs typeface="Times New Roman" panose="02020603050405020304" pitchFamily="18" charset="0"/>
              </a:rPr>
              <a:t>Cách dẫn gián tiếp là thuật lại lời nói hoặc ý nghĩ của người hoặc nhân vật có chỉnh sửa cho phù hợp, không đặt trong ngoặc kép.</a:t>
            </a:r>
            <a:endParaRPr lang="en-US" sz="3600">
              <a:solidFill>
                <a:srgbClr val="6FAF07"/>
              </a:solidFill>
              <a:latin typeface="Times New Roman" panose="02020603050405020304" pitchFamily="18" charset="0"/>
              <a:ea typeface="Sniglet"/>
              <a:cs typeface="Times New Roman" panose="02020603050405020304" pitchFamily="18" charset="0"/>
              <a:sym typeface="Sniglet"/>
            </a:endParaRPr>
          </a:p>
        </p:txBody>
      </p:sp>
      <p:sp>
        <p:nvSpPr>
          <p:cNvPr id="32" name="Freeform 32"/>
          <p:cNvSpPr/>
          <p:nvPr/>
        </p:nvSpPr>
        <p:spPr>
          <a:xfrm>
            <a:off x="14911907" y="7787433"/>
            <a:ext cx="764382" cy="675435"/>
          </a:xfrm>
          <a:custGeom>
            <a:avLst/>
            <a:gdLst/>
            <a:ahLst/>
            <a:cxnLst/>
            <a:rect l="l" t="t" r="r" b="b"/>
            <a:pathLst>
              <a:path w="764382" h="675435">
                <a:moveTo>
                  <a:pt x="0" y="0"/>
                </a:moveTo>
                <a:lnTo>
                  <a:pt x="764381" y="0"/>
                </a:lnTo>
                <a:lnTo>
                  <a:pt x="764381" y="675436"/>
                </a:lnTo>
                <a:lnTo>
                  <a:pt x="0" y="6754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extLst>
      <p:ext uri="{BB962C8B-B14F-4D97-AF65-F5344CB8AC3E}">
        <p14:creationId xmlns:p14="http://schemas.microsoft.com/office/powerpoint/2010/main" val="61764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arn(inVertic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28" grpId="0"/>
      <p:bldP spid="30" grpId="0"/>
      <p:bldP spid="3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1171</Words>
  <Application>Microsoft Office PowerPoint</Application>
  <PresentationFormat>Custom</PresentationFormat>
  <Paragraphs>131</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#9Slide05 Agile Script Calligra</vt:lpstr>
      <vt:lpstr>Arial</vt:lpstr>
      <vt:lpstr>Calibri</vt:lpstr>
      <vt:lpstr>Genty Sans</vt:lpstr>
      <vt:lpstr>MS Mincho</vt:lpstr>
      <vt:lpstr>Sniglet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White Blue Illustrative Playful Group Project Presentation</dc:title>
  <dc:creator>Admin</dc:creator>
  <cp:lastModifiedBy>Admin</cp:lastModifiedBy>
  <cp:revision>50</cp:revision>
  <dcterms:created xsi:type="dcterms:W3CDTF">2006-08-16T00:00:00Z</dcterms:created>
  <dcterms:modified xsi:type="dcterms:W3CDTF">2024-11-29T09:55:11Z</dcterms:modified>
  <dc:identifier>DAFoCcfEHnw</dc:identifier>
</cp:coreProperties>
</file>