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1" r:id="rId3"/>
    <p:sldId id="282" r:id="rId4"/>
    <p:sldId id="283" r:id="rId5"/>
    <p:sldId id="284" r:id="rId6"/>
    <p:sldId id="287" r:id="rId7"/>
    <p:sldId id="286" r:id="rId8"/>
    <p:sldId id="285" r:id="rId9"/>
    <p:sldId id="288" r:id="rId10"/>
    <p:sldId id="289" r:id="rId11"/>
    <p:sldId id="290" r:id="rId12"/>
    <p:sldId id="291" r:id="rId13"/>
    <p:sldId id="292" r:id="rId14"/>
    <p:sldId id="294" r:id="rId15"/>
    <p:sldId id="293" r:id="rId16"/>
    <p:sldId id="295" r:id="rId17"/>
    <p:sldId id="296" r:id="rId18"/>
    <p:sldId id="259" r:id="rId19"/>
    <p:sldId id="297" r:id="rId20"/>
    <p:sldId id="298" r:id="rId21"/>
    <p:sldId id="299" r:id="rId22"/>
    <p:sldId id="301" r:id="rId23"/>
    <p:sldId id="302" r:id="rId24"/>
    <p:sldId id="303" r:id="rId25"/>
    <p:sldId id="304" r:id="rId26"/>
    <p:sldId id="305" r:id="rId27"/>
    <p:sldId id="306" r:id="rId28"/>
    <p:sldId id="307" r:id="rId29"/>
    <p:sldId id="308" r:id="rId30"/>
    <p:sldId id="309" r:id="rId31"/>
    <p:sldId id="310" r:id="rId32"/>
    <p:sldId id="311" r:id="rId33"/>
    <p:sldId id="312" r:id="rId34"/>
    <p:sldId id="313" r:id="rId35"/>
    <p:sldId id="314" r:id="rId36"/>
    <p:sldId id="315" r:id="rId37"/>
    <p:sldId id="316" r:id="rId38"/>
    <p:sldId id="268" r:id="rId39"/>
    <p:sldId id="257" r:id="rId40"/>
    <p:sldId id="264" r:id="rId41"/>
    <p:sldId id="280" r:id="rId42"/>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9039D342-381C-4C0F-93EB-1D517E32B768}">
          <p14:sldIdLst>
            <p14:sldId id="256"/>
            <p14:sldId id="281"/>
            <p14:sldId id="282"/>
            <p14:sldId id="283"/>
            <p14:sldId id="284"/>
            <p14:sldId id="287"/>
            <p14:sldId id="286"/>
            <p14:sldId id="285"/>
            <p14:sldId id="288"/>
            <p14:sldId id="289"/>
            <p14:sldId id="290"/>
            <p14:sldId id="291"/>
            <p14:sldId id="292"/>
            <p14:sldId id="294"/>
            <p14:sldId id="293"/>
            <p14:sldId id="295"/>
            <p14:sldId id="296"/>
            <p14:sldId id="259"/>
            <p14:sldId id="297"/>
            <p14:sldId id="298"/>
            <p14:sldId id="299"/>
            <p14:sldId id="301"/>
            <p14:sldId id="302"/>
            <p14:sldId id="303"/>
            <p14:sldId id="304"/>
            <p14:sldId id="305"/>
            <p14:sldId id="306"/>
            <p14:sldId id="307"/>
            <p14:sldId id="308"/>
            <p14:sldId id="309"/>
            <p14:sldId id="310"/>
          </p14:sldIdLst>
        </p14:section>
        <p14:section name="Untitled Section" id="{9ED15E1F-260E-41F0-BE09-1747578C280E}">
          <p14:sldIdLst>
            <p14:sldId id="311"/>
            <p14:sldId id="312"/>
            <p14:sldId id="313"/>
            <p14:sldId id="314"/>
            <p14:sldId id="315"/>
            <p14:sldId id="316"/>
            <p14:sldId id="268"/>
            <p14:sldId id="257"/>
            <p14:sldId id="264"/>
            <p14:sldId id="280"/>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44" d="100"/>
          <a:sy n="44" d="100"/>
        </p:scale>
        <p:origin x="726"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12/30/2024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12/30/2024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12/30/2024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12/30/2024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12/30/2024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21" Type="http://schemas.openxmlformats.org/officeDocument/2006/relationships/image" Target="../media/image20.svg"/><Relationship Id="rId2" Type="http://schemas.openxmlformats.org/officeDocument/2006/relationships/image" Target="../media/image1.png"/><Relationship Id="rId16" Type="http://schemas.openxmlformats.org/officeDocument/2006/relationships/image" Target="../media/image3.png"/><Relationship Id="rId20" Type="http://schemas.openxmlformats.org/officeDocument/2006/relationships/image" Target="../media/image4.png"/><Relationship Id="rId1" Type="http://schemas.openxmlformats.org/officeDocument/2006/relationships/slideLayout" Target="../slideLayouts/slideLayout7.xml"/><Relationship Id="rId15" Type="http://schemas.openxmlformats.org/officeDocument/2006/relationships/image" Target="../media/image14.svg"/><Relationship Id="rId23" Type="http://schemas.openxmlformats.org/officeDocument/2006/relationships/image" Target="../media/image6.PNG"/><Relationship Id="rId19" Type="http://schemas.openxmlformats.org/officeDocument/2006/relationships/image" Target="../media/image18.svg"/><Relationship Id="rId4" Type="http://schemas.openxmlformats.org/officeDocument/2006/relationships/image" Target="../media/image2.png"/><Relationship Id="rId22"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40.svg"/><Relationship Id="rId18" Type="http://schemas.openxmlformats.org/officeDocument/2006/relationships/image" Target="../media/image11.png"/><Relationship Id="rId3" Type="http://schemas.openxmlformats.org/officeDocument/2006/relationships/image" Target="../media/image26.svg"/><Relationship Id="rId7" Type="http://schemas.openxmlformats.org/officeDocument/2006/relationships/image" Target="../media/image34.svg"/><Relationship Id="rId12" Type="http://schemas.openxmlformats.org/officeDocument/2006/relationships/image" Target="../media/image26.png"/><Relationship Id="rId17" Type="http://schemas.openxmlformats.org/officeDocument/2006/relationships/image" Target="../media/image44.svg"/><Relationship Id="rId2" Type="http://schemas.openxmlformats.org/officeDocument/2006/relationships/image" Target="../media/image24.png"/><Relationship Id="rId20" Type="http://schemas.openxmlformats.org/officeDocument/2006/relationships/image" Target="../media/image27.jpeg"/><Relationship Id="rId1" Type="http://schemas.openxmlformats.org/officeDocument/2006/relationships/slideLayout" Target="../slideLayouts/slideLayout7.xml"/><Relationship Id="rId6" Type="http://schemas.openxmlformats.org/officeDocument/2006/relationships/image" Target="../media/image8.png"/><Relationship Id="rId11" Type="http://schemas.openxmlformats.org/officeDocument/2006/relationships/image" Target="../media/image38.svg"/><Relationship Id="rId5" Type="http://schemas.openxmlformats.org/officeDocument/2006/relationships/image" Target="../media/image32.svg"/><Relationship Id="rId10" Type="http://schemas.openxmlformats.org/officeDocument/2006/relationships/image" Target="../media/image10.png"/><Relationship Id="rId19" Type="http://schemas.openxmlformats.org/officeDocument/2006/relationships/image" Target="../media/image46.svg"/><Relationship Id="rId4" Type="http://schemas.openxmlformats.org/officeDocument/2006/relationships/image" Target="../media/image25.png"/><Relationship Id="rId9" Type="http://schemas.openxmlformats.org/officeDocument/2006/relationships/image" Target="../media/image36.svg"/><Relationship Id="rId14" Type="http://schemas.openxmlformats.org/officeDocument/2006/relationships/image" Target="../media/image9.png"/></Relationships>
</file>

<file path=ppt/slides/_rels/slide12.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53.svg"/><Relationship Id="rId18" Type="http://schemas.openxmlformats.org/officeDocument/2006/relationships/image" Target="../media/image26.png"/><Relationship Id="rId3" Type="http://schemas.openxmlformats.org/officeDocument/2006/relationships/image" Target="../media/image2.svg"/><Relationship Id="rId21" Type="http://schemas.openxmlformats.org/officeDocument/2006/relationships/image" Target="../media/image34.svg"/><Relationship Id="rId7" Type="http://schemas.openxmlformats.org/officeDocument/2006/relationships/image" Target="../media/image36.svg"/><Relationship Id="rId12" Type="http://schemas.openxmlformats.org/officeDocument/2006/relationships/image" Target="../media/image29.png"/><Relationship Id="rId17" Type="http://schemas.openxmlformats.org/officeDocument/2006/relationships/image" Target="../media/image44.svg"/><Relationship Id="rId2" Type="http://schemas.openxmlformats.org/officeDocument/2006/relationships/image" Target="../media/image1.png"/><Relationship Id="rId16" Type="http://schemas.openxmlformats.org/officeDocument/2006/relationships/image" Target="../media/image9.png"/><Relationship Id="rId20" Type="http://schemas.openxmlformats.org/officeDocument/2006/relationships/image" Target="../media/image8.png"/><Relationship Id="rId1" Type="http://schemas.openxmlformats.org/officeDocument/2006/relationships/slideLayout" Target="../slideLayouts/slideLayout7.xml"/><Relationship Id="rId11" Type="http://schemas.openxmlformats.org/officeDocument/2006/relationships/image" Target="../media/image32.svg"/><Relationship Id="rId15" Type="http://schemas.openxmlformats.org/officeDocument/2006/relationships/image" Target="../media/image26.svg"/><Relationship Id="rId23" Type="http://schemas.microsoft.com/office/2007/relationships/hdphoto" Target="../media/hdphoto1.wdp"/><Relationship Id="rId10" Type="http://schemas.openxmlformats.org/officeDocument/2006/relationships/image" Target="../media/image25.png"/><Relationship Id="rId19" Type="http://schemas.openxmlformats.org/officeDocument/2006/relationships/image" Target="../media/image40.svg"/><Relationship Id="rId4" Type="http://schemas.openxmlformats.org/officeDocument/2006/relationships/image" Target="../media/image15.png"/><Relationship Id="rId9" Type="http://schemas.openxmlformats.org/officeDocument/2006/relationships/image" Target="../media/image51.svg"/><Relationship Id="rId14" Type="http://schemas.openxmlformats.org/officeDocument/2006/relationships/image" Target="../media/image24.png"/><Relationship Id="rId22" Type="http://schemas.openxmlformats.org/officeDocument/2006/relationships/image" Target="../media/image30.png"/></Relationships>
</file>

<file path=ppt/slides/_rels/slide13.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4.xml.rels><?xml version="1.0" encoding="UTF-8" standalone="yes"?>
<Relationships xmlns="http://schemas.openxmlformats.org/package/2006/relationships"><Relationship Id="rId3" Type="http://schemas.openxmlformats.org/officeDocument/2006/relationships/image" Target="../media/image36.svg"/><Relationship Id="rId7"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20.svg"/><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26.svg"/><Relationship Id="rId7" Type="http://schemas.openxmlformats.org/officeDocument/2006/relationships/image" Target="../media/image28.svg"/><Relationship Id="rId2" Type="http://schemas.openxmlformats.org/officeDocument/2006/relationships/image" Target="../media/image24.png"/><Relationship Id="rId1" Type="http://schemas.openxmlformats.org/officeDocument/2006/relationships/slideLayout" Target="../slideLayouts/slideLayout7.xml"/><Relationship Id="rId6" Type="http://schemas.openxmlformats.org/officeDocument/2006/relationships/image" Target="../media/image34.png"/><Relationship Id="rId11" Type="http://schemas.openxmlformats.org/officeDocument/2006/relationships/image" Target="../media/image23.svg"/><Relationship Id="rId5" Type="http://schemas.openxmlformats.org/officeDocument/2006/relationships/image" Target="../media/image2.svg"/><Relationship Id="rId10" Type="http://schemas.openxmlformats.org/officeDocument/2006/relationships/image" Target="../media/image7.png"/><Relationship Id="rId4" Type="http://schemas.openxmlformats.org/officeDocument/2006/relationships/image" Target="../media/image1.png"/><Relationship Id="rId9" Type="http://schemas.openxmlformats.org/officeDocument/2006/relationships/image" Target="../media/image30.svg"/></Relationships>
</file>

<file path=ppt/slides/_rels/slide16.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40.svg"/><Relationship Id="rId3" Type="http://schemas.openxmlformats.org/officeDocument/2006/relationships/image" Target="../media/image26.svg"/><Relationship Id="rId7" Type="http://schemas.openxmlformats.org/officeDocument/2006/relationships/image" Target="../media/image44.svg"/><Relationship Id="rId12" Type="http://schemas.openxmlformats.org/officeDocument/2006/relationships/image" Target="../media/image26.png"/><Relationship Id="rId2" Type="http://schemas.openxmlformats.org/officeDocument/2006/relationships/image" Target="../media/image24.png"/><Relationship Id="rId16" Type="http://schemas.openxmlformats.org/officeDocument/2006/relationships/image" Target="../media/image36.png"/><Relationship Id="rId1" Type="http://schemas.openxmlformats.org/officeDocument/2006/relationships/slideLayout" Target="../slideLayouts/slideLayout7.xml"/><Relationship Id="rId6" Type="http://schemas.openxmlformats.org/officeDocument/2006/relationships/image" Target="../media/image9.png"/><Relationship Id="rId11" Type="http://schemas.openxmlformats.org/officeDocument/2006/relationships/image" Target="../media/image36.svg"/><Relationship Id="rId5" Type="http://schemas.openxmlformats.org/officeDocument/2006/relationships/image" Target="../media/image38.svg"/><Relationship Id="rId15" Type="http://schemas.openxmlformats.org/officeDocument/2006/relationships/image" Target="../media/image32.svg"/><Relationship Id="rId10" Type="http://schemas.openxmlformats.org/officeDocument/2006/relationships/image" Target="../media/image15.png"/><Relationship Id="rId4" Type="http://schemas.openxmlformats.org/officeDocument/2006/relationships/image" Target="../media/image10.png"/><Relationship Id="rId9" Type="http://schemas.openxmlformats.org/officeDocument/2006/relationships/image" Target="../media/image34.svg"/><Relationship Id="rId14"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8.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40.svg"/><Relationship Id="rId18" Type="http://schemas.openxmlformats.org/officeDocument/2006/relationships/image" Target="../media/image11.png"/><Relationship Id="rId3" Type="http://schemas.openxmlformats.org/officeDocument/2006/relationships/image" Target="../media/image26.svg"/><Relationship Id="rId7" Type="http://schemas.openxmlformats.org/officeDocument/2006/relationships/image" Target="../media/image34.svg"/><Relationship Id="rId12" Type="http://schemas.openxmlformats.org/officeDocument/2006/relationships/image" Target="../media/image26.png"/><Relationship Id="rId17" Type="http://schemas.openxmlformats.org/officeDocument/2006/relationships/image" Target="../media/image44.svg"/><Relationship Id="rId2" Type="http://schemas.openxmlformats.org/officeDocument/2006/relationships/image" Target="../media/image24.png"/><Relationship Id="rId16"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8.png"/><Relationship Id="rId11" Type="http://schemas.openxmlformats.org/officeDocument/2006/relationships/image" Target="../media/image38.svg"/><Relationship Id="rId5" Type="http://schemas.openxmlformats.org/officeDocument/2006/relationships/image" Target="../media/image32.svg"/><Relationship Id="rId15" Type="http://schemas.openxmlformats.org/officeDocument/2006/relationships/image" Target="../media/image42.svg"/><Relationship Id="rId10" Type="http://schemas.openxmlformats.org/officeDocument/2006/relationships/image" Target="../media/image10.png"/><Relationship Id="rId19" Type="http://schemas.openxmlformats.org/officeDocument/2006/relationships/image" Target="../media/image46.svg"/><Relationship Id="rId4" Type="http://schemas.openxmlformats.org/officeDocument/2006/relationships/image" Target="../media/image25.png"/><Relationship Id="rId9" Type="http://schemas.openxmlformats.org/officeDocument/2006/relationships/image" Target="../media/image36.svg"/><Relationship Id="rId14" Type="http://schemas.openxmlformats.org/officeDocument/2006/relationships/image" Target="../media/image37.png"/></Relationships>
</file>

<file path=ppt/slides/_rels/slide19.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53.svg"/><Relationship Id="rId18" Type="http://schemas.openxmlformats.org/officeDocument/2006/relationships/image" Target="../media/image26.png"/><Relationship Id="rId3" Type="http://schemas.openxmlformats.org/officeDocument/2006/relationships/image" Target="../media/image2.svg"/><Relationship Id="rId21" Type="http://schemas.openxmlformats.org/officeDocument/2006/relationships/image" Target="../media/image34.svg"/><Relationship Id="rId7" Type="http://schemas.openxmlformats.org/officeDocument/2006/relationships/image" Target="../media/image36.svg"/><Relationship Id="rId12" Type="http://schemas.openxmlformats.org/officeDocument/2006/relationships/image" Target="../media/image29.png"/><Relationship Id="rId17" Type="http://schemas.openxmlformats.org/officeDocument/2006/relationships/image" Target="../media/image44.svg"/><Relationship Id="rId2" Type="http://schemas.openxmlformats.org/officeDocument/2006/relationships/image" Target="../media/image1.png"/><Relationship Id="rId16" Type="http://schemas.openxmlformats.org/officeDocument/2006/relationships/image" Target="../media/image9.png"/><Relationship Id="rId20"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5.png"/><Relationship Id="rId11" Type="http://schemas.openxmlformats.org/officeDocument/2006/relationships/image" Target="../media/image32.svg"/><Relationship Id="rId5" Type="http://schemas.openxmlformats.org/officeDocument/2006/relationships/image" Target="../media/image49.svg"/><Relationship Id="rId15" Type="http://schemas.openxmlformats.org/officeDocument/2006/relationships/image" Target="../media/image26.svg"/><Relationship Id="rId10" Type="http://schemas.openxmlformats.org/officeDocument/2006/relationships/image" Target="../media/image25.png"/><Relationship Id="rId19" Type="http://schemas.openxmlformats.org/officeDocument/2006/relationships/image" Target="../media/image40.svg"/><Relationship Id="rId4" Type="http://schemas.openxmlformats.org/officeDocument/2006/relationships/image" Target="../media/image38.png"/><Relationship Id="rId9" Type="http://schemas.openxmlformats.org/officeDocument/2006/relationships/image" Target="../media/image51.svg"/><Relationship Id="rId14" Type="http://schemas.openxmlformats.org/officeDocument/2006/relationships/image" Target="../media/image24.png"/></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26" Type="http://schemas.openxmlformats.org/officeDocument/2006/relationships/image" Target="../media/image10.png"/><Relationship Id="rId3" Type="http://schemas.openxmlformats.org/officeDocument/2006/relationships/image" Target="../media/image2.svg"/><Relationship Id="rId21" Type="http://schemas.openxmlformats.org/officeDocument/2006/relationships/image" Target="../media/image23.svg"/><Relationship Id="rId7" Type="http://schemas.openxmlformats.org/officeDocument/2006/relationships/image" Target="../media/image20.svg"/><Relationship Id="rId25" Type="http://schemas.openxmlformats.org/officeDocument/2006/relationships/image" Target="../media/image44.svg"/><Relationship Id="rId2" Type="http://schemas.openxmlformats.org/officeDocument/2006/relationships/image" Target="../media/image1.png"/><Relationship Id="rId29" Type="http://schemas.openxmlformats.org/officeDocument/2006/relationships/image" Target="../media/image46.svg"/><Relationship Id="rId1" Type="http://schemas.openxmlformats.org/officeDocument/2006/relationships/slideLayout" Target="../slideLayouts/slideLayout7.xml"/><Relationship Id="rId6" Type="http://schemas.openxmlformats.org/officeDocument/2006/relationships/image" Target="../media/image4.png"/><Relationship Id="rId24" Type="http://schemas.openxmlformats.org/officeDocument/2006/relationships/image" Target="../media/image9.png"/><Relationship Id="rId5" Type="http://schemas.openxmlformats.org/officeDocument/2006/relationships/image" Target="../media/image14.svg"/><Relationship Id="rId23" Type="http://schemas.openxmlformats.org/officeDocument/2006/relationships/image" Target="../media/image34.svg"/><Relationship Id="rId28" Type="http://schemas.openxmlformats.org/officeDocument/2006/relationships/image" Target="../media/image11.png"/><Relationship Id="rId4" Type="http://schemas.openxmlformats.org/officeDocument/2006/relationships/image" Target="../media/image2.png"/><Relationship Id="rId22" Type="http://schemas.openxmlformats.org/officeDocument/2006/relationships/image" Target="../media/image8.png"/><Relationship Id="rId27" Type="http://schemas.openxmlformats.org/officeDocument/2006/relationships/image" Target="../media/image38.svg"/><Relationship Id="rId30" Type="http://schemas.openxmlformats.org/officeDocument/2006/relationships/image" Target="../media/image12.PNG"/></Relationships>
</file>

<file path=ppt/slides/_rels/slide20.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40.svg"/><Relationship Id="rId18" Type="http://schemas.openxmlformats.org/officeDocument/2006/relationships/image" Target="../media/image42.png"/><Relationship Id="rId3" Type="http://schemas.openxmlformats.org/officeDocument/2006/relationships/image" Target="../media/image36.svg"/><Relationship Id="rId21" Type="http://schemas.openxmlformats.org/officeDocument/2006/relationships/image" Target="../media/image38.svg"/><Relationship Id="rId7" Type="http://schemas.openxmlformats.org/officeDocument/2006/relationships/image" Target="../media/image56.svg"/><Relationship Id="rId12" Type="http://schemas.openxmlformats.org/officeDocument/2006/relationships/image" Target="../media/image26.png"/><Relationship Id="rId17" Type="http://schemas.openxmlformats.org/officeDocument/2006/relationships/image" Target="../media/image26.svg"/><Relationship Id="rId25" Type="http://schemas.openxmlformats.org/officeDocument/2006/relationships/image" Target="../media/image46.svg"/><Relationship Id="rId2" Type="http://schemas.openxmlformats.org/officeDocument/2006/relationships/image" Target="../media/image15.png"/><Relationship Id="rId16" Type="http://schemas.openxmlformats.org/officeDocument/2006/relationships/image" Target="../media/image24.png"/><Relationship Id="rId20"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39.png"/><Relationship Id="rId11" Type="http://schemas.openxmlformats.org/officeDocument/2006/relationships/image" Target="../media/image58.svg"/><Relationship Id="rId24" Type="http://schemas.openxmlformats.org/officeDocument/2006/relationships/image" Target="../media/image11.png"/><Relationship Id="rId5" Type="http://schemas.openxmlformats.org/officeDocument/2006/relationships/image" Target="../media/image20.svg"/><Relationship Id="rId15" Type="http://schemas.openxmlformats.org/officeDocument/2006/relationships/image" Target="../media/image60.svg"/><Relationship Id="rId23" Type="http://schemas.openxmlformats.org/officeDocument/2006/relationships/image" Target="../media/image44.svg"/><Relationship Id="rId10" Type="http://schemas.openxmlformats.org/officeDocument/2006/relationships/image" Target="../media/image40.png"/><Relationship Id="rId19" Type="http://schemas.openxmlformats.org/officeDocument/2006/relationships/image" Target="../media/image62.svg"/><Relationship Id="rId4" Type="http://schemas.openxmlformats.org/officeDocument/2006/relationships/image" Target="../media/image4.png"/><Relationship Id="rId9" Type="http://schemas.openxmlformats.org/officeDocument/2006/relationships/image" Target="../media/image32.svg"/><Relationship Id="rId14" Type="http://schemas.openxmlformats.org/officeDocument/2006/relationships/image" Target="../media/image41.png"/><Relationship Id="rId22"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13" Type="http://schemas.openxmlformats.org/officeDocument/2006/relationships/image" Target="../media/image40.svg"/><Relationship Id="rId18" Type="http://schemas.openxmlformats.org/officeDocument/2006/relationships/image" Target="../media/image53.svg"/><Relationship Id="rId21" Type="http://schemas.openxmlformats.org/officeDocument/2006/relationships/image" Target="../media/image28.png"/><Relationship Id="rId12" Type="http://schemas.openxmlformats.org/officeDocument/2006/relationships/image" Target="../media/image26.png"/><Relationship Id="rId17" Type="http://schemas.openxmlformats.org/officeDocument/2006/relationships/image" Target="../media/image29.png"/><Relationship Id="rId2" Type="http://schemas.openxmlformats.org/officeDocument/2006/relationships/image" Target="../media/image25.png"/><Relationship Id="rId16" Type="http://schemas.openxmlformats.org/officeDocument/2006/relationships/image" Target="../media/image32.svg"/><Relationship Id="rId20" Type="http://schemas.openxmlformats.org/officeDocument/2006/relationships/image" Target="../media/image44.svg"/><Relationship Id="rId1" Type="http://schemas.openxmlformats.org/officeDocument/2006/relationships/slideLayout" Target="../slideLayouts/slideLayout7.xml"/><Relationship Id="rId11" Type="http://schemas.openxmlformats.org/officeDocument/2006/relationships/image" Target="../media/image58.svg"/><Relationship Id="rId15" Type="http://schemas.openxmlformats.org/officeDocument/2006/relationships/image" Target="../media/image60.svg"/><Relationship Id="rId10" Type="http://schemas.openxmlformats.org/officeDocument/2006/relationships/image" Target="../media/image40.png"/><Relationship Id="rId19" Type="http://schemas.openxmlformats.org/officeDocument/2006/relationships/image" Target="../media/image9.png"/><Relationship Id="rId9" Type="http://schemas.openxmlformats.org/officeDocument/2006/relationships/image" Target="../media/image32.svg"/><Relationship Id="rId14" Type="http://schemas.openxmlformats.org/officeDocument/2006/relationships/image" Target="../media/image41.png"/><Relationship Id="rId22" Type="http://schemas.openxmlformats.org/officeDocument/2006/relationships/image" Target="../media/image51.svg"/></Relationships>
</file>

<file path=ppt/slides/_rels/slide23.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24.xml.rels><?xml version="1.0" encoding="UTF-8" standalone="yes"?>
<Relationships xmlns="http://schemas.openxmlformats.org/package/2006/relationships"><Relationship Id="rId13" Type="http://schemas.openxmlformats.org/officeDocument/2006/relationships/image" Target="../media/image40.svg"/><Relationship Id="rId12"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 Id="rId11" Type="http://schemas.openxmlformats.org/officeDocument/2006/relationships/image" Target="../media/image58.svg"/><Relationship Id="rId15" Type="http://schemas.openxmlformats.org/officeDocument/2006/relationships/image" Target="../media/image60.svg"/><Relationship Id="rId10" Type="http://schemas.openxmlformats.org/officeDocument/2006/relationships/image" Target="../media/image40.png"/><Relationship Id="rId9" Type="http://schemas.openxmlformats.org/officeDocument/2006/relationships/image" Target="../media/image32.svg"/><Relationship Id="rId14" Type="http://schemas.openxmlformats.org/officeDocument/2006/relationships/image" Target="../media/image41.png"/></Relationships>
</file>

<file path=ppt/slides/_rels/slide25.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26.xml.rels><?xml version="1.0" encoding="UTF-8" standalone="yes"?>
<Relationships xmlns="http://schemas.openxmlformats.org/package/2006/relationships"><Relationship Id="rId13" Type="http://schemas.openxmlformats.org/officeDocument/2006/relationships/image" Target="../media/image40.svg"/><Relationship Id="rId17" Type="http://schemas.openxmlformats.org/officeDocument/2006/relationships/image" Target="../media/image32.svg"/><Relationship Id="rId2" Type="http://schemas.openxmlformats.org/officeDocument/2006/relationships/image" Target="../media/image26.png"/><Relationship Id="rId16" Type="http://schemas.openxmlformats.org/officeDocument/2006/relationships/image" Target="../media/image25.png"/><Relationship Id="rId1" Type="http://schemas.openxmlformats.org/officeDocument/2006/relationships/slideLayout" Target="../slideLayouts/slideLayout7.xml"/><Relationship Id="rId5" Type="http://schemas.openxmlformats.org/officeDocument/2006/relationships/image" Target="../media/image38.svg"/><Relationship Id="rId15" Type="http://schemas.openxmlformats.org/officeDocument/2006/relationships/image" Target="../media/image8.png"/><Relationship Id="rId14" Type="http://schemas.openxmlformats.org/officeDocument/2006/relationships/image" Target="../media/image10.png"/><Relationship Id="rId9" Type="http://schemas.openxmlformats.org/officeDocument/2006/relationships/image" Target="../media/image34.svg"/></Relationships>
</file>

<file path=ppt/slides/_rels/slide27.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40.svg"/><Relationship Id="rId3" Type="http://schemas.openxmlformats.org/officeDocument/2006/relationships/image" Target="../media/image26.svg"/><Relationship Id="rId7" Type="http://schemas.openxmlformats.org/officeDocument/2006/relationships/image" Target="../media/image44.svg"/><Relationship Id="rId12" Type="http://schemas.openxmlformats.org/officeDocument/2006/relationships/image" Target="../media/image26.png"/><Relationship Id="rId2" Type="http://schemas.openxmlformats.org/officeDocument/2006/relationships/image" Target="../media/image24.png"/><Relationship Id="rId16" Type="http://schemas.openxmlformats.org/officeDocument/2006/relationships/image" Target="../media/image36.png"/><Relationship Id="rId1" Type="http://schemas.openxmlformats.org/officeDocument/2006/relationships/slideLayout" Target="../slideLayouts/slideLayout7.xml"/><Relationship Id="rId6" Type="http://schemas.openxmlformats.org/officeDocument/2006/relationships/image" Target="../media/image9.png"/><Relationship Id="rId11" Type="http://schemas.openxmlformats.org/officeDocument/2006/relationships/image" Target="../media/image36.svg"/><Relationship Id="rId5" Type="http://schemas.openxmlformats.org/officeDocument/2006/relationships/image" Target="../media/image38.svg"/><Relationship Id="rId15" Type="http://schemas.openxmlformats.org/officeDocument/2006/relationships/image" Target="../media/image32.svg"/><Relationship Id="rId10" Type="http://schemas.openxmlformats.org/officeDocument/2006/relationships/image" Target="../media/image15.png"/><Relationship Id="rId4" Type="http://schemas.openxmlformats.org/officeDocument/2006/relationships/image" Target="../media/image10.png"/><Relationship Id="rId9" Type="http://schemas.openxmlformats.org/officeDocument/2006/relationships/image" Target="../media/image34.svg"/><Relationship Id="rId14" Type="http://schemas.openxmlformats.org/officeDocument/2006/relationships/image" Target="../media/image25.png"/></Relationships>
</file>

<file path=ppt/slides/_rels/slide28.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53.svg"/><Relationship Id="rId18" Type="http://schemas.openxmlformats.org/officeDocument/2006/relationships/image" Target="../media/image26.png"/><Relationship Id="rId3" Type="http://schemas.openxmlformats.org/officeDocument/2006/relationships/image" Target="../media/image2.svg"/><Relationship Id="rId21" Type="http://schemas.openxmlformats.org/officeDocument/2006/relationships/image" Target="../media/image34.svg"/><Relationship Id="rId7" Type="http://schemas.openxmlformats.org/officeDocument/2006/relationships/image" Target="../media/image36.svg"/><Relationship Id="rId12" Type="http://schemas.openxmlformats.org/officeDocument/2006/relationships/image" Target="../media/image29.png"/><Relationship Id="rId17" Type="http://schemas.openxmlformats.org/officeDocument/2006/relationships/image" Target="../media/image44.svg"/><Relationship Id="rId2" Type="http://schemas.openxmlformats.org/officeDocument/2006/relationships/image" Target="../media/image1.png"/><Relationship Id="rId16" Type="http://schemas.openxmlformats.org/officeDocument/2006/relationships/image" Target="../media/image9.png"/><Relationship Id="rId20"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5.png"/><Relationship Id="rId11" Type="http://schemas.openxmlformats.org/officeDocument/2006/relationships/image" Target="../media/image32.svg"/><Relationship Id="rId5" Type="http://schemas.openxmlformats.org/officeDocument/2006/relationships/image" Target="../media/image49.svg"/><Relationship Id="rId15" Type="http://schemas.openxmlformats.org/officeDocument/2006/relationships/image" Target="../media/image26.svg"/><Relationship Id="rId10" Type="http://schemas.openxmlformats.org/officeDocument/2006/relationships/image" Target="../media/image25.png"/><Relationship Id="rId19" Type="http://schemas.openxmlformats.org/officeDocument/2006/relationships/image" Target="../media/image40.svg"/><Relationship Id="rId4" Type="http://schemas.openxmlformats.org/officeDocument/2006/relationships/image" Target="../media/image38.png"/><Relationship Id="rId9" Type="http://schemas.openxmlformats.org/officeDocument/2006/relationships/image" Target="../media/image51.svg"/><Relationship Id="rId14" Type="http://schemas.openxmlformats.org/officeDocument/2006/relationships/image" Target="../media/image24.png"/></Relationships>
</file>

<file path=ppt/slides/_rels/slide29.xml.rels><?xml version="1.0" encoding="UTF-8" standalone="yes"?>
<Relationships xmlns="http://schemas.openxmlformats.org/package/2006/relationships"><Relationship Id="rId3" Type="http://schemas.openxmlformats.org/officeDocument/2006/relationships/image" Target="../media/image14.svg"/><Relationship Id="rId7" Type="http://schemas.openxmlformats.org/officeDocument/2006/relationships/image" Target="../media/image68.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44.png"/><Relationship Id="rId5" Type="http://schemas.openxmlformats.org/officeDocument/2006/relationships/image" Target="../media/image66.svg"/><Relationship Id="rId4" Type="http://schemas.openxmlformats.org/officeDocument/2006/relationships/image" Target="../media/image43.png"/></Relationships>
</file>

<file path=ppt/slides/_rels/slide3.xml.rels><?xml version="1.0" encoding="UTF-8" standalone="yes"?>
<Relationships xmlns="http://schemas.openxmlformats.org/package/2006/relationships"><Relationship Id="rId8" Type="http://schemas.openxmlformats.org/officeDocument/2006/relationships/image" Target="../media/image101.svg"/><Relationship Id="rId13" Type="http://schemas.openxmlformats.org/officeDocument/2006/relationships/image" Target="../media/image9.png"/><Relationship Id="rId18" Type="http://schemas.openxmlformats.org/officeDocument/2006/relationships/image" Target="../media/image46.svg"/><Relationship Id="rId3" Type="http://schemas.openxmlformats.org/officeDocument/2006/relationships/image" Target="../media/image23.svg"/><Relationship Id="rId7" Type="http://schemas.openxmlformats.org/officeDocument/2006/relationships/image" Target="../media/image14.png"/><Relationship Id="rId12" Type="http://schemas.openxmlformats.org/officeDocument/2006/relationships/image" Target="../media/image34.svg"/><Relationship Id="rId17" Type="http://schemas.openxmlformats.org/officeDocument/2006/relationships/image" Target="../media/image11.png"/><Relationship Id="rId2" Type="http://schemas.openxmlformats.org/officeDocument/2006/relationships/image" Target="../media/image7.png"/><Relationship Id="rId16" Type="http://schemas.openxmlformats.org/officeDocument/2006/relationships/image" Target="../media/image38.svg"/><Relationship Id="rId1" Type="http://schemas.openxmlformats.org/officeDocument/2006/relationships/slideLayout" Target="../slideLayouts/slideLayout7.xml"/><Relationship Id="rId6" Type="http://schemas.openxmlformats.org/officeDocument/2006/relationships/image" Target="../media/image2.svg"/><Relationship Id="rId11" Type="http://schemas.openxmlformats.org/officeDocument/2006/relationships/image" Target="../media/image8.png"/><Relationship Id="rId5" Type="http://schemas.openxmlformats.org/officeDocument/2006/relationships/image" Target="../media/image1.png"/><Relationship Id="rId15" Type="http://schemas.openxmlformats.org/officeDocument/2006/relationships/image" Target="../media/image10.png"/><Relationship Id="rId10" Type="http://schemas.openxmlformats.org/officeDocument/2006/relationships/image" Target="../media/image20.svg"/><Relationship Id="rId4" Type="http://schemas.openxmlformats.org/officeDocument/2006/relationships/image" Target="../media/image13.png"/><Relationship Id="rId9" Type="http://schemas.openxmlformats.org/officeDocument/2006/relationships/image" Target="../media/image4.png"/><Relationship Id="rId14" Type="http://schemas.openxmlformats.org/officeDocument/2006/relationships/image" Target="../media/image44.svg"/></Relationships>
</file>

<file path=ppt/slides/_rels/slide30.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31.xml.rels><?xml version="1.0" encoding="UTF-8" standalone="yes"?>
<Relationships xmlns="http://schemas.openxmlformats.org/package/2006/relationships"><Relationship Id="rId8" Type="http://schemas.openxmlformats.org/officeDocument/2006/relationships/image" Target="../media/image7.png"/><Relationship Id="rId26" Type="http://schemas.openxmlformats.org/officeDocument/2006/relationships/image" Target="../media/image10.png"/><Relationship Id="rId3" Type="http://schemas.openxmlformats.org/officeDocument/2006/relationships/image" Target="../media/image2.svg"/><Relationship Id="rId21" Type="http://schemas.openxmlformats.org/officeDocument/2006/relationships/image" Target="../media/image23.svg"/><Relationship Id="rId7" Type="http://schemas.openxmlformats.org/officeDocument/2006/relationships/image" Target="../media/image20.svg"/><Relationship Id="rId25" Type="http://schemas.openxmlformats.org/officeDocument/2006/relationships/image" Target="../media/image44.svg"/><Relationship Id="rId2" Type="http://schemas.openxmlformats.org/officeDocument/2006/relationships/image" Target="../media/image1.png"/><Relationship Id="rId29" Type="http://schemas.openxmlformats.org/officeDocument/2006/relationships/image" Target="../media/image46.svg"/><Relationship Id="rId1" Type="http://schemas.openxmlformats.org/officeDocument/2006/relationships/slideLayout" Target="../slideLayouts/slideLayout7.xml"/><Relationship Id="rId6" Type="http://schemas.openxmlformats.org/officeDocument/2006/relationships/image" Target="../media/image4.png"/><Relationship Id="rId24" Type="http://schemas.openxmlformats.org/officeDocument/2006/relationships/image" Target="../media/image9.png"/><Relationship Id="rId5" Type="http://schemas.openxmlformats.org/officeDocument/2006/relationships/image" Target="../media/image14.svg"/><Relationship Id="rId23" Type="http://schemas.openxmlformats.org/officeDocument/2006/relationships/image" Target="../media/image34.svg"/><Relationship Id="rId28" Type="http://schemas.openxmlformats.org/officeDocument/2006/relationships/image" Target="../media/image11.png"/><Relationship Id="rId4" Type="http://schemas.openxmlformats.org/officeDocument/2006/relationships/image" Target="../media/image2.png"/><Relationship Id="rId22" Type="http://schemas.openxmlformats.org/officeDocument/2006/relationships/image" Target="../media/image8.png"/><Relationship Id="rId27" Type="http://schemas.openxmlformats.org/officeDocument/2006/relationships/image" Target="../media/image38.svg"/></Relationships>
</file>

<file path=ppt/slides/_rels/slide32.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23.svg"/><Relationship Id="rId7" Type="http://schemas.openxmlformats.org/officeDocument/2006/relationships/image" Target="../media/image75.sv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46.png"/><Relationship Id="rId5" Type="http://schemas.openxmlformats.org/officeDocument/2006/relationships/image" Target="../media/image73.svg"/><Relationship Id="rId4" Type="http://schemas.openxmlformats.org/officeDocument/2006/relationships/image" Target="../media/image45.png"/><Relationship Id="rId9" Type="http://schemas.openxmlformats.org/officeDocument/2006/relationships/image" Target="../media/image77.svg"/></Relationships>
</file>

<file path=ppt/slides/_rels/slide33.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40.svg"/><Relationship Id="rId3" Type="http://schemas.openxmlformats.org/officeDocument/2006/relationships/image" Target="../media/image26.svg"/><Relationship Id="rId7" Type="http://schemas.openxmlformats.org/officeDocument/2006/relationships/image" Target="../media/image44.svg"/><Relationship Id="rId12" Type="http://schemas.openxmlformats.org/officeDocument/2006/relationships/image" Target="../media/image26.png"/><Relationship Id="rId2" Type="http://schemas.openxmlformats.org/officeDocument/2006/relationships/image" Target="../media/image24.png"/><Relationship Id="rId16" Type="http://schemas.openxmlformats.org/officeDocument/2006/relationships/image" Target="../media/image36.png"/><Relationship Id="rId1" Type="http://schemas.openxmlformats.org/officeDocument/2006/relationships/slideLayout" Target="../slideLayouts/slideLayout7.xml"/><Relationship Id="rId6" Type="http://schemas.openxmlformats.org/officeDocument/2006/relationships/image" Target="../media/image9.png"/><Relationship Id="rId11" Type="http://schemas.openxmlformats.org/officeDocument/2006/relationships/image" Target="../media/image36.svg"/><Relationship Id="rId5" Type="http://schemas.openxmlformats.org/officeDocument/2006/relationships/image" Target="../media/image38.svg"/><Relationship Id="rId15" Type="http://schemas.openxmlformats.org/officeDocument/2006/relationships/image" Target="../media/image32.svg"/><Relationship Id="rId10" Type="http://schemas.openxmlformats.org/officeDocument/2006/relationships/image" Target="../media/image15.png"/><Relationship Id="rId4" Type="http://schemas.openxmlformats.org/officeDocument/2006/relationships/image" Target="../media/image10.png"/><Relationship Id="rId9" Type="http://schemas.openxmlformats.org/officeDocument/2006/relationships/image" Target="../media/image34.svg"/><Relationship Id="rId14" Type="http://schemas.openxmlformats.org/officeDocument/2006/relationships/image" Target="../media/image25.png"/></Relationships>
</file>

<file path=ppt/slides/_rels/slide34.xml.rels><?xml version="1.0" encoding="UTF-8" standalone="yes"?>
<Relationships xmlns="http://schemas.openxmlformats.org/package/2006/relationships"><Relationship Id="rId8" Type="http://schemas.openxmlformats.org/officeDocument/2006/relationships/image" Target="../media/image7.png"/><Relationship Id="rId26" Type="http://schemas.openxmlformats.org/officeDocument/2006/relationships/image" Target="../media/image10.png"/><Relationship Id="rId3" Type="http://schemas.openxmlformats.org/officeDocument/2006/relationships/image" Target="../media/image2.svg"/><Relationship Id="rId21" Type="http://schemas.openxmlformats.org/officeDocument/2006/relationships/image" Target="../media/image23.svg"/><Relationship Id="rId7" Type="http://schemas.openxmlformats.org/officeDocument/2006/relationships/image" Target="../media/image20.svg"/><Relationship Id="rId25" Type="http://schemas.openxmlformats.org/officeDocument/2006/relationships/image" Target="../media/image44.svg"/><Relationship Id="rId2" Type="http://schemas.openxmlformats.org/officeDocument/2006/relationships/image" Target="../media/image1.png"/><Relationship Id="rId29" Type="http://schemas.openxmlformats.org/officeDocument/2006/relationships/image" Target="../media/image46.svg"/><Relationship Id="rId1" Type="http://schemas.openxmlformats.org/officeDocument/2006/relationships/slideLayout" Target="../slideLayouts/slideLayout7.xml"/><Relationship Id="rId6" Type="http://schemas.openxmlformats.org/officeDocument/2006/relationships/image" Target="../media/image4.png"/><Relationship Id="rId24" Type="http://schemas.openxmlformats.org/officeDocument/2006/relationships/image" Target="../media/image9.png"/><Relationship Id="rId5" Type="http://schemas.openxmlformats.org/officeDocument/2006/relationships/image" Target="../media/image14.svg"/><Relationship Id="rId23" Type="http://schemas.openxmlformats.org/officeDocument/2006/relationships/image" Target="../media/image34.svg"/><Relationship Id="rId28" Type="http://schemas.openxmlformats.org/officeDocument/2006/relationships/image" Target="../media/image11.png"/><Relationship Id="rId4" Type="http://schemas.openxmlformats.org/officeDocument/2006/relationships/image" Target="../media/image2.png"/><Relationship Id="rId22" Type="http://schemas.openxmlformats.org/officeDocument/2006/relationships/image" Target="../media/image8.png"/><Relationship Id="rId27" Type="http://schemas.openxmlformats.org/officeDocument/2006/relationships/image" Target="../media/image38.svg"/><Relationship Id="rId30" Type="http://schemas.openxmlformats.org/officeDocument/2006/relationships/image" Target="../media/image48.PNG"/></Relationships>
</file>

<file path=ppt/slides/_rels/slide35.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40.svg"/><Relationship Id="rId3" Type="http://schemas.openxmlformats.org/officeDocument/2006/relationships/image" Target="../media/image26.svg"/><Relationship Id="rId7" Type="http://schemas.openxmlformats.org/officeDocument/2006/relationships/image" Target="../media/image44.svg"/><Relationship Id="rId2" Type="http://schemas.openxmlformats.org/officeDocument/2006/relationships/image" Target="../media/image24.png"/><Relationship Id="rId16" Type="http://schemas.openxmlformats.org/officeDocument/2006/relationships/image" Target="../media/image36.png"/><Relationship Id="rId1" Type="http://schemas.openxmlformats.org/officeDocument/2006/relationships/slideLayout" Target="../slideLayouts/slideLayout7.xml"/><Relationship Id="rId15" Type="http://schemas.openxmlformats.org/officeDocument/2006/relationships/image" Target="../media/image32.svg"/><Relationship Id="rId10" Type="http://schemas.openxmlformats.org/officeDocument/2006/relationships/image" Target="../media/image26.png"/><Relationship Id="rId4" Type="http://schemas.openxmlformats.org/officeDocument/2006/relationships/image" Target="../media/image9.png"/><Relationship Id="rId9" Type="http://schemas.openxmlformats.org/officeDocument/2006/relationships/image" Target="../media/image34.svg"/><Relationship Id="rId14" Type="http://schemas.openxmlformats.org/officeDocument/2006/relationships/image" Target="../media/image25.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8" Type="http://schemas.openxmlformats.org/officeDocument/2006/relationships/image" Target="../media/image7.png"/><Relationship Id="rId26" Type="http://schemas.openxmlformats.org/officeDocument/2006/relationships/image" Target="../media/image10.png"/><Relationship Id="rId3" Type="http://schemas.openxmlformats.org/officeDocument/2006/relationships/image" Target="../media/image2.svg"/><Relationship Id="rId21" Type="http://schemas.openxmlformats.org/officeDocument/2006/relationships/image" Target="../media/image23.svg"/><Relationship Id="rId7" Type="http://schemas.openxmlformats.org/officeDocument/2006/relationships/image" Target="../media/image20.svg"/><Relationship Id="rId25" Type="http://schemas.openxmlformats.org/officeDocument/2006/relationships/image" Target="../media/image44.svg"/><Relationship Id="rId2" Type="http://schemas.openxmlformats.org/officeDocument/2006/relationships/image" Target="../media/image1.png"/><Relationship Id="rId29" Type="http://schemas.openxmlformats.org/officeDocument/2006/relationships/image" Target="../media/image46.svg"/><Relationship Id="rId1" Type="http://schemas.openxmlformats.org/officeDocument/2006/relationships/slideLayout" Target="../slideLayouts/slideLayout7.xml"/><Relationship Id="rId6" Type="http://schemas.openxmlformats.org/officeDocument/2006/relationships/image" Target="../media/image4.png"/><Relationship Id="rId24" Type="http://schemas.openxmlformats.org/officeDocument/2006/relationships/image" Target="../media/image9.png"/><Relationship Id="rId5" Type="http://schemas.openxmlformats.org/officeDocument/2006/relationships/image" Target="../media/image14.svg"/><Relationship Id="rId23" Type="http://schemas.openxmlformats.org/officeDocument/2006/relationships/image" Target="../media/image34.svg"/><Relationship Id="rId28" Type="http://schemas.openxmlformats.org/officeDocument/2006/relationships/image" Target="../media/image11.png"/><Relationship Id="rId4" Type="http://schemas.openxmlformats.org/officeDocument/2006/relationships/image" Target="../media/image2.png"/><Relationship Id="rId22" Type="http://schemas.openxmlformats.org/officeDocument/2006/relationships/image" Target="../media/image8.png"/><Relationship Id="rId27" Type="http://schemas.openxmlformats.org/officeDocument/2006/relationships/image" Target="../media/image38.svg"/></Relationships>
</file>

<file path=ppt/slides/_rels/slide3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7.xml"/><Relationship Id="rId6" Type="http://schemas.openxmlformats.org/officeDocument/2006/relationships/image" Target="../media/image52.png"/><Relationship Id="rId5" Type="http://schemas.openxmlformats.org/officeDocument/2006/relationships/image" Target="../media/image81.svg"/><Relationship Id="rId4" Type="http://schemas.openxmlformats.org/officeDocument/2006/relationships/image" Target="../media/image51.png"/></Relationships>
</file>

<file path=ppt/slides/_rels/slide39.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4.xml.rels><?xml version="1.0" encoding="UTF-8" standalone="yes"?>
<Relationships xmlns="http://schemas.openxmlformats.org/package/2006/relationships"><Relationship Id="rId8" Type="http://schemas.openxmlformats.org/officeDocument/2006/relationships/image" Target="../media/image101.svg"/><Relationship Id="rId13" Type="http://schemas.openxmlformats.org/officeDocument/2006/relationships/image" Target="../media/image9.png"/><Relationship Id="rId18" Type="http://schemas.openxmlformats.org/officeDocument/2006/relationships/image" Target="../media/image46.svg"/><Relationship Id="rId3" Type="http://schemas.openxmlformats.org/officeDocument/2006/relationships/image" Target="../media/image23.svg"/><Relationship Id="rId7" Type="http://schemas.openxmlformats.org/officeDocument/2006/relationships/image" Target="../media/image14.png"/><Relationship Id="rId12" Type="http://schemas.openxmlformats.org/officeDocument/2006/relationships/image" Target="../media/image34.svg"/><Relationship Id="rId17" Type="http://schemas.openxmlformats.org/officeDocument/2006/relationships/image" Target="../media/image11.png"/><Relationship Id="rId2" Type="http://schemas.openxmlformats.org/officeDocument/2006/relationships/image" Target="../media/image7.png"/><Relationship Id="rId16" Type="http://schemas.openxmlformats.org/officeDocument/2006/relationships/image" Target="../media/image38.svg"/><Relationship Id="rId1" Type="http://schemas.openxmlformats.org/officeDocument/2006/relationships/slideLayout" Target="../slideLayouts/slideLayout7.xml"/><Relationship Id="rId6" Type="http://schemas.openxmlformats.org/officeDocument/2006/relationships/image" Target="../media/image2.svg"/><Relationship Id="rId11" Type="http://schemas.openxmlformats.org/officeDocument/2006/relationships/image" Target="../media/image8.png"/><Relationship Id="rId5" Type="http://schemas.openxmlformats.org/officeDocument/2006/relationships/image" Target="../media/image1.png"/><Relationship Id="rId15" Type="http://schemas.openxmlformats.org/officeDocument/2006/relationships/image" Target="../media/image10.png"/><Relationship Id="rId10" Type="http://schemas.openxmlformats.org/officeDocument/2006/relationships/image" Target="../media/image20.svg"/><Relationship Id="rId4" Type="http://schemas.openxmlformats.org/officeDocument/2006/relationships/image" Target="../media/image13.png"/><Relationship Id="rId9" Type="http://schemas.openxmlformats.org/officeDocument/2006/relationships/image" Target="../media/image4.png"/><Relationship Id="rId14" Type="http://schemas.openxmlformats.org/officeDocument/2006/relationships/image" Target="../media/image44.svg"/></Relationships>
</file>

<file path=ppt/slides/_rels/slide40.xml.rels><?xml version="1.0" encoding="UTF-8" standalone="yes"?>
<Relationships xmlns="http://schemas.openxmlformats.org/package/2006/relationships"><Relationship Id="rId3" Type="http://schemas.openxmlformats.org/officeDocument/2006/relationships/image" Target="../media/image36.svg"/><Relationship Id="rId7"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20.svg"/><Relationship Id="rId4" Type="http://schemas.openxmlformats.org/officeDocument/2006/relationships/image" Target="../media/image4.png"/></Relationships>
</file>

<file path=ppt/slides/_rels/slide41.xml.rels><?xml version="1.0" encoding="UTF-8" standalone="yes"?>
<Relationships xmlns="http://schemas.openxmlformats.org/package/2006/relationships"><Relationship Id="rId8" Type="http://schemas.openxmlformats.org/officeDocument/2006/relationships/image" Target="../media/image101.svg"/><Relationship Id="rId13" Type="http://schemas.openxmlformats.org/officeDocument/2006/relationships/image" Target="../media/image9.png"/><Relationship Id="rId18" Type="http://schemas.openxmlformats.org/officeDocument/2006/relationships/image" Target="../media/image46.svg"/><Relationship Id="rId3" Type="http://schemas.openxmlformats.org/officeDocument/2006/relationships/image" Target="../media/image23.svg"/><Relationship Id="rId7" Type="http://schemas.openxmlformats.org/officeDocument/2006/relationships/image" Target="../media/image14.png"/><Relationship Id="rId12" Type="http://schemas.openxmlformats.org/officeDocument/2006/relationships/image" Target="../media/image34.svg"/><Relationship Id="rId17" Type="http://schemas.openxmlformats.org/officeDocument/2006/relationships/image" Target="../media/image11.png"/><Relationship Id="rId2" Type="http://schemas.openxmlformats.org/officeDocument/2006/relationships/image" Target="../media/image7.png"/><Relationship Id="rId16" Type="http://schemas.openxmlformats.org/officeDocument/2006/relationships/image" Target="../media/image38.svg"/><Relationship Id="rId1" Type="http://schemas.openxmlformats.org/officeDocument/2006/relationships/slideLayout" Target="../slideLayouts/slideLayout7.xml"/><Relationship Id="rId6" Type="http://schemas.openxmlformats.org/officeDocument/2006/relationships/image" Target="../media/image2.svg"/><Relationship Id="rId11" Type="http://schemas.openxmlformats.org/officeDocument/2006/relationships/image" Target="../media/image8.png"/><Relationship Id="rId5" Type="http://schemas.openxmlformats.org/officeDocument/2006/relationships/image" Target="../media/image1.png"/><Relationship Id="rId15" Type="http://schemas.openxmlformats.org/officeDocument/2006/relationships/image" Target="../media/image10.png"/><Relationship Id="rId10" Type="http://schemas.openxmlformats.org/officeDocument/2006/relationships/image" Target="../media/image20.svg"/><Relationship Id="rId4" Type="http://schemas.openxmlformats.org/officeDocument/2006/relationships/image" Target="../media/image13.png"/><Relationship Id="rId9" Type="http://schemas.openxmlformats.org/officeDocument/2006/relationships/image" Target="../media/image4.png"/><Relationship Id="rId14" Type="http://schemas.openxmlformats.org/officeDocument/2006/relationships/image" Target="../media/image44.svg"/></Relationships>
</file>

<file path=ppt/slides/_rels/slide5.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36.svg"/><Relationship Id="rId7"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20.sv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36.svg"/><Relationship Id="rId7"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20.sv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36.svg"/><Relationship Id="rId7"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20.sv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36.svg"/><Relationship Id="rId7"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20.sv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8" Type="http://schemas.openxmlformats.org/officeDocument/2006/relationships/image" Target="../media/image7.png"/><Relationship Id="rId26" Type="http://schemas.openxmlformats.org/officeDocument/2006/relationships/image" Target="../media/image10.png"/><Relationship Id="rId3" Type="http://schemas.openxmlformats.org/officeDocument/2006/relationships/image" Target="../media/image2.svg"/><Relationship Id="rId21" Type="http://schemas.openxmlformats.org/officeDocument/2006/relationships/image" Target="../media/image23.svg"/><Relationship Id="rId7" Type="http://schemas.openxmlformats.org/officeDocument/2006/relationships/image" Target="../media/image20.svg"/><Relationship Id="rId25" Type="http://schemas.openxmlformats.org/officeDocument/2006/relationships/image" Target="../media/image44.svg"/><Relationship Id="rId2" Type="http://schemas.openxmlformats.org/officeDocument/2006/relationships/image" Target="../media/image1.png"/><Relationship Id="rId29" Type="http://schemas.openxmlformats.org/officeDocument/2006/relationships/image" Target="../media/image46.svg"/><Relationship Id="rId1" Type="http://schemas.openxmlformats.org/officeDocument/2006/relationships/slideLayout" Target="../slideLayouts/slideLayout7.xml"/><Relationship Id="rId6" Type="http://schemas.openxmlformats.org/officeDocument/2006/relationships/image" Target="../media/image4.png"/><Relationship Id="rId24" Type="http://schemas.openxmlformats.org/officeDocument/2006/relationships/image" Target="../media/image9.png"/><Relationship Id="rId5" Type="http://schemas.openxmlformats.org/officeDocument/2006/relationships/image" Target="../media/image14.svg"/><Relationship Id="rId23" Type="http://schemas.openxmlformats.org/officeDocument/2006/relationships/image" Target="../media/image34.svg"/><Relationship Id="rId28" Type="http://schemas.openxmlformats.org/officeDocument/2006/relationships/image" Target="../media/image11.png"/><Relationship Id="rId4" Type="http://schemas.openxmlformats.org/officeDocument/2006/relationships/image" Target="../media/image2.png"/><Relationship Id="rId22" Type="http://schemas.openxmlformats.org/officeDocument/2006/relationships/image" Target="../media/image8.png"/><Relationship Id="rId27" Type="http://schemas.openxmlformats.org/officeDocument/2006/relationships/image" Target="../media/image38.svg"/><Relationship Id="rId30"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sp>
        <p:nvSpPr>
          <p:cNvPr id="2" name="Freeform 2"/>
          <p:cNvSpPr/>
          <p:nvPr/>
        </p:nvSpPr>
        <p:spPr>
          <a:xfrm>
            <a:off x="-1258744" y="-2014847"/>
            <a:ext cx="4858476" cy="4948447"/>
          </a:xfrm>
          <a:custGeom>
            <a:avLst/>
            <a:gdLst/>
            <a:ahLst/>
            <a:cxnLst/>
            <a:rect l="l" t="t" r="r" b="b"/>
            <a:pathLst>
              <a:path w="4858476" h="4948447">
                <a:moveTo>
                  <a:pt x="0" y="0"/>
                </a:moveTo>
                <a:lnTo>
                  <a:pt x="4858475" y="0"/>
                </a:lnTo>
                <a:lnTo>
                  <a:pt x="4858475" y="4948448"/>
                </a:lnTo>
                <a:lnTo>
                  <a:pt x="0" y="4948448"/>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8" name="Freeform 8"/>
          <p:cNvSpPr/>
          <p:nvPr/>
        </p:nvSpPr>
        <p:spPr>
          <a:xfrm>
            <a:off x="13799798" y="-2718889"/>
            <a:ext cx="4642082" cy="4728047"/>
          </a:xfrm>
          <a:custGeom>
            <a:avLst/>
            <a:gdLst/>
            <a:ahLst/>
            <a:cxnLst/>
            <a:rect l="l" t="t" r="r" b="b"/>
            <a:pathLst>
              <a:path w="4642082" h="4728047">
                <a:moveTo>
                  <a:pt x="0" y="0"/>
                </a:moveTo>
                <a:lnTo>
                  <a:pt x="4642082" y="0"/>
                </a:lnTo>
                <a:lnTo>
                  <a:pt x="4642082" y="4728047"/>
                </a:lnTo>
                <a:lnTo>
                  <a:pt x="0" y="4728047"/>
                </a:lnTo>
                <a:lnTo>
                  <a:pt x="0" y="0"/>
                </a:lnTo>
                <a:close/>
              </a:path>
            </a:pathLst>
          </a:custGeom>
          <a:blipFill>
            <a:blip r:embed="rId4">
              <a:extLst>
                <a:ext uri="{96DAC541-7B7A-43D3-8B79-37D633B846F1}">
                  <asvg:svgBlip xmlns:asvg="http://schemas.microsoft.com/office/drawing/2016/SVG/main" xmlns="" r:embed="rId15"/>
                </a:ext>
              </a:extLst>
            </a:blip>
            <a:stretch>
              <a:fillRect/>
            </a:stretch>
          </a:blipFill>
        </p:spPr>
      </p:sp>
      <p:sp>
        <p:nvSpPr>
          <p:cNvPr id="10" name="Freeform 10"/>
          <p:cNvSpPr/>
          <p:nvPr/>
        </p:nvSpPr>
        <p:spPr>
          <a:xfrm>
            <a:off x="6474794" y="5754063"/>
            <a:ext cx="9082388" cy="9065874"/>
          </a:xfrm>
          <a:custGeom>
            <a:avLst/>
            <a:gdLst/>
            <a:ahLst/>
            <a:cxnLst/>
            <a:rect l="l" t="t" r="r" b="b"/>
            <a:pathLst>
              <a:path w="9082388" h="9065874">
                <a:moveTo>
                  <a:pt x="0" y="0"/>
                </a:moveTo>
                <a:lnTo>
                  <a:pt x="9082388" y="0"/>
                </a:lnTo>
                <a:lnTo>
                  <a:pt x="9082388" y="9065874"/>
                </a:lnTo>
                <a:lnTo>
                  <a:pt x="0" y="9065874"/>
                </a:lnTo>
                <a:lnTo>
                  <a:pt x="0" y="0"/>
                </a:lnTo>
                <a:close/>
              </a:path>
            </a:pathLst>
          </a:custGeom>
          <a:blipFill>
            <a:blip r:embed="rId16">
              <a:extLst>
                <a:ext uri="{96DAC541-7B7A-43D3-8B79-37D633B846F1}">
                  <asvg:svgBlip xmlns:asvg="http://schemas.microsoft.com/office/drawing/2016/SVG/main" xmlns="" r:embed="rId19"/>
                </a:ext>
              </a:extLst>
            </a:blip>
            <a:stretch>
              <a:fillRect/>
            </a:stretch>
          </a:blipFill>
        </p:spPr>
      </p:sp>
      <p:sp>
        <p:nvSpPr>
          <p:cNvPr id="11" name="TextBox 11"/>
          <p:cNvSpPr txBox="1"/>
          <p:nvPr/>
        </p:nvSpPr>
        <p:spPr>
          <a:xfrm>
            <a:off x="2133600" y="1593975"/>
            <a:ext cx="13639507" cy="3471463"/>
          </a:xfrm>
          <a:prstGeom prst="rect">
            <a:avLst/>
          </a:prstGeom>
        </p:spPr>
        <p:txBody>
          <a:bodyPr wrap="square" lIns="0" tIns="0" rIns="0" bIns="0" rtlCol="0" anchor="t">
            <a:spAutoFit/>
          </a:bodyPr>
          <a:lstStyle/>
          <a:p>
            <a:pPr algn="ctr">
              <a:lnSpc>
                <a:spcPct val="150000"/>
              </a:lnSpc>
            </a:pPr>
            <a:r>
              <a:rPr lang="vi-VN" sz="9600" b="1" i="1">
                <a:effectLst>
                  <a:outerShdw blurRad="38100" dist="38100" dir="2700000" algn="tl">
                    <a:srgbClr val="000000">
                      <a:alpha val="43137"/>
                    </a:srgbClr>
                  </a:outerShdw>
                </a:effectLst>
                <a:latin typeface="iCiel Brush Up" panose="02000000000000000000" pitchFamily="2" charset="-93"/>
              </a:rPr>
              <a:t>Khoa học muôn năm</a:t>
            </a:r>
            <a:r>
              <a:rPr lang="vi-VN" sz="9600" b="1" i="1" smtClean="0">
                <a:effectLst>
                  <a:outerShdw blurRad="38100" dist="38100" dir="2700000" algn="tl">
                    <a:srgbClr val="000000">
                      <a:alpha val="43137"/>
                    </a:srgbClr>
                  </a:outerShdw>
                </a:effectLst>
                <a:latin typeface="iCiel Brush Up" panose="02000000000000000000" pitchFamily="2" charset="-93"/>
              </a:rPr>
              <a:t>!</a:t>
            </a:r>
            <a:r>
              <a:rPr lang="vi-VN" sz="9600" b="1" smtClean="0">
                <a:effectLst>
                  <a:outerShdw blurRad="38100" dist="38100" dir="2700000" algn="tl">
                    <a:srgbClr val="000000">
                      <a:alpha val="43137"/>
                    </a:srgbClr>
                  </a:outerShdw>
                </a:effectLst>
                <a:latin typeface="iCiel Brush Up" panose="02000000000000000000" pitchFamily="2" charset="-93"/>
              </a:rPr>
              <a:t>                                                                                          </a:t>
            </a:r>
            <a:r>
              <a:rPr lang="vi-VN" sz="7200" b="1" smtClean="0">
                <a:effectLst>
                  <a:outerShdw blurRad="38100" dist="38100" dir="2700000" algn="tl">
                    <a:srgbClr val="000000">
                      <a:alpha val="43137"/>
                    </a:srgbClr>
                  </a:outerShdw>
                </a:effectLst>
                <a:latin typeface="iCiel Brush Up" panose="02000000000000000000" pitchFamily="2" charset="-93"/>
              </a:rPr>
              <a:t>(Go </a:t>
            </a:r>
            <a:r>
              <a:rPr lang="vi-VN" sz="7200" b="1">
                <a:effectLst>
                  <a:outerShdw blurRad="38100" dist="38100" dir="2700000" algn="tl">
                    <a:srgbClr val="000000">
                      <a:alpha val="43137"/>
                    </a:srgbClr>
                  </a:outerShdw>
                </a:effectLst>
                <a:latin typeface="iCiel Brush Up" panose="02000000000000000000" pitchFamily="2" charset="-93"/>
              </a:rPr>
              <a:t>– </a:t>
            </a:r>
            <a:r>
              <a:rPr lang="vi-VN" sz="7200" b="1" smtClean="0">
                <a:effectLst>
                  <a:outerShdw blurRad="38100" dist="38100" dir="2700000" algn="tl">
                    <a:srgbClr val="000000">
                      <a:alpha val="43137"/>
                    </a:srgbClr>
                  </a:outerShdw>
                </a:effectLst>
                <a:latin typeface="iCiel Brush Up" panose="02000000000000000000" pitchFamily="2" charset="-93"/>
              </a:rPr>
              <a:t>Rơ </a:t>
            </a:r>
            <a:r>
              <a:rPr lang="vi-VN" sz="7200" b="1">
                <a:effectLst>
                  <a:outerShdw blurRad="38100" dist="38100" dir="2700000" algn="tl">
                    <a:srgbClr val="000000">
                      <a:alpha val="43137"/>
                    </a:srgbClr>
                  </a:outerShdw>
                </a:effectLst>
                <a:latin typeface="iCiel Brush Up" panose="02000000000000000000" pitchFamily="2" charset="-93"/>
              </a:rPr>
              <a:t>- </a:t>
            </a:r>
            <a:r>
              <a:rPr lang="vi-VN" sz="7200" b="1" smtClean="0">
                <a:effectLst>
                  <a:outerShdw blurRad="38100" dist="38100" dir="2700000" algn="tl">
                    <a:srgbClr val="000000">
                      <a:alpha val="43137"/>
                    </a:srgbClr>
                  </a:outerShdw>
                </a:effectLst>
                <a:latin typeface="iCiel Brush Up" panose="02000000000000000000" pitchFamily="2" charset="-93"/>
              </a:rPr>
              <a:t>Ki)</a:t>
            </a:r>
            <a:endParaRPr lang="en-GB" sz="7200">
              <a:effectLst>
                <a:outerShdw blurRad="38100" dist="38100" dir="2700000" algn="tl">
                  <a:srgbClr val="000000">
                    <a:alpha val="43137"/>
                  </a:srgbClr>
                </a:outerShdw>
              </a:effectLst>
              <a:latin typeface="iCiel Brush Up" panose="02000000000000000000" pitchFamily="2" charset="-93"/>
            </a:endParaRPr>
          </a:p>
        </p:txBody>
      </p:sp>
      <p:sp>
        <p:nvSpPr>
          <p:cNvPr id="12" name="Freeform 12"/>
          <p:cNvSpPr/>
          <p:nvPr/>
        </p:nvSpPr>
        <p:spPr>
          <a:xfrm>
            <a:off x="-1258744" y="6126912"/>
            <a:ext cx="4875167" cy="5267862"/>
          </a:xfrm>
          <a:custGeom>
            <a:avLst/>
            <a:gdLst/>
            <a:ahLst/>
            <a:cxnLst/>
            <a:rect l="l" t="t" r="r" b="b"/>
            <a:pathLst>
              <a:path w="4875167" h="5267862">
                <a:moveTo>
                  <a:pt x="0" y="0"/>
                </a:moveTo>
                <a:lnTo>
                  <a:pt x="4875166" y="0"/>
                </a:lnTo>
                <a:lnTo>
                  <a:pt x="4875166" y="5267862"/>
                </a:lnTo>
                <a:lnTo>
                  <a:pt x="0" y="5267862"/>
                </a:lnTo>
                <a:lnTo>
                  <a:pt x="0" y="0"/>
                </a:lnTo>
                <a:close/>
              </a:path>
            </a:pathLst>
          </a:custGeom>
          <a:blipFill>
            <a:blip r:embed="rId20">
              <a:extLst>
                <a:ext uri="{96DAC541-7B7A-43D3-8B79-37D633B846F1}">
                  <asvg:svgBlip xmlns:asvg="http://schemas.microsoft.com/office/drawing/2016/SVG/main" xmlns="" r:embed="rId21"/>
                </a:ext>
              </a:extLst>
            </a:blip>
            <a:stretch>
              <a:fillRect/>
            </a:stretch>
          </a:blipFill>
        </p:spPr>
      </p:sp>
      <p:sp>
        <p:nvSpPr>
          <p:cNvPr id="13" name="Freeform 13"/>
          <p:cNvSpPr/>
          <p:nvPr/>
        </p:nvSpPr>
        <p:spPr>
          <a:xfrm flipH="1">
            <a:off x="8444452" y="4176581"/>
            <a:ext cx="9843548" cy="6110419"/>
          </a:xfrm>
          <a:custGeom>
            <a:avLst/>
            <a:gdLst/>
            <a:ahLst/>
            <a:cxnLst/>
            <a:rect l="l" t="t" r="r" b="b"/>
            <a:pathLst>
              <a:path w="9843548" h="6110419">
                <a:moveTo>
                  <a:pt x="9843548" y="0"/>
                </a:moveTo>
                <a:lnTo>
                  <a:pt x="0" y="0"/>
                </a:lnTo>
                <a:lnTo>
                  <a:pt x="0" y="6110419"/>
                </a:lnTo>
                <a:lnTo>
                  <a:pt x="9843548" y="6110419"/>
                </a:lnTo>
                <a:lnTo>
                  <a:pt x="9843548" y="0"/>
                </a:lnTo>
                <a:close/>
              </a:path>
            </a:pathLst>
          </a:custGeom>
          <a:blipFill>
            <a:blip r:embed="rId22"/>
            <a:stretch>
              <a:fillRect b="-180774"/>
            </a:stretch>
          </a:blipFill>
        </p:spPr>
      </p:sp>
      <p:pic>
        <p:nvPicPr>
          <p:cNvPr id="3" name="Picture 2"/>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3429000" y="1593975"/>
            <a:ext cx="11561226" cy="4311525"/>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grpSp>
        <p:nvGrpSpPr>
          <p:cNvPr id="2" name="Group 2"/>
          <p:cNvGrpSpPr/>
          <p:nvPr/>
        </p:nvGrpSpPr>
        <p:grpSpPr>
          <a:xfrm>
            <a:off x="7976160" y="6069283"/>
            <a:ext cx="771999" cy="771999"/>
            <a:chOff x="0" y="0"/>
            <a:chExt cx="6350000" cy="6350000"/>
          </a:xfrm>
        </p:grpSpPr>
        <p:sp>
          <p:nvSpPr>
            <p:cNvPr id="3" name="Freeform 3"/>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26A29A"/>
            </a:solidFill>
          </p:spPr>
        </p:sp>
      </p:grpSp>
      <p:grpSp>
        <p:nvGrpSpPr>
          <p:cNvPr id="4" name="Group 4"/>
          <p:cNvGrpSpPr/>
          <p:nvPr/>
        </p:nvGrpSpPr>
        <p:grpSpPr>
          <a:xfrm>
            <a:off x="7976160" y="7349124"/>
            <a:ext cx="771999" cy="771999"/>
            <a:chOff x="0" y="0"/>
            <a:chExt cx="6350000" cy="6350000"/>
          </a:xfrm>
        </p:grpSpPr>
        <p:sp>
          <p:nvSpPr>
            <p:cNvPr id="5" name="Freeform 5"/>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DF5925"/>
            </a:solidFill>
          </p:spPr>
        </p:sp>
      </p:grpSp>
      <p:grpSp>
        <p:nvGrpSpPr>
          <p:cNvPr id="12" name="Group 12"/>
          <p:cNvGrpSpPr/>
          <p:nvPr/>
        </p:nvGrpSpPr>
        <p:grpSpPr>
          <a:xfrm>
            <a:off x="596479" y="336291"/>
            <a:ext cx="11989644" cy="1302010"/>
            <a:chOff x="96296" y="-113977"/>
            <a:chExt cx="1973604" cy="299876"/>
          </a:xfrm>
          <a:scene3d>
            <a:camera prst="orthographicFront">
              <a:rot lat="0" lon="0" rev="0"/>
            </a:camera>
            <a:lightRig rig="glow" dir="t">
              <a:rot lat="0" lon="0" rev="4800000"/>
            </a:lightRig>
          </a:scene3d>
        </p:grpSpPr>
        <p:sp>
          <p:nvSpPr>
            <p:cNvPr id="13" name="Freeform 13"/>
            <p:cNvSpPr/>
            <p:nvPr/>
          </p:nvSpPr>
          <p:spPr>
            <a:xfrm>
              <a:off x="96296" y="-113977"/>
              <a:ext cx="1973604" cy="299876"/>
            </a:xfrm>
            <a:custGeom>
              <a:avLst/>
              <a:gdLst/>
              <a:ahLst/>
              <a:cxnLst/>
              <a:rect l="l" t="t" r="r" b="b"/>
              <a:pathLst>
                <a:path w="1214866" h="299876">
                  <a:moveTo>
                    <a:pt x="1007525" y="0"/>
                  </a:moveTo>
                  <a:lnTo>
                    <a:pt x="8363" y="0"/>
                  </a:lnTo>
                  <a:cubicBezTo>
                    <a:pt x="6145" y="0"/>
                    <a:pt x="4018" y="881"/>
                    <a:pt x="2449" y="2449"/>
                  </a:cubicBezTo>
                  <a:cubicBezTo>
                    <a:pt x="881" y="4018"/>
                    <a:pt x="0" y="6145"/>
                    <a:pt x="0" y="8363"/>
                  </a:cubicBezTo>
                  <a:lnTo>
                    <a:pt x="0" y="291513"/>
                  </a:lnTo>
                  <a:cubicBezTo>
                    <a:pt x="0" y="293731"/>
                    <a:pt x="881" y="295858"/>
                    <a:pt x="2449" y="297426"/>
                  </a:cubicBezTo>
                  <a:cubicBezTo>
                    <a:pt x="4018" y="298995"/>
                    <a:pt x="6145" y="299876"/>
                    <a:pt x="8363" y="299876"/>
                  </a:cubicBezTo>
                  <a:lnTo>
                    <a:pt x="1007525" y="299876"/>
                  </a:lnTo>
                  <a:cubicBezTo>
                    <a:pt x="1012957" y="299876"/>
                    <a:pt x="1018246" y="298136"/>
                    <a:pt x="1022617" y="294910"/>
                  </a:cubicBezTo>
                  <a:lnTo>
                    <a:pt x="1212359" y="154903"/>
                  </a:lnTo>
                  <a:cubicBezTo>
                    <a:pt x="1213935" y="153740"/>
                    <a:pt x="1214866" y="151897"/>
                    <a:pt x="1214866" y="149938"/>
                  </a:cubicBezTo>
                  <a:cubicBezTo>
                    <a:pt x="1214866" y="147979"/>
                    <a:pt x="1213935" y="146136"/>
                    <a:pt x="1212359" y="144973"/>
                  </a:cubicBezTo>
                  <a:lnTo>
                    <a:pt x="1022617" y="4965"/>
                  </a:lnTo>
                  <a:cubicBezTo>
                    <a:pt x="1018246" y="1740"/>
                    <a:pt x="1012957" y="0"/>
                    <a:pt x="1007525" y="0"/>
                  </a:cubicBezTo>
                  <a:close/>
                </a:path>
              </a:pathLst>
            </a:custGeom>
            <a:solidFill>
              <a:srgbClr val="F5E1B5"/>
            </a:solidFill>
            <a:ln w="47625" cap="sq">
              <a:noFill/>
              <a:prstDash val="solid"/>
              <a:miter/>
            </a:ln>
            <a:effectLst>
              <a:outerShdw blurRad="190500" dist="228600" dir="2700000" algn="ctr">
                <a:srgbClr val="000000">
                  <a:alpha val="30000"/>
                </a:srgbClr>
              </a:outerShdw>
            </a:effectLst>
            <a:sp3d prstMaterial="matte">
              <a:bevelT w="127000" h="63500"/>
            </a:sp3d>
          </p:spPr>
        </p:sp>
        <p:sp>
          <p:nvSpPr>
            <p:cNvPr id="14" name="TextBox 14"/>
            <p:cNvSpPr txBox="1"/>
            <p:nvPr/>
          </p:nvSpPr>
          <p:spPr>
            <a:xfrm>
              <a:off x="123542" y="-12618"/>
              <a:ext cx="1865442" cy="195497"/>
            </a:xfrm>
            <a:prstGeom prst="rect">
              <a:avLst/>
            </a:prstGeom>
            <a:ln>
              <a:noFill/>
            </a:ln>
            <a:effectLst>
              <a:outerShdw blurRad="190500" dist="228600" dir="2700000" algn="ctr">
                <a:srgbClr val="000000">
                  <a:alpha val="30000"/>
                </a:srgbClr>
              </a:outerShdw>
            </a:effectLst>
            <a:sp3d prstMaterial="matte">
              <a:bevelT w="127000" h="63500"/>
            </a:sp3d>
          </p:spPr>
          <p:txBody>
            <a:bodyPr lIns="50800" tIns="50800" rIns="50800" bIns="50800" rtlCol="0" anchor="ctr"/>
            <a:lstStyle/>
            <a:p>
              <a:r>
                <a:rPr lang="vi-VN" sz="6000" b="1">
                  <a:latin typeface="Times New Roman" panose="02020603050405020304" pitchFamily="18" charset="0"/>
                  <a:cs typeface="Times New Roman" panose="02020603050405020304" pitchFamily="18" charset="0"/>
                </a:rPr>
                <a:t>I. ĐỌC- TÌM HIỂU CHUNG</a:t>
              </a:r>
              <a:endParaRPr lang="en-GB" sz="6000">
                <a:latin typeface="Times New Roman" panose="02020603050405020304" pitchFamily="18" charset="0"/>
                <a:cs typeface="Times New Roman" panose="02020603050405020304" pitchFamily="18" charset="0"/>
              </a:endParaRPr>
            </a:p>
          </p:txBody>
        </p:sp>
      </p:grpSp>
      <p:sp>
        <p:nvSpPr>
          <p:cNvPr id="15" name="Freeform 15"/>
          <p:cNvSpPr/>
          <p:nvPr/>
        </p:nvSpPr>
        <p:spPr>
          <a:xfrm flipH="1" flipV="1">
            <a:off x="14946986" y="-2843227"/>
            <a:ext cx="5993568" cy="6070833"/>
          </a:xfrm>
          <a:custGeom>
            <a:avLst/>
            <a:gdLst/>
            <a:ahLst/>
            <a:cxnLst/>
            <a:rect l="l" t="t" r="r" b="b"/>
            <a:pathLst>
              <a:path w="5993568" h="6070833">
                <a:moveTo>
                  <a:pt x="5993568" y="6070834"/>
                </a:moveTo>
                <a:lnTo>
                  <a:pt x="0" y="6070834"/>
                </a:lnTo>
                <a:lnTo>
                  <a:pt x="0" y="0"/>
                </a:lnTo>
                <a:lnTo>
                  <a:pt x="5993568" y="0"/>
                </a:lnTo>
                <a:lnTo>
                  <a:pt x="5993568" y="6070834"/>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6" name="Freeform 16"/>
          <p:cNvSpPr/>
          <p:nvPr/>
        </p:nvSpPr>
        <p:spPr>
          <a:xfrm flipH="1">
            <a:off x="-114649" y="4731566"/>
            <a:ext cx="7259284" cy="7681782"/>
          </a:xfrm>
          <a:custGeom>
            <a:avLst/>
            <a:gdLst/>
            <a:ahLst/>
            <a:cxnLst/>
            <a:rect l="l" t="t" r="r" b="b"/>
            <a:pathLst>
              <a:path w="7259284" h="7681782">
                <a:moveTo>
                  <a:pt x="7259284" y="0"/>
                </a:moveTo>
                <a:lnTo>
                  <a:pt x="0" y="0"/>
                </a:lnTo>
                <a:lnTo>
                  <a:pt x="0" y="7681782"/>
                </a:lnTo>
                <a:lnTo>
                  <a:pt x="7259284" y="7681782"/>
                </a:lnTo>
                <a:lnTo>
                  <a:pt x="7259284" y="0"/>
                </a:lnTo>
                <a:close/>
              </a:path>
            </a:pathLst>
          </a:custGeom>
          <a:blipFill>
            <a:blip r:embed="rId4"/>
            <a:stretch>
              <a:fillRect/>
            </a:stretch>
          </a:blipFill>
        </p:spPr>
      </p:sp>
      <p:sp>
        <p:nvSpPr>
          <p:cNvPr id="17" name="TextBox 17"/>
          <p:cNvSpPr txBox="1"/>
          <p:nvPr/>
        </p:nvSpPr>
        <p:spPr>
          <a:xfrm>
            <a:off x="9391977" y="5829300"/>
            <a:ext cx="7322748" cy="1077218"/>
          </a:xfrm>
          <a:prstGeom prst="rect">
            <a:avLst/>
          </a:prstGeom>
        </p:spPr>
        <p:txBody>
          <a:bodyPr lIns="0" tIns="0" rIns="0" bIns="0" rtlCol="0" anchor="t">
            <a:spAutoFit/>
          </a:bodyPr>
          <a:lstStyle/>
          <a:p>
            <a:pPr>
              <a:lnSpc>
                <a:spcPts val="8400"/>
              </a:lnSpc>
            </a:pPr>
            <a:r>
              <a:rPr lang="vi-VN" sz="4400" i="1">
                <a:latin typeface="Times New Roman" panose="02020603050405020304" pitchFamily="18" charset="0"/>
                <a:cs typeface="Times New Roman" panose="02020603050405020304" pitchFamily="18" charset="0"/>
              </a:rPr>
              <a:t>Định kiến</a:t>
            </a:r>
            <a:endParaRPr lang="en-US" sz="4200">
              <a:solidFill>
                <a:srgbClr val="000000"/>
              </a:solidFill>
              <a:latin typeface="Times New Roman" panose="02020603050405020304" pitchFamily="18" charset="0"/>
              <a:ea typeface="Garet"/>
              <a:cs typeface="Times New Roman" panose="02020603050405020304" pitchFamily="18" charset="0"/>
              <a:sym typeface="Garet"/>
            </a:endParaRPr>
          </a:p>
        </p:txBody>
      </p:sp>
      <p:sp>
        <p:nvSpPr>
          <p:cNvPr id="18" name="TextBox 18"/>
          <p:cNvSpPr txBox="1"/>
          <p:nvPr/>
        </p:nvSpPr>
        <p:spPr>
          <a:xfrm>
            <a:off x="8089554" y="6049327"/>
            <a:ext cx="545211" cy="678561"/>
          </a:xfrm>
          <a:prstGeom prst="rect">
            <a:avLst/>
          </a:prstGeom>
        </p:spPr>
        <p:txBody>
          <a:bodyPr lIns="0" tIns="0" rIns="0" bIns="0" rtlCol="0" anchor="t">
            <a:spAutoFit/>
          </a:bodyPr>
          <a:lstStyle/>
          <a:p>
            <a:pPr algn="ctr">
              <a:lnSpc>
                <a:spcPts val="5652"/>
              </a:lnSpc>
            </a:pPr>
            <a:r>
              <a:rPr lang="en-US" sz="3600">
                <a:solidFill>
                  <a:srgbClr val="F7EEE3"/>
                </a:solidFill>
                <a:latin typeface="Garet Bold"/>
                <a:ea typeface="Garet Bold"/>
                <a:cs typeface="Garet Bold"/>
                <a:sym typeface="Garet Bold"/>
              </a:rPr>
              <a:t>1</a:t>
            </a:r>
          </a:p>
        </p:txBody>
      </p:sp>
      <p:sp>
        <p:nvSpPr>
          <p:cNvPr id="19" name="TextBox 19"/>
          <p:cNvSpPr txBox="1"/>
          <p:nvPr/>
        </p:nvSpPr>
        <p:spPr>
          <a:xfrm>
            <a:off x="9391977" y="7111368"/>
            <a:ext cx="7322748" cy="1077218"/>
          </a:xfrm>
          <a:prstGeom prst="rect">
            <a:avLst/>
          </a:prstGeom>
        </p:spPr>
        <p:txBody>
          <a:bodyPr lIns="0" tIns="0" rIns="0" bIns="0" rtlCol="0" anchor="t">
            <a:spAutoFit/>
          </a:bodyPr>
          <a:lstStyle/>
          <a:p>
            <a:pPr marL="0" lvl="1">
              <a:lnSpc>
                <a:spcPts val="8400"/>
              </a:lnSpc>
              <a:spcBef>
                <a:spcPct val="0"/>
              </a:spcBef>
            </a:pPr>
            <a:r>
              <a:rPr lang="vi-VN" sz="4400" i="1">
                <a:latin typeface="Times New Roman" panose="02020603050405020304" pitchFamily="18" charset="0"/>
                <a:cs typeface="Times New Roman" panose="02020603050405020304" pitchFamily="18" charset="0"/>
              </a:rPr>
              <a:t>Khoa học thực nghiệm</a:t>
            </a:r>
            <a:endParaRPr lang="en-US" sz="4200">
              <a:solidFill>
                <a:srgbClr val="000000"/>
              </a:solidFill>
              <a:latin typeface="Times New Roman" panose="02020603050405020304" pitchFamily="18" charset="0"/>
              <a:ea typeface="Garet"/>
              <a:cs typeface="Times New Roman" panose="02020603050405020304" pitchFamily="18" charset="0"/>
              <a:sym typeface="Garet"/>
            </a:endParaRPr>
          </a:p>
        </p:txBody>
      </p:sp>
      <p:sp>
        <p:nvSpPr>
          <p:cNvPr id="20" name="TextBox 20"/>
          <p:cNvSpPr txBox="1"/>
          <p:nvPr/>
        </p:nvSpPr>
        <p:spPr>
          <a:xfrm>
            <a:off x="8089554" y="7329168"/>
            <a:ext cx="545211" cy="678561"/>
          </a:xfrm>
          <a:prstGeom prst="rect">
            <a:avLst/>
          </a:prstGeom>
        </p:spPr>
        <p:txBody>
          <a:bodyPr lIns="0" tIns="0" rIns="0" bIns="0" rtlCol="0" anchor="t">
            <a:spAutoFit/>
          </a:bodyPr>
          <a:lstStyle/>
          <a:p>
            <a:pPr marL="0" lvl="1" algn="ctr">
              <a:lnSpc>
                <a:spcPts val="5652"/>
              </a:lnSpc>
              <a:spcBef>
                <a:spcPct val="0"/>
              </a:spcBef>
            </a:pPr>
            <a:r>
              <a:rPr lang="en-US" sz="3600">
                <a:solidFill>
                  <a:srgbClr val="F7EEE3"/>
                </a:solidFill>
                <a:latin typeface="Garet Bold"/>
                <a:ea typeface="Garet Bold"/>
                <a:cs typeface="Garet Bold"/>
                <a:sym typeface="Garet Bold"/>
              </a:rPr>
              <a:t>2</a:t>
            </a:r>
          </a:p>
        </p:txBody>
      </p:sp>
      <p:sp>
        <p:nvSpPr>
          <p:cNvPr id="27" name="Freeform 13"/>
          <p:cNvSpPr/>
          <p:nvPr/>
        </p:nvSpPr>
        <p:spPr>
          <a:xfrm>
            <a:off x="1149813" y="2665877"/>
            <a:ext cx="9289587" cy="1243103"/>
          </a:xfrm>
          <a:custGeom>
            <a:avLst/>
            <a:gdLst/>
            <a:ahLst/>
            <a:cxnLst/>
            <a:rect l="l" t="t" r="r" b="b"/>
            <a:pathLst>
              <a:path w="1214866" h="299876">
                <a:moveTo>
                  <a:pt x="1007525" y="0"/>
                </a:moveTo>
                <a:lnTo>
                  <a:pt x="8363" y="0"/>
                </a:lnTo>
                <a:cubicBezTo>
                  <a:pt x="6145" y="0"/>
                  <a:pt x="4018" y="881"/>
                  <a:pt x="2449" y="2449"/>
                </a:cubicBezTo>
                <a:cubicBezTo>
                  <a:pt x="881" y="4018"/>
                  <a:pt x="0" y="6145"/>
                  <a:pt x="0" y="8363"/>
                </a:cubicBezTo>
                <a:lnTo>
                  <a:pt x="0" y="291513"/>
                </a:lnTo>
                <a:cubicBezTo>
                  <a:pt x="0" y="293731"/>
                  <a:pt x="881" y="295858"/>
                  <a:pt x="2449" y="297426"/>
                </a:cubicBezTo>
                <a:cubicBezTo>
                  <a:pt x="4018" y="298995"/>
                  <a:pt x="6145" y="299876"/>
                  <a:pt x="8363" y="299876"/>
                </a:cubicBezTo>
                <a:lnTo>
                  <a:pt x="1007525" y="299876"/>
                </a:lnTo>
                <a:cubicBezTo>
                  <a:pt x="1012957" y="299876"/>
                  <a:pt x="1018246" y="298136"/>
                  <a:pt x="1022617" y="294910"/>
                </a:cubicBezTo>
                <a:lnTo>
                  <a:pt x="1212359" y="154903"/>
                </a:lnTo>
                <a:cubicBezTo>
                  <a:pt x="1213935" y="153740"/>
                  <a:pt x="1214866" y="151897"/>
                  <a:pt x="1214866" y="149938"/>
                </a:cubicBezTo>
                <a:cubicBezTo>
                  <a:pt x="1214866" y="147979"/>
                  <a:pt x="1213935" y="146136"/>
                  <a:pt x="1212359" y="144973"/>
                </a:cubicBezTo>
                <a:lnTo>
                  <a:pt x="1022617" y="4965"/>
                </a:lnTo>
                <a:cubicBezTo>
                  <a:pt x="1018246" y="1740"/>
                  <a:pt x="1012957" y="0"/>
                  <a:pt x="1007525" y="0"/>
                </a:cubicBezTo>
                <a:close/>
              </a:path>
            </a:pathLst>
          </a:custGeom>
          <a:solidFill>
            <a:srgbClr val="F5E1B5"/>
          </a:solidFill>
          <a:ln w="47625" cap="sq">
            <a:noFill/>
            <a:prstDash val="solid"/>
            <a:miter/>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p>
      <p:sp>
        <p:nvSpPr>
          <p:cNvPr id="28" name="TextBox 14"/>
          <p:cNvSpPr txBox="1"/>
          <p:nvPr/>
        </p:nvSpPr>
        <p:spPr>
          <a:xfrm>
            <a:off x="1467736" y="2645922"/>
            <a:ext cx="11353798" cy="1243102"/>
          </a:xfrm>
          <a:prstGeom prst="rect">
            <a:avLst/>
          </a:prstGeom>
        </p:spPr>
        <p:txBody>
          <a:bodyPr lIns="50800" tIns="50800" rIns="50800" bIns="50800" rtlCol="0" anchor="ctr"/>
          <a:lstStyle/>
          <a:p>
            <a:r>
              <a:rPr lang="vi-VN" sz="6000" b="1">
                <a:latin typeface="Times New Roman" panose="02020603050405020304" pitchFamily="18" charset="0"/>
                <a:cs typeface="Times New Roman" panose="02020603050405020304" pitchFamily="18" charset="0"/>
              </a:rPr>
              <a:t>1. Đọc, tìm hiểu từ khó</a:t>
            </a:r>
            <a:endParaRPr lang="en-GB" sz="60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7191463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1000"/>
                                        <p:tgtEl>
                                          <p:spTgt spid="28"/>
                                        </p:tgtEl>
                                      </p:cBhvr>
                                    </p:animEffect>
                                    <p:anim calcmode="lin" valueType="num">
                                      <p:cBhvr>
                                        <p:cTn id="13" dur="1000" fill="hold"/>
                                        <p:tgtEl>
                                          <p:spTgt spid="28"/>
                                        </p:tgtEl>
                                        <p:attrNameLst>
                                          <p:attrName>ppt_x</p:attrName>
                                        </p:attrNameLst>
                                      </p:cBhvr>
                                      <p:tavLst>
                                        <p:tav tm="0">
                                          <p:val>
                                            <p:strVal val="#ppt_x"/>
                                          </p:val>
                                        </p:tav>
                                        <p:tav tm="100000">
                                          <p:val>
                                            <p:strVal val="#ppt_x"/>
                                          </p:val>
                                        </p:tav>
                                      </p:tavLst>
                                    </p:anim>
                                    <p:anim calcmode="lin" valueType="num">
                                      <p:cBhvr>
                                        <p:cTn id="14" dur="1000" fill="hold"/>
                                        <p:tgtEl>
                                          <p:spTgt spid="2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anim calcmode="lin" valueType="num">
                                      <p:cBhvr>
                                        <p:cTn id="18" dur="1000" fill="hold"/>
                                        <p:tgtEl>
                                          <p:spTgt spid="27"/>
                                        </p:tgtEl>
                                        <p:attrNameLst>
                                          <p:attrName>ppt_x</p:attrName>
                                        </p:attrNameLst>
                                      </p:cBhvr>
                                      <p:tavLst>
                                        <p:tav tm="0">
                                          <p:val>
                                            <p:strVal val="#ppt_x"/>
                                          </p:val>
                                        </p:tav>
                                        <p:tav tm="100000">
                                          <p:val>
                                            <p:strVal val="#ppt_x"/>
                                          </p:val>
                                        </p:tav>
                                      </p:tavLst>
                                    </p:anim>
                                    <p:anim calcmode="lin" valueType="num">
                                      <p:cBhvr>
                                        <p:cTn id="1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1000"/>
                                        <p:tgtEl>
                                          <p:spTgt spid="2"/>
                                        </p:tgtEl>
                                      </p:cBhvr>
                                    </p:animEffect>
                                    <p:anim calcmode="lin" valueType="num">
                                      <p:cBhvr>
                                        <p:cTn id="25" dur="1000" fill="hold"/>
                                        <p:tgtEl>
                                          <p:spTgt spid="2"/>
                                        </p:tgtEl>
                                        <p:attrNameLst>
                                          <p:attrName>ppt_x</p:attrName>
                                        </p:attrNameLst>
                                      </p:cBhvr>
                                      <p:tavLst>
                                        <p:tav tm="0">
                                          <p:val>
                                            <p:strVal val="#ppt_x"/>
                                          </p:val>
                                        </p:tav>
                                        <p:tav tm="100000">
                                          <p:val>
                                            <p:strVal val="#ppt_x"/>
                                          </p:val>
                                        </p:tav>
                                      </p:tavLst>
                                    </p:anim>
                                    <p:anim calcmode="lin" valueType="num">
                                      <p:cBhvr>
                                        <p:cTn id="26" dur="1000" fill="hold"/>
                                        <p:tgtEl>
                                          <p:spTgt spid="2"/>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1000"/>
                                        <p:tgtEl>
                                          <p:spTgt spid="17"/>
                                        </p:tgtEl>
                                      </p:cBhvr>
                                    </p:animEffect>
                                    <p:anim calcmode="lin" valueType="num">
                                      <p:cBhvr>
                                        <p:cTn id="30" dur="1000" fill="hold"/>
                                        <p:tgtEl>
                                          <p:spTgt spid="17"/>
                                        </p:tgtEl>
                                        <p:attrNameLst>
                                          <p:attrName>ppt_x</p:attrName>
                                        </p:attrNameLst>
                                      </p:cBhvr>
                                      <p:tavLst>
                                        <p:tav tm="0">
                                          <p:val>
                                            <p:strVal val="#ppt_x"/>
                                          </p:val>
                                        </p:tav>
                                        <p:tav tm="100000">
                                          <p:val>
                                            <p:strVal val="#ppt_x"/>
                                          </p:val>
                                        </p:tav>
                                      </p:tavLst>
                                    </p:anim>
                                    <p:anim calcmode="lin" valueType="num">
                                      <p:cBhvr>
                                        <p:cTn id="31" dur="1000" fill="hold"/>
                                        <p:tgtEl>
                                          <p:spTgt spid="17"/>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1000"/>
                                        <p:tgtEl>
                                          <p:spTgt spid="4"/>
                                        </p:tgtEl>
                                      </p:cBhvr>
                                    </p:animEffect>
                                    <p:anim calcmode="lin" valueType="num">
                                      <p:cBhvr>
                                        <p:cTn id="35" dur="1000" fill="hold"/>
                                        <p:tgtEl>
                                          <p:spTgt spid="4"/>
                                        </p:tgtEl>
                                        <p:attrNameLst>
                                          <p:attrName>ppt_x</p:attrName>
                                        </p:attrNameLst>
                                      </p:cBhvr>
                                      <p:tavLst>
                                        <p:tav tm="0">
                                          <p:val>
                                            <p:strVal val="#ppt_x"/>
                                          </p:val>
                                        </p:tav>
                                        <p:tav tm="100000">
                                          <p:val>
                                            <p:strVal val="#ppt_x"/>
                                          </p:val>
                                        </p:tav>
                                      </p:tavLst>
                                    </p:anim>
                                    <p:anim calcmode="lin" valueType="num">
                                      <p:cBhvr>
                                        <p:cTn id="36" dur="1000" fill="hold"/>
                                        <p:tgtEl>
                                          <p:spTgt spid="4"/>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1000"/>
                                        <p:tgtEl>
                                          <p:spTgt spid="19"/>
                                        </p:tgtEl>
                                      </p:cBhvr>
                                    </p:animEffect>
                                    <p:anim calcmode="lin" valueType="num">
                                      <p:cBhvr>
                                        <p:cTn id="40" dur="1000" fill="hold"/>
                                        <p:tgtEl>
                                          <p:spTgt spid="19"/>
                                        </p:tgtEl>
                                        <p:attrNameLst>
                                          <p:attrName>ppt_x</p:attrName>
                                        </p:attrNameLst>
                                      </p:cBhvr>
                                      <p:tavLst>
                                        <p:tav tm="0">
                                          <p:val>
                                            <p:strVal val="#ppt_x"/>
                                          </p:val>
                                        </p:tav>
                                        <p:tav tm="100000">
                                          <p:val>
                                            <p:strVal val="#ppt_x"/>
                                          </p:val>
                                        </p:tav>
                                      </p:tavLst>
                                    </p:anim>
                                    <p:anim calcmode="lin" valueType="num">
                                      <p:cBhvr>
                                        <p:cTn id="4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P spid="28"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sp>
        <p:nvSpPr>
          <p:cNvPr id="5" name="Freeform 5"/>
          <p:cNvSpPr/>
          <p:nvPr/>
        </p:nvSpPr>
        <p:spPr>
          <a:xfrm>
            <a:off x="-1176833" y="-1387764"/>
            <a:ext cx="7015424" cy="6977159"/>
          </a:xfrm>
          <a:custGeom>
            <a:avLst/>
            <a:gdLst/>
            <a:ahLst/>
            <a:cxnLst/>
            <a:rect l="l" t="t" r="r" b="b"/>
            <a:pathLst>
              <a:path w="7015424" h="6977159">
                <a:moveTo>
                  <a:pt x="0" y="0"/>
                </a:moveTo>
                <a:lnTo>
                  <a:pt x="7015425" y="0"/>
                </a:lnTo>
                <a:lnTo>
                  <a:pt x="7015425" y="6977158"/>
                </a:lnTo>
                <a:lnTo>
                  <a:pt x="0" y="6977158"/>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grpSp>
        <p:nvGrpSpPr>
          <p:cNvPr id="6" name="Group 6"/>
          <p:cNvGrpSpPr/>
          <p:nvPr/>
        </p:nvGrpSpPr>
        <p:grpSpPr>
          <a:xfrm>
            <a:off x="5249829" y="936116"/>
            <a:ext cx="6447603" cy="1285793"/>
            <a:chOff x="11446" y="-3287"/>
            <a:chExt cx="1910867" cy="381069"/>
          </a:xfrm>
          <a:scene3d>
            <a:camera prst="orthographicFront">
              <a:rot lat="0" lon="0" rev="0"/>
            </a:camera>
            <a:lightRig rig="contrasting" dir="t">
              <a:rot lat="0" lon="0" rev="1500000"/>
            </a:lightRig>
          </a:scene3d>
        </p:grpSpPr>
        <p:sp>
          <p:nvSpPr>
            <p:cNvPr id="7" name="Freeform 7"/>
            <p:cNvSpPr/>
            <p:nvPr/>
          </p:nvSpPr>
          <p:spPr>
            <a:xfrm>
              <a:off x="11446" y="-3287"/>
              <a:ext cx="1910867" cy="381069"/>
            </a:xfrm>
            <a:custGeom>
              <a:avLst/>
              <a:gdLst/>
              <a:ahLst/>
              <a:cxnLst/>
              <a:rect l="l" t="t" r="r" b="b"/>
              <a:pathLst>
                <a:path w="1910867" h="381069">
                  <a:moveTo>
                    <a:pt x="1704948" y="0"/>
                  </a:moveTo>
                  <a:lnTo>
                    <a:pt x="4798" y="0"/>
                  </a:lnTo>
                  <a:cubicBezTo>
                    <a:pt x="2148" y="0"/>
                    <a:pt x="0" y="2148"/>
                    <a:pt x="0" y="4798"/>
                  </a:cubicBezTo>
                  <a:lnTo>
                    <a:pt x="0" y="376271"/>
                  </a:lnTo>
                  <a:cubicBezTo>
                    <a:pt x="0" y="378921"/>
                    <a:pt x="2148" y="381069"/>
                    <a:pt x="4798" y="381069"/>
                  </a:cubicBezTo>
                  <a:lnTo>
                    <a:pt x="1704948" y="381069"/>
                  </a:lnTo>
                  <a:cubicBezTo>
                    <a:pt x="1708030" y="381069"/>
                    <a:pt x="1710997" y="379895"/>
                    <a:pt x="1713245" y="377787"/>
                  </a:cubicBezTo>
                  <a:lnTo>
                    <a:pt x="1909446" y="193816"/>
                  </a:lnTo>
                  <a:cubicBezTo>
                    <a:pt x="1910353" y="192966"/>
                    <a:pt x="1910867" y="191778"/>
                    <a:pt x="1910867" y="190534"/>
                  </a:cubicBezTo>
                  <a:cubicBezTo>
                    <a:pt x="1910867" y="189291"/>
                    <a:pt x="1910353" y="188103"/>
                    <a:pt x="1909446" y="187253"/>
                  </a:cubicBezTo>
                  <a:lnTo>
                    <a:pt x="1713245" y="3282"/>
                  </a:lnTo>
                  <a:cubicBezTo>
                    <a:pt x="1710997" y="1173"/>
                    <a:pt x="1708030" y="0"/>
                    <a:pt x="1704948" y="0"/>
                  </a:cubicBezTo>
                  <a:close/>
                </a:path>
              </a:pathLst>
            </a:custGeom>
            <a:solidFill>
              <a:srgbClr val="F5D5D1"/>
            </a:solidFill>
            <a:ln w="28575" cap="sq">
              <a:noFill/>
              <a:prstDash val="solid"/>
              <a:miter/>
            </a:ln>
            <a:effectLst>
              <a:outerShdw blurRad="149987" dist="250190" dir="8460000" algn="ctr">
                <a:srgbClr val="000000">
                  <a:alpha val="28000"/>
                </a:srgbClr>
              </a:outerShdw>
            </a:effectLst>
            <a:sp3d prstMaterial="metal">
              <a:bevelT w="88900" h="88900"/>
            </a:sp3d>
          </p:spPr>
        </p:sp>
        <p:sp>
          <p:nvSpPr>
            <p:cNvPr id="8" name="TextBox 8"/>
            <p:cNvSpPr txBox="1"/>
            <p:nvPr/>
          </p:nvSpPr>
          <p:spPr>
            <a:xfrm>
              <a:off x="22200" y="56332"/>
              <a:ext cx="1798646" cy="314394"/>
            </a:xfrm>
            <a:prstGeom prst="rect">
              <a:avLst/>
            </a:prstGeom>
            <a:ln>
              <a:noFill/>
            </a:ln>
            <a:effectLst>
              <a:outerShdw blurRad="149987" dist="250190" dir="8460000" algn="ctr">
                <a:srgbClr val="000000">
                  <a:alpha val="28000"/>
                </a:srgbClr>
              </a:outerShdw>
            </a:effectLst>
            <a:sp3d prstMaterial="metal">
              <a:bevelT w="88900" h="88900"/>
            </a:sp3d>
          </p:spPr>
          <p:txBody>
            <a:bodyPr lIns="127000" tIns="127000" rIns="127000" bIns="127000" rtlCol="0" anchor="ctr"/>
            <a:lstStyle/>
            <a:p>
              <a:r>
                <a:rPr lang="en-US" sz="5400" b="1">
                  <a:latin typeface="Times New Roman" panose="02020603050405020304" pitchFamily="18" charset="0"/>
                  <a:cs typeface="Times New Roman" panose="02020603050405020304" pitchFamily="18" charset="0"/>
                </a:rPr>
                <a:t>2. Tìm hiểu chung</a:t>
              </a:r>
              <a:endParaRPr lang="en-GB" sz="5400">
                <a:latin typeface="Times New Roman" panose="02020603050405020304" pitchFamily="18" charset="0"/>
                <a:cs typeface="Times New Roman" panose="02020603050405020304" pitchFamily="18" charset="0"/>
              </a:endParaRPr>
            </a:p>
          </p:txBody>
        </p:sp>
      </p:grpSp>
      <p:sp>
        <p:nvSpPr>
          <p:cNvPr id="9" name="Freeform 9"/>
          <p:cNvSpPr/>
          <p:nvPr/>
        </p:nvSpPr>
        <p:spPr>
          <a:xfrm>
            <a:off x="299965" y="6274660"/>
            <a:ext cx="528749" cy="525865"/>
          </a:xfrm>
          <a:custGeom>
            <a:avLst/>
            <a:gdLst/>
            <a:ahLst/>
            <a:cxnLst/>
            <a:rect l="l" t="t" r="r" b="b"/>
            <a:pathLst>
              <a:path w="528749" h="525865">
                <a:moveTo>
                  <a:pt x="0" y="0"/>
                </a:moveTo>
                <a:lnTo>
                  <a:pt x="528749" y="0"/>
                </a:lnTo>
                <a:lnTo>
                  <a:pt x="528749" y="525865"/>
                </a:lnTo>
                <a:lnTo>
                  <a:pt x="0" y="525865"/>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10" name="Freeform 10"/>
          <p:cNvSpPr/>
          <p:nvPr/>
        </p:nvSpPr>
        <p:spPr>
          <a:xfrm>
            <a:off x="16876334" y="5589394"/>
            <a:ext cx="765932" cy="761754"/>
          </a:xfrm>
          <a:custGeom>
            <a:avLst/>
            <a:gdLst/>
            <a:ahLst/>
            <a:cxnLst/>
            <a:rect l="l" t="t" r="r" b="b"/>
            <a:pathLst>
              <a:path w="765932" h="761754">
                <a:moveTo>
                  <a:pt x="0" y="0"/>
                </a:moveTo>
                <a:lnTo>
                  <a:pt x="765932" y="0"/>
                </a:lnTo>
                <a:lnTo>
                  <a:pt x="765932" y="761754"/>
                </a:lnTo>
                <a:lnTo>
                  <a:pt x="0" y="761754"/>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1" name="Freeform 11"/>
          <p:cNvSpPr/>
          <p:nvPr/>
        </p:nvSpPr>
        <p:spPr>
          <a:xfrm>
            <a:off x="15618352" y="8638231"/>
            <a:ext cx="2232004" cy="2219829"/>
          </a:xfrm>
          <a:custGeom>
            <a:avLst/>
            <a:gdLst/>
            <a:ahLst/>
            <a:cxnLst/>
            <a:rect l="l" t="t" r="r" b="b"/>
            <a:pathLst>
              <a:path w="2232004" h="2219829">
                <a:moveTo>
                  <a:pt x="0" y="0"/>
                </a:moveTo>
                <a:lnTo>
                  <a:pt x="2232003" y="0"/>
                </a:lnTo>
                <a:lnTo>
                  <a:pt x="2232003" y="2219829"/>
                </a:lnTo>
                <a:lnTo>
                  <a:pt x="0" y="2219829"/>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12" name="Freeform 12"/>
          <p:cNvSpPr/>
          <p:nvPr/>
        </p:nvSpPr>
        <p:spPr>
          <a:xfrm>
            <a:off x="8438517" y="-486965"/>
            <a:ext cx="1813217" cy="1803327"/>
          </a:xfrm>
          <a:custGeom>
            <a:avLst/>
            <a:gdLst/>
            <a:ahLst/>
            <a:cxnLst/>
            <a:rect l="l" t="t" r="r" b="b"/>
            <a:pathLst>
              <a:path w="1813217" h="1803327">
                <a:moveTo>
                  <a:pt x="0" y="0"/>
                </a:moveTo>
                <a:lnTo>
                  <a:pt x="1813217" y="0"/>
                </a:lnTo>
                <a:lnTo>
                  <a:pt x="1813217" y="1803327"/>
                </a:lnTo>
                <a:lnTo>
                  <a:pt x="0" y="1803327"/>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sp>
        <p:nvSpPr>
          <p:cNvPr id="13" name="Freeform 13"/>
          <p:cNvSpPr/>
          <p:nvPr/>
        </p:nvSpPr>
        <p:spPr>
          <a:xfrm>
            <a:off x="928865" y="8740252"/>
            <a:ext cx="2026841" cy="2015786"/>
          </a:xfrm>
          <a:custGeom>
            <a:avLst/>
            <a:gdLst/>
            <a:ahLst/>
            <a:cxnLst/>
            <a:rect l="l" t="t" r="r" b="b"/>
            <a:pathLst>
              <a:path w="2026841" h="2015786">
                <a:moveTo>
                  <a:pt x="0" y="0"/>
                </a:moveTo>
                <a:lnTo>
                  <a:pt x="2026841" y="0"/>
                </a:lnTo>
                <a:lnTo>
                  <a:pt x="2026841" y="2015786"/>
                </a:lnTo>
                <a:lnTo>
                  <a:pt x="0" y="2015786"/>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sp>
        <p:nvSpPr>
          <p:cNvPr id="14" name="Freeform 14"/>
          <p:cNvSpPr/>
          <p:nvPr/>
        </p:nvSpPr>
        <p:spPr>
          <a:xfrm>
            <a:off x="9345126" y="9165262"/>
            <a:ext cx="1172159" cy="1165766"/>
          </a:xfrm>
          <a:custGeom>
            <a:avLst/>
            <a:gdLst/>
            <a:ahLst/>
            <a:cxnLst/>
            <a:rect l="l" t="t" r="r" b="b"/>
            <a:pathLst>
              <a:path w="1172159" h="1165766">
                <a:moveTo>
                  <a:pt x="0" y="0"/>
                </a:moveTo>
                <a:lnTo>
                  <a:pt x="1172159" y="0"/>
                </a:lnTo>
                <a:lnTo>
                  <a:pt x="1172159" y="1165766"/>
                </a:lnTo>
                <a:lnTo>
                  <a:pt x="0" y="1165766"/>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sp>
      <p:sp>
        <p:nvSpPr>
          <p:cNvPr id="15" name="Freeform 15"/>
          <p:cNvSpPr/>
          <p:nvPr/>
        </p:nvSpPr>
        <p:spPr>
          <a:xfrm>
            <a:off x="13836761" y="2266945"/>
            <a:ext cx="1328887" cy="1321638"/>
          </a:xfrm>
          <a:custGeom>
            <a:avLst/>
            <a:gdLst/>
            <a:ahLst/>
            <a:cxnLst/>
            <a:rect l="l" t="t" r="r" b="b"/>
            <a:pathLst>
              <a:path w="1328887" h="1321638">
                <a:moveTo>
                  <a:pt x="0" y="0"/>
                </a:moveTo>
                <a:lnTo>
                  <a:pt x="1328887" y="0"/>
                </a:lnTo>
                <a:lnTo>
                  <a:pt x="1328887" y="1321638"/>
                </a:lnTo>
                <a:lnTo>
                  <a:pt x="0" y="1321638"/>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grpSp>
        <p:nvGrpSpPr>
          <p:cNvPr id="17" name="Group 17"/>
          <p:cNvGrpSpPr/>
          <p:nvPr/>
        </p:nvGrpSpPr>
        <p:grpSpPr>
          <a:xfrm>
            <a:off x="6652357" y="2506885"/>
            <a:ext cx="3565303" cy="1418333"/>
            <a:chOff x="0" y="0"/>
            <a:chExt cx="1736811" cy="558000"/>
          </a:xfrm>
          <a:scene3d>
            <a:camera prst="orthographicFront">
              <a:rot lat="0" lon="0" rev="0"/>
            </a:camera>
            <a:lightRig rig="contrasting" dir="t">
              <a:rot lat="0" lon="0" rev="1500000"/>
            </a:lightRig>
          </a:scene3d>
        </p:grpSpPr>
        <p:sp>
          <p:nvSpPr>
            <p:cNvPr id="18" name="Freeform 18"/>
            <p:cNvSpPr/>
            <p:nvPr/>
          </p:nvSpPr>
          <p:spPr>
            <a:xfrm>
              <a:off x="0" y="0"/>
              <a:ext cx="1736811" cy="556803"/>
            </a:xfrm>
            <a:custGeom>
              <a:avLst/>
              <a:gdLst/>
              <a:ahLst/>
              <a:cxnLst/>
              <a:rect l="l" t="t" r="r" b="b"/>
              <a:pathLst>
                <a:path w="1736811" h="556803">
                  <a:moveTo>
                    <a:pt x="1736811" y="11043"/>
                  </a:moveTo>
                  <a:lnTo>
                    <a:pt x="1736811" y="546956"/>
                  </a:lnTo>
                  <a:cubicBezTo>
                    <a:pt x="1736811" y="549729"/>
                    <a:pt x="1735605" y="552365"/>
                    <a:pt x="1733507" y="554178"/>
                  </a:cubicBezTo>
                  <a:cubicBezTo>
                    <a:pt x="1731410" y="555991"/>
                    <a:pt x="1728627" y="556803"/>
                    <a:pt x="1725884" y="556402"/>
                  </a:cubicBezTo>
                  <a:lnTo>
                    <a:pt x="879332" y="432598"/>
                  </a:lnTo>
                  <a:cubicBezTo>
                    <a:pt x="872086" y="431538"/>
                    <a:pt x="864724" y="431538"/>
                    <a:pt x="857478" y="432598"/>
                  </a:cubicBezTo>
                  <a:lnTo>
                    <a:pt x="10927" y="556402"/>
                  </a:lnTo>
                  <a:cubicBezTo>
                    <a:pt x="8183" y="556803"/>
                    <a:pt x="5401" y="555991"/>
                    <a:pt x="3303" y="554178"/>
                  </a:cubicBezTo>
                  <a:cubicBezTo>
                    <a:pt x="1206" y="552365"/>
                    <a:pt x="0" y="549729"/>
                    <a:pt x="0" y="546956"/>
                  </a:cubicBezTo>
                  <a:lnTo>
                    <a:pt x="0" y="11043"/>
                  </a:lnTo>
                  <a:cubicBezTo>
                    <a:pt x="0" y="4944"/>
                    <a:pt x="4944" y="0"/>
                    <a:pt x="11043" y="0"/>
                  </a:cubicBezTo>
                  <a:lnTo>
                    <a:pt x="1725768" y="0"/>
                  </a:lnTo>
                  <a:cubicBezTo>
                    <a:pt x="1731867" y="0"/>
                    <a:pt x="1736811" y="4944"/>
                    <a:pt x="1736811" y="11043"/>
                  </a:cubicBezTo>
                  <a:close/>
                </a:path>
              </a:pathLst>
            </a:custGeom>
            <a:solidFill>
              <a:srgbClr val="F1C9B4"/>
            </a:solidFill>
            <a:ln w="28575" cap="sq">
              <a:noFill/>
              <a:prstDash val="solid"/>
              <a:miter/>
            </a:ln>
            <a:effectLst>
              <a:outerShdw blurRad="149987" dist="250190" dir="8460000" algn="ctr">
                <a:srgbClr val="000000">
                  <a:alpha val="28000"/>
                </a:srgbClr>
              </a:outerShdw>
            </a:effectLst>
            <a:sp3d prstMaterial="metal">
              <a:bevelT w="88900" h="88900"/>
            </a:sp3d>
          </p:spPr>
        </p:sp>
        <p:sp>
          <p:nvSpPr>
            <p:cNvPr id="19" name="TextBox 19"/>
            <p:cNvSpPr txBox="1"/>
            <p:nvPr/>
          </p:nvSpPr>
          <p:spPr>
            <a:xfrm>
              <a:off x="0" y="28575"/>
              <a:ext cx="1736811" cy="402425"/>
            </a:xfrm>
            <a:prstGeom prst="rect">
              <a:avLst/>
            </a:prstGeom>
            <a:ln>
              <a:noFill/>
            </a:ln>
            <a:effectLst>
              <a:outerShdw blurRad="149987" dist="250190" dir="8460000" algn="ctr">
                <a:srgbClr val="000000">
                  <a:alpha val="28000"/>
                </a:srgbClr>
              </a:outerShdw>
            </a:effectLst>
            <a:sp3d prstMaterial="metal">
              <a:bevelT w="88900" h="88900"/>
            </a:sp3d>
          </p:spPr>
          <p:txBody>
            <a:bodyPr lIns="26985" tIns="26985" rIns="26985" bIns="26985" rtlCol="0" anchor="ctr"/>
            <a:lstStyle/>
            <a:p>
              <a:pPr algn="ctr">
                <a:lnSpc>
                  <a:spcPts val="2231"/>
                </a:lnSpc>
              </a:pPr>
              <a:r>
                <a:rPr lang="en-US" sz="4800" b="1">
                  <a:latin typeface="Times New Roman" panose="02020603050405020304" pitchFamily="18" charset="0"/>
                  <a:cs typeface="Times New Roman" panose="02020603050405020304" pitchFamily="18" charset="0"/>
                </a:rPr>
                <a:t>a.</a:t>
              </a:r>
              <a:r>
                <a:rPr lang="vi-VN" sz="4800" b="1">
                  <a:latin typeface="Times New Roman" panose="02020603050405020304" pitchFamily="18" charset="0"/>
                  <a:cs typeface="Times New Roman" panose="02020603050405020304" pitchFamily="18" charset="0"/>
                </a:rPr>
                <a:t> Tác giả</a:t>
              </a:r>
              <a:endParaRPr lang="en-US" sz="4400">
                <a:solidFill>
                  <a:srgbClr val="000000"/>
                </a:solidFill>
                <a:latin typeface="Times New Roman" panose="02020603050405020304" pitchFamily="18" charset="0"/>
                <a:ea typeface="Garet Light"/>
                <a:cs typeface="Times New Roman" panose="02020603050405020304" pitchFamily="18" charset="0"/>
                <a:sym typeface="Garet Light"/>
              </a:endParaRPr>
            </a:p>
          </p:txBody>
        </p:sp>
      </p:grpSp>
      <p:sp>
        <p:nvSpPr>
          <p:cNvPr id="23" name="Freeform 23"/>
          <p:cNvSpPr/>
          <p:nvPr/>
        </p:nvSpPr>
        <p:spPr>
          <a:xfrm>
            <a:off x="15618352" y="-603298"/>
            <a:ext cx="1640948" cy="1631998"/>
          </a:xfrm>
          <a:custGeom>
            <a:avLst/>
            <a:gdLst/>
            <a:ahLst/>
            <a:cxnLst/>
            <a:rect l="l" t="t" r="r" b="b"/>
            <a:pathLst>
              <a:path w="1640948" h="1631998">
                <a:moveTo>
                  <a:pt x="0" y="0"/>
                </a:moveTo>
                <a:lnTo>
                  <a:pt x="1640948" y="0"/>
                </a:lnTo>
                <a:lnTo>
                  <a:pt x="1640948" y="1631998"/>
                </a:lnTo>
                <a:lnTo>
                  <a:pt x="0" y="1631998"/>
                </a:lnTo>
                <a:lnTo>
                  <a:pt x="0" y="0"/>
                </a:lnTo>
                <a:close/>
              </a:path>
            </a:pathLst>
          </a:custGeom>
          <a:blipFill>
            <a:blip r:embed="rId14">
              <a:extLst>
                <a:ext uri="{96DAC541-7B7A-43D3-8B79-37D633B846F1}">
                  <asvg:svgBlip xmlns:asvg="http://schemas.microsoft.com/office/drawing/2016/SVG/main" xmlns="" r:embed="rId17"/>
                </a:ext>
              </a:extLst>
            </a:blip>
            <a:stretch>
              <a:fillRect/>
            </a:stretch>
          </a:blipFill>
        </p:spPr>
      </p:sp>
      <p:sp>
        <p:nvSpPr>
          <p:cNvPr id="24" name="Freeform 24"/>
          <p:cNvSpPr/>
          <p:nvPr/>
        </p:nvSpPr>
        <p:spPr>
          <a:xfrm>
            <a:off x="2501528" y="7564047"/>
            <a:ext cx="1080075" cy="1074184"/>
          </a:xfrm>
          <a:custGeom>
            <a:avLst/>
            <a:gdLst/>
            <a:ahLst/>
            <a:cxnLst/>
            <a:rect l="l" t="t" r="r" b="b"/>
            <a:pathLst>
              <a:path w="1080075" h="1074184">
                <a:moveTo>
                  <a:pt x="0" y="0"/>
                </a:moveTo>
                <a:lnTo>
                  <a:pt x="1080075" y="0"/>
                </a:lnTo>
                <a:lnTo>
                  <a:pt x="1080075" y="1074184"/>
                </a:lnTo>
                <a:lnTo>
                  <a:pt x="0" y="1074184"/>
                </a:lnTo>
                <a:lnTo>
                  <a:pt x="0" y="0"/>
                </a:lnTo>
                <a:close/>
              </a:path>
            </a:pathLst>
          </a:custGeom>
          <a:blipFill>
            <a:blip r:embed="rId18">
              <a:extLst>
                <a:ext uri="{96DAC541-7B7A-43D3-8B79-37D633B846F1}">
                  <asvg:svgBlip xmlns:asvg="http://schemas.microsoft.com/office/drawing/2016/SVG/main" xmlns="" r:embed="rId19"/>
                </a:ext>
              </a:extLst>
            </a:blip>
            <a:stretch>
              <a:fillRect/>
            </a:stretch>
          </a:blipFill>
        </p:spPr>
      </p:sp>
      <p:pic>
        <p:nvPicPr>
          <p:cNvPr id="25" name="Picture 24" descr="C:\Users\Admin\Desktop\220px-Maxim_Gorky_LOC_Restored_edit1.jpg"/>
          <p:cNvPicPr/>
          <p:nvPr/>
        </p:nvPicPr>
        <p:blipFill>
          <a:blip r:embed="rId20">
            <a:extLst>
              <a:ext uri="{28A0092B-C50C-407E-A947-70E740481C1C}">
                <a14:useLocalDpi xmlns:a14="http://schemas.microsoft.com/office/drawing/2010/main" val="0"/>
              </a:ext>
            </a:extLst>
          </a:blip>
          <a:srcRect/>
          <a:stretch>
            <a:fillRect/>
          </a:stretch>
        </p:blipFill>
        <p:spPr bwMode="auto">
          <a:xfrm>
            <a:off x="0" y="1452553"/>
            <a:ext cx="4919633" cy="5085040"/>
          </a:xfrm>
          <a:prstGeom prst="ellipse">
            <a:avLst/>
          </a:prstGeom>
          <a:ln>
            <a:noFill/>
          </a:ln>
          <a:effectLst>
            <a:softEdge rad="112500"/>
          </a:effectLst>
        </p:spPr>
      </p:pic>
      <p:graphicFrame>
        <p:nvGraphicFramePr>
          <p:cNvPr id="26" name="Table 25"/>
          <p:cNvGraphicFramePr>
            <a:graphicFrameLocks noGrp="1"/>
          </p:cNvGraphicFramePr>
          <p:nvPr>
            <p:extLst>
              <p:ext uri="{D42A27DB-BD31-4B8C-83A1-F6EECF244321}">
                <p14:modId xmlns:p14="http://schemas.microsoft.com/office/powerpoint/2010/main" val="2423579684"/>
              </p:ext>
            </p:extLst>
          </p:nvPr>
        </p:nvGraphicFramePr>
        <p:xfrm>
          <a:off x="6240325" y="4321926"/>
          <a:ext cx="9027092" cy="4437888"/>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6282044">
                  <a:extLst>
                    <a:ext uri="{9D8B030D-6E8A-4147-A177-3AD203B41FA5}">
                      <a16:colId xmlns:a16="http://schemas.microsoft.com/office/drawing/2014/main" val="20000"/>
                    </a:ext>
                  </a:extLst>
                </a:gridCol>
                <a:gridCol w="2745048">
                  <a:extLst>
                    <a:ext uri="{9D8B030D-6E8A-4147-A177-3AD203B41FA5}">
                      <a16:colId xmlns:a16="http://schemas.microsoft.com/office/drawing/2014/main" val="20001"/>
                    </a:ext>
                  </a:extLst>
                </a:gridCol>
              </a:tblGrid>
              <a:tr h="0">
                <a:tc gridSpan="2">
                  <a:txBody>
                    <a:bodyPr/>
                    <a:lstStyle/>
                    <a:p>
                      <a:pPr algn="ctr">
                        <a:lnSpc>
                          <a:spcPct val="130000"/>
                        </a:lnSpc>
                        <a:spcAft>
                          <a:spcPts val="0"/>
                        </a:spcAft>
                        <a:tabLst>
                          <a:tab pos="1386840" algn="l"/>
                        </a:tabLst>
                      </a:pPr>
                      <a:r>
                        <a:rPr lang="vi-VN" sz="3200" b="1">
                          <a:solidFill>
                            <a:srgbClr val="FF0000"/>
                          </a:solidFill>
                          <a:effectLst/>
                          <a:latin typeface="Times New Roman" panose="02020603050405020304" pitchFamily="18" charset="0"/>
                          <a:ea typeface="MS Mincho"/>
                          <a:cs typeface="Times New Roman" panose="02020603050405020304" pitchFamily="18" charset="0"/>
                        </a:rPr>
                        <a:t>PHIẾU HT SỐ 01</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0"/>
                  </a:ext>
                </a:extLst>
              </a:tr>
              <a:tr h="0">
                <a:tc>
                  <a:txBody>
                    <a:bodyPr/>
                    <a:lstStyle/>
                    <a:p>
                      <a:pPr>
                        <a:lnSpc>
                          <a:spcPct val="130000"/>
                        </a:lnSpc>
                        <a:spcAft>
                          <a:spcPts val="0"/>
                        </a:spcAft>
                        <a:tabLst>
                          <a:tab pos="1386840" algn="l"/>
                        </a:tabLst>
                      </a:pPr>
                      <a:r>
                        <a:rPr lang="vi-VN" sz="3200" b="1">
                          <a:effectLst/>
                          <a:latin typeface="Times New Roman" panose="02020603050405020304" pitchFamily="18" charset="0"/>
                          <a:ea typeface="MS Mincho"/>
                          <a:cs typeface="Times New Roman" panose="02020603050405020304" pitchFamily="18" charset="0"/>
                        </a:rPr>
                        <a:t>Yêu cầu</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vi-VN" sz="3200" b="1">
                          <a:effectLst/>
                          <a:latin typeface="Times New Roman" panose="02020603050405020304" pitchFamily="18" charset="0"/>
                          <a:ea typeface="MS Mincho"/>
                          <a:cs typeface="Times New Roman" panose="02020603050405020304" pitchFamily="18" charset="0"/>
                        </a:rPr>
                        <a:t>Trả lời</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nSpc>
                          <a:spcPct val="130000"/>
                        </a:lnSpc>
                        <a:spcAft>
                          <a:spcPts val="0"/>
                        </a:spcAft>
                        <a:tabLst>
                          <a:tab pos="1386840" algn="l"/>
                        </a:tabLst>
                      </a:pPr>
                      <a:r>
                        <a:rPr lang="vi-VN" sz="3200" i="1">
                          <a:effectLst/>
                          <a:latin typeface="Times New Roman" panose="02020603050405020304" pitchFamily="18" charset="0"/>
                          <a:ea typeface="MS Mincho"/>
                          <a:cs typeface="Times New Roman" panose="02020603050405020304" pitchFamily="18" charset="0"/>
                        </a:rPr>
                        <a:t>Hãy giới thiệu về nhà văn Go –rơ- ki.</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vi-VN" sz="3200" smtClean="0">
                          <a:effectLst/>
                          <a:latin typeface="Times New Roman" panose="02020603050405020304" pitchFamily="18" charset="0"/>
                          <a:ea typeface="MS Mincho"/>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nSpc>
                          <a:spcPct val="130000"/>
                        </a:lnSpc>
                        <a:spcAft>
                          <a:spcPts val="0"/>
                        </a:spcAft>
                        <a:tabLst>
                          <a:tab pos="1386840" algn="l"/>
                        </a:tabLst>
                      </a:pPr>
                      <a:r>
                        <a:rPr lang="vi-VN" sz="3200" i="1">
                          <a:effectLst/>
                          <a:latin typeface="Times New Roman" panose="02020603050405020304" pitchFamily="18" charset="0"/>
                          <a:ea typeface="MS Mincho"/>
                          <a:cs typeface="Times New Roman" panose="02020603050405020304" pitchFamily="18" charset="0"/>
                        </a:rPr>
                        <a:t>Nêu xuất xứ văn bản?</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vi-VN" sz="3200">
                          <a:effectLst/>
                          <a:latin typeface="Times New Roman" panose="02020603050405020304" pitchFamily="18" charset="0"/>
                          <a:ea typeface="MS Mincho"/>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0">
                <a:tc>
                  <a:txBody>
                    <a:bodyPr/>
                    <a:lstStyle/>
                    <a:p>
                      <a:pPr>
                        <a:lnSpc>
                          <a:spcPct val="130000"/>
                        </a:lnSpc>
                        <a:spcAft>
                          <a:spcPts val="0"/>
                        </a:spcAft>
                        <a:tabLst>
                          <a:tab pos="1386840" algn="l"/>
                        </a:tabLst>
                      </a:pPr>
                      <a:r>
                        <a:rPr lang="vi-VN" sz="3200" i="1">
                          <a:effectLst/>
                          <a:latin typeface="Times New Roman" panose="02020603050405020304" pitchFamily="18" charset="0"/>
                          <a:ea typeface="MS Mincho"/>
                          <a:cs typeface="Times New Roman" panose="02020603050405020304" pitchFamily="18" charset="0"/>
                        </a:rPr>
                        <a:t>VB thuộc thể loại nào?</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vi-VN" sz="3200">
                          <a:effectLst/>
                          <a:latin typeface="Times New Roman" panose="02020603050405020304" pitchFamily="18" charset="0"/>
                          <a:ea typeface="MS Mincho"/>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0">
                <a:tc>
                  <a:txBody>
                    <a:bodyPr/>
                    <a:lstStyle/>
                    <a:p>
                      <a:pPr>
                        <a:lnSpc>
                          <a:spcPct val="130000"/>
                        </a:lnSpc>
                        <a:spcAft>
                          <a:spcPts val="0"/>
                        </a:spcAft>
                        <a:tabLst>
                          <a:tab pos="1386840" algn="l"/>
                        </a:tabLst>
                      </a:pPr>
                      <a:r>
                        <a:rPr lang="vi-VN" sz="3200" i="1">
                          <a:effectLst/>
                          <a:latin typeface="Times New Roman" panose="02020603050405020304" pitchFamily="18" charset="0"/>
                          <a:ea typeface="MS Mincho"/>
                          <a:cs typeface="Times New Roman" panose="02020603050405020304" pitchFamily="18" charset="0"/>
                        </a:rPr>
                        <a:t>VB có dùng </a:t>
                      </a:r>
                      <a:r>
                        <a:rPr lang="en-US" sz="3200" i="1">
                          <a:effectLst/>
                          <a:latin typeface="Times New Roman" panose="02020603050405020304" pitchFamily="18" charset="0"/>
                          <a:ea typeface="MS Mincho"/>
                          <a:cs typeface="Times New Roman" panose="02020603050405020304" pitchFamily="18" charset="0"/>
                        </a:rPr>
                        <a:t>phương thức biểu đạt chính</a:t>
                      </a:r>
                      <a:r>
                        <a:rPr lang="vi-VN" sz="3200" i="1">
                          <a:effectLst/>
                          <a:latin typeface="Times New Roman" panose="02020603050405020304" pitchFamily="18" charset="0"/>
                          <a:ea typeface="MS Mincho"/>
                          <a:cs typeface="Times New Roman" panose="02020603050405020304" pitchFamily="18" charset="0"/>
                        </a:rPr>
                        <a:t> chính nào?</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vi-VN" sz="3200">
                          <a:effectLst/>
                          <a:latin typeface="Times New Roman" panose="02020603050405020304" pitchFamily="18" charset="0"/>
                          <a:ea typeface="MS Mincho"/>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r>
                        <a:rPr lang="vi-VN" sz="3200">
                          <a:effectLst/>
                          <a:latin typeface="Times New Roman" panose="02020603050405020304" pitchFamily="18" charset="0"/>
                          <a:ea typeface="MS Mincho"/>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27" name="Rectangle 26"/>
          <p:cNvSpPr/>
          <p:nvPr/>
        </p:nvSpPr>
        <p:spPr>
          <a:xfrm>
            <a:off x="352747" y="6629773"/>
            <a:ext cx="4523995" cy="788549"/>
          </a:xfrm>
          <a:prstGeom prst="rect">
            <a:avLst/>
          </a:prstGeom>
        </p:spPr>
        <p:txBody>
          <a:bodyPr wrap="none">
            <a:spAutoFit/>
          </a:bodyPr>
          <a:lstStyle/>
          <a:p>
            <a:pPr algn="ctr">
              <a:lnSpc>
                <a:spcPct val="130000"/>
              </a:lnSpc>
            </a:pPr>
            <a:r>
              <a:rPr lang="vi-VN" sz="2400" b="1">
                <a:latin typeface="Times New Roman" panose="02020603050405020304" pitchFamily="18" charset="0"/>
                <a:ea typeface="Calibri" panose="020F0502020204030204" pitchFamily="34" charset="0"/>
                <a:cs typeface="Times New Roman" panose="02020603050405020304" pitchFamily="18" charset="0"/>
              </a:rPr>
              <a:t>Mac-xim Go - rơ- ki (1868- 1936)</a:t>
            </a:r>
            <a:endParaRPr lang="en-GB" sz="2000" b="1">
              <a:latin typeface="Times New Roman" panose="02020603050405020304" pitchFamily="18" charset="0"/>
              <a:ea typeface="Times New Roman" panose="02020603050405020304" pitchFamily="18" charset="0"/>
            </a:endParaRPr>
          </a:p>
          <a:p>
            <a:pPr algn="ctr">
              <a:lnSpc>
                <a:spcPct val="130000"/>
              </a:lnSpc>
              <a:spcAft>
                <a:spcPts val="0"/>
              </a:spcAft>
            </a:pPr>
            <a:endParaRPr lang="en-GB" sz="12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4541678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arn(inVertical)">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barn(inVertical)">
                                      <p:cBhvr>
                                        <p:cTn id="1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sp>
        <p:nvSpPr>
          <p:cNvPr id="3" name="Freeform 3"/>
          <p:cNvSpPr/>
          <p:nvPr/>
        </p:nvSpPr>
        <p:spPr>
          <a:xfrm>
            <a:off x="8297590" y="1783884"/>
            <a:ext cx="8590085" cy="1839783"/>
          </a:xfrm>
          <a:custGeom>
            <a:avLst/>
            <a:gdLst/>
            <a:ahLst/>
            <a:cxnLst/>
            <a:rect l="l" t="t" r="r" b="b"/>
            <a:pathLst>
              <a:path w="2545831" h="545254">
                <a:moveTo>
                  <a:pt x="3605" y="0"/>
                </a:moveTo>
                <a:lnTo>
                  <a:pt x="2542226" y="0"/>
                </a:lnTo>
                <a:cubicBezTo>
                  <a:pt x="2544217" y="0"/>
                  <a:pt x="2545831" y="1614"/>
                  <a:pt x="2545831" y="3605"/>
                </a:cubicBezTo>
                <a:lnTo>
                  <a:pt x="2545831" y="541649"/>
                </a:lnTo>
                <a:cubicBezTo>
                  <a:pt x="2545831" y="543640"/>
                  <a:pt x="2544217" y="545254"/>
                  <a:pt x="2542226" y="545254"/>
                </a:cubicBezTo>
                <a:lnTo>
                  <a:pt x="3605" y="545254"/>
                </a:lnTo>
                <a:cubicBezTo>
                  <a:pt x="1614" y="545254"/>
                  <a:pt x="0" y="543640"/>
                  <a:pt x="0" y="541649"/>
                </a:cubicBezTo>
                <a:lnTo>
                  <a:pt x="0" y="3605"/>
                </a:lnTo>
                <a:cubicBezTo>
                  <a:pt x="0" y="1614"/>
                  <a:pt x="1614" y="0"/>
                  <a:pt x="3605" y="0"/>
                </a:cubicBezTo>
                <a:close/>
              </a:path>
            </a:pathLst>
          </a:custGeom>
          <a:solidFill>
            <a:srgbClr val="F5D5D1"/>
          </a:solidFill>
          <a:ln w="28575" cap="sq">
            <a:noFill/>
            <a:prstDash val="solid"/>
            <a:miter/>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p>
      <p:sp>
        <p:nvSpPr>
          <p:cNvPr id="5" name="Freeform 5"/>
          <p:cNvSpPr/>
          <p:nvPr/>
        </p:nvSpPr>
        <p:spPr>
          <a:xfrm>
            <a:off x="-1725386" y="-5837428"/>
            <a:ext cx="9362185" cy="9535559"/>
          </a:xfrm>
          <a:custGeom>
            <a:avLst/>
            <a:gdLst/>
            <a:ahLst/>
            <a:cxnLst/>
            <a:rect l="l" t="t" r="r" b="b"/>
            <a:pathLst>
              <a:path w="9362185" h="9535559">
                <a:moveTo>
                  <a:pt x="0" y="0"/>
                </a:moveTo>
                <a:lnTo>
                  <a:pt x="9362185" y="0"/>
                </a:lnTo>
                <a:lnTo>
                  <a:pt x="9362185" y="9535559"/>
                </a:lnTo>
                <a:lnTo>
                  <a:pt x="0" y="9535559"/>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7" name="Freeform 7"/>
          <p:cNvSpPr/>
          <p:nvPr/>
        </p:nvSpPr>
        <p:spPr>
          <a:xfrm>
            <a:off x="8322990" y="4169467"/>
            <a:ext cx="8590084" cy="1451738"/>
          </a:xfrm>
          <a:custGeom>
            <a:avLst/>
            <a:gdLst/>
            <a:ahLst/>
            <a:cxnLst/>
            <a:rect l="l" t="t" r="r" b="b"/>
            <a:pathLst>
              <a:path w="2545831" h="669438">
                <a:moveTo>
                  <a:pt x="3605" y="0"/>
                </a:moveTo>
                <a:lnTo>
                  <a:pt x="2542226" y="0"/>
                </a:lnTo>
                <a:cubicBezTo>
                  <a:pt x="2544217" y="0"/>
                  <a:pt x="2545831" y="1614"/>
                  <a:pt x="2545831" y="3605"/>
                </a:cubicBezTo>
                <a:lnTo>
                  <a:pt x="2545831" y="665833"/>
                </a:lnTo>
                <a:cubicBezTo>
                  <a:pt x="2545831" y="667824"/>
                  <a:pt x="2544217" y="669438"/>
                  <a:pt x="2542226" y="669438"/>
                </a:cubicBezTo>
                <a:lnTo>
                  <a:pt x="3605" y="669438"/>
                </a:lnTo>
                <a:cubicBezTo>
                  <a:pt x="1614" y="669438"/>
                  <a:pt x="0" y="667824"/>
                  <a:pt x="0" y="665833"/>
                </a:cubicBezTo>
                <a:lnTo>
                  <a:pt x="0" y="3605"/>
                </a:lnTo>
                <a:cubicBezTo>
                  <a:pt x="0" y="1614"/>
                  <a:pt x="1614" y="0"/>
                  <a:pt x="3605" y="0"/>
                </a:cubicBezTo>
                <a:close/>
              </a:path>
            </a:pathLst>
          </a:custGeom>
          <a:solidFill>
            <a:srgbClr val="F5E1B5"/>
          </a:solidFill>
          <a:ln w="28575" cap="sq">
            <a:noFill/>
            <a:prstDash val="solid"/>
            <a:miter/>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p>
      <p:grpSp>
        <p:nvGrpSpPr>
          <p:cNvPr id="10" name="Group 10"/>
          <p:cNvGrpSpPr/>
          <p:nvPr/>
        </p:nvGrpSpPr>
        <p:grpSpPr>
          <a:xfrm>
            <a:off x="378651" y="5365782"/>
            <a:ext cx="6447602" cy="1149318"/>
            <a:chOff x="-201217" y="-172587"/>
            <a:chExt cx="1910867" cy="340622"/>
          </a:xfrm>
        </p:grpSpPr>
        <p:sp>
          <p:nvSpPr>
            <p:cNvPr id="11" name="Freeform 11"/>
            <p:cNvSpPr/>
            <p:nvPr/>
          </p:nvSpPr>
          <p:spPr>
            <a:xfrm>
              <a:off x="-201217" y="-106829"/>
              <a:ext cx="1910867" cy="274864"/>
            </a:xfrm>
            <a:custGeom>
              <a:avLst/>
              <a:gdLst/>
              <a:ahLst/>
              <a:cxnLst/>
              <a:rect l="l" t="t" r="r" b="b"/>
              <a:pathLst>
                <a:path w="1910867" h="381069">
                  <a:moveTo>
                    <a:pt x="1704948" y="0"/>
                  </a:moveTo>
                  <a:lnTo>
                    <a:pt x="4798" y="0"/>
                  </a:lnTo>
                  <a:cubicBezTo>
                    <a:pt x="2148" y="0"/>
                    <a:pt x="0" y="2148"/>
                    <a:pt x="0" y="4798"/>
                  </a:cubicBezTo>
                  <a:lnTo>
                    <a:pt x="0" y="376271"/>
                  </a:lnTo>
                  <a:cubicBezTo>
                    <a:pt x="0" y="378921"/>
                    <a:pt x="2148" y="381069"/>
                    <a:pt x="4798" y="381069"/>
                  </a:cubicBezTo>
                  <a:lnTo>
                    <a:pt x="1704948" y="381069"/>
                  </a:lnTo>
                  <a:cubicBezTo>
                    <a:pt x="1708030" y="381069"/>
                    <a:pt x="1710997" y="379895"/>
                    <a:pt x="1713245" y="377787"/>
                  </a:cubicBezTo>
                  <a:lnTo>
                    <a:pt x="1909446" y="193816"/>
                  </a:lnTo>
                  <a:cubicBezTo>
                    <a:pt x="1910353" y="192966"/>
                    <a:pt x="1910867" y="191778"/>
                    <a:pt x="1910867" y="190534"/>
                  </a:cubicBezTo>
                  <a:cubicBezTo>
                    <a:pt x="1910867" y="189291"/>
                    <a:pt x="1910353" y="188103"/>
                    <a:pt x="1909446" y="187253"/>
                  </a:cubicBezTo>
                  <a:lnTo>
                    <a:pt x="1713245" y="3282"/>
                  </a:lnTo>
                  <a:cubicBezTo>
                    <a:pt x="1710997" y="1173"/>
                    <a:pt x="1708030" y="0"/>
                    <a:pt x="1704948" y="0"/>
                  </a:cubicBezTo>
                  <a:close/>
                </a:path>
              </a:pathLst>
            </a:custGeom>
            <a:solidFill>
              <a:srgbClr val="F1C9B4"/>
            </a:solidFill>
            <a:ln w="28575" cap="sq">
              <a:solidFill>
                <a:srgbClr val="DF5925"/>
              </a:solidFill>
              <a:prstDash val="solid"/>
              <a:miter/>
            </a:ln>
          </p:spPr>
        </p:sp>
        <p:sp>
          <p:nvSpPr>
            <p:cNvPr id="12" name="TextBox 12"/>
            <p:cNvSpPr txBox="1"/>
            <p:nvPr/>
          </p:nvSpPr>
          <p:spPr>
            <a:xfrm>
              <a:off x="-184341" y="-172587"/>
              <a:ext cx="1798646" cy="314394"/>
            </a:xfrm>
            <a:prstGeom prst="rect">
              <a:avLst/>
            </a:prstGeom>
          </p:spPr>
          <p:txBody>
            <a:bodyPr lIns="127000" tIns="127000" rIns="127000" bIns="127000" rtlCol="0" anchor="ctr"/>
            <a:lstStyle/>
            <a:p>
              <a:pPr algn="ctr">
                <a:lnSpc>
                  <a:spcPct val="130000"/>
                </a:lnSpc>
                <a:spcAft>
                  <a:spcPts val="0"/>
                </a:spcAft>
              </a:pPr>
              <a:r>
                <a:rPr lang="vi-VN" sz="4800">
                  <a:latin typeface="Times New Roman" panose="02020603050405020304" pitchFamily="18" charset="0"/>
                  <a:ea typeface="Calibri" panose="020F0502020204030204" pitchFamily="34" charset="0"/>
                  <a:cs typeface="Times New Roman" panose="02020603050405020304" pitchFamily="18" charset="0"/>
                </a:rPr>
                <a:t>Mac-xim Go - rơ- </a:t>
              </a:r>
              <a:r>
                <a:rPr lang="vi-VN" sz="4800" smtClean="0">
                  <a:latin typeface="Times New Roman" panose="02020603050405020304" pitchFamily="18" charset="0"/>
                  <a:ea typeface="Calibri" panose="020F0502020204030204" pitchFamily="34" charset="0"/>
                  <a:cs typeface="Times New Roman" panose="02020603050405020304" pitchFamily="18" charset="0"/>
                </a:rPr>
                <a:t>ki</a:t>
              </a:r>
              <a:endParaRPr lang="en-GB" sz="4400">
                <a:latin typeface="Times New Roman" panose="02020603050405020304" pitchFamily="18" charset="0"/>
                <a:ea typeface="Times New Roman" panose="02020603050405020304" pitchFamily="18" charset="0"/>
              </a:endParaRPr>
            </a:p>
          </p:txBody>
        </p:sp>
      </p:grpSp>
      <p:grpSp>
        <p:nvGrpSpPr>
          <p:cNvPr id="13" name="Group 13"/>
          <p:cNvGrpSpPr/>
          <p:nvPr/>
        </p:nvGrpSpPr>
        <p:grpSpPr>
          <a:xfrm>
            <a:off x="1968705" y="6607539"/>
            <a:ext cx="2579931" cy="814730"/>
            <a:chOff x="-1582934" y="-428078"/>
            <a:chExt cx="1763176" cy="556803"/>
          </a:xfrm>
        </p:grpSpPr>
        <p:sp>
          <p:nvSpPr>
            <p:cNvPr id="14" name="Freeform 14"/>
            <p:cNvSpPr/>
            <p:nvPr/>
          </p:nvSpPr>
          <p:spPr>
            <a:xfrm>
              <a:off x="-1556569" y="-428078"/>
              <a:ext cx="1736811" cy="556803"/>
            </a:xfrm>
            <a:custGeom>
              <a:avLst/>
              <a:gdLst/>
              <a:ahLst/>
              <a:cxnLst/>
              <a:rect l="l" t="t" r="r" b="b"/>
              <a:pathLst>
                <a:path w="1736811" h="556803">
                  <a:moveTo>
                    <a:pt x="1736811" y="11043"/>
                  </a:moveTo>
                  <a:lnTo>
                    <a:pt x="1736811" y="546956"/>
                  </a:lnTo>
                  <a:cubicBezTo>
                    <a:pt x="1736811" y="549729"/>
                    <a:pt x="1735605" y="552365"/>
                    <a:pt x="1733507" y="554178"/>
                  </a:cubicBezTo>
                  <a:cubicBezTo>
                    <a:pt x="1731410" y="555991"/>
                    <a:pt x="1728627" y="556803"/>
                    <a:pt x="1725884" y="556402"/>
                  </a:cubicBezTo>
                  <a:lnTo>
                    <a:pt x="879332" y="432598"/>
                  </a:lnTo>
                  <a:cubicBezTo>
                    <a:pt x="872086" y="431538"/>
                    <a:pt x="864724" y="431538"/>
                    <a:pt x="857478" y="432598"/>
                  </a:cubicBezTo>
                  <a:lnTo>
                    <a:pt x="10927" y="556402"/>
                  </a:lnTo>
                  <a:cubicBezTo>
                    <a:pt x="8183" y="556803"/>
                    <a:pt x="5401" y="555991"/>
                    <a:pt x="3303" y="554178"/>
                  </a:cubicBezTo>
                  <a:cubicBezTo>
                    <a:pt x="1206" y="552365"/>
                    <a:pt x="0" y="549729"/>
                    <a:pt x="0" y="546956"/>
                  </a:cubicBezTo>
                  <a:lnTo>
                    <a:pt x="0" y="11043"/>
                  </a:lnTo>
                  <a:cubicBezTo>
                    <a:pt x="0" y="4944"/>
                    <a:pt x="4944" y="0"/>
                    <a:pt x="11043" y="0"/>
                  </a:cubicBezTo>
                  <a:lnTo>
                    <a:pt x="1725768" y="0"/>
                  </a:lnTo>
                  <a:cubicBezTo>
                    <a:pt x="1731867" y="0"/>
                    <a:pt x="1736811" y="4944"/>
                    <a:pt x="1736811" y="11043"/>
                  </a:cubicBezTo>
                  <a:close/>
                </a:path>
              </a:pathLst>
            </a:custGeom>
            <a:solidFill>
              <a:srgbClr val="C3DBD1"/>
            </a:solidFill>
            <a:ln w="28575" cap="sq">
              <a:solidFill>
                <a:srgbClr val="26A29A"/>
              </a:solidFill>
              <a:prstDash val="solid"/>
              <a:miter/>
            </a:ln>
          </p:spPr>
        </p:sp>
        <p:sp>
          <p:nvSpPr>
            <p:cNvPr id="15" name="TextBox 15"/>
            <p:cNvSpPr txBox="1"/>
            <p:nvPr/>
          </p:nvSpPr>
          <p:spPr>
            <a:xfrm>
              <a:off x="-1582934" y="-428078"/>
              <a:ext cx="1736811" cy="402425"/>
            </a:xfrm>
            <a:prstGeom prst="rect">
              <a:avLst/>
            </a:prstGeom>
          </p:spPr>
          <p:txBody>
            <a:bodyPr lIns="26985" tIns="26985" rIns="26985" bIns="26985" rtlCol="0" anchor="ctr"/>
            <a:lstStyle/>
            <a:p>
              <a:pPr algn="ctr">
                <a:lnSpc>
                  <a:spcPct val="130000"/>
                </a:lnSpc>
                <a:spcAft>
                  <a:spcPts val="0"/>
                </a:spcAft>
              </a:pPr>
              <a:r>
                <a:rPr lang="vi-VN" sz="3200">
                  <a:latin typeface="Times New Roman" panose="02020603050405020304" pitchFamily="18" charset="0"/>
                  <a:ea typeface="Calibri" panose="020F0502020204030204" pitchFamily="34" charset="0"/>
                  <a:cs typeface="Times New Roman" panose="02020603050405020304" pitchFamily="18" charset="0"/>
                </a:rPr>
                <a:t>(1868- 1936)</a:t>
              </a:r>
              <a:endParaRPr lang="en-GB" sz="2800">
                <a:latin typeface="Times New Roman" panose="02020603050405020304" pitchFamily="18" charset="0"/>
                <a:ea typeface="Times New Roman" panose="02020603050405020304" pitchFamily="18" charset="0"/>
              </a:endParaRPr>
            </a:p>
          </p:txBody>
        </p:sp>
      </p:grpSp>
      <p:grpSp>
        <p:nvGrpSpPr>
          <p:cNvPr id="16" name="Group 16"/>
          <p:cNvGrpSpPr/>
          <p:nvPr/>
        </p:nvGrpSpPr>
        <p:grpSpPr>
          <a:xfrm>
            <a:off x="1968705" y="8226829"/>
            <a:ext cx="1830468" cy="1820484"/>
            <a:chOff x="0" y="0"/>
            <a:chExt cx="2440624" cy="2427312"/>
          </a:xfrm>
        </p:grpSpPr>
        <p:sp>
          <p:nvSpPr>
            <p:cNvPr id="17" name="Freeform 17"/>
            <p:cNvSpPr/>
            <p:nvPr/>
          </p:nvSpPr>
          <p:spPr>
            <a:xfrm>
              <a:off x="0" y="0"/>
              <a:ext cx="2440624" cy="2427312"/>
            </a:xfrm>
            <a:custGeom>
              <a:avLst/>
              <a:gdLst/>
              <a:ahLst/>
              <a:cxnLst/>
              <a:rect l="l" t="t" r="r" b="b"/>
              <a:pathLst>
                <a:path w="2440624" h="2427312">
                  <a:moveTo>
                    <a:pt x="0" y="0"/>
                  </a:moveTo>
                  <a:lnTo>
                    <a:pt x="2440624" y="0"/>
                  </a:lnTo>
                  <a:lnTo>
                    <a:pt x="2440624" y="2427312"/>
                  </a:lnTo>
                  <a:lnTo>
                    <a:pt x="0" y="2427312"/>
                  </a:lnTo>
                  <a:lnTo>
                    <a:pt x="0" y="0"/>
                  </a:lnTo>
                  <a:close/>
                </a:path>
              </a:pathLst>
            </a:custGeom>
            <a:blipFill>
              <a:blip r:embed="rId4">
                <a:extLst>
                  <a:ext uri="{96DAC541-7B7A-43D3-8B79-37D633B846F1}">
                    <asvg:svgBlip xmlns:asvg="http://schemas.microsoft.com/office/drawing/2016/SVG/main" xmlns="" r:embed="rId7"/>
                  </a:ext>
                </a:extLst>
              </a:blip>
              <a:stretch>
                <a:fillRect/>
              </a:stretch>
            </a:blipFill>
          </p:spPr>
        </p:sp>
        <p:sp>
          <p:nvSpPr>
            <p:cNvPr id="18" name="Freeform 18"/>
            <p:cNvSpPr/>
            <p:nvPr/>
          </p:nvSpPr>
          <p:spPr>
            <a:xfrm>
              <a:off x="694951" y="666405"/>
              <a:ext cx="1050722" cy="1094503"/>
            </a:xfrm>
            <a:custGeom>
              <a:avLst/>
              <a:gdLst/>
              <a:ahLst/>
              <a:cxnLst/>
              <a:rect l="l" t="t" r="r" b="b"/>
              <a:pathLst>
                <a:path w="1050722" h="1094503">
                  <a:moveTo>
                    <a:pt x="0" y="0"/>
                  </a:moveTo>
                  <a:lnTo>
                    <a:pt x="1050722" y="0"/>
                  </a:lnTo>
                  <a:lnTo>
                    <a:pt x="1050722" y="1094502"/>
                  </a:lnTo>
                  <a:lnTo>
                    <a:pt x="0" y="1094502"/>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grpSp>
      <p:grpSp>
        <p:nvGrpSpPr>
          <p:cNvPr id="19" name="Group 19"/>
          <p:cNvGrpSpPr/>
          <p:nvPr/>
        </p:nvGrpSpPr>
        <p:grpSpPr>
          <a:xfrm>
            <a:off x="-610165" y="7233915"/>
            <a:ext cx="1220331" cy="1213674"/>
            <a:chOff x="0" y="0"/>
            <a:chExt cx="1627108" cy="1618232"/>
          </a:xfrm>
        </p:grpSpPr>
        <p:sp>
          <p:nvSpPr>
            <p:cNvPr id="20" name="Freeform 20"/>
            <p:cNvSpPr/>
            <p:nvPr/>
          </p:nvSpPr>
          <p:spPr>
            <a:xfrm>
              <a:off x="0" y="0"/>
              <a:ext cx="1627108" cy="1618232"/>
            </a:xfrm>
            <a:custGeom>
              <a:avLst/>
              <a:gdLst/>
              <a:ahLst/>
              <a:cxnLst/>
              <a:rect l="l" t="t" r="r" b="b"/>
              <a:pathLst>
                <a:path w="1627108" h="1618232">
                  <a:moveTo>
                    <a:pt x="0" y="0"/>
                  </a:moveTo>
                  <a:lnTo>
                    <a:pt x="1627108" y="0"/>
                  </a:lnTo>
                  <a:lnTo>
                    <a:pt x="1627108" y="1618232"/>
                  </a:lnTo>
                  <a:lnTo>
                    <a:pt x="0" y="1618232"/>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sp>
          <p:nvSpPr>
            <p:cNvPr id="21" name="Freeform 21"/>
            <p:cNvSpPr/>
            <p:nvPr/>
          </p:nvSpPr>
          <p:spPr>
            <a:xfrm>
              <a:off x="428567" y="809116"/>
              <a:ext cx="769973" cy="116196"/>
            </a:xfrm>
            <a:custGeom>
              <a:avLst/>
              <a:gdLst/>
              <a:ahLst/>
              <a:cxnLst/>
              <a:rect l="l" t="t" r="r" b="b"/>
              <a:pathLst>
                <a:path w="769973" h="116196">
                  <a:moveTo>
                    <a:pt x="0" y="0"/>
                  </a:moveTo>
                  <a:lnTo>
                    <a:pt x="769973" y="0"/>
                  </a:lnTo>
                  <a:lnTo>
                    <a:pt x="769973" y="116196"/>
                  </a:lnTo>
                  <a:lnTo>
                    <a:pt x="0" y="116196"/>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sp>
      </p:grpSp>
      <p:grpSp>
        <p:nvGrpSpPr>
          <p:cNvPr id="22" name="Group 22"/>
          <p:cNvGrpSpPr/>
          <p:nvPr/>
        </p:nvGrpSpPr>
        <p:grpSpPr>
          <a:xfrm>
            <a:off x="6430308" y="2687699"/>
            <a:ext cx="1015973" cy="1010432"/>
            <a:chOff x="0" y="0"/>
            <a:chExt cx="1354631" cy="1347242"/>
          </a:xfrm>
        </p:grpSpPr>
        <p:sp>
          <p:nvSpPr>
            <p:cNvPr id="23" name="Freeform 23"/>
            <p:cNvSpPr/>
            <p:nvPr/>
          </p:nvSpPr>
          <p:spPr>
            <a:xfrm>
              <a:off x="0" y="0"/>
              <a:ext cx="1354631" cy="1347242"/>
            </a:xfrm>
            <a:custGeom>
              <a:avLst/>
              <a:gdLst/>
              <a:ahLst/>
              <a:cxnLst/>
              <a:rect l="l" t="t" r="r" b="b"/>
              <a:pathLst>
                <a:path w="1354631" h="1347242">
                  <a:moveTo>
                    <a:pt x="0" y="0"/>
                  </a:moveTo>
                  <a:lnTo>
                    <a:pt x="1354631" y="0"/>
                  </a:lnTo>
                  <a:lnTo>
                    <a:pt x="1354631" y="1347242"/>
                  </a:lnTo>
                  <a:lnTo>
                    <a:pt x="0" y="1347242"/>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sp>
          <p:nvSpPr>
            <p:cNvPr id="24" name="Freeform 24"/>
            <p:cNvSpPr/>
            <p:nvPr/>
          </p:nvSpPr>
          <p:spPr>
            <a:xfrm>
              <a:off x="356799" y="673621"/>
              <a:ext cx="641033" cy="96738"/>
            </a:xfrm>
            <a:custGeom>
              <a:avLst/>
              <a:gdLst/>
              <a:ahLst/>
              <a:cxnLst/>
              <a:rect l="l" t="t" r="r" b="b"/>
              <a:pathLst>
                <a:path w="641033" h="96738">
                  <a:moveTo>
                    <a:pt x="0" y="0"/>
                  </a:moveTo>
                  <a:lnTo>
                    <a:pt x="641033" y="0"/>
                  </a:lnTo>
                  <a:lnTo>
                    <a:pt x="641033" y="96738"/>
                  </a:lnTo>
                  <a:lnTo>
                    <a:pt x="0" y="96738"/>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sp>
      </p:grpSp>
      <p:grpSp>
        <p:nvGrpSpPr>
          <p:cNvPr id="25" name="Group 25"/>
          <p:cNvGrpSpPr/>
          <p:nvPr/>
        </p:nvGrpSpPr>
        <p:grpSpPr>
          <a:xfrm>
            <a:off x="9509717" y="-606629"/>
            <a:ext cx="2109857" cy="2098349"/>
            <a:chOff x="0" y="0"/>
            <a:chExt cx="2813143" cy="2797798"/>
          </a:xfrm>
        </p:grpSpPr>
        <p:sp>
          <p:nvSpPr>
            <p:cNvPr id="26" name="Freeform 26"/>
            <p:cNvSpPr/>
            <p:nvPr/>
          </p:nvSpPr>
          <p:spPr>
            <a:xfrm>
              <a:off x="0" y="0"/>
              <a:ext cx="2813143" cy="2797798"/>
            </a:xfrm>
            <a:custGeom>
              <a:avLst/>
              <a:gdLst/>
              <a:ahLst/>
              <a:cxnLst/>
              <a:rect l="l" t="t" r="r" b="b"/>
              <a:pathLst>
                <a:path w="2813143" h="2797798">
                  <a:moveTo>
                    <a:pt x="0" y="0"/>
                  </a:moveTo>
                  <a:lnTo>
                    <a:pt x="2813143" y="0"/>
                  </a:lnTo>
                  <a:lnTo>
                    <a:pt x="2813143" y="2797798"/>
                  </a:lnTo>
                  <a:lnTo>
                    <a:pt x="0" y="2797798"/>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27" name="Freeform 27"/>
            <p:cNvSpPr/>
            <p:nvPr/>
          </p:nvSpPr>
          <p:spPr>
            <a:xfrm>
              <a:off x="801023" y="768120"/>
              <a:ext cx="1211097" cy="1261559"/>
            </a:xfrm>
            <a:custGeom>
              <a:avLst/>
              <a:gdLst/>
              <a:ahLst/>
              <a:cxnLst/>
              <a:rect l="l" t="t" r="r" b="b"/>
              <a:pathLst>
                <a:path w="1211097" h="1261559">
                  <a:moveTo>
                    <a:pt x="0" y="0"/>
                  </a:moveTo>
                  <a:lnTo>
                    <a:pt x="1211097" y="0"/>
                  </a:lnTo>
                  <a:lnTo>
                    <a:pt x="1211097" y="1261559"/>
                  </a:lnTo>
                  <a:lnTo>
                    <a:pt x="0" y="1261559"/>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grpSp>
      <p:grpSp>
        <p:nvGrpSpPr>
          <p:cNvPr id="28" name="Group 28"/>
          <p:cNvGrpSpPr/>
          <p:nvPr/>
        </p:nvGrpSpPr>
        <p:grpSpPr>
          <a:xfrm>
            <a:off x="16080611" y="-731391"/>
            <a:ext cx="1769744" cy="1760091"/>
            <a:chOff x="0" y="0"/>
            <a:chExt cx="2359659" cy="2346788"/>
          </a:xfrm>
        </p:grpSpPr>
        <p:sp>
          <p:nvSpPr>
            <p:cNvPr id="29" name="Freeform 29"/>
            <p:cNvSpPr/>
            <p:nvPr/>
          </p:nvSpPr>
          <p:spPr>
            <a:xfrm>
              <a:off x="0" y="0"/>
              <a:ext cx="2359659" cy="2346788"/>
            </a:xfrm>
            <a:custGeom>
              <a:avLst/>
              <a:gdLst/>
              <a:ahLst/>
              <a:cxnLst/>
              <a:rect l="l" t="t" r="r" b="b"/>
              <a:pathLst>
                <a:path w="2359659" h="2346788">
                  <a:moveTo>
                    <a:pt x="0" y="0"/>
                  </a:moveTo>
                  <a:lnTo>
                    <a:pt x="2359659" y="0"/>
                  </a:lnTo>
                  <a:lnTo>
                    <a:pt x="2359659" y="2346788"/>
                  </a:lnTo>
                  <a:lnTo>
                    <a:pt x="0" y="2346788"/>
                  </a:lnTo>
                  <a:lnTo>
                    <a:pt x="0" y="0"/>
                  </a:lnTo>
                  <a:close/>
                </a:path>
              </a:pathLst>
            </a:custGeom>
            <a:blipFill>
              <a:blip r:embed="rId16">
                <a:extLst>
                  <a:ext uri="{96DAC541-7B7A-43D3-8B79-37D633B846F1}">
                    <asvg:svgBlip xmlns:asvg="http://schemas.microsoft.com/office/drawing/2016/SVG/main" xmlns="" r:embed="rId17"/>
                  </a:ext>
                </a:extLst>
              </a:blip>
              <a:stretch>
                <a:fillRect/>
              </a:stretch>
            </a:blipFill>
          </p:spPr>
        </p:sp>
        <p:sp>
          <p:nvSpPr>
            <p:cNvPr id="30" name="Freeform 30"/>
            <p:cNvSpPr/>
            <p:nvPr/>
          </p:nvSpPr>
          <p:spPr>
            <a:xfrm>
              <a:off x="671897" y="644297"/>
              <a:ext cx="1015866" cy="1058193"/>
            </a:xfrm>
            <a:custGeom>
              <a:avLst/>
              <a:gdLst/>
              <a:ahLst/>
              <a:cxnLst/>
              <a:rect l="l" t="t" r="r" b="b"/>
              <a:pathLst>
                <a:path w="1015866" h="1058193">
                  <a:moveTo>
                    <a:pt x="0" y="0"/>
                  </a:moveTo>
                  <a:lnTo>
                    <a:pt x="1015865" y="0"/>
                  </a:lnTo>
                  <a:lnTo>
                    <a:pt x="1015865" y="1058194"/>
                  </a:lnTo>
                  <a:lnTo>
                    <a:pt x="0" y="1058194"/>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grpSp>
      <p:grpSp>
        <p:nvGrpSpPr>
          <p:cNvPr id="31" name="Group 31"/>
          <p:cNvGrpSpPr/>
          <p:nvPr/>
        </p:nvGrpSpPr>
        <p:grpSpPr>
          <a:xfrm>
            <a:off x="9037924" y="9137071"/>
            <a:ext cx="1011177" cy="1005662"/>
            <a:chOff x="0" y="0"/>
            <a:chExt cx="1348236" cy="1340882"/>
          </a:xfrm>
        </p:grpSpPr>
        <p:sp>
          <p:nvSpPr>
            <p:cNvPr id="32" name="Freeform 32"/>
            <p:cNvSpPr/>
            <p:nvPr/>
          </p:nvSpPr>
          <p:spPr>
            <a:xfrm>
              <a:off x="0" y="0"/>
              <a:ext cx="1348236" cy="1340882"/>
            </a:xfrm>
            <a:custGeom>
              <a:avLst/>
              <a:gdLst/>
              <a:ahLst/>
              <a:cxnLst/>
              <a:rect l="l" t="t" r="r" b="b"/>
              <a:pathLst>
                <a:path w="1348236" h="1340882">
                  <a:moveTo>
                    <a:pt x="0" y="0"/>
                  </a:moveTo>
                  <a:lnTo>
                    <a:pt x="1348236" y="0"/>
                  </a:lnTo>
                  <a:lnTo>
                    <a:pt x="1348236" y="1340882"/>
                  </a:lnTo>
                  <a:lnTo>
                    <a:pt x="0" y="1340882"/>
                  </a:lnTo>
                  <a:lnTo>
                    <a:pt x="0" y="0"/>
                  </a:lnTo>
                  <a:close/>
                </a:path>
              </a:pathLst>
            </a:custGeom>
            <a:blipFill>
              <a:blip r:embed="rId18">
                <a:extLst>
                  <a:ext uri="{96DAC541-7B7A-43D3-8B79-37D633B846F1}">
                    <asvg:svgBlip xmlns:asvg="http://schemas.microsoft.com/office/drawing/2016/SVG/main" xmlns="" r:embed="rId19"/>
                  </a:ext>
                </a:extLst>
              </a:blip>
              <a:stretch>
                <a:fillRect/>
              </a:stretch>
            </a:blipFill>
          </p:spPr>
        </p:sp>
        <p:sp>
          <p:nvSpPr>
            <p:cNvPr id="33" name="Freeform 33"/>
            <p:cNvSpPr/>
            <p:nvPr/>
          </p:nvSpPr>
          <p:spPr>
            <a:xfrm>
              <a:off x="383901" y="368132"/>
              <a:ext cx="580434" cy="604619"/>
            </a:xfrm>
            <a:custGeom>
              <a:avLst/>
              <a:gdLst/>
              <a:ahLst/>
              <a:cxnLst/>
              <a:rect l="l" t="t" r="r" b="b"/>
              <a:pathLst>
                <a:path w="580434" h="604619">
                  <a:moveTo>
                    <a:pt x="0" y="0"/>
                  </a:moveTo>
                  <a:lnTo>
                    <a:pt x="580434" y="0"/>
                  </a:lnTo>
                  <a:lnTo>
                    <a:pt x="580434" y="604619"/>
                  </a:lnTo>
                  <a:lnTo>
                    <a:pt x="0" y="604619"/>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grpSp>
      <p:grpSp>
        <p:nvGrpSpPr>
          <p:cNvPr id="34" name="Group 34"/>
          <p:cNvGrpSpPr/>
          <p:nvPr/>
        </p:nvGrpSpPr>
        <p:grpSpPr>
          <a:xfrm>
            <a:off x="15152665" y="7840752"/>
            <a:ext cx="1568159" cy="1559605"/>
            <a:chOff x="0" y="0"/>
            <a:chExt cx="2090878" cy="2079473"/>
          </a:xfrm>
        </p:grpSpPr>
        <p:sp>
          <p:nvSpPr>
            <p:cNvPr id="35" name="Freeform 35"/>
            <p:cNvSpPr/>
            <p:nvPr/>
          </p:nvSpPr>
          <p:spPr>
            <a:xfrm>
              <a:off x="0" y="0"/>
              <a:ext cx="2090878" cy="2079473"/>
            </a:xfrm>
            <a:custGeom>
              <a:avLst/>
              <a:gdLst/>
              <a:ahLst/>
              <a:cxnLst/>
              <a:rect l="l" t="t" r="r" b="b"/>
              <a:pathLst>
                <a:path w="2090878" h="2079473">
                  <a:moveTo>
                    <a:pt x="0" y="0"/>
                  </a:moveTo>
                  <a:lnTo>
                    <a:pt x="2090878" y="0"/>
                  </a:lnTo>
                  <a:lnTo>
                    <a:pt x="2090878" y="2079473"/>
                  </a:lnTo>
                  <a:lnTo>
                    <a:pt x="0" y="2079473"/>
                  </a:lnTo>
                  <a:lnTo>
                    <a:pt x="0" y="0"/>
                  </a:lnTo>
                  <a:close/>
                </a:path>
              </a:pathLst>
            </a:custGeom>
            <a:blipFill>
              <a:blip r:embed="rId20">
                <a:extLst>
                  <a:ext uri="{96DAC541-7B7A-43D3-8B79-37D633B846F1}">
                    <asvg:svgBlip xmlns:asvg="http://schemas.microsoft.com/office/drawing/2016/SVG/main" xmlns="" r:embed="rId21"/>
                  </a:ext>
                </a:extLst>
              </a:blip>
              <a:stretch>
                <a:fillRect/>
              </a:stretch>
            </a:blipFill>
          </p:spPr>
        </p:sp>
        <p:sp>
          <p:nvSpPr>
            <p:cNvPr id="36" name="Freeform 36"/>
            <p:cNvSpPr/>
            <p:nvPr/>
          </p:nvSpPr>
          <p:spPr>
            <a:xfrm>
              <a:off x="595363" y="570908"/>
              <a:ext cx="900152" cy="937658"/>
            </a:xfrm>
            <a:custGeom>
              <a:avLst/>
              <a:gdLst/>
              <a:ahLst/>
              <a:cxnLst/>
              <a:rect l="l" t="t" r="r" b="b"/>
              <a:pathLst>
                <a:path w="900152" h="937658">
                  <a:moveTo>
                    <a:pt x="0" y="0"/>
                  </a:moveTo>
                  <a:lnTo>
                    <a:pt x="900152" y="0"/>
                  </a:lnTo>
                  <a:lnTo>
                    <a:pt x="900152" y="937658"/>
                  </a:lnTo>
                  <a:lnTo>
                    <a:pt x="0" y="937658"/>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grpSp>
      <p:sp>
        <p:nvSpPr>
          <p:cNvPr id="39" name="Freeform 3"/>
          <p:cNvSpPr/>
          <p:nvPr/>
        </p:nvSpPr>
        <p:spPr>
          <a:xfrm>
            <a:off x="8287022" y="6041697"/>
            <a:ext cx="8590085" cy="2684935"/>
          </a:xfrm>
          <a:custGeom>
            <a:avLst/>
            <a:gdLst/>
            <a:ahLst/>
            <a:cxnLst/>
            <a:rect l="l" t="t" r="r" b="b"/>
            <a:pathLst>
              <a:path w="2545831" h="545254">
                <a:moveTo>
                  <a:pt x="3605" y="0"/>
                </a:moveTo>
                <a:lnTo>
                  <a:pt x="2542226" y="0"/>
                </a:lnTo>
                <a:cubicBezTo>
                  <a:pt x="2544217" y="0"/>
                  <a:pt x="2545831" y="1614"/>
                  <a:pt x="2545831" y="3605"/>
                </a:cubicBezTo>
                <a:lnTo>
                  <a:pt x="2545831" y="541649"/>
                </a:lnTo>
                <a:cubicBezTo>
                  <a:pt x="2545831" y="543640"/>
                  <a:pt x="2544217" y="545254"/>
                  <a:pt x="2542226" y="545254"/>
                </a:cubicBezTo>
                <a:lnTo>
                  <a:pt x="3605" y="545254"/>
                </a:lnTo>
                <a:cubicBezTo>
                  <a:pt x="1614" y="545254"/>
                  <a:pt x="0" y="543640"/>
                  <a:pt x="0" y="541649"/>
                </a:cubicBezTo>
                <a:lnTo>
                  <a:pt x="0" y="3605"/>
                </a:lnTo>
                <a:cubicBezTo>
                  <a:pt x="0" y="1614"/>
                  <a:pt x="1614" y="0"/>
                  <a:pt x="3605" y="0"/>
                </a:cubicBezTo>
                <a:close/>
              </a:path>
            </a:pathLst>
          </a:custGeom>
          <a:solidFill>
            <a:srgbClr val="F5D5D1"/>
          </a:solidFill>
          <a:ln w="28575" cap="sq">
            <a:noFill/>
            <a:prstDash val="solid"/>
            <a:miter/>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p>
      <p:pic>
        <p:nvPicPr>
          <p:cNvPr id="41" name="Picture 40"/>
          <p:cNvPicPr>
            <a:picLocks noChangeAspect="1"/>
          </p:cNvPicPr>
          <p:nvPr/>
        </p:nvPicPr>
        <p:blipFill>
          <a:blip r:embed="rId22" cstate="print">
            <a:extLst>
              <a:ext uri="{BEBA8EAE-BF5A-486C-A8C5-ECC9F3942E4B}">
                <a14:imgProps xmlns:a14="http://schemas.microsoft.com/office/drawing/2010/main">
                  <a14:imgLayer r:embed="rId23">
                    <a14:imgEffect>
                      <a14:backgroundRemoval t="5909" b="94941" l="9996" r="89916">
                        <a14:foregroundMark x1="46015" y1="11574" x2="50462" y2="47673"/>
                        <a14:foregroundMark x1="33113" y1="28369" x2="46631" y2="10036"/>
                        <a14:foregroundMark x1="52444" y1="9591" x2="55702" y2="12262"/>
                        <a14:foregroundMark x1="60766" y1="11129" x2="64905" y2="14245"/>
                        <a14:foregroundMark x1="40643" y1="14245" x2="45222" y2="10846"/>
                        <a14:foregroundMark x1="47556" y1="9875" x2="55394" y2="8053"/>
                        <a14:foregroundMark x1="12373" y1="60826" x2="12682" y2="75071"/>
                        <a14:foregroundMark x1="13298" y1="61392" x2="28358" y2="59126"/>
                        <a14:foregroundMark x1="13166" y1="90854" x2="68252" y2="93687"/>
                        <a14:foregroundMark x1="11317" y1="61797" x2="10524" y2="93403"/>
                        <a14:foregroundMark x1="22193" y1="93687" x2="36019" y2="93687"/>
                      </a14:backgroundRemoval>
                    </a14:imgEffect>
                  </a14:imgLayer>
                </a14:imgProps>
              </a:ext>
              <a:ext uri="{28A0092B-C50C-407E-A947-70E740481C1C}">
                <a14:useLocalDpi xmlns:a14="http://schemas.microsoft.com/office/drawing/2010/main" val="0"/>
              </a:ext>
            </a:extLst>
          </a:blip>
          <a:stretch>
            <a:fillRect/>
          </a:stretch>
        </p:blipFill>
        <p:spPr>
          <a:xfrm>
            <a:off x="884403" y="227060"/>
            <a:ext cx="5171327" cy="5627320"/>
          </a:xfrm>
          <a:prstGeom prst="rect">
            <a:avLst/>
          </a:prstGeom>
        </p:spPr>
      </p:pic>
      <p:sp>
        <p:nvSpPr>
          <p:cNvPr id="9" name="Rectangle 8"/>
          <p:cNvSpPr/>
          <p:nvPr/>
        </p:nvSpPr>
        <p:spPr>
          <a:xfrm>
            <a:off x="8745365" y="2085589"/>
            <a:ext cx="7745334" cy="1323439"/>
          </a:xfrm>
          <a:prstGeom prst="rect">
            <a:avLst/>
          </a:prstGeom>
        </p:spPr>
        <p:txBody>
          <a:bodyPr wrap="square">
            <a:spAutoFit/>
          </a:bodyPr>
          <a:lstStyle/>
          <a:p>
            <a:r>
              <a:rPr lang="vi-VN" sz="4000" smtClean="0">
                <a:latin typeface="Times New Roman" panose="02020603050405020304" pitchFamily="18" charset="0"/>
                <a:ea typeface="Calibri" panose="020F0502020204030204" pitchFamily="34" charset="0"/>
              </a:rPr>
              <a:t>Là </a:t>
            </a:r>
            <a:r>
              <a:rPr lang="vi-VN" sz="4000">
                <a:latin typeface="Times New Roman" panose="02020603050405020304" pitchFamily="18" charset="0"/>
                <a:ea typeface="Calibri" panose="020F0502020204030204" pitchFamily="34" charset="0"/>
              </a:rPr>
              <a:t>một trong những nhà văn vĩ đại của nước Nga ở thế kỉ XX.</a:t>
            </a:r>
            <a:endParaRPr lang="en-GB" sz="4000"/>
          </a:p>
        </p:txBody>
      </p:sp>
      <p:sp>
        <p:nvSpPr>
          <p:cNvPr id="37" name="Rectangle 36"/>
          <p:cNvSpPr/>
          <p:nvPr/>
        </p:nvSpPr>
        <p:spPr>
          <a:xfrm>
            <a:off x="8458200" y="4263841"/>
            <a:ext cx="8418907" cy="1323439"/>
          </a:xfrm>
          <a:prstGeom prst="rect">
            <a:avLst/>
          </a:prstGeom>
        </p:spPr>
        <p:txBody>
          <a:bodyPr wrap="square">
            <a:spAutoFit/>
          </a:bodyPr>
          <a:lstStyle/>
          <a:p>
            <a:r>
              <a:rPr lang="vi-VN" sz="4000">
                <a:latin typeface="Times New Roman" panose="02020603050405020304" pitchFamily="18" charset="0"/>
                <a:ea typeface="Calibri" panose="020F0502020204030204" pitchFamily="34" charset="0"/>
              </a:rPr>
              <a:t>Ông viết nhiều thể loại: truyện ngắn, tiểu thuyết, kịch, văn chính luận,...</a:t>
            </a:r>
            <a:endParaRPr lang="en-GB" sz="4000"/>
          </a:p>
        </p:txBody>
      </p:sp>
      <p:sp>
        <p:nvSpPr>
          <p:cNvPr id="43" name="Rectangle 42"/>
          <p:cNvSpPr/>
          <p:nvPr/>
        </p:nvSpPr>
        <p:spPr>
          <a:xfrm>
            <a:off x="8530264" y="6207427"/>
            <a:ext cx="8032499" cy="2554545"/>
          </a:xfrm>
          <a:prstGeom prst="rect">
            <a:avLst/>
          </a:prstGeom>
        </p:spPr>
        <p:txBody>
          <a:bodyPr wrap="square">
            <a:spAutoFit/>
          </a:bodyPr>
          <a:lstStyle/>
          <a:p>
            <a:pPr algn="just"/>
            <a:r>
              <a:rPr lang="vi-VN" sz="4000">
                <a:latin typeface="Times New Roman" panose="02020603050405020304" pitchFamily="18" charset="0"/>
                <a:ea typeface="Calibri" panose="020F0502020204030204" pitchFamily="34" charset="0"/>
              </a:rPr>
              <a:t>Trong hầu hết các tác phẩm, Go - rơ- ki đều thể hiện một niềm tin vững vàng, sâu sắc về giá trị tiềm ẩn và khả năng kì diệu của con người.</a:t>
            </a:r>
            <a:endParaRPr lang="en-GB" sz="4000"/>
          </a:p>
        </p:txBody>
      </p:sp>
    </p:spTree>
    <p:extLst>
      <p:ext uri="{BB962C8B-B14F-4D97-AF65-F5344CB8AC3E}">
        <p14:creationId xmlns:p14="http://schemas.microsoft.com/office/powerpoint/2010/main" val="32224748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500"/>
                                        <p:tgtEl>
                                          <p:spTgt spid="7"/>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barn(inVertical)">
                                      <p:cBhvr>
                                        <p:cTn id="18" dur="500"/>
                                        <p:tgtEl>
                                          <p:spTgt spid="37"/>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barn(inVertical)">
                                      <p:cBhvr>
                                        <p:cTn id="23" dur="500"/>
                                        <p:tgtEl>
                                          <p:spTgt spid="43"/>
                                        </p:tgtEl>
                                      </p:cBhvr>
                                    </p:animEffect>
                                  </p:childTnLst>
                                </p:cTn>
                              </p:par>
                              <p:par>
                                <p:cTn id="24" presetID="16" presetClass="entr" presetSubtype="21" fill="hold" nodeType="with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barn(inVertical)">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7" grpId="0"/>
      <p:bldP spid="43"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sp>
        <p:nvSpPr>
          <p:cNvPr id="3" name="Freeform 3"/>
          <p:cNvSpPr/>
          <p:nvPr/>
        </p:nvSpPr>
        <p:spPr>
          <a:xfrm>
            <a:off x="6172200" y="527942"/>
            <a:ext cx="10896600" cy="1567558"/>
          </a:xfrm>
          <a:custGeom>
            <a:avLst/>
            <a:gdLst/>
            <a:ahLst/>
            <a:cxnLst/>
            <a:rect l="l" t="t" r="r" b="b"/>
            <a:pathLst>
              <a:path w="2796129" h="847389">
                <a:moveTo>
                  <a:pt x="3282" y="0"/>
                </a:moveTo>
                <a:lnTo>
                  <a:pt x="2792847" y="0"/>
                </a:lnTo>
                <a:cubicBezTo>
                  <a:pt x="2793717" y="0"/>
                  <a:pt x="2794552" y="346"/>
                  <a:pt x="2795168" y="961"/>
                </a:cubicBezTo>
                <a:cubicBezTo>
                  <a:pt x="2795783" y="1577"/>
                  <a:pt x="2796129" y="2412"/>
                  <a:pt x="2796129" y="3282"/>
                </a:cubicBezTo>
                <a:lnTo>
                  <a:pt x="2796129" y="844107"/>
                </a:lnTo>
                <a:cubicBezTo>
                  <a:pt x="2796129" y="844978"/>
                  <a:pt x="2795783" y="845813"/>
                  <a:pt x="2795168" y="846428"/>
                </a:cubicBezTo>
                <a:cubicBezTo>
                  <a:pt x="2794552" y="847044"/>
                  <a:pt x="2793717" y="847389"/>
                  <a:pt x="2792847" y="847389"/>
                </a:cubicBezTo>
                <a:lnTo>
                  <a:pt x="3282" y="847389"/>
                </a:lnTo>
                <a:cubicBezTo>
                  <a:pt x="1470" y="847389"/>
                  <a:pt x="0" y="845920"/>
                  <a:pt x="0" y="844107"/>
                </a:cubicBezTo>
                <a:lnTo>
                  <a:pt x="0" y="3282"/>
                </a:lnTo>
                <a:cubicBezTo>
                  <a:pt x="0" y="2412"/>
                  <a:pt x="346" y="1577"/>
                  <a:pt x="961" y="961"/>
                </a:cubicBezTo>
                <a:cubicBezTo>
                  <a:pt x="1577" y="346"/>
                  <a:pt x="2412" y="0"/>
                  <a:pt x="3282" y="0"/>
                </a:cubicBezTo>
                <a:close/>
              </a:path>
            </a:pathLst>
          </a:custGeom>
          <a:solidFill>
            <a:srgbClr val="F5E1B5"/>
          </a:solidFill>
          <a:ln w="28575" cap="sq">
            <a:noFill/>
            <a:prstDash val="solid"/>
            <a:miter/>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p>
      <p:grpSp>
        <p:nvGrpSpPr>
          <p:cNvPr id="6" name="Group 6"/>
          <p:cNvGrpSpPr/>
          <p:nvPr/>
        </p:nvGrpSpPr>
        <p:grpSpPr>
          <a:xfrm>
            <a:off x="304801" y="527942"/>
            <a:ext cx="5104472" cy="998434"/>
            <a:chOff x="-214541" y="-289374"/>
            <a:chExt cx="1512805" cy="295904"/>
          </a:xfrm>
          <a:scene3d>
            <a:camera prst="orthographicFront">
              <a:rot lat="0" lon="0" rev="0"/>
            </a:camera>
            <a:lightRig rig="glow" dir="t">
              <a:rot lat="0" lon="0" rev="4800000"/>
            </a:lightRig>
          </a:scene3d>
        </p:grpSpPr>
        <p:sp>
          <p:nvSpPr>
            <p:cNvPr id="7" name="Freeform 7"/>
            <p:cNvSpPr/>
            <p:nvPr/>
          </p:nvSpPr>
          <p:spPr>
            <a:xfrm>
              <a:off x="-214541" y="-289374"/>
              <a:ext cx="1512805" cy="295904"/>
            </a:xfrm>
            <a:custGeom>
              <a:avLst/>
              <a:gdLst/>
              <a:ahLst/>
              <a:cxnLst/>
              <a:rect l="l" t="t" r="r" b="b"/>
              <a:pathLst>
                <a:path w="1512805" h="295904">
                  <a:moveTo>
                    <a:pt x="1306631" y="0"/>
                  </a:moveTo>
                  <a:lnTo>
                    <a:pt x="6054" y="0"/>
                  </a:lnTo>
                  <a:cubicBezTo>
                    <a:pt x="4449" y="0"/>
                    <a:pt x="2909" y="638"/>
                    <a:pt x="1773" y="1773"/>
                  </a:cubicBezTo>
                  <a:cubicBezTo>
                    <a:pt x="638" y="2909"/>
                    <a:pt x="0" y="4449"/>
                    <a:pt x="0" y="6054"/>
                  </a:cubicBezTo>
                  <a:lnTo>
                    <a:pt x="0" y="289850"/>
                  </a:lnTo>
                  <a:cubicBezTo>
                    <a:pt x="0" y="291456"/>
                    <a:pt x="638" y="292996"/>
                    <a:pt x="1773" y="294131"/>
                  </a:cubicBezTo>
                  <a:cubicBezTo>
                    <a:pt x="2909" y="295267"/>
                    <a:pt x="4449" y="295904"/>
                    <a:pt x="6054" y="295904"/>
                  </a:cubicBezTo>
                  <a:lnTo>
                    <a:pt x="1306631" y="295904"/>
                  </a:lnTo>
                  <a:cubicBezTo>
                    <a:pt x="1310566" y="295904"/>
                    <a:pt x="1314400" y="294657"/>
                    <a:pt x="1317580" y="292341"/>
                  </a:cubicBezTo>
                  <a:lnTo>
                    <a:pt x="1510991" y="151516"/>
                  </a:lnTo>
                  <a:cubicBezTo>
                    <a:pt x="1512131" y="150686"/>
                    <a:pt x="1512805" y="149362"/>
                    <a:pt x="1512805" y="147952"/>
                  </a:cubicBezTo>
                  <a:cubicBezTo>
                    <a:pt x="1512805" y="146543"/>
                    <a:pt x="1512131" y="145218"/>
                    <a:pt x="1510991" y="144388"/>
                  </a:cubicBezTo>
                  <a:lnTo>
                    <a:pt x="1317580" y="3564"/>
                  </a:lnTo>
                  <a:cubicBezTo>
                    <a:pt x="1314400" y="1248"/>
                    <a:pt x="1310566" y="0"/>
                    <a:pt x="1306631" y="0"/>
                  </a:cubicBezTo>
                  <a:close/>
                </a:path>
              </a:pathLst>
            </a:custGeom>
            <a:solidFill>
              <a:srgbClr val="F1C9B4"/>
            </a:solidFill>
            <a:ln w="28575" cap="sq">
              <a:noFill/>
              <a:prstDash val="solid"/>
              <a:miter/>
            </a:ln>
            <a:effectLst>
              <a:outerShdw blurRad="190500" dist="228600" dir="2700000" algn="ctr">
                <a:srgbClr val="000000">
                  <a:alpha val="30000"/>
                </a:srgbClr>
              </a:outerShdw>
            </a:effectLst>
            <a:sp3d prstMaterial="matte">
              <a:bevelT w="127000" h="63500"/>
            </a:sp3d>
          </p:spPr>
        </p:sp>
        <p:sp>
          <p:nvSpPr>
            <p:cNvPr id="8" name="TextBox 8"/>
            <p:cNvSpPr txBox="1"/>
            <p:nvPr/>
          </p:nvSpPr>
          <p:spPr>
            <a:xfrm>
              <a:off x="-158932" y="-289374"/>
              <a:ext cx="1401586" cy="257804"/>
            </a:xfrm>
            <a:prstGeom prst="rect">
              <a:avLst/>
            </a:prstGeom>
            <a:ln>
              <a:noFill/>
            </a:ln>
            <a:effectLst>
              <a:outerShdw blurRad="190500" dist="228600" dir="2700000" algn="ctr">
                <a:srgbClr val="000000">
                  <a:alpha val="30000"/>
                </a:srgbClr>
              </a:outerShdw>
            </a:effectLst>
            <a:sp3d prstMaterial="matte">
              <a:bevelT w="127000" h="63500"/>
            </a:sp3d>
          </p:spPr>
          <p:txBody>
            <a:bodyPr lIns="127000" tIns="127000" rIns="127000" bIns="127000" rtlCol="0" anchor="ctr"/>
            <a:lstStyle/>
            <a:p>
              <a:r>
                <a:rPr lang="en-GB" sz="6000" b="1">
                  <a:latin typeface="Times New Roman" panose="02020603050405020304" pitchFamily="18" charset="0"/>
                  <a:cs typeface="Times New Roman" panose="02020603050405020304" pitchFamily="18" charset="0"/>
                </a:rPr>
                <a:t>b.</a:t>
              </a:r>
              <a:r>
                <a:rPr lang="vi-VN" sz="6000" b="1">
                  <a:latin typeface="Times New Roman" panose="02020603050405020304" pitchFamily="18" charset="0"/>
                  <a:cs typeface="Times New Roman" panose="02020603050405020304" pitchFamily="18" charset="0"/>
                </a:rPr>
                <a:t> Văn bản</a:t>
              </a:r>
              <a:endParaRPr lang="en-US" sz="5400">
                <a:solidFill>
                  <a:srgbClr val="000000"/>
                </a:solidFill>
                <a:latin typeface="Times New Roman" panose="02020603050405020304" pitchFamily="18" charset="0"/>
                <a:ea typeface="Garet Bold"/>
                <a:cs typeface="Times New Roman" panose="02020603050405020304" pitchFamily="18" charset="0"/>
                <a:sym typeface="Garet Bold"/>
              </a:endParaRPr>
            </a:p>
          </p:txBody>
        </p:sp>
      </p:grpSp>
      <p:sp>
        <p:nvSpPr>
          <p:cNvPr id="13" name="Freeform 13"/>
          <p:cNvSpPr/>
          <p:nvPr/>
        </p:nvSpPr>
        <p:spPr>
          <a:xfrm>
            <a:off x="6208486" y="2442600"/>
            <a:ext cx="10860314" cy="3319372"/>
          </a:xfrm>
          <a:custGeom>
            <a:avLst/>
            <a:gdLst/>
            <a:ahLst/>
            <a:cxnLst/>
            <a:rect l="l" t="t" r="r" b="b"/>
            <a:pathLst>
              <a:path w="2580625" h="781563">
                <a:moveTo>
                  <a:pt x="3556" y="0"/>
                </a:moveTo>
                <a:lnTo>
                  <a:pt x="2577069" y="0"/>
                </a:lnTo>
                <a:cubicBezTo>
                  <a:pt x="2579033" y="0"/>
                  <a:pt x="2580625" y="1592"/>
                  <a:pt x="2580625" y="3556"/>
                </a:cubicBezTo>
                <a:lnTo>
                  <a:pt x="2580625" y="778007"/>
                </a:lnTo>
                <a:cubicBezTo>
                  <a:pt x="2580625" y="778950"/>
                  <a:pt x="2580250" y="779855"/>
                  <a:pt x="2579583" y="780522"/>
                </a:cubicBezTo>
                <a:cubicBezTo>
                  <a:pt x="2578916" y="781189"/>
                  <a:pt x="2578012" y="781563"/>
                  <a:pt x="2577069" y="781563"/>
                </a:cubicBezTo>
                <a:lnTo>
                  <a:pt x="3556" y="781563"/>
                </a:lnTo>
                <a:cubicBezTo>
                  <a:pt x="1592" y="781563"/>
                  <a:pt x="0" y="779971"/>
                  <a:pt x="0" y="778007"/>
                </a:cubicBezTo>
                <a:lnTo>
                  <a:pt x="0" y="3556"/>
                </a:lnTo>
                <a:cubicBezTo>
                  <a:pt x="0" y="2613"/>
                  <a:pt x="375" y="1709"/>
                  <a:pt x="1042" y="1042"/>
                </a:cubicBezTo>
                <a:cubicBezTo>
                  <a:pt x="1709" y="375"/>
                  <a:pt x="2613" y="0"/>
                  <a:pt x="3556" y="0"/>
                </a:cubicBezTo>
                <a:close/>
              </a:path>
            </a:pathLst>
          </a:custGeom>
          <a:solidFill>
            <a:srgbClr val="F5D5D1"/>
          </a:solidFill>
          <a:ln w="28575" cap="sq">
            <a:noFill/>
            <a:prstDash val="solid"/>
            <a:miter/>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p>
      <p:sp>
        <p:nvSpPr>
          <p:cNvPr id="18" name="Freeform 18"/>
          <p:cNvSpPr/>
          <p:nvPr/>
        </p:nvSpPr>
        <p:spPr>
          <a:xfrm flipH="1" flipV="1">
            <a:off x="-3901521" y="3665082"/>
            <a:ext cx="9860442" cy="10043043"/>
          </a:xfrm>
          <a:custGeom>
            <a:avLst/>
            <a:gdLst/>
            <a:ahLst/>
            <a:cxnLst/>
            <a:rect l="l" t="t" r="r" b="b"/>
            <a:pathLst>
              <a:path w="9860442" h="10043043">
                <a:moveTo>
                  <a:pt x="9860442" y="10043043"/>
                </a:moveTo>
                <a:lnTo>
                  <a:pt x="0" y="10043043"/>
                </a:lnTo>
                <a:lnTo>
                  <a:pt x="0" y="0"/>
                </a:lnTo>
                <a:lnTo>
                  <a:pt x="9860442" y="0"/>
                </a:lnTo>
                <a:lnTo>
                  <a:pt x="9860442" y="10043043"/>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9" name="Freeform 19"/>
          <p:cNvSpPr/>
          <p:nvPr/>
        </p:nvSpPr>
        <p:spPr>
          <a:xfrm>
            <a:off x="2479557" y="3476325"/>
            <a:ext cx="1106576" cy="1166352"/>
          </a:xfrm>
          <a:custGeom>
            <a:avLst/>
            <a:gdLst/>
            <a:ahLst/>
            <a:cxnLst/>
            <a:rect l="l" t="t" r="r" b="b"/>
            <a:pathLst>
              <a:path w="1106576" h="1166352">
                <a:moveTo>
                  <a:pt x="0" y="0"/>
                </a:moveTo>
                <a:lnTo>
                  <a:pt x="1106577" y="0"/>
                </a:lnTo>
                <a:lnTo>
                  <a:pt x="1106577" y="1166352"/>
                </a:lnTo>
                <a:lnTo>
                  <a:pt x="0" y="1166352"/>
                </a:lnTo>
                <a:lnTo>
                  <a:pt x="0" y="0"/>
                </a:lnTo>
                <a:close/>
              </a:path>
            </a:pathLst>
          </a:custGeom>
          <a:blipFill>
            <a:blip r:embed="rId4"/>
            <a:stretch>
              <a:fillRect/>
            </a:stretch>
          </a:blipFill>
        </p:spPr>
      </p:sp>
      <p:sp>
        <p:nvSpPr>
          <p:cNvPr id="20" name="Freeform 20"/>
          <p:cNvSpPr/>
          <p:nvPr/>
        </p:nvSpPr>
        <p:spPr>
          <a:xfrm>
            <a:off x="-648015" y="7573281"/>
            <a:ext cx="2837694" cy="2910455"/>
          </a:xfrm>
          <a:custGeom>
            <a:avLst/>
            <a:gdLst/>
            <a:ahLst/>
            <a:cxnLst/>
            <a:rect l="l" t="t" r="r" b="b"/>
            <a:pathLst>
              <a:path w="2837694" h="2910455">
                <a:moveTo>
                  <a:pt x="0" y="0"/>
                </a:moveTo>
                <a:lnTo>
                  <a:pt x="2837693" y="0"/>
                </a:lnTo>
                <a:lnTo>
                  <a:pt x="2837693" y="2910455"/>
                </a:lnTo>
                <a:lnTo>
                  <a:pt x="0" y="2910455"/>
                </a:lnTo>
                <a:lnTo>
                  <a:pt x="0" y="0"/>
                </a:lnTo>
                <a:close/>
              </a:path>
            </a:pathLst>
          </a:custGeom>
          <a:blipFill>
            <a:blip r:embed="rId5"/>
            <a:stretch>
              <a:fillRect/>
            </a:stretch>
          </a:blipFill>
        </p:spPr>
      </p:sp>
      <p:sp>
        <p:nvSpPr>
          <p:cNvPr id="21" name="Freeform 21"/>
          <p:cNvSpPr/>
          <p:nvPr/>
        </p:nvSpPr>
        <p:spPr>
          <a:xfrm>
            <a:off x="3330303" y="6592625"/>
            <a:ext cx="2324164" cy="1685019"/>
          </a:xfrm>
          <a:custGeom>
            <a:avLst/>
            <a:gdLst/>
            <a:ahLst/>
            <a:cxnLst/>
            <a:rect l="l" t="t" r="r" b="b"/>
            <a:pathLst>
              <a:path w="2324164" h="1685019">
                <a:moveTo>
                  <a:pt x="0" y="0"/>
                </a:moveTo>
                <a:lnTo>
                  <a:pt x="2324164" y="0"/>
                </a:lnTo>
                <a:lnTo>
                  <a:pt x="2324164" y="1685019"/>
                </a:lnTo>
                <a:lnTo>
                  <a:pt x="0" y="1685019"/>
                </a:lnTo>
                <a:lnTo>
                  <a:pt x="0" y="0"/>
                </a:lnTo>
                <a:close/>
              </a:path>
            </a:pathLst>
          </a:custGeom>
          <a:blipFill>
            <a:blip r:embed="rId6"/>
            <a:stretch>
              <a:fillRect/>
            </a:stretch>
          </a:blipFill>
        </p:spPr>
      </p:sp>
      <p:sp>
        <p:nvSpPr>
          <p:cNvPr id="23" name="Freeform 3"/>
          <p:cNvSpPr/>
          <p:nvPr/>
        </p:nvSpPr>
        <p:spPr>
          <a:xfrm>
            <a:off x="6357454" y="6125401"/>
            <a:ext cx="10711346" cy="1382938"/>
          </a:xfrm>
          <a:custGeom>
            <a:avLst/>
            <a:gdLst/>
            <a:ahLst/>
            <a:cxnLst/>
            <a:rect l="l" t="t" r="r" b="b"/>
            <a:pathLst>
              <a:path w="2796129" h="847389">
                <a:moveTo>
                  <a:pt x="3282" y="0"/>
                </a:moveTo>
                <a:lnTo>
                  <a:pt x="2792847" y="0"/>
                </a:lnTo>
                <a:cubicBezTo>
                  <a:pt x="2793717" y="0"/>
                  <a:pt x="2794552" y="346"/>
                  <a:pt x="2795168" y="961"/>
                </a:cubicBezTo>
                <a:cubicBezTo>
                  <a:pt x="2795783" y="1577"/>
                  <a:pt x="2796129" y="2412"/>
                  <a:pt x="2796129" y="3282"/>
                </a:cubicBezTo>
                <a:lnTo>
                  <a:pt x="2796129" y="844107"/>
                </a:lnTo>
                <a:cubicBezTo>
                  <a:pt x="2796129" y="844978"/>
                  <a:pt x="2795783" y="845813"/>
                  <a:pt x="2795168" y="846428"/>
                </a:cubicBezTo>
                <a:cubicBezTo>
                  <a:pt x="2794552" y="847044"/>
                  <a:pt x="2793717" y="847389"/>
                  <a:pt x="2792847" y="847389"/>
                </a:cubicBezTo>
                <a:lnTo>
                  <a:pt x="3282" y="847389"/>
                </a:lnTo>
                <a:cubicBezTo>
                  <a:pt x="1470" y="847389"/>
                  <a:pt x="0" y="845920"/>
                  <a:pt x="0" y="844107"/>
                </a:cubicBezTo>
                <a:lnTo>
                  <a:pt x="0" y="3282"/>
                </a:lnTo>
                <a:cubicBezTo>
                  <a:pt x="0" y="2412"/>
                  <a:pt x="346" y="1577"/>
                  <a:pt x="961" y="961"/>
                </a:cubicBezTo>
                <a:cubicBezTo>
                  <a:pt x="1577" y="346"/>
                  <a:pt x="2412" y="0"/>
                  <a:pt x="3282" y="0"/>
                </a:cubicBezTo>
                <a:close/>
              </a:path>
            </a:pathLst>
          </a:custGeom>
          <a:solidFill>
            <a:srgbClr val="F5E1B5"/>
          </a:solidFill>
          <a:ln w="28575" cap="sq">
            <a:noFill/>
            <a:prstDash val="solid"/>
            <a:miter/>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p>
      <p:sp>
        <p:nvSpPr>
          <p:cNvPr id="24" name="Freeform 13"/>
          <p:cNvSpPr/>
          <p:nvPr/>
        </p:nvSpPr>
        <p:spPr>
          <a:xfrm>
            <a:off x="6455426" y="8022333"/>
            <a:ext cx="10613374" cy="1312167"/>
          </a:xfrm>
          <a:custGeom>
            <a:avLst/>
            <a:gdLst/>
            <a:ahLst/>
            <a:cxnLst/>
            <a:rect l="l" t="t" r="r" b="b"/>
            <a:pathLst>
              <a:path w="2580625" h="781563">
                <a:moveTo>
                  <a:pt x="3556" y="0"/>
                </a:moveTo>
                <a:lnTo>
                  <a:pt x="2577069" y="0"/>
                </a:lnTo>
                <a:cubicBezTo>
                  <a:pt x="2579033" y="0"/>
                  <a:pt x="2580625" y="1592"/>
                  <a:pt x="2580625" y="3556"/>
                </a:cubicBezTo>
                <a:lnTo>
                  <a:pt x="2580625" y="778007"/>
                </a:lnTo>
                <a:cubicBezTo>
                  <a:pt x="2580625" y="778950"/>
                  <a:pt x="2580250" y="779855"/>
                  <a:pt x="2579583" y="780522"/>
                </a:cubicBezTo>
                <a:cubicBezTo>
                  <a:pt x="2578916" y="781189"/>
                  <a:pt x="2578012" y="781563"/>
                  <a:pt x="2577069" y="781563"/>
                </a:cubicBezTo>
                <a:lnTo>
                  <a:pt x="3556" y="781563"/>
                </a:lnTo>
                <a:cubicBezTo>
                  <a:pt x="1592" y="781563"/>
                  <a:pt x="0" y="779971"/>
                  <a:pt x="0" y="778007"/>
                </a:cubicBezTo>
                <a:lnTo>
                  <a:pt x="0" y="3556"/>
                </a:lnTo>
                <a:cubicBezTo>
                  <a:pt x="0" y="2613"/>
                  <a:pt x="375" y="1709"/>
                  <a:pt x="1042" y="1042"/>
                </a:cubicBezTo>
                <a:cubicBezTo>
                  <a:pt x="1709" y="375"/>
                  <a:pt x="2613" y="0"/>
                  <a:pt x="3556" y="0"/>
                </a:cubicBezTo>
                <a:close/>
              </a:path>
            </a:pathLst>
          </a:custGeom>
          <a:solidFill>
            <a:srgbClr val="F5D5D1"/>
          </a:solidFill>
          <a:ln w="28575" cap="sq">
            <a:noFill/>
            <a:prstDash val="solid"/>
            <a:miter/>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p>
      <p:sp>
        <p:nvSpPr>
          <p:cNvPr id="26" name="Rectangle 25"/>
          <p:cNvSpPr/>
          <p:nvPr/>
        </p:nvSpPr>
        <p:spPr>
          <a:xfrm>
            <a:off x="6455426" y="2591873"/>
            <a:ext cx="10308574" cy="3170099"/>
          </a:xfrm>
          <a:prstGeom prst="rect">
            <a:avLst/>
          </a:prstGeom>
        </p:spPr>
        <p:txBody>
          <a:bodyPr wrap="square">
            <a:spAutoFit/>
          </a:bodyPr>
          <a:lstStyle/>
          <a:p>
            <a:pPr marR="28575" algn="just">
              <a:spcAft>
                <a:spcPts val="500"/>
              </a:spcAft>
            </a:pPr>
            <a:r>
              <a:rPr lang="vi-VN" sz="4000" b="1">
                <a:latin typeface="Times New Roman" panose="02020603050405020304" pitchFamily="18" charset="0"/>
                <a:ea typeface="Calibri" panose="020F0502020204030204" pitchFamily="34" charset="0"/>
                <a:cs typeface="Times New Roman" panose="02020603050405020304" pitchFamily="18" charset="0"/>
              </a:rPr>
              <a:t>Hoàn cảnh ra đời:</a:t>
            </a:r>
            <a:r>
              <a:rPr lang="vi-VN" sz="4000">
                <a:latin typeface="Times New Roman" panose="02020603050405020304" pitchFamily="18" charset="0"/>
                <a:ea typeface="Calibri" panose="020F0502020204030204" pitchFamily="34" charset="0"/>
                <a:cs typeface="Times New Roman" panose="02020603050405020304" pitchFamily="18" charset="0"/>
              </a:rPr>
              <a:t> </a:t>
            </a:r>
            <a:r>
              <a:rPr lang="vi-VN" sz="4000" smtClean="0">
                <a:latin typeface="Times New Roman" panose="02020603050405020304" pitchFamily="18" charset="0"/>
                <a:ea typeface="Calibri" panose="020F0502020204030204" pitchFamily="34" charset="0"/>
                <a:cs typeface="Times New Roman" panose="02020603050405020304" pitchFamily="18" charset="0"/>
              </a:rPr>
              <a:t>là </a:t>
            </a:r>
            <a:r>
              <a:rPr lang="vi-VN" sz="4000">
                <a:latin typeface="Times New Roman" panose="02020603050405020304" pitchFamily="18" charset="0"/>
                <a:ea typeface="Calibri" panose="020F0502020204030204" pitchFamily="34" charset="0"/>
                <a:cs typeface="Times New Roman" panose="02020603050405020304" pitchFamily="18" charset="0"/>
              </a:rPr>
              <a:t>bài phát biểu của Go- rơ- ki tại hội nghị công khai của Hiệp hội Tự do phát triển và phổ biến khoa học tích cực khi bàn về đề tài: </a:t>
            </a:r>
            <a:r>
              <a:rPr lang="vi-VN" sz="4000" i="1">
                <a:latin typeface="Times New Roman" panose="02020603050405020304" pitchFamily="18" charset="0"/>
                <a:ea typeface="Calibri" panose="020F0502020204030204" pitchFamily="34" charset="0"/>
                <a:cs typeface="Times New Roman" panose="02020603050405020304" pitchFamily="18" charset="0"/>
              </a:rPr>
              <a:t>“Khoa học và nền dân chủ”</a:t>
            </a:r>
            <a:r>
              <a:rPr lang="vi-VN" sz="4000">
                <a:latin typeface="Times New Roman" panose="02020603050405020304" pitchFamily="18" charset="0"/>
                <a:ea typeface="Calibri" panose="020F0502020204030204" pitchFamily="34" charset="0"/>
                <a:cs typeface="Times New Roman" panose="02020603050405020304" pitchFamily="18" charset="0"/>
              </a:rPr>
              <a:t> được tổ chức tại Min- khai- lốp-xki</a:t>
            </a:r>
            <a:endParaRPr lang="en-GB" sz="4000">
              <a:effectLst/>
              <a:latin typeface="Times New Roman" panose="02020603050405020304" pitchFamily="18" charset="0"/>
              <a:ea typeface="Times New Roman" panose="02020603050405020304" pitchFamily="18" charset="0"/>
            </a:endParaRPr>
          </a:p>
        </p:txBody>
      </p:sp>
      <p:sp>
        <p:nvSpPr>
          <p:cNvPr id="27" name="Rectangle 26"/>
          <p:cNvSpPr/>
          <p:nvPr/>
        </p:nvSpPr>
        <p:spPr>
          <a:xfrm>
            <a:off x="6593446" y="6462927"/>
            <a:ext cx="7427354" cy="707886"/>
          </a:xfrm>
          <a:prstGeom prst="rect">
            <a:avLst/>
          </a:prstGeom>
        </p:spPr>
        <p:txBody>
          <a:bodyPr wrap="none">
            <a:spAutoFit/>
          </a:bodyPr>
          <a:lstStyle/>
          <a:p>
            <a:r>
              <a:rPr lang="en-GB" sz="4000" b="1">
                <a:latin typeface="Times New Roman" panose="02020603050405020304" pitchFamily="18" charset="0"/>
                <a:ea typeface="Calibri" panose="020F0502020204030204" pitchFamily="34" charset="0"/>
              </a:rPr>
              <a:t>Thể loại:</a:t>
            </a:r>
            <a:r>
              <a:rPr lang="en-GB" sz="4000">
                <a:latin typeface="Times New Roman" panose="02020603050405020304" pitchFamily="18" charset="0"/>
                <a:ea typeface="Calibri" panose="020F0502020204030204" pitchFamily="34" charset="0"/>
              </a:rPr>
              <a:t> Văn bản </a:t>
            </a:r>
            <a:r>
              <a:rPr lang="en-US" sz="4000">
                <a:latin typeface="Times New Roman" panose="02020603050405020304" pitchFamily="18" charset="0"/>
                <a:ea typeface="Calibri" panose="020F0502020204030204" pitchFamily="34" charset="0"/>
              </a:rPr>
              <a:t>nghị luận xã hội</a:t>
            </a:r>
            <a:endParaRPr lang="en-GB" sz="4000"/>
          </a:p>
        </p:txBody>
      </p:sp>
      <p:sp>
        <p:nvSpPr>
          <p:cNvPr id="28" name="Rectangle 27"/>
          <p:cNvSpPr/>
          <p:nvPr/>
        </p:nvSpPr>
        <p:spPr>
          <a:xfrm>
            <a:off x="6824120" y="8277644"/>
            <a:ext cx="8638903" cy="707886"/>
          </a:xfrm>
          <a:prstGeom prst="rect">
            <a:avLst/>
          </a:prstGeom>
        </p:spPr>
        <p:txBody>
          <a:bodyPr wrap="none">
            <a:spAutoFit/>
          </a:bodyPr>
          <a:lstStyle/>
          <a:p>
            <a:r>
              <a:rPr lang="en-GB" sz="4000" b="1">
                <a:latin typeface="Times New Roman" panose="02020603050405020304" pitchFamily="18" charset="0"/>
                <a:ea typeface="Calibri" panose="020F0502020204030204" pitchFamily="34" charset="0"/>
              </a:rPr>
              <a:t>Phương thức biểu đạt chính:</a:t>
            </a:r>
            <a:r>
              <a:rPr lang="en-GB" sz="4000" i="1">
                <a:latin typeface="Times New Roman" panose="02020603050405020304" pitchFamily="18" charset="0"/>
                <a:ea typeface="Calibri" panose="020F0502020204030204" pitchFamily="34" charset="0"/>
              </a:rPr>
              <a:t> </a:t>
            </a:r>
            <a:r>
              <a:rPr lang="en-US" sz="4000">
                <a:latin typeface="Times New Roman" panose="02020603050405020304" pitchFamily="18" charset="0"/>
                <a:ea typeface="Calibri" panose="020F0502020204030204" pitchFamily="34" charset="0"/>
              </a:rPr>
              <a:t>Nghị luận</a:t>
            </a:r>
            <a:endParaRPr lang="en-GB" sz="4000"/>
          </a:p>
        </p:txBody>
      </p:sp>
      <p:sp>
        <p:nvSpPr>
          <p:cNvPr id="2" name="Rectangle 1"/>
          <p:cNvSpPr/>
          <p:nvPr/>
        </p:nvSpPr>
        <p:spPr>
          <a:xfrm>
            <a:off x="6455426" y="670502"/>
            <a:ext cx="10384774" cy="1323439"/>
          </a:xfrm>
          <a:prstGeom prst="rect">
            <a:avLst/>
          </a:prstGeom>
        </p:spPr>
        <p:txBody>
          <a:bodyPr wrap="square">
            <a:spAutoFit/>
          </a:bodyPr>
          <a:lstStyle/>
          <a:p>
            <a:pPr algn="just"/>
            <a:r>
              <a:rPr lang="en-GB" sz="4000" b="1">
                <a:latin typeface="Times New Roman" panose="02020603050405020304" pitchFamily="18" charset="0"/>
                <a:ea typeface="Calibri" panose="020F0502020204030204" pitchFamily="34" charset="0"/>
              </a:rPr>
              <a:t>Xuất xứ:</a:t>
            </a:r>
            <a:r>
              <a:rPr lang="en-GB" sz="4000" i="1">
                <a:latin typeface="Times New Roman" panose="02020603050405020304" pitchFamily="18" charset="0"/>
                <a:ea typeface="Calibri" panose="020F0502020204030204" pitchFamily="34" charset="0"/>
              </a:rPr>
              <a:t> </a:t>
            </a:r>
            <a:r>
              <a:rPr lang="en-GB" sz="4000">
                <a:latin typeface="Times New Roman" panose="02020603050405020304" pitchFamily="18" charset="0"/>
                <a:ea typeface="Calibri" panose="020F0502020204030204" pitchFamily="34" charset="0"/>
              </a:rPr>
              <a:t>In trong </a:t>
            </a:r>
            <a:r>
              <a:rPr lang="en-US" sz="4000" i="1">
                <a:latin typeface="Times New Roman" panose="02020603050405020304" pitchFamily="18" charset="0"/>
                <a:ea typeface="Calibri" panose="020F0502020204030204" pitchFamily="34" charset="0"/>
              </a:rPr>
              <a:t>Bàn về tu dưỡng</a:t>
            </a:r>
            <a:r>
              <a:rPr lang="en-GB" sz="4000" i="1">
                <a:latin typeface="Times New Roman" panose="02020603050405020304" pitchFamily="18" charset="0"/>
                <a:ea typeface="Calibri" panose="020F0502020204030204" pitchFamily="34" charset="0"/>
              </a:rPr>
              <a:t>, </a:t>
            </a:r>
            <a:r>
              <a:rPr lang="en-US" sz="4000">
                <a:latin typeface="Times New Roman" panose="02020603050405020304" pitchFamily="18" charset="0"/>
                <a:ea typeface="Calibri" panose="020F0502020204030204" pitchFamily="34" charset="0"/>
              </a:rPr>
              <a:t>NXB Trung Châu, Trùng Khánh</a:t>
            </a:r>
            <a:r>
              <a:rPr lang="en-GB" sz="4000">
                <a:latin typeface="Times New Roman" panose="02020603050405020304" pitchFamily="18" charset="0"/>
                <a:ea typeface="Calibri" panose="020F0502020204030204" pitchFamily="34" charset="0"/>
              </a:rPr>
              <a:t>, </a:t>
            </a:r>
            <a:r>
              <a:rPr lang="en-US" sz="4000">
                <a:latin typeface="Times New Roman" panose="02020603050405020304" pitchFamily="18" charset="0"/>
                <a:ea typeface="Calibri" panose="020F0502020204030204" pitchFamily="34" charset="0"/>
              </a:rPr>
              <a:t>1943, Trần Đình Sử dịch)</a:t>
            </a:r>
            <a:r>
              <a:rPr lang="en-GB" sz="4000">
                <a:latin typeface="Times New Roman" panose="02020603050405020304" pitchFamily="18" charset="0"/>
                <a:ea typeface="Calibri" panose="020F0502020204030204" pitchFamily="34" charset="0"/>
              </a:rPr>
              <a:t>.</a:t>
            </a:r>
            <a:endParaRPr lang="en-GB" sz="4000"/>
          </a:p>
        </p:txBody>
      </p:sp>
    </p:spTree>
    <p:extLst>
      <p:ext uri="{BB962C8B-B14F-4D97-AF65-F5344CB8AC3E}">
        <p14:creationId xmlns:p14="http://schemas.microsoft.com/office/powerpoint/2010/main" val="101713226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par>
                                <p:cTn id="13" presetID="16" presetClass="entr" presetSubtype="21"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arn(inVertical)">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grpId="0" nodeType="click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circle(in)">
                                      <p:cBhvr>
                                        <p:cTn id="20" dur="2000"/>
                                        <p:tgtEl>
                                          <p:spTgt spid="26"/>
                                        </p:tgtEl>
                                      </p:cBhvr>
                                    </p:animEffect>
                                  </p:childTnLst>
                                </p:cTn>
                              </p:par>
                              <p:par>
                                <p:cTn id="21" presetID="6" presetClass="entr" presetSubtype="16"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circle(in)">
                                      <p:cBhvr>
                                        <p:cTn id="23" dur="20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grpId="0" nodeType="click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circle(in)">
                                      <p:cBhvr>
                                        <p:cTn id="28" dur="2000"/>
                                        <p:tgtEl>
                                          <p:spTgt spid="27"/>
                                        </p:tgtEl>
                                      </p:cBhvr>
                                    </p:animEffect>
                                  </p:childTnLst>
                                </p:cTn>
                              </p:par>
                              <p:par>
                                <p:cTn id="29" presetID="6" presetClass="entr" presetSubtype="16"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circle(in)">
                                      <p:cBhvr>
                                        <p:cTn id="31" dur="2000"/>
                                        <p:tgtEl>
                                          <p:spTgt spid="23"/>
                                        </p:tgtEl>
                                      </p:cBhvr>
                                    </p:animEffect>
                                  </p:childTnLst>
                                </p:cTn>
                              </p:par>
                            </p:childTnLst>
                          </p:cTn>
                        </p:par>
                      </p:childTnLst>
                    </p:cTn>
                  </p:par>
                  <p:par>
                    <p:cTn id="32" fill="hold">
                      <p:stCondLst>
                        <p:cond delay="indefinite"/>
                      </p:stCondLst>
                      <p:childTnLst>
                        <p:par>
                          <p:cTn id="33" fill="hold">
                            <p:stCondLst>
                              <p:cond delay="0"/>
                            </p:stCondLst>
                            <p:childTnLst>
                              <p:par>
                                <p:cTn id="34" presetID="6" presetClass="entr" presetSubtype="16" fill="hold" grpId="0" nodeType="click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circle(in)">
                                      <p:cBhvr>
                                        <p:cTn id="36" dur="2000"/>
                                        <p:tgtEl>
                                          <p:spTgt spid="28"/>
                                        </p:tgtEl>
                                      </p:cBhvr>
                                    </p:animEffect>
                                  </p:childTnLst>
                                </p:cTn>
                              </p:par>
                              <p:par>
                                <p:cTn id="37" presetID="6" presetClass="entr" presetSubtype="16" fill="hold"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circle(in)">
                                      <p:cBhvr>
                                        <p:cTn id="39" dur="2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grpSp>
        <p:nvGrpSpPr>
          <p:cNvPr id="2" name="Group 2"/>
          <p:cNvGrpSpPr/>
          <p:nvPr/>
        </p:nvGrpSpPr>
        <p:grpSpPr>
          <a:xfrm>
            <a:off x="6511226" y="1504343"/>
            <a:ext cx="10360673" cy="2518832"/>
            <a:chOff x="0" y="0"/>
            <a:chExt cx="3070578" cy="746503"/>
          </a:xfrm>
        </p:grpSpPr>
        <p:sp>
          <p:nvSpPr>
            <p:cNvPr id="3" name="Freeform 3"/>
            <p:cNvSpPr/>
            <p:nvPr/>
          </p:nvSpPr>
          <p:spPr>
            <a:xfrm>
              <a:off x="0" y="152617"/>
              <a:ext cx="3070578" cy="389543"/>
            </a:xfrm>
            <a:custGeom>
              <a:avLst/>
              <a:gdLst/>
              <a:ahLst/>
              <a:cxnLst/>
              <a:rect l="l" t="t" r="r" b="b"/>
              <a:pathLst>
                <a:path w="3070578" h="746503">
                  <a:moveTo>
                    <a:pt x="2989" y="0"/>
                  </a:moveTo>
                  <a:lnTo>
                    <a:pt x="3067589" y="0"/>
                  </a:lnTo>
                  <a:cubicBezTo>
                    <a:pt x="3068382" y="0"/>
                    <a:pt x="3069142" y="315"/>
                    <a:pt x="3069702" y="875"/>
                  </a:cubicBezTo>
                  <a:cubicBezTo>
                    <a:pt x="3070263" y="1436"/>
                    <a:pt x="3070578" y="2196"/>
                    <a:pt x="3070578" y="2989"/>
                  </a:cubicBezTo>
                  <a:lnTo>
                    <a:pt x="3070578" y="743514"/>
                  </a:lnTo>
                  <a:cubicBezTo>
                    <a:pt x="3070578" y="745164"/>
                    <a:pt x="3069239" y="746503"/>
                    <a:pt x="3067589" y="746503"/>
                  </a:cubicBezTo>
                  <a:lnTo>
                    <a:pt x="2989" y="746503"/>
                  </a:lnTo>
                  <a:cubicBezTo>
                    <a:pt x="1338" y="746503"/>
                    <a:pt x="0" y="745164"/>
                    <a:pt x="0" y="743514"/>
                  </a:cubicBezTo>
                  <a:lnTo>
                    <a:pt x="0" y="2989"/>
                  </a:lnTo>
                  <a:cubicBezTo>
                    <a:pt x="0" y="1338"/>
                    <a:pt x="1338" y="0"/>
                    <a:pt x="2989" y="0"/>
                  </a:cubicBezTo>
                  <a:close/>
                </a:path>
              </a:pathLst>
            </a:custGeom>
            <a:solidFill>
              <a:srgbClr val="C3DBD1"/>
            </a:solidFill>
            <a:ln w="28575" cap="sq">
              <a:noFill/>
              <a:prstDash val="solid"/>
              <a:miter/>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p>
        <p:sp>
          <p:nvSpPr>
            <p:cNvPr id="4" name="TextBox 4"/>
            <p:cNvSpPr txBox="1"/>
            <p:nvPr/>
          </p:nvSpPr>
          <p:spPr>
            <a:xfrm>
              <a:off x="0" y="0"/>
              <a:ext cx="3070578" cy="746503"/>
            </a:xfrm>
            <a:prstGeom prst="rect">
              <a:avLst/>
            </a:prstGeom>
          </p:spPr>
          <p:txBody>
            <a:bodyPr lIns="127000" tIns="127000" rIns="127000" bIns="127000" rtlCol="0" anchor="ctr"/>
            <a:lstStyle/>
            <a:p>
              <a:r>
                <a:rPr lang="en-GB" sz="6600" b="1">
                  <a:latin typeface="Times New Roman" panose="02020603050405020304" pitchFamily="18" charset="0"/>
                  <a:cs typeface="Times New Roman" panose="02020603050405020304" pitchFamily="18" charset="0"/>
                </a:rPr>
                <a:t>II. ĐỌC- HIỂU VĂN BẢN</a:t>
              </a:r>
              <a:endParaRPr lang="en-GB" sz="6600">
                <a:latin typeface="Times New Roman" panose="02020603050405020304" pitchFamily="18" charset="0"/>
                <a:cs typeface="Times New Roman" panose="02020603050405020304" pitchFamily="18" charset="0"/>
              </a:endParaRPr>
            </a:p>
          </p:txBody>
        </p:sp>
      </p:grpSp>
      <p:grpSp>
        <p:nvGrpSpPr>
          <p:cNvPr id="8" name="Group 8"/>
          <p:cNvGrpSpPr/>
          <p:nvPr/>
        </p:nvGrpSpPr>
        <p:grpSpPr>
          <a:xfrm>
            <a:off x="7391401" y="4405367"/>
            <a:ext cx="7467599" cy="1271533"/>
            <a:chOff x="45352" y="-641641"/>
            <a:chExt cx="2855074" cy="819663"/>
          </a:xfrm>
          <a:scene3d>
            <a:camera prst="orthographicFront">
              <a:rot lat="0" lon="0" rev="0"/>
            </a:camera>
            <a:lightRig rig="contrasting" dir="t">
              <a:rot lat="0" lon="0" rev="1500000"/>
            </a:lightRig>
          </a:scene3d>
        </p:grpSpPr>
        <p:sp>
          <p:nvSpPr>
            <p:cNvPr id="9" name="Freeform 9"/>
            <p:cNvSpPr/>
            <p:nvPr/>
          </p:nvSpPr>
          <p:spPr>
            <a:xfrm>
              <a:off x="45352" y="-603541"/>
              <a:ext cx="2855074" cy="781563"/>
            </a:xfrm>
            <a:custGeom>
              <a:avLst/>
              <a:gdLst/>
              <a:ahLst/>
              <a:cxnLst/>
              <a:rect l="l" t="t" r="r" b="b"/>
              <a:pathLst>
                <a:path w="2855074" h="781563">
                  <a:moveTo>
                    <a:pt x="3215" y="0"/>
                  </a:moveTo>
                  <a:lnTo>
                    <a:pt x="2851859" y="0"/>
                  </a:lnTo>
                  <a:cubicBezTo>
                    <a:pt x="2853634" y="0"/>
                    <a:pt x="2855074" y="1439"/>
                    <a:pt x="2855074" y="3215"/>
                  </a:cubicBezTo>
                  <a:lnTo>
                    <a:pt x="2855074" y="778349"/>
                  </a:lnTo>
                  <a:cubicBezTo>
                    <a:pt x="2855074" y="779201"/>
                    <a:pt x="2854735" y="780019"/>
                    <a:pt x="2854132" y="780622"/>
                  </a:cubicBezTo>
                  <a:cubicBezTo>
                    <a:pt x="2853529" y="781225"/>
                    <a:pt x="2852712" y="781563"/>
                    <a:pt x="2851859" y="781563"/>
                  </a:cubicBezTo>
                  <a:lnTo>
                    <a:pt x="3215" y="781563"/>
                  </a:lnTo>
                  <a:cubicBezTo>
                    <a:pt x="2362" y="781563"/>
                    <a:pt x="1544" y="781225"/>
                    <a:pt x="942" y="780622"/>
                  </a:cubicBezTo>
                  <a:cubicBezTo>
                    <a:pt x="339" y="780019"/>
                    <a:pt x="0" y="779201"/>
                    <a:pt x="0" y="778349"/>
                  </a:cubicBezTo>
                  <a:lnTo>
                    <a:pt x="0" y="3215"/>
                  </a:lnTo>
                  <a:cubicBezTo>
                    <a:pt x="0" y="2362"/>
                    <a:pt x="339" y="1544"/>
                    <a:pt x="942" y="942"/>
                  </a:cubicBezTo>
                  <a:cubicBezTo>
                    <a:pt x="1544" y="339"/>
                    <a:pt x="2362" y="0"/>
                    <a:pt x="3215" y="0"/>
                  </a:cubicBezTo>
                  <a:close/>
                </a:path>
              </a:pathLst>
            </a:custGeom>
            <a:solidFill>
              <a:srgbClr val="F1C9B4"/>
            </a:solidFill>
            <a:ln w="28575" cap="sq">
              <a:noFill/>
              <a:prstDash val="solid"/>
              <a:miter/>
            </a:ln>
            <a:effectLst>
              <a:outerShdw blurRad="149987" dist="250190" dir="8460000" algn="ctr">
                <a:srgbClr val="000000">
                  <a:alpha val="28000"/>
                </a:srgbClr>
              </a:outerShdw>
            </a:effectLst>
            <a:sp3d prstMaterial="metal">
              <a:bevelT w="88900" h="88900"/>
            </a:sp3d>
          </p:spPr>
        </p:sp>
        <p:sp>
          <p:nvSpPr>
            <p:cNvPr id="10" name="TextBox 10"/>
            <p:cNvSpPr txBox="1"/>
            <p:nvPr/>
          </p:nvSpPr>
          <p:spPr>
            <a:xfrm>
              <a:off x="45352" y="-641641"/>
              <a:ext cx="2855074" cy="819663"/>
            </a:xfrm>
            <a:prstGeom prst="rect">
              <a:avLst/>
            </a:prstGeom>
            <a:ln>
              <a:noFill/>
            </a:ln>
            <a:effectLst>
              <a:outerShdw blurRad="149987" dist="250190" dir="8460000" algn="ctr">
                <a:srgbClr val="000000">
                  <a:alpha val="28000"/>
                </a:srgbClr>
              </a:outerShdw>
            </a:effectLst>
            <a:sp3d prstMaterial="metal">
              <a:bevelT w="88900" h="88900"/>
            </a:sp3d>
          </p:spPr>
          <p:txBody>
            <a:bodyPr lIns="20239" tIns="20239" rIns="20239" bIns="20239" rtlCol="0" anchor="ctr"/>
            <a:lstStyle/>
            <a:p>
              <a:pPr marL="259080" lvl="1">
                <a:lnSpc>
                  <a:spcPts val="3359"/>
                </a:lnSpc>
              </a:pPr>
              <a:endParaRPr lang="vi-VN" sz="4800" b="1" smtClean="0">
                <a:latin typeface="Times New Roman" panose="02020603050405020304" pitchFamily="18" charset="0"/>
                <a:cs typeface="Times New Roman" panose="02020603050405020304" pitchFamily="18" charset="0"/>
              </a:endParaRPr>
            </a:p>
            <a:p>
              <a:pPr marL="259080" lvl="1">
                <a:lnSpc>
                  <a:spcPts val="3359"/>
                </a:lnSpc>
              </a:pPr>
              <a:r>
                <a:rPr lang="vi-VN" sz="4800" b="1" smtClean="0">
                  <a:latin typeface="Times New Roman" panose="02020603050405020304" pitchFamily="18" charset="0"/>
                  <a:cs typeface="Times New Roman" panose="02020603050405020304" pitchFamily="18" charset="0"/>
                </a:rPr>
                <a:t>1</a:t>
              </a:r>
              <a:r>
                <a:rPr lang="vi-VN" sz="4800" b="1">
                  <a:latin typeface="Times New Roman" panose="02020603050405020304" pitchFamily="18" charset="0"/>
                  <a:cs typeface="Times New Roman" panose="02020603050405020304" pitchFamily="18" charset="0"/>
                </a:rPr>
                <a:t>. Bố cục của văn bản</a:t>
              </a:r>
              <a:endParaRPr lang="en-GB" sz="4800">
                <a:latin typeface="Times New Roman" panose="02020603050405020304" pitchFamily="18" charset="0"/>
                <a:cs typeface="Times New Roman" panose="02020603050405020304" pitchFamily="18" charset="0"/>
              </a:endParaRPr>
            </a:p>
            <a:p>
              <a:pPr marL="259080" lvl="1">
                <a:lnSpc>
                  <a:spcPts val="3359"/>
                </a:lnSpc>
              </a:pPr>
              <a:endParaRPr lang="en-US" sz="3200">
                <a:solidFill>
                  <a:srgbClr val="000000"/>
                </a:solidFill>
                <a:latin typeface="Garet Light"/>
                <a:ea typeface="Garet Light"/>
                <a:cs typeface="Garet Light"/>
                <a:sym typeface="Garet Light"/>
              </a:endParaRPr>
            </a:p>
          </p:txBody>
        </p:sp>
      </p:grpSp>
      <p:sp>
        <p:nvSpPr>
          <p:cNvPr id="14" name="Freeform 14"/>
          <p:cNvSpPr/>
          <p:nvPr/>
        </p:nvSpPr>
        <p:spPr>
          <a:xfrm>
            <a:off x="-844586" y="1866900"/>
            <a:ext cx="7015424" cy="6977159"/>
          </a:xfrm>
          <a:custGeom>
            <a:avLst/>
            <a:gdLst/>
            <a:ahLst/>
            <a:cxnLst/>
            <a:rect l="l" t="t" r="r" b="b"/>
            <a:pathLst>
              <a:path w="7015424" h="6977159">
                <a:moveTo>
                  <a:pt x="0" y="0"/>
                </a:moveTo>
                <a:lnTo>
                  <a:pt x="7015424" y="0"/>
                </a:lnTo>
                <a:lnTo>
                  <a:pt x="7015424" y="6977158"/>
                </a:lnTo>
                <a:lnTo>
                  <a:pt x="0" y="6977158"/>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5" name="Freeform 15"/>
          <p:cNvSpPr/>
          <p:nvPr/>
        </p:nvSpPr>
        <p:spPr>
          <a:xfrm>
            <a:off x="15550700" y="3715878"/>
            <a:ext cx="2459954" cy="2658103"/>
          </a:xfrm>
          <a:custGeom>
            <a:avLst/>
            <a:gdLst/>
            <a:ahLst/>
            <a:cxnLst/>
            <a:rect l="l" t="t" r="r" b="b"/>
            <a:pathLst>
              <a:path w="2459954" h="2658103">
                <a:moveTo>
                  <a:pt x="0" y="0"/>
                </a:moveTo>
                <a:lnTo>
                  <a:pt x="2459953" y="0"/>
                </a:lnTo>
                <a:lnTo>
                  <a:pt x="2459953" y="2658103"/>
                </a:lnTo>
                <a:lnTo>
                  <a:pt x="0" y="2658103"/>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16" name="Freeform 16"/>
          <p:cNvSpPr/>
          <p:nvPr/>
        </p:nvSpPr>
        <p:spPr>
          <a:xfrm>
            <a:off x="-304800" y="2601833"/>
            <a:ext cx="7962138" cy="8229600"/>
          </a:xfrm>
          <a:custGeom>
            <a:avLst/>
            <a:gdLst/>
            <a:ahLst/>
            <a:cxnLst/>
            <a:rect l="l" t="t" r="r" b="b"/>
            <a:pathLst>
              <a:path w="7962138" h="8229600">
                <a:moveTo>
                  <a:pt x="0" y="0"/>
                </a:moveTo>
                <a:lnTo>
                  <a:pt x="7962138" y="0"/>
                </a:lnTo>
                <a:lnTo>
                  <a:pt x="7962138" y="8229600"/>
                </a:lnTo>
                <a:lnTo>
                  <a:pt x="0" y="8229600"/>
                </a:lnTo>
                <a:lnTo>
                  <a:pt x="0" y="0"/>
                </a:lnTo>
                <a:close/>
              </a:path>
            </a:pathLst>
          </a:custGeom>
          <a:blipFill>
            <a:blip r:embed="rId6"/>
            <a:stretch>
              <a:fillRect/>
            </a:stretch>
          </a:blipFill>
        </p:spPr>
      </p:sp>
      <p:sp>
        <p:nvSpPr>
          <p:cNvPr id="20" name="Freeform 20"/>
          <p:cNvSpPr/>
          <p:nvPr/>
        </p:nvSpPr>
        <p:spPr>
          <a:xfrm rot="260960">
            <a:off x="1080854" y="6283722"/>
            <a:ext cx="1413589" cy="865823"/>
          </a:xfrm>
          <a:custGeom>
            <a:avLst/>
            <a:gdLst/>
            <a:ahLst/>
            <a:cxnLst/>
            <a:rect l="l" t="t" r="r" b="b"/>
            <a:pathLst>
              <a:path w="1413589" h="865823">
                <a:moveTo>
                  <a:pt x="0" y="0"/>
                </a:moveTo>
                <a:lnTo>
                  <a:pt x="1413589" y="0"/>
                </a:lnTo>
                <a:lnTo>
                  <a:pt x="1413589" y="865823"/>
                </a:lnTo>
                <a:lnTo>
                  <a:pt x="0" y="865823"/>
                </a:lnTo>
                <a:lnTo>
                  <a:pt x="0" y="0"/>
                </a:lnTo>
                <a:close/>
              </a:path>
            </a:pathLst>
          </a:custGeom>
          <a:blipFill>
            <a:blip r:embed="rId7"/>
            <a:stretch>
              <a:fillRect/>
            </a:stretch>
          </a:blipFill>
        </p:spPr>
      </p:sp>
    </p:spTree>
    <p:extLst>
      <p:ext uri="{BB962C8B-B14F-4D97-AF65-F5344CB8AC3E}">
        <p14:creationId xmlns:p14="http://schemas.microsoft.com/office/powerpoint/2010/main" val="265306131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sp>
        <p:nvSpPr>
          <p:cNvPr id="2" name="AutoShape 2"/>
          <p:cNvSpPr/>
          <p:nvPr/>
        </p:nvSpPr>
        <p:spPr>
          <a:xfrm>
            <a:off x="1219200" y="2324100"/>
            <a:ext cx="16068675" cy="0"/>
          </a:xfrm>
          <a:prstGeom prst="line">
            <a:avLst/>
          </a:prstGeom>
          <a:ln w="19050" cap="rnd">
            <a:solidFill>
              <a:srgbClr val="000000"/>
            </a:solidFill>
            <a:prstDash val="solid"/>
            <a:headEnd type="none" w="sm" len="sm"/>
            <a:tailEnd type="none" w="sm" len="sm"/>
          </a:ln>
        </p:spPr>
      </p:sp>
      <p:grpSp>
        <p:nvGrpSpPr>
          <p:cNvPr id="3" name="Group 3"/>
          <p:cNvGrpSpPr/>
          <p:nvPr/>
        </p:nvGrpSpPr>
        <p:grpSpPr>
          <a:xfrm>
            <a:off x="1057275" y="2162175"/>
            <a:ext cx="323850" cy="323850"/>
            <a:chOff x="0" y="0"/>
            <a:chExt cx="6350000" cy="6350000"/>
          </a:xfrm>
        </p:grpSpPr>
        <p:sp>
          <p:nvSpPr>
            <p:cNvPr id="4" name="Freeform 4"/>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26A29A"/>
            </a:solidFill>
          </p:spPr>
        </p:sp>
      </p:grpSp>
      <p:grpSp>
        <p:nvGrpSpPr>
          <p:cNvPr id="5" name="Group 5"/>
          <p:cNvGrpSpPr/>
          <p:nvPr/>
        </p:nvGrpSpPr>
        <p:grpSpPr>
          <a:xfrm>
            <a:off x="4457050" y="2162175"/>
            <a:ext cx="323850" cy="323850"/>
            <a:chOff x="0" y="0"/>
            <a:chExt cx="6350000" cy="6350000"/>
          </a:xfrm>
        </p:grpSpPr>
        <p:sp>
          <p:nvSpPr>
            <p:cNvPr id="6" name="Freeform 6"/>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DF5925"/>
            </a:solidFill>
          </p:spPr>
        </p:sp>
      </p:grpSp>
      <p:grpSp>
        <p:nvGrpSpPr>
          <p:cNvPr id="7" name="Group 7"/>
          <p:cNvGrpSpPr/>
          <p:nvPr/>
        </p:nvGrpSpPr>
        <p:grpSpPr>
          <a:xfrm>
            <a:off x="7856825" y="2162175"/>
            <a:ext cx="323850" cy="323850"/>
            <a:chOff x="0" y="0"/>
            <a:chExt cx="6350000" cy="6350000"/>
          </a:xfrm>
        </p:grpSpPr>
        <p:sp>
          <p:nvSpPr>
            <p:cNvPr id="8" name="Freeform 8"/>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ED889A"/>
            </a:solidFill>
          </p:spPr>
        </p:sp>
      </p:grpSp>
      <p:grpSp>
        <p:nvGrpSpPr>
          <p:cNvPr id="9" name="Group 9"/>
          <p:cNvGrpSpPr/>
          <p:nvPr/>
        </p:nvGrpSpPr>
        <p:grpSpPr>
          <a:xfrm>
            <a:off x="11256600" y="2162175"/>
            <a:ext cx="323850" cy="323850"/>
            <a:chOff x="0" y="0"/>
            <a:chExt cx="6350000" cy="6350000"/>
          </a:xfrm>
        </p:grpSpPr>
        <p:sp>
          <p:nvSpPr>
            <p:cNvPr id="10" name="Freeform 10"/>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0B929"/>
            </a:solidFill>
          </p:spPr>
        </p:sp>
      </p:grpSp>
      <p:grpSp>
        <p:nvGrpSpPr>
          <p:cNvPr id="21" name="Group 21"/>
          <p:cNvGrpSpPr/>
          <p:nvPr/>
        </p:nvGrpSpPr>
        <p:grpSpPr>
          <a:xfrm>
            <a:off x="14656375" y="2162175"/>
            <a:ext cx="323850" cy="323850"/>
            <a:chOff x="0" y="0"/>
            <a:chExt cx="6350000" cy="6350000"/>
          </a:xfrm>
        </p:grpSpPr>
        <p:sp>
          <p:nvSpPr>
            <p:cNvPr id="22" name="Freeform 22"/>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550C00"/>
            </a:solidFill>
          </p:spPr>
        </p:sp>
      </p:grpSp>
      <p:sp>
        <p:nvSpPr>
          <p:cNvPr id="31" name="Freeform 31"/>
          <p:cNvSpPr/>
          <p:nvPr/>
        </p:nvSpPr>
        <p:spPr>
          <a:xfrm>
            <a:off x="2211204" y="584437"/>
            <a:ext cx="1423578" cy="1415813"/>
          </a:xfrm>
          <a:custGeom>
            <a:avLst/>
            <a:gdLst/>
            <a:ahLst/>
            <a:cxnLst/>
            <a:rect l="l" t="t" r="r" b="b"/>
            <a:pathLst>
              <a:path w="1423578" h="1415813">
                <a:moveTo>
                  <a:pt x="0" y="0"/>
                </a:moveTo>
                <a:lnTo>
                  <a:pt x="1423578" y="0"/>
                </a:lnTo>
                <a:lnTo>
                  <a:pt x="1423578" y="1415813"/>
                </a:lnTo>
                <a:lnTo>
                  <a:pt x="0" y="1415813"/>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7" name="Freeform 37"/>
          <p:cNvSpPr/>
          <p:nvPr/>
        </p:nvSpPr>
        <p:spPr>
          <a:xfrm>
            <a:off x="5652191" y="584437"/>
            <a:ext cx="1390071" cy="1415813"/>
          </a:xfrm>
          <a:custGeom>
            <a:avLst/>
            <a:gdLst/>
            <a:ahLst/>
            <a:cxnLst/>
            <a:rect l="l" t="t" r="r" b="b"/>
            <a:pathLst>
              <a:path w="1390071" h="1415813">
                <a:moveTo>
                  <a:pt x="0" y="0"/>
                </a:moveTo>
                <a:lnTo>
                  <a:pt x="1390071" y="0"/>
                </a:lnTo>
                <a:lnTo>
                  <a:pt x="1390071" y="1415813"/>
                </a:lnTo>
                <a:lnTo>
                  <a:pt x="0" y="1415813"/>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38" name="Freeform 38"/>
          <p:cNvSpPr/>
          <p:nvPr/>
        </p:nvSpPr>
        <p:spPr>
          <a:xfrm>
            <a:off x="9059671" y="584437"/>
            <a:ext cx="1310271" cy="1415813"/>
          </a:xfrm>
          <a:custGeom>
            <a:avLst/>
            <a:gdLst/>
            <a:ahLst/>
            <a:cxnLst/>
            <a:rect l="l" t="t" r="r" b="b"/>
            <a:pathLst>
              <a:path w="1310271" h="1415813">
                <a:moveTo>
                  <a:pt x="0" y="0"/>
                </a:moveTo>
                <a:lnTo>
                  <a:pt x="1310271" y="0"/>
                </a:lnTo>
                <a:lnTo>
                  <a:pt x="1310271" y="1415813"/>
                </a:lnTo>
                <a:lnTo>
                  <a:pt x="0" y="1415813"/>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39" name="Freeform 39"/>
          <p:cNvSpPr/>
          <p:nvPr/>
        </p:nvSpPr>
        <p:spPr>
          <a:xfrm>
            <a:off x="12387351" y="584437"/>
            <a:ext cx="1390071" cy="1415813"/>
          </a:xfrm>
          <a:custGeom>
            <a:avLst/>
            <a:gdLst/>
            <a:ahLst/>
            <a:cxnLst/>
            <a:rect l="l" t="t" r="r" b="b"/>
            <a:pathLst>
              <a:path w="1390071" h="1415813">
                <a:moveTo>
                  <a:pt x="0" y="0"/>
                </a:moveTo>
                <a:lnTo>
                  <a:pt x="1390071" y="0"/>
                </a:lnTo>
                <a:lnTo>
                  <a:pt x="1390071" y="1415813"/>
                </a:lnTo>
                <a:lnTo>
                  <a:pt x="0" y="1415813"/>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sp>
        <p:nvSpPr>
          <p:cNvPr id="40" name="Freeform 40"/>
          <p:cNvSpPr/>
          <p:nvPr/>
        </p:nvSpPr>
        <p:spPr>
          <a:xfrm>
            <a:off x="15794831" y="584437"/>
            <a:ext cx="1397794" cy="1415813"/>
          </a:xfrm>
          <a:custGeom>
            <a:avLst/>
            <a:gdLst/>
            <a:ahLst/>
            <a:cxnLst/>
            <a:rect l="l" t="t" r="r" b="b"/>
            <a:pathLst>
              <a:path w="1397794" h="1415813">
                <a:moveTo>
                  <a:pt x="0" y="0"/>
                </a:moveTo>
                <a:lnTo>
                  <a:pt x="1397794" y="0"/>
                </a:lnTo>
                <a:lnTo>
                  <a:pt x="1397794" y="1415813"/>
                </a:lnTo>
                <a:lnTo>
                  <a:pt x="0" y="1415813"/>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graphicFrame>
        <p:nvGraphicFramePr>
          <p:cNvPr id="41" name="Table 40"/>
          <p:cNvGraphicFramePr>
            <a:graphicFrameLocks noGrp="1"/>
          </p:cNvGraphicFramePr>
          <p:nvPr>
            <p:extLst>
              <p:ext uri="{D42A27DB-BD31-4B8C-83A1-F6EECF244321}">
                <p14:modId xmlns:p14="http://schemas.microsoft.com/office/powerpoint/2010/main" val="99955399"/>
              </p:ext>
            </p:extLst>
          </p:nvPr>
        </p:nvGraphicFramePr>
        <p:xfrm>
          <a:off x="872834" y="3086100"/>
          <a:ext cx="16761405" cy="6096000"/>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7716099">
                  <a:extLst>
                    <a:ext uri="{9D8B030D-6E8A-4147-A177-3AD203B41FA5}">
                      <a16:colId xmlns:a16="http://schemas.microsoft.com/office/drawing/2014/main" val="20000"/>
                    </a:ext>
                  </a:extLst>
                </a:gridCol>
                <a:gridCol w="9045306">
                  <a:extLst>
                    <a:ext uri="{9D8B030D-6E8A-4147-A177-3AD203B41FA5}">
                      <a16:colId xmlns:a16="http://schemas.microsoft.com/office/drawing/2014/main" val="20001"/>
                    </a:ext>
                  </a:extLst>
                </a:gridCol>
              </a:tblGrid>
              <a:tr h="2162175">
                <a:tc gridSpan="2">
                  <a:txBody>
                    <a:bodyPr/>
                    <a:lstStyle/>
                    <a:p>
                      <a:pPr algn="ctr">
                        <a:lnSpc>
                          <a:spcPct val="100000"/>
                        </a:lnSpc>
                        <a:spcAft>
                          <a:spcPts val="0"/>
                        </a:spcAft>
                      </a:pPr>
                      <a:r>
                        <a:rPr lang="vi-VN" sz="40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PHIẾU HT số 02</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00000"/>
                        </a:lnSpc>
                        <a:spcAft>
                          <a:spcPts val="0"/>
                        </a:spcAft>
                      </a:pPr>
                      <a:r>
                        <a:rPr lang="vi-VN"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TÌM HIỂU BỐ CỤC CỦA VĂN BẢN</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spcAft>
                          <a:spcPts val="0"/>
                        </a:spcAft>
                      </a:pPr>
                      <a:r>
                        <a:rPr lang="vi-VN" sz="40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 Văn bản có bố cục làm mấy phần. Nêu nội dung chính của mỗi phần.</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spcAft>
                          <a:spcPts val="0"/>
                        </a:spcAft>
                      </a:pPr>
                      <a:r>
                        <a:rPr lang="vi-VN" sz="40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 Nhận xét về sức hấp dẫn của VB ở phần (1) và (5)</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0"/>
                  </a:ext>
                </a:extLst>
              </a:tr>
              <a:tr h="0">
                <a:tc>
                  <a:txBody>
                    <a:bodyPr/>
                    <a:lstStyle/>
                    <a:p>
                      <a:pPr algn="ctr">
                        <a:lnSpc>
                          <a:spcPct val="100000"/>
                        </a:lnSpc>
                        <a:spcAft>
                          <a:spcPts val="0"/>
                        </a:spcAft>
                      </a:pPr>
                      <a:r>
                        <a:rPr lang="vi-VN"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Dãy trái</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vi-VN"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Dãy phải</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nSpc>
                          <a:spcPct val="100000"/>
                        </a:lnSpc>
                        <a:spcAft>
                          <a:spcPts val="0"/>
                        </a:spcAft>
                      </a:pPr>
                      <a:r>
                        <a:rPr lang="vi-VN" sz="40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Xác định ý kiến của tác giả ở phần (1).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spcAft>
                          <a:spcPts val="0"/>
                        </a:spcAft>
                      </a:pPr>
                      <a:r>
                        <a:rPr lang="vi-VN" sz="40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Tác giả đã nhấn mạnh ý kiến của mình ở phần này bằng cách nào? </a:t>
                      </a:r>
                      <a:r>
                        <a:rPr lang="en-US" sz="40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Ưu điểm của cách nhấn mạnh đó là gì?</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vi-VN" sz="40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Xác định nội dung ở phần (5) của văn bản.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spcAft>
                          <a:spcPts val="0"/>
                        </a:spcAft>
                      </a:pPr>
                      <a:r>
                        <a:rPr lang="vi-VN" sz="40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0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Thái độ của tác giả được thể hiện như thế nào ở phần (5)? Từ cách viết phần kết của tác giả, em có thể học hỏi được điều gì</a:t>
                      </a:r>
                      <a:r>
                        <a:rPr lang="en-US" sz="4000" i="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6877844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barn(inVertical)">
                                      <p:cBhvr>
                                        <p:cTn id="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sp>
        <p:nvSpPr>
          <p:cNvPr id="3" name="Freeform 3"/>
          <p:cNvSpPr/>
          <p:nvPr/>
        </p:nvSpPr>
        <p:spPr>
          <a:xfrm>
            <a:off x="285319" y="3045643"/>
            <a:ext cx="4343400" cy="4196869"/>
          </a:xfrm>
          <a:custGeom>
            <a:avLst/>
            <a:gdLst/>
            <a:ahLst/>
            <a:cxnLst/>
            <a:rect l="l" t="t" r="r" b="b"/>
            <a:pathLst>
              <a:path w="3070578" h="746503">
                <a:moveTo>
                  <a:pt x="2989" y="0"/>
                </a:moveTo>
                <a:lnTo>
                  <a:pt x="3067589" y="0"/>
                </a:lnTo>
                <a:cubicBezTo>
                  <a:pt x="3068382" y="0"/>
                  <a:pt x="3069142" y="315"/>
                  <a:pt x="3069702" y="875"/>
                </a:cubicBezTo>
                <a:cubicBezTo>
                  <a:pt x="3070263" y="1436"/>
                  <a:pt x="3070578" y="2196"/>
                  <a:pt x="3070578" y="2989"/>
                </a:cubicBezTo>
                <a:lnTo>
                  <a:pt x="3070578" y="743514"/>
                </a:lnTo>
                <a:cubicBezTo>
                  <a:pt x="3070578" y="745164"/>
                  <a:pt x="3069239" y="746503"/>
                  <a:pt x="3067589" y="746503"/>
                </a:cubicBezTo>
                <a:lnTo>
                  <a:pt x="2989" y="746503"/>
                </a:lnTo>
                <a:cubicBezTo>
                  <a:pt x="1338" y="746503"/>
                  <a:pt x="0" y="745164"/>
                  <a:pt x="0" y="743514"/>
                </a:cubicBezTo>
                <a:lnTo>
                  <a:pt x="0" y="2989"/>
                </a:lnTo>
                <a:cubicBezTo>
                  <a:pt x="0" y="1338"/>
                  <a:pt x="1338" y="0"/>
                  <a:pt x="2989" y="0"/>
                </a:cubicBezTo>
                <a:close/>
              </a:path>
            </a:pathLst>
          </a:custGeom>
          <a:solidFill>
            <a:srgbClr val="C3DBD1"/>
          </a:solidFill>
          <a:ln w="28575" cap="sq">
            <a:noFill/>
            <a:prstDash val="solid"/>
            <a:miter/>
          </a:ln>
          <a:effectLst/>
          <a:scene3d>
            <a:camera prst="orthographicFront">
              <a:rot lat="0" lon="0" rev="0"/>
            </a:camera>
            <a:lightRig rig="glow" dir="t">
              <a:rot lat="0" lon="0" rev="14100000"/>
            </a:lightRig>
          </a:scene3d>
          <a:sp3d prstMaterial="softEdge">
            <a:bevelT w="127000" prst="artDeco"/>
          </a:sp3d>
        </p:spPr>
      </p:sp>
      <p:sp>
        <p:nvSpPr>
          <p:cNvPr id="5" name="Freeform 5"/>
          <p:cNvSpPr/>
          <p:nvPr/>
        </p:nvSpPr>
        <p:spPr>
          <a:xfrm>
            <a:off x="12170200" y="5143500"/>
            <a:ext cx="7015424" cy="6977159"/>
          </a:xfrm>
          <a:custGeom>
            <a:avLst/>
            <a:gdLst/>
            <a:ahLst/>
            <a:cxnLst/>
            <a:rect l="l" t="t" r="r" b="b"/>
            <a:pathLst>
              <a:path w="7015424" h="6977159">
                <a:moveTo>
                  <a:pt x="0" y="0"/>
                </a:moveTo>
                <a:lnTo>
                  <a:pt x="7015424" y="0"/>
                </a:lnTo>
                <a:lnTo>
                  <a:pt x="7015424" y="6977159"/>
                </a:lnTo>
                <a:lnTo>
                  <a:pt x="0" y="6977159"/>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7" name="Freeform 7"/>
          <p:cNvSpPr/>
          <p:nvPr/>
        </p:nvSpPr>
        <p:spPr>
          <a:xfrm rot="5400000">
            <a:off x="6150403" y="-1043690"/>
            <a:ext cx="2540002" cy="4652779"/>
          </a:xfrm>
          <a:custGeom>
            <a:avLst/>
            <a:gdLst/>
            <a:ahLst/>
            <a:cxnLst/>
            <a:rect l="l" t="t" r="r" b="b"/>
            <a:pathLst>
              <a:path w="1512805" h="295904">
                <a:moveTo>
                  <a:pt x="1306631" y="0"/>
                </a:moveTo>
                <a:lnTo>
                  <a:pt x="6054" y="0"/>
                </a:lnTo>
                <a:cubicBezTo>
                  <a:pt x="4449" y="0"/>
                  <a:pt x="2909" y="638"/>
                  <a:pt x="1773" y="1773"/>
                </a:cubicBezTo>
                <a:cubicBezTo>
                  <a:pt x="638" y="2909"/>
                  <a:pt x="0" y="4449"/>
                  <a:pt x="0" y="6054"/>
                </a:cubicBezTo>
                <a:lnTo>
                  <a:pt x="0" y="289850"/>
                </a:lnTo>
                <a:cubicBezTo>
                  <a:pt x="0" y="291456"/>
                  <a:pt x="638" y="292996"/>
                  <a:pt x="1773" y="294131"/>
                </a:cubicBezTo>
                <a:cubicBezTo>
                  <a:pt x="2909" y="295267"/>
                  <a:pt x="4449" y="295904"/>
                  <a:pt x="6054" y="295904"/>
                </a:cubicBezTo>
                <a:lnTo>
                  <a:pt x="1306631" y="295904"/>
                </a:lnTo>
                <a:cubicBezTo>
                  <a:pt x="1310566" y="295904"/>
                  <a:pt x="1314400" y="294657"/>
                  <a:pt x="1317580" y="292341"/>
                </a:cubicBezTo>
                <a:lnTo>
                  <a:pt x="1510991" y="151516"/>
                </a:lnTo>
                <a:cubicBezTo>
                  <a:pt x="1512131" y="150686"/>
                  <a:pt x="1512805" y="149362"/>
                  <a:pt x="1512805" y="147952"/>
                </a:cubicBezTo>
                <a:cubicBezTo>
                  <a:pt x="1512805" y="146543"/>
                  <a:pt x="1512131" y="145218"/>
                  <a:pt x="1510991" y="144388"/>
                </a:cubicBezTo>
                <a:lnTo>
                  <a:pt x="1317580" y="3564"/>
                </a:lnTo>
                <a:cubicBezTo>
                  <a:pt x="1314400" y="1248"/>
                  <a:pt x="1310566" y="0"/>
                  <a:pt x="1306631" y="0"/>
                </a:cubicBezTo>
                <a:close/>
              </a:path>
            </a:pathLst>
          </a:custGeom>
          <a:solidFill>
            <a:srgbClr val="F5D5D1"/>
          </a:solidFill>
          <a:ln w="28575" cap="sq">
            <a:noFill/>
            <a:prstDash val="solid"/>
            <a:miter/>
          </a:ln>
          <a:effectLst/>
          <a:scene3d>
            <a:camera prst="orthographicFront">
              <a:rot lat="0" lon="0" rev="0"/>
            </a:camera>
            <a:lightRig rig="glow" dir="t">
              <a:rot lat="0" lon="0" rev="14100000"/>
            </a:lightRig>
          </a:scene3d>
          <a:sp3d prstMaterial="softEdge">
            <a:bevelT w="127000" prst="artDeco"/>
          </a:sp3d>
        </p:spPr>
      </p:sp>
      <p:sp>
        <p:nvSpPr>
          <p:cNvPr id="12" name="Freeform 12"/>
          <p:cNvSpPr/>
          <p:nvPr/>
        </p:nvSpPr>
        <p:spPr>
          <a:xfrm>
            <a:off x="14839469" y="2215384"/>
            <a:ext cx="834814" cy="830261"/>
          </a:xfrm>
          <a:custGeom>
            <a:avLst/>
            <a:gdLst/>
            <a:ahLst/>
            <a:cxnLst/>
            <a:rect l="l" t="t" r="r" b="b"/>
            <a:pathLst>
              <a:path w="834814" h="830261">
                <a:moveTo>
                  <a:pt x="0" y="0"/>
                </a:moveTo>
                <a:lnTo>
                  <a:pt x="834814" y="0"/>
                </a:lnTo>
                <a:lnTo>
                  <a:pt x="834814" y="830261"/>
                </a:lnTo>
                <a:lnTo>
                  <a:pt x="0" y="830261"/>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13" name="Freeform 13"/>
          <p:cNvSpPr/>
          <p:nvPr/>
        </p:nvSpPr>
        <p:spPr>
          <a:xfrm>
            <a:off x="10602413" y="9535160"/>
            <a:ext cx="1267887" cy="1260971"/>
          </a:xfrm>
          <a:custGeom>
            <a:avLst/>
            <a:gdLst/>
            <a:ahLst/>
            <a:cxnLst/>
            <a:rect l="l" t="t" r="r" b="b"/>
            <a:pathLst>
              <a:path w="1267887" h="1260971">
                <a:moveTo>
                  <a:pt x="0" y="0"/>
                </a:moveTo>
                <a:lnTo>
                  <a:pt x="1267887" y="0"/>
                </a:lnTo>
                <a:lnTo>
                  <a:pt x="1267887" y="1260971"/>
                </a:lnTo>
                <a:lnTo>
                  <a:pt x="0" y="1260971"/>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14" name="Freeform 14"/>
          <p:cNvSpPr/>
          <p:nvPr/>
        </p:nvSpPr>
        <p:spPr>
          <a:xfrm>
            <a:off x="13864695" y="-774627"/>
            <a:ext cx="1813217" cy="1803327"/>
          </a:xfrm>
          <a:custGeom>
            <a:avLst/>
            <a:gdLst/>
            <a:ahLst/>
            <a:cxnLst/>
            <a:rect l="l" t="t" r="r" b="b"/>
            <a:pathLst>
              <a:path w="1813217" h="1803327">
                <a:moveTo>
                  <a:pt x="0" y="0"/>
                </a:moveTo>
                <a:lnTo>
                  <a:pt x="1813217" y="0"/>
                </a:lnTo>
                <a:lnTo>
                  <a:pt x="1813217" y="1803327"/>
                </a:lnTo>
                <a:lnTo>
                  <a:pt x="0" y="1803327"/>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sp>
        <p:nvSpPr>
          <p:cNvPr id="15" name="Freeform 15"/>
          <p:cNvSpPr/>
          <p:nvPr/>
        </p:nvSpPr>
        <p:spPr>
          <a:xfrm>
            <a:off x="15174078" y="3695700"/>
            <a:ext cx="2176458" cy="2164586"/>
          </a:xfrm>
          <a:custGeom>
            <a:avLst/>
            <a:gdLst/>
            <a:ahLst/>
            <a:cxnLst/>
            <a:rect l="l" t="t" r="r" b="b"/>
            <a:pathLst>
              <a:path w="2176458" h="2164586">
                <a:moveTo>
                  <a:pt x="0" y="0"/>
                </a:moveTo>
                <a:lnTo>
                  <a:pt x="2176458" y="0"/>
                </a:lnTo>
                <a:lnTo>
                  <a:pt x="2176458" y="2164586"/>
                </a:lnTo>
                <a:lnTo>
                  <a:pt x="0" y="2164586"/>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sp>
        <p:nvSpPr>
          <p:cNvPr id="16" name="Freeform 16"/>
          <p:cNvSpPr/>
          <p:nvPr/>
        </p:nvSpPr>
        <p:spPr>
          <a:xfrm>
            <a:off x="-781943" y="7242514"/>
            <a:ext cx="2026841" cy="2015786"/>
          </a:xfrm>
          <a:custGeom>
            <a:avLst/>
            <a:gdLst/>
            <a:ahLst/>
            <a:cxnLst/>
            <a:rect l="l" t="t" r="r" b="b"/>
            <a:pathLst>
              <a:path w="2026841" h="2015786">
                <a:moveTo>
                  <a:pt x="0" y="0"/>
                </a:moveTo>
                <a:lnTo>
                  <a:pt x="2026841" y="0"/>
                </a:lnTo>
                <a:lnTo>
                  <a:pt x="2026841" y="2015786"/>
                </a:lnTo>
                <a:lnTo>
                  <a:pt x="0" y="2015786"/>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7" name="Freeform 17"/>
          <p:cNvSpPr/>
          <p:nvPr/>
        </p:nvSpPr>
        <p:spPr>
          <a:xfrm>
            <a:off x="-781943" y="-973021"/>
            <a:ext cx="3063328" cy="3046619"/>
          </a:xfrm>
          <a:custGeom>
            <a:avLst/>
            <a:gdLst/>
            <a:ahLst/>
            <a:cxnLst/>
            <a:rect l="l" t="t" r="r" b="b"/>
            <a:pathLst>
              <a:path w="3063328" h="3046619">
                <a:moveTo>
                  <a:pt x="0" y="0"/>
                </a:moveTo>
                <a:lnTo>
                  <a:pt x="3063329" y="0"/>
                </a:lnTo>
                <a:lnTo>
                  <a:pt x="3063329" y="3046619"/>
                </a:lnTo>
                <a:lnTo>
                  <a:pt x="0" y="3046619"/>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sp>
      <p:sp>
        <p:nvSpPr>
          <p:cNvPr id="18" name="Freeform 18"/>
          <p:cNvSpPr/>
          <p:nvPr/>
        </p:nvSpPr>
        <p:spPr>
          <a:xfrm>
            <a:off x="16176784" y="893746"/>
            <a:ext cx="1328887" cy="1321638"/>
          </a:xfrm>
          <a:custGeom>
            <a:avLst/>
            <a:gdLst/>
            <a:ahLst/>
            <a:cxnLst/>
            <a:rect l="l" t="t" r="r" b="b"/>
            <a:pathLst>
              <a:path w="1328887" h="1321638">
                <a:moveTo>
                  <a:pt x="0" y="0"/>
                </a:moveTo>
                <a:lnTo>
                  <a:pt x="1328886" y="0"/>
                </a:lnTo>
                <a:lnTo>
                  <a:pt x="1328886" y="1321638"/>
                </a:lnTo>
                <a:lnTo>
                  <a:pt x="0" y="1321638"/>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19" name="Freeform 19"/>
          <p:cNvSpPr/>
          <p:nvPr/>
        </p:nvSpPr>
        <p:spPr>
          <a:xfrm>
            <a:off x="4166768" y="9012048"/>
            <a:ext cx="1437955" cy="1430111"/>
          </a:xfrm>
          <a:custGeom>
            <a:avLst/>
            <a:gdLst/>
            <a:ahLst/>
            <a:cxnLst/>
            <a:rect l="l" t="t" r="r" b="b"/>
            <a:pathLst>
              <a:path w="1437955" h="1430111">
                <a:moveTo>
                  <a:pt x="0" y="0"/>
                </a:moveTo>
                <a:lnTo>
                  <a:pt x="1437955" y="0"/>
                </a:lnTo>
                <a:lnTo>
                  <a:pt x="1437955" y="1430111"/>
                </a:lnTo>
                <a:lnTo>
                  <a:pt x="0" y="1430111"/>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21" name="Freeform 21"/>
          <p:cNvSpPr/>
          <p:nvPr/>
        </p:nvSpPr>
        <p:spPr>
          <a:xfrm>
            <a:off x="5094015" y="3045644"/>
            <a:ext cx="4652779" cy="4196868"/>
          </a:xfrm>
          <a:custGeom>
            <a:avLst/>
            <a:gdLst/>
            <a:ahLst/>
            <a:cxnLst/>
            <a:rect l="l" t="t" r="r" b="b"/>
            <a:pathLst>
              <a:path w="3308518" h="781563">
                <a:moveTo>
                  <a:pt x="2774" y="0"/>
                </a:moveTo>
                <a:lnTo>
                  <a:pt x="3305744" y="0"/>
                </a:lnTo>
                <a:cubicBezTo>
                  <a:pt x="3307276" y="0"/>
                  <a:pt x="3308518" y="1242"/>
                  <a:pt x="3308518" y="2774"/>
                </a:cubicBezTo>
                <a:lnTo>
                  <a:pt x="3308518" y="778789"/>
                </a:lnTo>
                <a:cubicBezTo>
                  <a:pt x="3308518" y="779525"/>
                  <a:pt x="3308226" y="780231"/>
                  <a:pt x="3307705" y="780751"/>
                </a:cubicBezTo>
                <a:cubicBezTo>
                  <a:pt x="3307185" y="781271"/>
                  <a:pt x="3306480" y="781563"/>
                  <a:pt x="3305744" y="781563"/>
                </a:cubicBezTo>
                <a:lnTo>
                  <a:pt x="2774" y="781563"/>
                </a:lnTo>
                <a:cubicBezTo>
                  <a:pt x="1242" y="781563"/>
                  <a:pt x="0" y="780322"/>
                  <a:pt x="0" y="778789"/>
                </a:cubicBezTo>
                <a:lnTo>
                  <a:pt x="0" y="2774"/>
                </a:lnTo>
                <a:cubicBezTo>
                  <a:pt x="0" y="1242"/>
                  <a:pt x="1242" y="0"/>
                  <a:pt x="2774" y="0"/>
                </a:cubicBezTo>
                <a:close/>
              </a:path>
            </a:pathLst>
          </a:custGeom>
          <a:solidFill>
            <a:srgbClr val="F5E1B5"/>
          </a:solidFill>
          <a:ln w="28575" cap="sq">
            <a:noFill/>
            <a:prstDash val="solid"/>
            <a:miter/>
          </a:ln>
          <a:effectLst/>
          <a:scene3d>
            <a:camera prst="orthographicFront">
              <a:rot lat="0" lon="0" rev="0"/>
            </a:camera>
            <a:lightRig rig="glow" dir="t">
              <a:rot lat="0" lon="0" rev="14100000"/>
            </a:lightRig>
          </a:scene3d>
          <a:sp3d prstMaterial="softEdge">
            <a:bevelT w="127000" prst="artDeco"/>
          </a:sp3d>
        </p:spPr>
      </p:sp>
      <p:sp>
        <p:nvSpPr>
          <p:cNvPr id="26" name="Freeform 26"/>
          <p:cNvSpPr/>
          <p:nvPr/>
        </p:nvSpPr>
        <p:spPr>
          <a:xfrm>
            <a:off x="14020611" y="5422788"/>
            <a:ext cx="5044226" cy="5373343"/>
          </a:xfrm>
          <a:custGeom>
            <a:avLst/>
            <a:gdLst/>
            <a:ahLst/>
            <a:cxnLst/>
            <a:rect l="l" t="t" r="r" b="b"/>
            <a:pathLst>
              <a:path w="5044226" h="5373343">
                <a:moveTo>
                  <a:pt x="0" y="0"/>
                </a:moveTo>
                <a:lnTo>
                  <a:pt x="5044226" y="0"/>
                </a:lnTo>
                <a:lnTo>
                  <a:pt x="5044226" y="5373343"/>
                </a:lnTo>
                <a:lnTo>
                  <a:pt x="0" y="5373343"/>
                </a:lnTo>
                <a:lnTo>
                  <a:pt x="0" y="0"/>
                </a:lnTo>
                <a:close/>
              </a:path>
            </a:pathLst>
          </a:custGeom>
          <a:blipFill>
            <a:blip r:embed="rId16"/>
            <a:stretch>
              <a:fillRect/>
            </a:stretch>
          </a:blipFill>
        </p:spPr>
      </p:sp>
      <p:sp>
        <p:nvSpPr>
          <p:cNvPr id="28" name="Freeform 3"/>
          <p:cNvSpPr/>
          <p:nvPr/>
        </p:nvSpPr>
        <p:spPr>
          <a:xfrm>
            <a:off x="10212090" y="3045642"/>
            <a:ext cx="4652780" cy="4196869"/>
          </a:xfrm>
          <a:custGeom>
            <a:avLst/>
            <a:gdLst/>
            <a:ahLst/>
            <a:cxnLst/>
            <a:rect l="l" t="t" r="r" b="b"/>
            <a:pathLst>
              <a:path w="3070578" h="746503">
                <a:moveTo>
                  <a:pt x="2989" y="0"/>
                </a:moveTo>
                <a:lnTo>
                  <a:pt x="3067589" y="0"/>
                </a:lnTo>
                <a:cubicBezTo>
                  <a:pt x="3068382" y="0"/>
                  <a:pt x="3069142" y="315"/>
                  <a:pt x="3069702" y="875"/>
                </a:cubicBezTo>
                <a:cubicBezTo>
                  <a:pt x="3070263" y="1436"/>
                  <a:pt x="3070578" y="2196"/>
                  <a:pt x="3070578" y="2989"/>
                </a:cubicBezTo>
                <a:lnTo>
                  <a:pt x="3070578" y="743514"/>
                </a:lnTo>
                <a:cubicBezTo>
                  <a:pt x="3070578" y="745164"/>
                  <a:pt x="3069239" y="746503"/>
                  <a:pt x="3067589" y="746503"/>
                </a:cubicBezTo>
                <a:lnTo>
                  <a:pt x="2989" y="746503"/>
                </a:lnTo>
                <a:cubicBezTo>
                  <a:pt x="1338" y="746503"/>
                  <a:pt x="0" y="745164"/>
                  <a:pt x="0" y="743514"/>
                </a:cubicBezTo>
                <a:lnTo>
                  <a:pt x="0" y="2989"/>
                </a:lnTo>
                <a:cubicBezTo>
                  <a:pt x="0" y="1338"/>
                  <a:pt x="1338" y="0"/>
                  <a:pt x="2989" y="0"/>
                </a:cubicBezTo>
                <a:close/>
              </a:path>
            </a:pathLst>
          </a:custGeom>
          <a:solidFill>
            <a:srgbClr val="C3DBD1"/>
          </a:solidFill>
          <a:ln w="28575" cap="sq">
            <a:noFill/>
            <a:prstDash val="solid"/>
            <a:miter/>
          </a:ln>
          <a:effectLst/>
          <a:scene3d>
            <a:camera prst="orthographicFront">
              <a:rot lat="0" lon="0" rev="0"/>
            </a:camera>
            <a:lightRig rig="glow" dir="t">
              <a:rot lat="0" lon="0" rev="14100000"/>
            </a:lightRig>
          </a:scene3d>
          <a:sp3d prstMaterial="softEdge">
            <a:bevelT w="127000" prst="artDeco"/>
          </a:sp3d>
        </p:spPr>
      </p:sp>
      <p:sp>
        <p:nvSpPr>
          <p:cNvPr id="29" name="Rectangle 28"/>
          <p:cNvSpPr/>
          <p:nvPr/>
        </p:nvSpPr>
        <p:spPr>
          <a:xfrm>
            <a:off x="5672648" y="91726"/>
            <a:ext cx="3495512" cy="2123658"/>
          </a:xfrm>
          <a:prstGeom prst="rect">
            <a:avLst/>
          </a:prstGeom>
        </p:spPr>
        <p:txBody>
          <a:bodyPr wrap="square">
            <a:spAutoFit/>
          </a:bodyPr>
          <a:lstStyle/>
          <a:p>
            <a:pPr algn="ctr"/>
            <a:r>
              <a:rPr lang="vi-VN" sz="6600" b="1">
                <a:latin typeface="Times New Roman" panose="02020603050405020304" pitchFamily="18" charset="0"/>
                <a:ea typeface="Times New Roman" panose="02020603050405020304" pitchFamily="18" charset="0"/>
              </a:rPr>
              <a:t>Bố cục văn bản</a:t>
            </a:r>
            <a:endParaRPr lang="en-GB" sz="6600"/>
          </a:p>
        </p:txBody>
      </p:sp>
      <p:sp>
        <p:nvSpPr>
          <p:cNvPr id="30" name="Rectangle 29"/>
          <p:cNvSpPr/>
          <p:nvPr/>
        </p:nvSpPr>
        <p:spPr>
          <a:xfrm>
            <a:off x="652086" y="3396365"/>
            <a:ext cx="3657482" cy="3416320"/>
          </a:xfrm>
          <a:prstGeom prst="rect">
            <a:avLst/>
          </a:prstGeom>
        </p:spPr>
        <p:txBody>
          <a:bodyPr wrap="square">
            <a:spAutoFit/>
          </a:bodyPr>
          <a:lstStyle/>
          <a:p>
            <a:pPr algn="just">
              <a:spcAft>
                <a:spcPts val="0"/>
              </a:spcAft>
            </a:pPr>
            <a:r>
              <a:rPr lang="vi-VN" sz="3600" b="1">
                <a:latin typeface="Times New Roman" panose="02020603050405020304" pitchFamily="18" charset="0"/>
                <a:ea typeface="Times New Roman" panose="02020603050405020304" pitchFamily="18" charset="0"/>
                <a:cs typeface="Times New Roman" panose="02020603050405020304" pitchFamily="18" charset="0"/>
              </a:rPr>
              <a:t>Phần mở đầu: </a:t>
            </a:r>
            <a:r>
              <a:rPr lang="vi-VN" sz="3600">
                <a:latin typeface="Times New Roman" panose="02020603050405020304" pitchFamily="18" charset="0"/>
                <a:ea typeface="Times New Roman" panose="02020603050405020304" pitchFamily="18" charset="0"/>
                <a:cs typeface="Times New Roman" panose="02020603050405020304" pitchFamily="18" charset="0"/>
              </a:rPr>
              <a:t>Nêu vấn đề nghị luận: Khẳng định vai trò hàng đầu của khoa học trong cuộc sống.</a:t>
            </a:r>
            <a:endParaRPr lang="en-GB" sz="3600">
              <a:effectLst/>
              <a:latin typeface="Times New Roman" panose="02020603050405020304" pitchFamily="18" charset="0"/>
              <a:ea typeface="Times New Roman" panose="02020603050405020304" pitchFamily="18" charset="0"/>
            </a:endParaRPr>
          </a:p>
        </p:txBody>
      </p:sp>
      <p:sp>
        <p:nvSpPr>
          <p:cNvPr id="31" name="Rectangle 30"/>
          <p:cNvSpPr/>
          <p:nvPr/>
        </p:nvSpPr>
        <p:spPr>
          <a:xfrm>
            <a:off x="5260339" y="3435340"/>
            <a:ext cx="4254816" cy="3416320"/>
          </a:xfrm>
          <a:prstGeom prst="rect">
            <a:avLst/>
          </a:prstGeom>
        </p:spPr>
        <p:txBody>
          <a:bodyPr wrap="square">
            <a:spAutoFit/>
          </a:bodyPr>
          <a:lstStyle/>
          <a:p>
            <a:pPr algn="just">
              <a:spcAft>
                <a:spcPts val="0"/>
              </a:spcAft>
            </a:pPr>
            <a:r>
              <a:rPr lang="vi-VN" sz="3600" b="1">
                <a:latin typeface="Times New Roman" panose="02020603050405020304" pitchFamily="18" charset="0"/>
                <a:ea typeface="Times New Roman" panose="02020603050405020304" pitchFamily="18" charset="0"/>
                <a:cs typeface="Times New Roman" panose="02020603050405020304" pitchFamily="18" charset="0"/>
              </a:rPr>
              <a:t>Phần triển khai vấn đề nghị luận: </a:t>
            </a:r>
            <a:r>
              <a:rPr lang="vi-VN" sz="3600">
                <a:latin typeface="Times New Roman" panose="02020603050405020304" pitchFamily="18" charset="0"/>
                <a:ea typeface="Times New Roman" panose="02020603050405020304" pitchFamily="18" charset="0"/>
                <a:cs typeface="Times New Roman" panose="02020603050405020304" pitchFamily="18" charset="0"/>
              </a:rPr>
              <a:t>Phần (2), (3), (4) Làm rõ sự kì diệu, giá trị của khoa học đối với đời sống.</a:t>
            </a:r>
            <a:endParaRPr lang="en-GB" sz="3600">
              <a:effectLst/>
              <a:latin typeface="Times New Roman" panose="02020603050405020304" pitchFamily="18" charset="0"/>
              <a:ea typeface="Times New Roman" panose="02020603050405020304" pitchFamily="18" charset="0"/>
            </a:endParaRPr>
          </a:p>
        </p:txBody>
      </p:sp>
      <p:sp>
        <p:nvSpPr>
          <p:cNvPr id="32" name="Rectangle 31"/>
          <p:cNvSpPr/>
          <p:nvPr/>
        </p:nvSpPr>
        <p:spPr>
          <a:xfrm>
            <a:off x="10641300" y="3435340"/>
            <a:ext cx="3794359" cy="2862322"/>
          </a:xfrm>
          <a:prstGeom prst="rect">
            <a:avLst/>
          </a:prstGeom>
        </p:spPr>
        <p:txBody>
          <a:bodyPr wrap="square">
            <a:spAutoFit/>
          </a:bodyPr>
          <a:lstStyle/>
          <a:p>
            <a:pPr algn="just"/>
            <a:r>
              <a:rPr lang="vi-VN" sz="3600" b="1">
                <a:latin typeface="Times New Roman" panose="02020603050405020304" pitchFamily="18" charset="0"/>
                <a:ea typeface="Times New Roman" panose="02020603050405020304" pitchFamily="18" charset="0"/>
              </a:rPr>
              <a:t>Phần kết thúc: </a:t>
            </a:r>
            <a:r>
              <a:rPr lang="vi-VN" sz="3600">
                <a:latin typeface="Times New Roman" panose="02020603050405020304" pitchFamily="18" charset="0"/>
                <a:ea typeface="Times New Roman" panose="02020603050405020304" pitchFamily="18" charset="0"/>
              </a:rPr>
              <a:t>Phần (5) khẳng định vấn đề và bày tỏ thái độ, tình cảm về vấn đề.</a:t>
            </a:r>
            <a:endParaRPr lang="en-GB" sz="3600"/>
          </a:p>
        </p:txBody>
      </p:sp>
    </p:spTree>
    <p:extLst>
      <p:ext uri="{BB962C8B-B14F-4D97-AF65-F5344CB8AC3E}">
        <p14:creationId xmlns:p14="http://schemas.microsoft.com/office/powerpoint/2010/main" val="9613190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arn(inVertical)">
                                      <p:cBhvr>
                                        <p:cTn id="7" dur="500"/>
                                        <p:tgtEl>
                                          <p:spTgt spid="29"/>
                                        </p:tgtEl>
                                      </p:cBhvr>
                                    </p:animEffect>
                                  </p:childTnLst>
                                </p:cTn>
                              </p:par>
                              <p:par>
                                <p:cTn id="8" presetID="16" presetClass="entr" presetSubtype="21"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1000"/>
                                        <p:tgtEl>
                                          <p:spTgt spid="30"/>
                                        </p:tgtEl>
                                      </p:cBhvr>
                                    </p:animEffect>
                                    <p:anim calcmode="lin" valueType="num">
                                      <p:cBhvr>
                                        <p:cTn id="16" dur="1000" fill="hold"/>
                                        <p:tgtEl>
                                          <p:spTgt spid="30"/>
                                        </p:tgtEl>
                                        <p:attrNameLst>
                                          <p:attrName>ppt_x</p:attrName>
                                        </p:attrNameLst>
                                      </p:cBhvr>
                                      <p:tavLst>
                                        <p:tav tm="0">
                                          <p:val>
                                            <p:strVal val="#ppt_x"/>
                                          </p:val>
                                        </p:tav>
                                        <p:tav tm="100000">
                                          <p:val>
                                            <p:strVal val="#ppt_x"/>
                                          </p:val>
                                        </p:tav>
                                      </p:tavLst>
                                    </p:anim>
                                    <p:anim calcmode="lin" valueType="num">
                                      <p:cBhvr>
                                        <p:cTn id="17" dur="1000" fill="hold"/>
                                        <p:tgtEl>
                                          <p:spTgt spid="30"/>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1000"/>
                                        <p:tgtEl>
                                          <p:spTgt spid="3"/>
                                        </p:tgtEl>
                                      </p:cBhvr>
                                    </p:animEffect>
                                    <p:anim calcmode="lin" valueType="num">
                                      <p:cBhvr>
                                        <p:cTn id="21" dur="1000" fill="hold"/>
                                        <p:tgtEl>
                                          <p:spTgt spid="3"/>
                                        </p:tgtEl>
                                        <p:attrNameLst>
                                          <p:attrName>ppt_x</p:attrName>
                                        </p:attrNameLst>
                                      </p:cBhvr>
                                      <p:tavLst>
                                        <p:tav tm="0">
                                          <p:val>
                                            <p:strVal val="#ppt_x"/>
                                          </p:val>
                                        </p:tav>
                                        <p:tav tm="100000">
                                          <p:val>
                                            <p:strVal val="#ppt_x"/>
                                          </p:val>
                                        </p:tav>
                                      </p:tavLst>
                                    </p:anim>
                                    <p:anim calcmode="lin" valueType="num">
                                      <p:cBhvr>
                                        <p:cTn id="2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barn(inVertical)">
                                      <p:cBhvr>
                                        <p:cTn id="27" dur="500"/>
                                        <p:tgtEl>
                                          <p:spTgt spid="31"/>
                                        </p:tgtEl>
                                      </p:cBhvr>
                                    </p:animEffect>
                                  </p:childTnLst>
                                </p:cTn>
                              </p:par>
                              <p:par>
                                <p:cTn id="28" presetID="16" presetClass="entr" presetSubtype="21" fill="hold"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barn(inVertical)">
                                      <p:cBhvr>
                                        <p:cTn id="30" dur="500"/>
                                        <p:tgtEl>
                                          <p:spTgt spid="21"/>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barn(inVertical)">
                                      <p:cBhvr>
                                        <p:cTn id="35" dur="500"/>
                                        <p:tgtEl>
                                          <p:spTgt spid="32"/>
                                        </p:tgtEl>
                                      </p:cBhvr>
                                    </p:animEffect>
                                  </p:childTnLst>
                                </p:cTn>
                              </p:par>
                              <p:par>
                                <p:cTn id="36" presetID="16" presetClass="entr" presetSubtype="21" fill="hold" nodeType="with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barn(inVertical)">
                                      <p:cBhvr>
                                        <p:cTn id="3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grpSp>
        <p:nvGrpSpPr>
          <p:cNvPr id="2" name="Group 2"/>
          <p:cNvGrpSpPr/>
          <p:nvPr/>
        </p:nvGrpSpPr>
        <p:grpSpPr>
          <a:xfrm>
            <a:off x="7622681" y="805840"/>
            <a:ext cx="10208118" cy="4109061"/>
            <a:chOff x="0" y="0"/>
            <a:chExt cx="3025365" cy="1217796"/>
          </a:xfrm>
          <a:scene3d>
            <a:camera prst="orthographicFront">
              <a:rot lat="0" lon="0" rev="0"/>
            </a:camera>
            <a:lightRig rig="glow" dir="t">
              <a:rot lat="0" lon="0" rev="14100000"/>
            </a:lightRig>
          </a:scene3d>
        </p:grpSpPr>
        <p:sp>
          <p:nvSpPr>
            <p:cNvPr id="3" name="Freeform 3"/>
            <p:cNvSpPr/>
            <p:nvPr/>
          </p:nvSpPr>
          <p:spPr>
            <a:xfrm>
              <a:off x="0" y="0"/>
              <a:ext cx="3025365" cy="1172629"/>
            </a:xfrm>
            <a:custGeom>
              <a:avLst/>
              <a:gdLst/>
              <a:ahLst/>
              <a:cxnLst/>
              <a:rect l="l" t="t" r="r" b="b"/>
              <a:pathLst>
                <a:path w="2796129" h="847389">
                  <a:moveTo>
                    <a:pt x="3282" y="0"/>
                  </a:moveTo>
                  <a:lnTo>
                    <a:pt x="2792847" y="0"/>
                  </a:lnTo>
                  <a:cubicBezTo>
                    <a:pt x="2793717" y="0"/>
                    <a:pt x="2794552" y="346"/>
                    <a:pt x="2795168" y="961"/>
                  </a:cubicBezTo>
                  <a:cubicBezTo>
                    <a:pt x="2795783" y="1577"/>
                    <a:pt x="2796129" y="2412"/>
                    <a:pt x="2796129" y="3282"/>
                  </a:cubicBezTo>
                  <a:lnTo>
                    <a:pt x="2796129" y="844107"/>
                  </a:lnTo>
                  <a:cubicBezTo>
                    <a:pt x="2796129" y="844978"/>
                    <a:pt x="2795783" y="845813"/>
                    <a:pt x="2795168" y="846428"/>
                  </a:cubicBezTo>
                  <a:cubicBezTo>
                    <a:pt x="2794552" y="847044"/>
                    <a:pt x="2793717" y="847389"/>
                    <a:pt x="2792847" y="847389"/>
                  </a:cubicBezTo>
                  <a:lnTo>
                    <a:pt x="3282" y="847389"/>
                  </a:lnTo>
                  <a:cubicBezTo>
                    <a:pt x="1470" y="847389"/>
                    <a:pt x="0" y="845920"/>
                    <a:pt x="0" y="844107"/>
                  </a:cubicBezTo>
                  <a:lnTo>
                    <a:pt x="0" y="3282"/>
                  </a:lnTo>
                  <a:cubicBezTo>
                    <a:pt x="0" y="2412"/>
                    <a:pt x="346" y="1577"/>
                    <a:pt x="961" y="961"/>
                  </a:cubicBezTo>
                  <a:cubicBezTo>
                    <a:pt x="1577" y="346"/>
                    <a:pt x="2412" y="0"/>
                    <a:pt x="3282" y="0"/>
                  </a:cubicBezTo>
                  <a:close/>
                </a:path>
              </a:pathLst>
            </a:custGeom>
            <a:solidFill>
              <a:srgbClr val="F5E1B5"/>
            </a:solidFill>
            <a:ln w="28575" cap="sq">
              <a:noFill/>
              <a:prstDash val="solid"/>
              <a:miter/>
            </a:ln>
            <a:effectLst/>
            <a:sp3d prstMaterial="softEdge">
              <a:bevelT w="127000" prst="artDeco"/>
            </a:sp3d>
          </p:spPr>
        </p:sp>
        <p:sp>
          <p:nvSpPr>
            <p:cNvPr id="4" name="TextBox 4"/>
            <p:cNvSpPr txBox="1"/>
            <p:nvPr/>
          </p:nvSpPr>
          <p:spPr>
            <a:xfrm>
              <a:off x="0" y="0"/>
              <a:ext cx="2935032" cy="1217796"/>
            </a:xfrm>
            <a:prstGeom prst="rect">
              <a:avLst/>
            </a:prstGeom>
            <a:ln>
              <a:noFill/>
            </a:ln>
            <a:effectLst/>
            <a:sp3d prstMaterial="softEdge">
              <a:bevelT w="127000" prst="artDeco"/>
            </a:sp3d>
          </p:spPr>
          <p:txBody>
            <a:bodyPr lIns="127000" tIns="127000" rIns="127000" bIns="127000" rtlCol="0" anchor="ctr"/>
            <a:lstStyle/>
            <a:p>
              <a:pPr algn="just"/>
              <a:r>
                <a:rPr lang="vi-VN" sz="3200">
                  <a:latin typeface="Times New Roman" panose="02020603050405020304" pitchFamily="18" charset="0"/>
                  <a:cs typeface="Times New Roman" panose="02020603050405020304" pitchFamily="18" charset="0"/>
                </a:rPr>
                <a:t>+ Tác giả nhấn mạnh ý kiến bằng cách </a:t>
              </a:r>
              <a:r>
                <a:rPr lang="vi-VN" sz="3200" b="1">
                  <a:latin typeface="Times New Roman" panose="02020603050405020304" pitchFamily="18" charset="0"/>
                  <a:cs typeface="Times New Roman" panose="02020603050405020304" pitchFamily="18" charset="0"/>
                </a:rPr>
                <a:t>khẳng định và có sự tăng tiến</a:t>
              </a:r>
              <a:r>
                <a:rPr lang="vi-VN" sz="3200">
                  <a:latin typeface="Times New Roman" panose="02020603050405020304" pitchFamily="18" charset="0"/>
                  <a:cs typeface="Times New Roman" panose="02020603050405020304" pitchFamily="18" charset="0"/>
                </a:rPr>
                <a:t>: “</a:t>
              </a:r>
              <a:r>
                <a:rPr lang="vi-VN" sz="3200" i="1">
                  <a:latin typeface="Times New Roman" panose="02020603050405020304" pitchFamily="18" charset="0"/>
                  <a:cs typeface="Times New Roman" panose="02020603050405020304" pitchFamily="18" charset="0"/>
                </a:rPr>
                <a:t>Tôi cho rằng không một thứ gì trên đời này...”; “không những thế tôi còn muốn nhắc lại nhiều lần như vậy”.</a:t>
              </a:r>
              <a:endParaRPr lang="en-GB" sz="3200">
                <a:latin typeface="Times New Roman" panose="02020603050405020304" pitchFamily="18" charset="0"/>
                <a:cs typeface="Times New Roman" panose="02020603050405020304" pitchFamily="18" charset="0"/>
              </a:endParaRPr>
            </a:p>
            <a:p>
              <a:pPr algn="just"/>
              <a:r>
                <a:rPr lang="vi-VN" sz="3200">
                  <a:latin typeface="Times New Roman" panose="02020603050405020304" pitchFamily="18" charset="0"/>
                  <a:cs typeface="Times New Roman" panose="02020603050405020304" pitchFamily="18" charset="0"/>
                </a:rPr>
                <a:t>+ </a:t>
              </a:r>
              <a:r>
                <a:rPr lang="vi-VN" sz="3200" smtClean="0">
                  <a:latin typeface="Times New Roman" panose="02020603050405020304" pitchFamily="18" charset="0"/>
                  <a:cs typeface="Times New Roman" panose="02020603050405020304" pitchFamily="18" charset="0"/>
                </a:rPr>
                <a:t>Ưu </a:t>
              </a:r>
              <a:r>
                <a:rPr lang="vi-VN" sz="3200">
                  <a:latin typeface="Times New Roman" panose="02020603050405020304" pitchFamily="18" charset="0"/>
                  <a:cs typeface="Times New Roman" panose="02020603050405020304" pitchFamily="18" charset="0"/>
                </a:rPr>
                <a:t>điểm: nhấn mạnh một cách dứt khoát, rõ ràng, mạnh mẽ ý kiến, khẳng định thái độ tin tưởng của người viết, làm tăng sức thuyết phục cho ngừời đọc</a:t>
              </a:r>
              <a:endParaRPr lang="en-GB" sz="3200">
                <a:latin typeface="Times New Roman" panose="02020603050405020304" pitchFamily="18" charset="0"/>
                <a:cs typeface="Times New Roman" panose="02020603050405020304" pitchFamily="18" charset="0"/>
              </a:endParaRPr>
            </a:p>
          </p:txBody>
        </p:sp>
      </p:grpSp>
      <p:grpSp>
        <p:nvGrpSpPr>
          <p:cNvPr id="6" name="Group 6"/>
          <p:cNvGrpSpPr/>
          <p:nvPr/>
        </p:nvGrpSpPr>
        <p:grpSpPr>
          <a:xfrm>
            <a:off x="304800" y="440692"/>
            <a:ext cx="5838768" cy="2927543"/>
            <a:chOff x="0" y="0"/>
            <a:chExt cx="1515886" cy="295904"/>
          </a:xfrm>
          <a:scene3d>
            <a:camera prst="orthographicFront">
              <a:rot lat="0" lon="0" rev="0"/>
            </a:camera>
            <a:lightRig rig="glow" dir="t">
              <a:rot lat="0" lon="0" rev="14100000"/>
            </a:lightRig>
          </a:scene3d>
        </p:grpSpPr>
        <p:sp>
          <p:nvSpPr>
            <p:cNvPr id="7" name="Freeform 7"/>
            <p:cNvSpPr/>
            <p:nvPr/>
          </p:nvSpPr>
          <p:spPr>
            <a:xfrm>
              <a:off x="0" y="0"/>
              <a:ext cx="1512805" cy="295904"/>
            </a:xfrm>
            <a:custGeom>
              <a:avLst/>
              <a:gdLst/>
              <a:ahLst/>
              <a:cxnLst/>
              <a:rect l="l" t="t" r="r" b="b"/>
              <a:pathLst>
                <a:path w="1512805" h="295904">
                  <a:moveTo>
                    <a:pt x="1306631" y="0"/>
                  </a:moveTo>
                  <a:lnTo>
                    <a:pt x="6054" y="0"/>
                  </a:lnTo>
                  <a:cubicBezTo>
                    <a:pt x="4449" y="0"/>
                    <a:pt x="2909" y="638"/>
                    <a:pt x="1773" y="1773"/>
                  </a:cubicBezTo>
                  <a:cubicBezTo>
                    <a:pt x="638" y="2909"/>
                    <a:pt x="0" y="4449"/>
                    <a:pt x="0" y="6054"/>
                  </a:cubicBezTo>
                  <a:lnTo>
                    <a:pt x="0" y="289850"/>
                  </a:lnTo>
                  <a:cubicBezTo>
                    <a:pt x="0" y="291456"/>
                    <a:pt x="638" y="292996"/>
                    <a:pt x="1773" y="294131"/>
                  </a:cubicBezTo>
                  <a:cubicBezTo>
                    <a:pt x="2909" y="295267"/>
                    <a:pt x="4449" y="295904"/>
                    <a:pt x="6054" y="295904"/>
                  </a:cubicBezTo>
                  <a:lnTo>
                    <a:pt x="1306631" y="295904"/>
                  </a:lnTo>
                  <a:cubicBezTo>
                    <a:pt x="1310566" y="295904"/>
                    <a:pt x="1314400" y="294657"/>
                    <a:pt x="1317580" y="292341"/>
                  </a:cubicBezTo>
                  <a:lnTo>
                    <a:pt x="1510991" y="151516"/>
                  </a:lnTo>
                  <a:cubicBezTo>
                    <a:pt x="1512131" y="150686"/>
                    <a:pt x="1512805" y="149362"/>
                    <a:pt x="1512805" y="147952"/>
                  </a:cubicBezTo>
                  <a:cubicBezTo>
                    <a:pt x="1512805" y="146543"/>
                    <a:pt x="1512131" y="145218"/>
                    <a:pt x="1510991" y="144388"/>
                  </a:cubicBezTo>
                  <a:lnTo>
                    <a:pt x="1317580" y="3564"/>
                  </a:lnTo>
                  <a:cubicBezTo>
                    <a:pt x="1314400" y="1248"/>
                    <a:pt x="1310566" y="0"/>
                    <a:pt x="1306631" y="0"/>
                  </a:cubicBezTo>
                  <a:close/>
                </a:path>
              </a:pathLst>
            </a:custGeom>
            <a:solidFill>
              <a:srgbClr val="F1C9B4"/>
            </a:solidFill>
            <a:ln w="28575" cap="sq">
              <a:noFill/>
              <a:prstDash val="solid"/>
              <a:miter/>
            </a:ln>
            <a:effectLst/>
            <a:sp3d prstMaterial="softEdge">
              <a:bevelT w="127000" prst="artDeco"/>
            </a:sp3d>
          </p:spPr>
        </p:sp>
        <p:sp>
          <p:nvSpPr>
            <p:cNvPr id="8" name="TextBox 8"/>
            <p:cNvSpPr txBox="1"/>
            <p:nvPr/>
          </p:nvSpPr>
          <p:spPr>
            <a:xfrm>
              <a:off x="0" y="38100"/>
              <a:ext cx="1401586" cy="257804"/>
            </a:xfrm>
            <a:prstGeom prst="rect">
              <a:avLst/>
            </a:prstGeom>
            <a:ln>
              <a:noFill/>
            </a:ln>
            <a:effectLst/>
            <a:sp3d prstMaterial="softEdge">
              <a:bevelT w="127000" prst="artDeco"/>
            </a:sp3d>
          </p:spPr>
          <p:txBody>
            <a:bodyPr lIns="127000" tIns="127000" rIns="127000" bIns="127000" rtlCol="0" anchor="ctr"/>
            <a:lstStyle/>
            <a:p>
              <a:pPr>
                <a:lnSpc>
                  <a:spcPts val="2939"/>
                </a:lnSpc>
              </a:pPr>
              <a:endParaRPr lang="en-US" sz="2799">
                <a:solidFill>
                  <a:srgbClr val="000000"/>
                </a:solidFill>
                <a:latin typeface="Garet Bold"/>
                <a:ea typeface="Garet Bold"/>
                <a:cs typeface="Garet Bold"/>
                <a:sym typeface="Garet Bold"/>
              </a:endParaRPr>
            </a:p>
          </p:txBody>
        </p:sp>
      </p:grpSp>
      <p:grpSp>
        <p:nvGrpSpPr>
          <p:cNvPr id="12" name="Group 12"/>
          <p:cNvGrpSpPr/>
          <p:nvPr/>
        </p:nvGrpSpPr>
        <p:grpSpPr>
          <a:xfrm>
            <a:off x="7464349" y="5219700"/>
            <a:ext cx="10366449" cy="3808809"/>
            <a:chOff x="0" y="0"/>
            <a:chExt cx="2580625" cy="781563"/>
          </a:xfrm>
          <a:scene3d>
            <a:camera prst="orthographicFront">
              <a:rot lat="0" lon="0" rev="0"/>
            </a:camera>
            <a:lightRig rig="glow" dir="t">
              <a:rot lat="0" lon="0" rev="14100000"/>
            </a:lightRig>
          </a:scene3d>
        </p:grpSpPr>
        <p:sp>
          <p:nvSpPr>
            <p:cNvPr id="13" name="Freeform 13"/>
            <p:cNvSpPr/>
            <p:nvPr/>
          </p:nvSpPr>
          <p:spPr>
            <a:xfrm>
              <a:off x="0" y="0"/>
              <a:ext cx="2580625" cy="781563"/>
            </a:xfrm>
            <a:custGeom>
              <a:avLst/>
              <a:gdLst/>
              <a:ahLst/>
              <a:cxnLst/>
              <a:rect l="l" t="t" r="r" b="b"/>
              <a:pathLst>
                <a:path w="2580625" h="781563">
                  <a:moveTo>
                    <a:pt x="3556" y="0"/>
                  </a:moveTo>
                  <a:lnTo>
                    <a:pt x="2577069" y="0"/>
                  </a:lnTo>
                  <a:cubicBezTo>
                    <a:pt x="2579033" y="0"/>
                    <a:pt x="2580625" y="1592"/>
                    <a:pt x="2580625" y="3556"/>
                  </a:cubicBezTo>
                  <a:lnTo>
                    <a:pt x="2580625" y="778007"/>
                  </a:lnTo>
                  <a:cubicBezTo>
                    <a:pt x="2580625" y="778950"/>
                    <a:pt x="2580250" y="779855"/>
                    <a:pt x="2579583" y="780522"/>
                  </a:cubicBezTo>
                  <a:cubicBezTo>
                    <a:pt x="2578916" y="781189"/>
                    <a:pt x="2578012" y="781563"/>
                    <a:pt x="2577069" y="781563"/>
                  </a:cubicBezTo>
                  <a:lnTo>
                    <a:pt x="3556" y="781563"/>
                  </a:lnTo>
                  <a:cubicBezTo>
                    <a:pt x="1592" y="781563"/>
                    <a:pt x="0" y="779971"/>
                    <a:pt x="0" y="778007"/>
                  </a:cubicBezTo>
                  <a:lnTo>
                    <a:pt x="0" y="3556"/>
                  </a:lnTo>
                  <a:cubicBezTo>
                    <a:pt x="0" y="2613"/>
                    <a:pt x="375" y="1709"/>
                    <a:pt x="1042" y="1042"/>
                  </a:cubicBezTo>
                  <a:cubicBezTo>
                    <a:pt x="1709" y="375"/>
                    <a:pt x="2613" y="0"/>
                    <a:pt x="3556" y="0"/>
                  </a:cubicBezTo>
                  <a:close/>
                </a:path>
              </a:pathLst>
            </a:custGeom>
            <a:solidFill>
              <a:srgbClr val="F5D5D1"/>
            </a:solidFill>
            <a:ln w="28575" cap="sq">
              <a:noFill/>
              <a:prstDash val="solid"/>
              <a:miter/>
            </a:ln>
            <a:effectLst/>
            <a:sp3d prstMaterial="softEdge">
              <a:bevelT w="127000" prst="artDeco"/>
            </a:sp3d>
          </p:spPr>
        </p:sp>
        <p:sp>
          <p:nvSpPr>
            <p:cNvPr id="14" name="TextBox 14"/>
            <p:cNvSpPr txBox="1"/>
            <p:nvPr/>
          </p:nvSpPr>
          <p:spPr>
            <a:xfrm>
              <a:off x="0" y="-38100"/>
              <a:ext cx="2580625" cy="819663"/>
            </a:xfrm>
            <a:prstGeom prst="rect">
              <a:avLst/>
            </a:prstGeom>
            <a:ln>
              <a:noFill/>
            </a:ln>
            <a:effectLst/>
            <a:sp3d prstMaterial="softEdge">
              <a:bevelT w="127000" prst="artDeco"/>
            </a:sp3d>
          </p:spPr>
          <p:txBody>
            <a:bodyPr lIns="20239" tIns="20239" rIns="20239" bIns="20239" rtlCol="0" anchor="ctr"/>
            <a:lstStyle/>
            <a:p>
              <a:pPr marL="259080" lvl="1">
                <a:lnSpc>
                  <a:spcPts val="3359"/>
                </a:lnSpc>
              </a:pPr>
              <a:endParaRPr lang="en-US" sz="2400">
                <a:solidFill>
                  <a:srgbClr val="000000"/>
                </a:solidFill>
                <a:latin typeface="Garet Light"/>
                <a:ea typeface="Garet Light"/>
                <a:cs typeface="Garet Light"/>
                <a:sym typeface="Garet Light"/>
              </a:endParaRPr>
            </a:p>
          </p:txBody>
        </p:sp>
      </p:grpSp>
      <p:sp>
        <p:nvSpPr>
          <p:cNvPr id="16" name="Freeform 16"/>
          <p:cNvSpPr/>
          <p:nvPr/>
        </p:nvSpPr>
        <p:spPr>
          <a:xfrm rot="16200000">
            <a:off x="4893621" y="6457779"/>
            <a:ext cx="3808811" cy="1332651"/>
          </a:xfrm>
          <a:custGeom>
            <a:avLst/>
            <a:gdLst/>
            <a:ahLst/>
            <a:cxnLst/>
            <a:rect l="l" t="t" r="r" b="b"/>
            <a:pathLst>
              <a:path w="781563" h="215504">
                <a:moveTo>
                  <a:pt x="11743" y="0"/>
                </a:moveTo>
                <a:lnTo>
                  <a:pt x="769821" y="0"/>
                </a:lnTo>
                <a:cubicBezTo>
                  <a:pt x="772935" y="0"/>
                  <a:pt x="775922" y="1237"/>
                  <a:pt x="778124" y="3439"/>
                </a:cubicBezTo>
                <a:cubicBezTo>
                  <a:pt x="780326" y="5642"/>
                  <a:pt x="781563" y="8629"/>
                  <a:pt x="781563" y="11743"/>
                </a:cubicBezTo>
                <a:lnTo>
                  <a:pt x="781563" y="203761"/>
                </a:lnTo>
                <a:cubicBezTo>
                  <a:pt x="781563" y="206876"/>
                  <a:pt x="780326" y="209862"/>
                  <a:pt x="778124" y="212065"/>
                </a:cubicBezTo>
                <a:cubicBezTo>
                  <a:pt x="775922" y="214267"/>
                  <a:pt x="772935" y="215504"/>
                  <a:pt x="769821" y="215504"/>
                </a:cubicBezTo>
                <a:lnTo>
                  <a:pt x="11743" y="215504"/>
                </a:lnTo>
                <a:cubicBezTo>
                  <a:pt x="8629" y="215504"/>
                  <a:pt x="5642" y="214267"/>
                  <a:pt x="3439" y="212065"/>
                </a:cubicBezTo>
                <a:cubicBezTo>
                  <a:pt x="1237" y="209862"/>
                  <a:pt x="0" y="206876"/>
                  <a:pt x="0" y="203761"/>
                </a:cubicBezTo>
                <a:lnTo>
                  <a:pt x="0" y="11743"/>
                </a:lnTo>
                <a:cubicBezTo>
                  <a:pt x="0" y="8629"/>
                  <a:pt x="1237" y="5642"/>
                  <a:pt x="3439" y="3439"/>
                </a:cubicBezTo>
                <a:cubicBezTo>
                  <a:pt x="5642" y="1237"/>
                  <a:pt x="8629" y="0"/>
                  <a:pt x="11743" y="0"/>
                </a:cubicBezTo>
                <a:close/>
              </a:path>
            </a:pathLst>
          </a:custGeom>
          <a:solidFill>
            <a:srgbClr val="F5D5D1"/>
          </a:solidFill>
          <a:ln w="28575" cap="sq">
            <a:noFill/>
            <a:prstDash val="solid"/>
            <a:miter/>
          </a:ln>
          <a:effectLst/>
          <a:scene3d>
            <a:camera prst="orthographicFront">
              <a:rot lat="0" lon="0" rev="0"/>
            </a:camera>
            <a:lightRig rig="glow" dir="t">
              <a:rot lat="0" lon="0" rev="14100000"/>
            </a:lightRig>
          </a:scene3d>
          <a:sp3d prstMaterial="softEdge">
            <a:bevelT w="127000" prst="artDeco"/>
          </a:sp3d>
        </p:spPr>
      </p:sp>
      <p:sp>
        <p:nvSpPr>
          <p:cNvPr id="18" name="Freeform 18"/>
          <p:cNvSpPr/>
          <p:nvPr/>
        </p:nvSpPr>
        <p:spPr>
          <a:xfrm flipH="1" flipV="1">
            <a:off x="-3901521" y="3665082"/>
            <a:ext cx="9860442" cy="10043043"/>
          </a:xfrm>
          <a:custGeom>
            <a:avLst/>
            <a:gdLst/>
            <a:ahLst/>
            <a:cxnLst/>
            <a:rect l="l" t="t" r="r" b="b"/>
            <a:pathLst>
              <a:path w="9860442" h="10043043">
                <a:moveTo>
                  <a:pt x="9860442" y="10043043"/>
                </a:moveTo>
                <a:lnTo>
                  <a:pt x="0" y="10043043"/>
                </a:lnTo>
                <a:lnTo>
                  <a:pt x="0" y="0"/>
                </a:lnTo>
                <a:lnTo>
                  <a:pt x="9860442" y="0"/>
                </a:lnTo>
                <a:lnTo>
                  <a:pt x="9860442" y="10043043"/>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9" name="Freeform 19"/>
          <p:cNvSpPr/>
          <p:nvPr/>
        </p:nvSpPr>
        <p:spPr>
          <a:xfrm>
            <a:off x="2479557" y="3476325"/>
            <a:ext cx="1106576" cy="1166352"/>
          </a:xfrm>
          <a:custGeom>
            <a:avLst/>
            <a:gdLst/>
            <a:ahLst/>
            <a:cxnLst/>
            <a:rect l="l" t="t" r="r" b="b"/>
            <a:pathLst>
              <a:path w="1106576" h="1166352">
                <a:moveTo>
                  <a:pt x="0" y="0"/>
                </a:moveTo>
                <a:lnTo>
                  <a:pt x="1106577" y="0"/>
                </a:lnTo>
                <a:lnTo>
                  <a:pt x="1106577" y="1166352"/>
                </a:lnTo>
                <a:lnTo>
                  <a:pt x="0" y="1166352"/>
                </a:lnTo>
                <a:lnTo>
                  <a:pt x="0" y="0"/>
                </a:lnTo>
                <a:close/>
              </a:path>
            </a:pathLst>
          </a:custGeom>
          <a:blipFill>
            <a:blip r:embed="rId4"/>
            <a:stretch>
              <a:fillRect/>
            </a:stretch>
          </a:blipFill>
        </p:spPr>
      </p:sp>
      <p:sp>
        <p:nvSpPr>
          <p:cNvPr id="20" name="Freeform 20"/>
          <p:cNvSpPr/>
          <p:nvPr/>
        </p:nvSpPr>
        <p:spPr>
          <a:xfrm>
            <a:off x="-648015" y="7573281"/>
            <a:ext cx="2837694" cy="2910455"/>
          </a:xfrm>
          <a:custGeom>
            <a:avLst/>
            <a:gdLst/>
            <a:ahLst/>
            <a:cxnLst/>
            <a:rect l="l" t="t" r="r" b="b"/>
            <a:pathLst>
              <a:path w="2837694" h="2910455">
                <a:moveTo>
                  <a:pt x="0" y="0"/>
                </a:moveTo>
                <a:lnTo>
                  <a:pt x="2837693" y="0"/>
                </a:lnTo>
                <a:lnTo>
                  <a:pt x="2837693" y="2910455"/>
                </a:lnTo>
                <a:lnTo>
                  <a:pt x="0" y="2910455"/>
                </a:lnTo>
                <a:lnTo>
                  <a:pt x="0" y="0"/>
                </a:lnTo>
                <a:close/>
              </a:path>
            </a:pathLst>
          </a:custGeom>
          <a:blipFill>
            <a:blip r:embed="rId5"/>
            <a:stretch>
              <a:fillRect/>
            </a:stretch>
          </a:blipFill>
        </p:spPr>
      </p:sp>
      <p:sp>
        <p:nvSpPr>
          <p:cNvPr id="21" name="Freeform 21"/>
          <p:cNvSpPr/>
          <p:nvPr/>
        </p:nvSpPr>
        <p:spPr>
          <a:xfrm>
            <a:off x="3330303" y="6592625"/>
            <a:ext cx="2324164" cy="1685019"/>
          </a:xfrm>
          <a:custGeom>
            <a:avLst/>
            <a:gdLst/>
            <a:ahLst/>
            <a:cxnLst/>
            <a:rect l="l" t="t" r="r" b="b"/>
            <a:pathLst>
              <a:path w="2324164" h="1685019">
                <a:moveTo>
                  <a:pt x="0" y="0"/>
                </a:moveTo>
                <a:lnTo>
                  <a:pt x="2324164" y="0"/>
                </a:lnTo>
                <a:lnTo>
                  <a:pt x="2324164" y="1685019"/>
                </a:lnTo>
                <a:lnTo>
                  <a:pt x="0" y="1685019"/>
                </a:lnTo>
                <a:lnTo>
                  <a:pt x="0" y="0"/>
                </a:lnTo>
                <a:close/>
              </a:path>
            </a:pathLst>
          </a:custGeom>
          <a:blipFill>
            <a:blip r:embed="rId6"/>
            <a:stretch>
              <a:fillRect/>
            </a:stretch>
          </a:blipFill>
        </p:spPr>
      </p:sp>
      <p:sp>
        <p:nvSpPr>
          <p:cNvPr id="23" name="Freeform 3"/>
          <p:cNvSpPr/>
          <p:nvPr/>
        </p:nvSpPr>
        <p:spPr>
          <a:xfrm>
            <a:off x="6131701" y="793139"/>
            <a:ext cx="1474955" cy="3969359"/>
          </a:xfrm>
          <a:custGeom>
            <a:avLst/>
            <a:gdLst/>
            <a:ahLst/>
            <a:cxnLst/>
            <a:rect l="l" t="t" r="r" b="b"/>
            <a:pathLst>
              <a:path w="2796129" h="847389">
                <a:moveTo>
                  <a:pt x="3282" y="0"/>
                </a:moveTo>
                <a:lnTo>
                  <a:pt x="2792847" y="0"/>
                </a:lnTo>
                <a:cubicBezTo>
                  <a:pt x="2793717" y="0"/>
                  <a:pt x="2794552" y="346"/>
                  <a:pt x="2795168" y="961"/>
                </a:cubicBezTo>
                <a:cubicBezTo>
                  <a:pt x="2795783" y="1577"/>
                  <a:pt x="2796129" y="2412"/>
                  <a:pt x="2796129" y="3282"/>
                </a:cubicBezTo>
                <a:lnTo>
                  <a:pt x="2796129" y="844107"/>
                </a:lnTo>
                <a:cubicBezTo>
                  <a:pt x="2796129" y="844978"/>
                  <a:pt x="2795783" y="845813"/>
                  <a:pt x="2795168" y="846428"/>
                </a:cubicBezTo>
                <a:cubicBezTo>
                  <a:pt x="2794552" y="847044"/>
                  <a:pt x="2793717" y="847389"/>
                  <a:pt x="2792847" y="847389"/>
                </a:cubicBezTo>
                <a:lnTo>
                  <a:pt x="3282" y="847389"/>
                </a:lnTo>
                <a:cubicBezTo>
                  <a:pt x="1470" y="847389"/>
                  <a:pt x="0" y="845920"/>
                  <a:pt x="0" y="844107"/>
                </a:cubicBezTo>
                <a:lnTo>
                  <a:pt x="0" y="3282"/>
                </a:lnTo>
                <a:cubicBezTo>
                  <a:pt x="0" y="2412"/>
                  <a:pt x="346" y="1577"/>
                  <a:pt x="961" y="961"/>
                </a:cubicBezTo>
                <a:cubicBezTo>
                  <a:pt x="1577" y="346"/>
                  <a:pt x="2412" y="0"/>
                  <a:pt x="3282" y="0"/>
                </a:cubicBezTo>
                <a:close/>
              </a:path>
            </a:pathLst>
          </a:custGeom>
          <a:solidFill>
            <a:srgbClr val="F5E1B5"/>
          </a:solidFill>
          <a:ln w="28575" cap="sq">
            <a:noFill/>
            <a:prstDash val="solid"/>
            <a:miter/>
          </a:ln>
          <a:effectLst/>
          <a:scene3d>
            <a:camera prst="orthographicFront">
              <a:rot lat="0" lon="0" rev="0"/>
            </a:camera>
            <a:lightRig rig="glow" dir="t">
              <a:rot lat="0" lon="0" rev="14100000"/>
            </a:lightRig>
          </a:scene3d>
          <a:sp3d prstMaterial="softEdge">
            <a:bevelT w="127000" prst="artDeco"/>
          </a:sp3d>
        </p:spPr>
      </p:sp>
      <p:sp>
        <p:nvSpPr>
          <p:cNvPr id="24" name="Rectangle 23"/>
          <p:cNvSpPr/>
          <p:nvPr/>
        </p:nvSpPr>
        <p:spPr>
          <a:xfrm>
            <a:off x="6304481" y="1733848"/>
            <a:ext cx="1159870" cy="1569660"/>
          </a:xfrm>
          <a:prstGeom prst="rect">
            <a:avLst/>
          </a:prstGeom>
        </p:spPr>
        <p:txBody>
          <a:bodyPr wrap="square">
            <a:spAutoFit/>
          </a:bodyPr>
          <a:lstStyle/>
          <a:p>
            <a:pPr algn="ctr"/>
            <a:r>
              <a:rPr lang="vi-VN" sz="3200" b="1">
                <a:latin typeface="Times New Roman" panose="02020603050405020304" pitchFamily="18" charset="0"/>
                <a:ea typeface="Times New Roman" panose="02020603050405020304" pitchFamily="18" charset="0"/>
                <a:cs typeface="Times New Roman" panose="02020603050405020304" pitchFamily="18" charset="0"/>
              </a:rPr>
              <a:t>P</a:t>
            </a:r>
            <a:r>
              <a:rPr lang="vi-VN" sz="3200" b="1" smtClean="0">
                <a:latin typeface="Times New Roman" panose="02020603050405020304" pitchFamily="18" charset="0"/>
                <a:ea typeface="Times New Roman" panose="02020603050405020304" pitchFamily="18" charset="0"/>
                <a:cs typeface="Times New Roman" panose="02020603050405020304" pitchFamily="18" charset="0"/>
              </a:rPr>
              <a:t>hần </a:t>
            </a:r>
            <a:r>
              <a:rPr lang="vi-VN" sz="3200" b="1">
                <a:latin typeface="Times New Roman" panose="02020603050405020304" pitchFamily="18" charset="0"/>
                <a:ea typeface="Times New Roman" panose="02020603050405020304" pitchFamily="18" charset="0"/>
                <a:cs typeface="Times New Roman" panose="02020603050405020304" pitchFamily="18" charset="0"/>
              </a:rPr>
              <a:t>mở đầu</a:t>
            </a:r>
            <a:endParaRPr lang="en-GB" sz="3200">
              <a:latin typeface="Times New Roman" panose="02020603050405020304" pitchFamily="18" charset="0"/>
              <a:cs typeface="Times New Roman" panose="02020603050405020304" pitchFamily="18" charset="0"/>
            </a:endParaRPr>
          </a:p>
        </p:txBody>
      </p:sp>
      <p:sp>
        <p:nvSpPr>
          <p:cNvPr id="25" name="Rectangle 24"/>
          <p:cNvSpPr/>
          <p:nvPr/>
        </p:nvSpPr>
        <p:spPr>
          <a:xfrm>
            <a:off x="6112940" y="6339274"/>
            <a:ext cx="1197391" cy="1569660"/>
          </a:xfrm>
          <a:prstGeom prst="rect">
            <a:avLst/>
          </a:prstGeom>
        </p:spPr>
        <p:txBody>
          <a:bodyPr wrap="square">
            <a:spAutoFit/>
          </a:bodyPr>
          <a:lstStyle/>
          <a:p>
            <a:pPr algn="ctr"/>
            <a:r>
              <a:rPr lang="vi-VN" sz="3200" b="1">
                <a:latin typeface="Times New Roman" panose="02020603050405020304" pitchFamily="18" charset="0"/>
                <a:ea typeface="Times New Roman" panose="02020603050405020304" pitchFamily="18" charset="0"/>
                <a:cs typeface="Times New Roman" panose="02020603050405020304" pitchFamily="18" charset="0"/>
              </a:rPr>
              <a:t>P</a:t>
            </a:r>
            <a:r>
              <a:rPr lang="vi-VN" sz="3200" b="1" smtClean="0">
                <a:latin typeface="Times New Roman" panose="02020603050405020304" pitchFamily="18" charset="0"/>
                <a:ea typeface="Times New Roman" panose="02020603050405020304" pitchFamily="18" charset="0"/>
                <a:cs typeface="Times New Roman" panose="02020603050405020304" pitchFamily="18" charset="0"/>
              </a:rPr>
              <a:t>hần </a:t>
            </a:r>
            <a:r>
              <a:rPr lang="vi-VN" sz="3200" b="1">
                <a:latin typeface="Times New Roman" panose="02020603050405020304" pitchFamily="18" charset="0"/>
                <a:ea typeface="Times New Roman" panose="02020603050405020304" pitchFamily="18" charset="0"/>
                <a:cs typeface="Times New Roman" panose="02020603050405020304" pitchFamily="18" charset="0"/>
              </a:rPr>
              <a:t>kết thúc</a:t>
            </a:r>
            <a:endParaRPr lang="en-GB" sz="3200">
              <a:latin typeface="Times New Roman" panose="02020603050405020304" pitchFamily="18" charset="0"/>
              <a:cs typeface="Times New Roman" panose="02020603050405020304" pitchFamily="18" charset="0"/>
            </a:endParaRPr>
          </a:p>
        </p:txBody>
      </p:sp>
      <p:sp>
        <p:nvSpPr>
          <p:cNvPr id="26" name="Rectangle 25"/>
          <p:cNvSpPr/>
          <p:nvPr/>
        </p:nvSpPr>
        <p:spPr>
          <a:xfrm>
            <a:off x="7637131" y="5354389"/>
            <a:ext cx="9888868" cy="3539430"/>
          </a:xfrm>
          <a:prstGeom prst="rect">
            <a:avLst/>
          </a:prstGeom>
        </p:spPr>
        <p:txBody>
          <a:bodyPr wrap="square">
            <a:spAutoFit/>
          </a:bodyPr>
          <a:lstStyle/>
          <a:p>
            <a:pPr algn="just">
              <a:spcAft>
                <a:spcPts val="0"/>
              </a:spcAft>
            </a:pPr>
            <a:r>
              <a:rPr lang="vi-VN" sz="3200" smtClean="0">
                <a:latin typeface="Times New Roman" panose="02020603050405020304" pitchFamily="18" charset="0"/>
                <a:ea typeface="Times New Roman" panose="02020603050405020304" pitchFamily="18" charset="0"/>
                <a:cs typeface="Times New Roman" panose="02020603050405020304" pitchFamily="18" charset="0"/>
              </a:rPr>
              <a:t>Được </a:t>
            </a:r>
            <a:r>
              <a:rPr lang="vi-VN" sz="3200">
                <a:latin typeface="Times New Roman" panose="02020603050405020304" pitchFamily="18" charset="0"/>
                <a:ea typeface="Times New Roman" panose="02020603050405020304" pitchFamily="18" charset="0"/>
                <a:cs typeface="Times New Roman" panose="02020603050405020304" pitchFamily="18" charset="0"/>
              </a:rPr>
              <a:t>thể hiện </a:t>
            </a:r>
            <a:r>
              <a:rPr lang="vi-VN" sz="3200" smtClean="0">
                <a:latin typeface="Times New Roman" panose="02020603050405020304" pitchFamily="18" charset="0"/>
                <a:ea typeface="Times New Roman" panose="02020603050405020304" pitchFamily="18" charset="0"/>
                <a:cs typeface="Times New Roman" panose="02020603050405020304" pitchFamily="18" charset="0"/>
              </a:rPr>
              <a:t>qua </a:t>
            </a:r>
            <a:r>
              <a:rPr lang="vi-VN" sz="3200">
                <a:latin typeface="Times New Roman" panose="02020603050405020304" pitchFamily="18" charset="0"/>
                <a:ea typeface="Times New Roman" panose="02020603050405020304" pitchFamily="18" charset="0"/>
                <a:cs typeface="Times New Roman" panose="02020603050405020304" pitchFamily="18" charset="0"/>
              </a:rPr>
              <a:t>giọng điệu giàu cảm xúc, biểu hiện trực tiếp qua:</a:t>
            </a:r>
            <a:endParaRPr lang="en-GB" sz="3200">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pPr>
            <a:r>
              <a:rPr lang="vi-VN" sz="3200" b="1">
                <a:latin typeface="Times New Roman" panose="02020603050405020304" pitchFamily="18" charset="0"/>
                <a:ea typeface="Times New Roman" panose="02020603050405020304" pitchFamily="18" charset="0"/>
                <a:cs typeface="Times New Roman" panose="02020603050405020304" pitchFamily="18" charset="0"/>
              </a:rPr>
              <a:t>+ </a:t>
            </a:r>
            <a:r>
              <a:rPr lang="vi-VN" sz="3200" b="1" smtClean="0">
                <a:latin typeface="Times New Roman" panose="02020603050405020304" pitchFamily="18" charset="0"/>
                <a:ea typeface="Times New Roman" panose="02020603050405020304" pitchFamily="18" charset="0"/>
                <a:cs typeface="Times New Roman" panose="02020603050405020304" pitchFamily="18" charset="0"/>
              </a:rPr>
              <a:t>Kiểu </a:t>
            </a:r>
            <a:r>
              <a:rPr lang="vi-VN" sz="3200" b="1">
                <a:latin typeface="Times New Roman" panose="02020603050405020304" pitchFamily="18" charset="0"/>
                <a:ea typeface="Times New Roman" panose="02020603050405020304" pitchFamily="18" charset="0"/>
                <a:cs typeface="Times New Roman" panose="02020603050405020304" pitchFamily="18" charset="0"/>
              </a:rPr>
              <a:t>câu cảm thán: </a:t>
            </a:r>
            <a:r>
              <a:rPr lang="vi-VN" sz="3200" i="1">
                <a:latin typeface="Times New Roman" panose="02020603050405020304" pitchFamily="18" charset="0"/>
                <a:ea typeface="Times New Roman" panose="02020603050405020304" pitchFamily="18" charset="0"/>
                <a:cs typeface="Times New Roman" panose="02020603050405020304" pitchFamily="18" charset="0"/>
              </a:rPr>
              <a:t>“Cũng giống như những điều mà chúng ta đều biết, ...kết quả nghiên cứu khoa học!”; “Khoa học muôn năm!”</a:t>
            </a:r>
            <a:endParaRPr lang="en-GB" sz="3200">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pPr>
            <a:r>
              <a:rPr lang="vi-VN" sz="3200" smtClean="0">
                <a:latin typeface="Times New Roman" panose="02020603050405020304" pitchFamily="18" charset="0"/>
                <a:ea typeface="Times New Roman" panose="02020603050405020304" pitchFamily="18" charset="0"/>
                <a:cs typeface="Times New Roman" panose="02020603050405020304" pitchFamily="18" charset="0"/>
              </a:rPr>
              <a:t>+ </a:t>
            </a:r>
            <a:r>
              <a:rPr lang="vi-VN" sz="3200" b="1">
                <a:latin typeface="Times New Roman" panose="02020603050405020304" pitchFamily="18" charset="0"/>
                <a:ea typeface="Times New Roman" panose="02020603050405020304" pitchFamily="18" charset="0"/>
                <a:cs typeface="Times New Roman" panose="02020603050405020304" pitchFamily="18" charset="0"/>
              </a:rPr>
              <a:t>Các cụm từ được lặp đi lặp lại có ý nhấn mạnh:</a:t>
            </a:r>
            <a:r>
              <a:rPr lang="vi-VN" sz="3200" i="1">
                <a:latin typeface="Times New Roman" panose="02020603050405020304" pitchFamily="18" charset="0"/>
                <a:ea typeface="Times New Roman" panose="02020603050405020304" pitchFamily="18" charset="0"/>
                <a:cs typeface="Times New Roman" panose="02020603050405020304" pitchFamily="18" charset="0"/>
              </a:rPr>
              <a:t> “không có thứ gì”; “chẳng có thứ gì”.</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5" name="Rectangle 4"/>
          <p:cNvSpPr/>
          <p:nvPr/>
        </p:nvSpPr>
        <p:spPr>
          <a:xfrm>
            <a:off x="466067" y="679931"/>
            <a:ext cx="4840253" cy="2308324"/>
          </a:xfrm>
          <a:prstGeom prst="rect">
            <a:avLst/>
          </a:prstGeom>
        </p:spPr>
        <p:txBody>
          <a:bodyPr wrap="square">
            <a:spAutoFit/>
          </a:bodyPr>
          <a:lstStyle/>
          <a:p>
            <a:pPr lvl="0" algn="just"/>
            <a:r>
              <a:rPr lang="vi-VN" sz="3600" b="1">
                <a:solidFill>
                  <a:prstClr val="black"/>
                </a:solidFill>
                <a:latin typeface="Times New Roman" panose="02020603050405020304" pitchFamily="18" charset="0"/>
                <a:cs typeface="Times New Roman" panose="02020603050405020304" pitchFamily="18" charset="0"/>
              </a:rPr>
              <a:t>Nhận xét về cách thể hiện quan điểm, thái độ của tác giả ở phần mở đầu và phần kết thúc</a:t>
            </a:r>
            <a:endParaRPr lang="en-US" sz="3600">
              <a:solidFill>
                <a:srgbClr val="000000"/>
              </a:solidFill>
              <a:latin typeface="Times New Roman" panose="02020603050405020304" pitchFamily="18" charset="0"/>
              <a:ea typeface="Garet Bold"/>
              <a:cs typeface="Times New Roman" panose="02020603050405020304" pitchFamily="18" charset="0"/>
              <a:sym typeface="Garet Bold"/>
            </a:endParaRPr>
          </a:p>
        </p:txBody>
      </p:sp>
    </p:spTree>
    <p:extLst>
      <p:ext uri="{BB962C8B-B14F-4D97-AF65-F5344CB8AC3E}">
        <p14:creationId xmlns:p14="http://schemas.microsoft.com/office/powerpoint/2010/main" val="12420603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1000"/>
                                        <p:tgtEl>
                                          <p:spTgt spid="24"/>
                                        </p:tgtEl>
                                      </p:cBhvr>
                                    </p:animEffect>
                                    <p:anim calcmode="lin" valueType="num">
                                      <p:cBhvr>
                                        <p:cTn id="16" dur="1000" fill="hold"/>
                                        <p:tgtEl>
                                          <p:spTgt spid="24"/>
                                        </p:tgtEl>
                                        <p:attrNameLst>
                                          <p:attrName>ppt_x</p:attrName>
                                        </p:attrNameLst>
                                      </p:cBhvr>
                                      <p:tavLst>
                                        <p:tav tm="0">
                                          <p:val>
                                            <p:strVal val="#ppt_x"/>
                                          </p:val>
                                        </p:tav>
                                        <p:tav tm="100000">
                                          <p:val>
                                            <p:strVal val="#ppt_x"/>
                                          </p:val>
                                        </p:tav>
                                      </p:tavLst>
                                    </p:anim>
                                    <p:anim calcmode="lin" valueType="num">
                                      <p:cBhvr>
                                        <p:cTn id="17" dur="1000" fill="hold"/>
                                        <p:tgtEl>
                                          <p:spTgt spid="24"/>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1000"/>
                                        <p:tgtEl>
                                          <p:spTgt spid="23"/>
                                        </p:tgtEl>
                                      </p:cBhvr>
                                    </p:animEffect>
                                    <p:anim calcmode="lin" valueType="num">
                                      <p:cBhvr>
                                        <p:cTn id="21" dur="1000" fill="hold"/>
                                        <p:tgtEl>
                                          <p:spTgt spid="23"/>
                                        </p:tgtEl>
                                        <p:attrNameLst>
                                          <p:attrName>ppt_x</p:attrName>
                                        </p:attrNameLst>
                                      </p:cBhvr>
                                      <p:tavLst>
                                        <p:tav tm="0">
                                          <p:val>
                                            <p:strVal val="#ppt_x"/>
                                          </p:val>
                                        </p:tav>
                                        <p:tav tm="100000">
                                          <p:val>
                                            <p:strVal val="#ppt_x"/>
                                          </p:val>
                                        </p:tav>
                                      </p:tavLst>
                                    </p:anim>
                                    <p:anim calcmode="lin" valueType="num">
                                      <p:cBhvr>
                                        <p:cTn id="22"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inVertical)">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barn(inVertical)">
                                      <p:cBhvr>
                                        <p:cTn id="32" dur="500"/>
                                        <p:tgtEl>
                                          <p:spTgt spid="25"/>
                                        </p:tgtEl>
                                      </p:cBhvr>
                                    </p:animEffect>
                                  </p:childTnLst>
                                </p:cTn>
                              </p:par>
                              <p:par>
                                <p:cTn id="33" presetID="16" presetClass="entr" presetSubtype="21"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barn(inVertical)">
                                      <p:cBhvr>
                                        <p:cTn id="35" dur="500"/>
                                        <p:tgtEl>
                                          <p:spTgt spid="16"/>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wipe(down)">
                                      <p:cBhvr>
                                        <p:cTn id="40" dur="500"/>
                                        <p:tgtEl>
                                          <p:spTgt spid="26"/>
                                        </p:tgtEl>
                                      </p:cBhvr>
                                    </p:animEffect>
                                  </p:childTnLst>
                                </p:cTn>
                              </p:par>
                              <p:par>
                                <p:cTn id="41" presetID="22" presetClass="entr" presetSubtype="4" fill="hold"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down)">
                                      <p:cBhvr>
                                        <p:cTn id="4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sp>
        <p:nvSpPr>
          <p:cNvPr id="5" name="Freeform 5"/>
          <p:cNvSpPr/>
          <p:nvPr/>
        </p:nvSpPr>
        <p:spPr>
          <a:xfrm>
            <a:off x="-1176833" y="-1387764"/>
            <a:ext cx="7015424" cy="6977159"/>
          </a:xfrm>
          <a:custGeom>
            <a:avLst/>
            <a:gdLst/>
            <a:ahLst/>
            <a:cxnLst/>
            <a:rect l="l" t="t" r="r" b="b"/>
            <a:pathLst>
              <a:path w="7015424" h="6977159">
                <a:moveTo>
                  <a:pt x="0" y="0"/>
                </a:moveTo>
                <a:lnTo>
                  <a:pt x="7015425" y="0"/>
                </a:lnTo>
                <a:lnTo>
                  <a:pt x="7015425" y="6977158"/>
                </a:lnTo>
                <a:lnTo>
                  <a:pt x="0" y="6977158"/>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grpSp>
        <p:nvGrpSpPr>
          <p:cNvPr id="6" name="Group 6"/>
          <p:cNvGrpSpPr/>
          <p:nvPr/>
        </p:nvGrpSpPr>
        <p:grpSpPr>
          <a:xfrm>
            <a:off x="5530791" y="470079"/>
            <a:ext cx="10833002" cy="2023086"/>
            <a:chOff x="56372" y="-129437"/>
            <a:chExt cx="1910867" cy="381069"/>
          </a:xfrm>
        </p:grpSpPr>
        <p:sp>
          <p:nvSpPr>
            <p:cNvPr id="7" name="Freeform 7"/>
            <p:cNvSpPr/>
            <p:nvPr/>
          </p:nvSpPr>
          <p:spPr>
            <a:xfrm>
              <a:off x="56372" y="-129437"/>
              <a:ext cx="1910867" cy="381069"/>
            </a:xfrm>
            <a:custGeom>
              <a:avLst/>
              <a:gdLst/>
              <a:ahLst/>
              <a:cxnLst/>
              <a:rect l="l" t="t" r="r" b="b"/>
              <a:pathLst>
                <a:path w="1910867" h="381069">
                  <a:moveTo>
                    <a:pt x="1704948" y="0"/>
                  </a:moveTo>
                  <a:lnTo>
                    <a:pt x="4798" y="0"/>
                  </a:lnTo>
                  <a:cubicBezTo>
                    <a:pt x="2148" y="0"/>
                    <a:pt x="0" y="2148"/>
                    <a:pt x="0" y="4798"/>
                  </a:cubicBezTo>
                  <a:lnTo>
                    <a:pt x="0" y="376271"/>
                  </a:lnTo>
                  <a:cubicBezTo>
                    <a:pt x="0" y="378921"/>
                    <a:pt x="2148" y="381069"/>
                    <a:pt x="4798" y="381069"/>
                  </a:cubicBezTo>
                  <a:lnTo>
                    <a:pt x="1704948" y="381069"/>
                  </a:lnTo>
                  <a:cubicBezTo>
                    <a:pt x="1708030" y="381069"/>
                    <a:pt x="1710997" y="379895"/>
                    <a:pt x="1713245" y="377787"/>
                  </a:cubicBezTo>
                  <a:lnTo>
                    <a:pt x="1909446" y="193816"/>
                  </a:lnTo>
                  <a:cubicBezTo>
                    <a:pt x="1910353" y="192966"/>
                    <a:pt x="1910867" y="191778"/>
                    <a:pt x="1910867" y="190534"/>
                  </a:cubicBezTo>
                  <a:cubicBezTo>
                    <a:pt x="1910867" y="189291"/>
                    <a:pt x="1910353" y="188103"/>
                    <a:pt x="1909446" y="187253"/>
                  </a:cubicBezTo>
                  <a:lnTo>
                    <a:pt x="1713245" y="3282"/>
                  </a:lnTo>
                  <a:cubicBezTo>
                    <a:pt x="1710997" y="1173"/>
                    <a:pt x="1708030" y="0"/>
                    <a:pt x="1704948" y="0"/>
                  </a:cubicBezTo>
                  <a:close/>
                </a:path>
              </a:pathLst>
            </a:custGeom>
            <a:solidFill>
              <a:srgbClr val="F5D5D1"/>
            </a:solidFill>
            <a:ln w="28575" cap="sq">
              <a:noFill/>
              <a:prstDash val="solid"/>
              <a:miter/>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p>
        <p:sp>
          <p:nvSpPr>
            <p:cNvPr id="8" name="TextBox 8"/>
            <p:cNvSpPr txBox="1"/>
            <p:nvPr/>
          </p:nvSpPr>
          <p:spPr>
            <a:xfrm>
              <a:off x="169814" y="-102174"/>
              <a:ext cx="1578226" cy="314394"/>
            </a:xfrm>
            <a:prstGeom prst="rect">
              <a:avLst/>
            </a:prstGeom>
          </p:spPr>
          <p:txBody>
            <a:bodyPr lIns="127000" tIns="127000" rIns="127000" bIns="127000" rtlCol="0" anchor="ctr"/>
            <a:lstStyle/>
            <a:p>
              <a:pPr algn="ctr"/>
              <a:r>
                <a:rPr lang="vi-VN" sz="5400" b="1">
                  <a:latin typeface="Times New Roman" panose="02020603050405020304" pitchFamily="18" charset="0"/>
                  <a:cs typeface="Times New Roman" panose="02020603050405020304" pitchFamily="18" charset="0"/>
                </a:rPr>
                <a:t>2. L</a:t>
              </a:r>
              <a:r>
                <a:rPr lang="en-GB" sz="5400" b="1">
                  <a:latin typeface="Times New Roman" panose="02020603050405020304" pitchFamily="18" charset="0"/>
                  <a:cs typeface="Times New Roman" panose="02020603050405020304" pitchFamily="18" charset="0"/>
                </a:rPr>
                <a:t>uận đề và hệ thống </a:t>
              </a:r>
              <a:r>
                <a:rPr lang="vi-VN" sz="5400" b="1">
                  <a:latin typeface="Times New Roman" panose="02020603050405020304" pitchFamily="18" charset="0"/>
                  <a:cs typeface="Times New Roman" panose="02020603050405020304" pitchFamily="18" charset="0"/>
                </a:rPr>
                <a:t>luận điểm của VB</a:t>
              </a:r>
              <a:endParaRPr lang="en-GB" sz="5400">
                <a:latin typeface="Times New Roman" panose="02020603050405020304" pitchFamily="18" charset="0"/>
                <a:cs typeface="Times New Roman" panose="02020603050405020304" pitchFamily="18" charset="0"/>
              </a:endParaRPr>
            </a:p>
          </p:txBody>
        </p:sp>
      </p:grpSp>
      <p:sp>
        <p:nvSpPr>
          <p:cNvPr id="9" name="Freeform 9"/>
          <p:cNvSpPr/>
          <p:nvPr/>
        </p:nvSpPr>
        <p:spPr>
          <a:xfrm>
            <a:off x="1028700" y="6290113"/>
            <a:ext cx="528749" cy="525865"/>
          </a:xfrm>
          <a:custGeom>
            <a:avLst/>
            <a:gdLst/>
            <a:ahLst/>
            <a:cxnLst/>
            <a:rect l="l" t="t" r="r" b="b"/>
            <a:pathLst>
              <a:path w="528749" h="525865">
                <a:moveTo>
                  <a:pt x="0" y="0"/>
                </a:moveTo>
                <a:lnTo>
                  <a:pt x="528749" y="0"/>
                </a:lnTo>
                <a:lnTo>
                  <a:pt x="528749" y="525865"/>
                </a:lnTo>
                <a:lnTo>
                  <a:pt x="0" y="525865"/>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10" name="Freeform 10"/>
          <p:cNvSpPr/>
          <p:nvPr/>
        </p:nvSpPr>
        <p:spPr>
          <a:xfrm>
            <a:off x="16876334" y="5589394"/>
            <a:ext cx="765932" cy="761754"/>
          </a:xfrm>
          <a:custGeom>
            <a:avLst/>
            <a:gdLst/>
            <a:ahLst/>
            <a:cxnLst/>
            <a:rect l="l" t="t" r="r" b="b"/>
            <a:pathLst>
              <a:path w="765932" h="761754">
                <a:moveTo>
                  <a:pt x="0" y="0"/>
                </a:moveTo>
                <a:lnTo>
                  <a:pt x="765932" y="0"/>
                </a:lnTo>
                <a:lnTo>
                  <a:pt x="765932" y="761754"/>
                </a:lnTo>
                <a:lnTo>
                  <a:pt x="0" y="761754"/>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1" name="Freeform 11"/>
          <p:cNvSpPr/>
          <p:nvPr/>
        </p:nvSpPr>
        <p:spPr>
          <a:xfrm>
            <a:off x="15618352" y="8638231"/>
            <a:ext cx="2232004" cy="2219829"/>
          </a:xfrm>
          <a:custGeom>
            <a:avLst/>
            <a:gdLst/>
            <a:ahLst/>
            <a:cxnLst/>
            <a:rect l="l" t="t" r="r" b="b"/>
            <a:pathLst>
              <a:path w="2232004" h="2219829">
                <a:moveTo>
                  <a:pt x="0" y="0"/>
                </a:moveTo>
                <a:lnTo>
                  <a:pt x="2232003" y="0"/>
                </a:lnTo>
                <a:lnTo>
                  <a:pt x="2232003" y="2219829"/>
                </a:lnTo>
                <a:lnTo>
                  <a:pt x="0" y="2219829"/>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12" name="Freeform 12"/>
          <p:cNvSpPr/>
          <p:nvPr/>
        </p:nvSpPr>
        <p:spPr>
          <a:xfrm>
            <a:off x="4536328" y="-901664"/>
            <a:ext cx="1813217" cy="1803327"/>
          </a:xfrm>
          <a:custGeom>
            <a:avLst/>
            <a:gdLst/>
            <a:ahLst/>
            <a:cxnLst/>
            <a:rect l="l" t="t" r="r" b="b"/>
            <a:pathLst>
              <a:path w="1813217" h="1803327">
                <a:moveTo>
                  <a:pt x="0" y="0"/>
                </a:moveTo>
                <a:lnTo>
                  <a:pt x="1813217" y="0"/>
                </a:lnTo>
                <a:lnTo>
                  <a:pt x="1813217" y="1803327"/>
                </a:lnTo>
                <a:lnTo>
                  <a:pt x="0" y="1803327"/>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sp>
        <p:nvSpPr>
          <p:cNvPr id="13" name="Freeform 13"/>
          <p:cNvSpPr/>
          <p:nvPr/>
        </p:nvSpPr>
        <p:spPr>
          <a:xfrm>
            <a:off x="928865" y="8740252"/>
            <a:ext cx="2026841" cy="2015786"/>
          </a:xfrm>
          <a:custGeom>
            <a:avLst/>
            <a:gdLst/>
            <a:ahLst/>
            <a:cxnLst/>
            <a:rect l="l" t="t" r="r" b="b"/>
            <a:pathLst>
              <a:path w="2026841" h="2015786">
                <a:moveTo>
                  <a:pt x="0" y="0"/>
                </a:moveTo>
                <a:lnTo>
                  <a:pt x="2026841" y="0"/>
                </a:lnTo>
                <a:lnTo>
                  <a:pt x="2026841" y="2015786"/>
                </a:lnTo>
                <a:lnTo>
                  <a:pt x="0" y="2015786"/>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sp>
        <p:nvSpPr>
          <p:cNvPr id="14" name="Freeform 14"/>
          <p:cNvSpPr/>
          <p:nvPr/>
        </p:nvSpPr>
        <p:spPr>
          <a:xfrm>
            <a:off x="9345126" y="9165262"/>
            <a:ext cx="1172159" cy="1165766"/>
          </a:xfrm>
          <a:custGeom>
            <a:avLst/>
            <a:gdLst/>
            <a:ahLst/>
            <a:cxnLst/>
            <a:rect l="l" t="t" r="r" b="b"/>
            <a:pathLst>
              <a:path w="1172159" h="1165766">
                <a:moveTo>
                  <a:pt x="0" y="0"/>
                </a:moveTo>
                <a:lnTo>
                  <a:pt x="1172159" y="0"/>
                </a:lnTo>
                <a:lnTo>
                  <a:pt x="1172159" y="1165766"/>
                </a:lnTo>
                <a:lnTo>
                  <a:pt x="0" y="1165766"/>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sp>
      <p:sp>
        <p:nvSpPr>
          <p:cNvPr id="15" name="Freeform 15"/>
          <p:cNvSpPr/>
          <p:nvPr/>
        </p:nvSpPr>
        <p:spPr>
          <a:xfrm>
            <a:off x="13836761" y="2266945"/>
            <a:ext cx="1328887" cy="1321638"/>
          </a:xfrm>
          <a:custGeom>
            <a:avLst/>
            <a:gdLst/>
            <a:ahLst/>
            <a:cxnLst/>
            <a:rect l="l" t="t" r="r" b="b"/>
            <a:pathLst>
              <a:path w="1328887" h="1321638">
                <a:moveTo>
                  <a:pt x="0" y="0"/>
                </a:moveTo>
                <a:lnTo>
                  <a:pt x="1328887" y="0"/>
                </a:lnTo>
                <a:lnTo>
                  <a:pt x="1328887" y="1321638"/>
                </a:lnTo>
                <a:lnTo>
                  <a:pt x="0" y="1321638"/>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16" name="Freeform 16"/>
          <p:cNvSpPr/>
          <p:nvPr/>
        </p:nvSpPr>
        <p:spPr>
          <a:xfrm flipH="1">
            <a:off x="-28575" y="761875"/>
            <a:ext cx="4537457" cy="4898739"/>
          </a:xfrm>
          <a:custGeom>
            <a:avLst/>
            <a:gdLst/>
            <a:ahLst/>
            <a:cxnLst/>
            <a:rect l="l" t="t" r="r" b="b"/>
            <a:pathLst>
              <a:path w="4537457" h="4898739">
                <a:moveTo>
                  <a:pt x="4537457" y="0"/>
                </a:moveTo>
                <a:lnTo>
                  <a:pt x="0" y="0"/>
                </a:lnTo>
                <a:lnTo>
                  <a:pt x="0" y="4898738"/>
                </a:lnTo>
                <a:lnTo>
                  <a:pt x="4537457" y="4898738"/>
                </a:lnTo>
                <a:lnTo>
                  <a:pt x="4537457"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23" name="Freeform 23"/>
          <p:cNvSpPr/>
          <p:nvPr/>
        </p:nvSpPr>
        <p:spPr>
          <a:xfrm>
            <a:off x="15618352" y="-603298"/>
            <a:ext cx="1640948" cy="1631998"/>
          </a:xfrm>
          <a:custGeom>
            <a:avLst/>
            <a:gdLst/>
            <a:ahLst/>
            <a:cxnLst/>
            <a:rect l="l" t="t" r="r" b="b"/>
            <a:pathLst>
              <a:path w="1640948" h="1631998">
                <a:moveTo>
                  <a:pt x="0" y="0"/>
                </a:moveTo>
                <a:lnTo>
                  <a:pt x="1640948" y="0"/>
                </a:lnTo>
                <a:lnTo>
                  <a:pt x="1640948" y="1631998"/>
                </a:lnTo>
                <a:lnTo>
                  <a:pt x="0" y="1631998"/>
                </a:lnTo>
                <a:lnTo>
                  <a:pt x="0" y="0"/>
                </a:lnTo>
                <a:close/>
              </a:path>
            </a:pathLst>
          </a:custGeom>
          <a:blipFill>
            <a:blip r:embed="rId16">
              <a:extLst>
                <a:ext uri="{96DAC541-7B7A-43D3-8B79-37D633B846F1}">
                  <asvg:svgBlip xmlns:asvg="http://schemas.microsoft.com/office/drawing/2016/SVG/main" xmlns="" r:embed="rId17"/>
                </a:ext>
              </a:extLst>
            </a:blip>
            <a:stretch>
              <a:fillRect/>
            </a:stretch>
          </a:blipFill>
        </p:spPr>
      </p:sp>
      <p:sp>
        <p:nvSpPr>
          <p:cNvPr id="24" name="Freeform 24"/>
          <p:cNvSpPr/>
          <p:nvPr/>
        </p:nvSpPr>
        <p:spPr>
          <a:xfrm>
            <a:off x="2614744" y="6949670"/>
            <a:ext cx="1080075" cy="1074184"/>
          </a:xfrm>
          <a:custGeom>
            <a:avLst/>
            <a:gdLst/>
            <a:ahLst/>
            <a:cxnLst/>
            <a:rect l="l" t="t" r="r" b="b"/>
            <a:pathLst>
              <a:path w="1080075" h="1074184">
                <a:moveTo>
                  <a:pt x="0" y="0"/>
                </a:moveTo>
                <a:lnTo>
                  <a:pt x="1080075" y="0"/>
                </a:lnTo>
                <a:lnTo>
                  <a:pt x="1080075" y="1074184"/>
                </a:lnTo>
                <a:lnTo>
                  <a:pt x="0" y="1074184"/>
                </a:lnTo>
                <a:lnTo>
                  <a:pt x="0" y="0"/>
                </a:lnTo>
                <a:close/>
              </a:path>
            </a:pathLst>
          </a:custGeom>
          <a:blipFill>
            <a:blip r:embed="rId18">
              <a:extLst>
                <a:ext uri="{96DAC541-7B7A-43D3-8B79-37D633B846F1}">
                  <asvg:svgBlip xmlns:asvg="http://schemas.microsoft.com/office/drawing/2016/SVG/main" xmlns="" r:embed="rId19"/>
                </a:ext>
              </a:extLst>
            </a:blip>
            <a:stretch>
              <a:fillRect/>
            </a:stretch>
          </a:blipFill>
        </p:spPr>
      </p:sp>
      <p:graphicFrame>
        <p:nvGraphicFramePr>
          <p:cNvPr id="25" name="Table 24"/>
          <p:cNvGraphicFramePr>
            <a:graphicFrameLocks noGrp="1"/>
          </p:cNvGraphicFramePr>
          <p:nvPr>
            <p:extLst>
              <p:ext uri="{D42A27DB-BD31-4B8C-83A1-F6EECF244321}">
                <p14:modId xmlns:p14="http://schemas.microsoft.com/office/powerpoint/2010/main" val="269045433"/>
              </p:ext>
            </p:extLst>
          </p:nvPr>
        </p:nvGraphicFramePr>
        <p:xfrm>
          <a:off x="5934734" y="3446737"/>
          <a:ext cx="9305266" cy="5939028"/>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9305266">
                  <a:extLst>
                    <a:ext uri="{9D8B030D-6E8A-4147-A177-3AD203B41FA5}">
                      <a16:colId xmlns:a16="http://schemas.microsoft.com/office/drawing/2014/main" val="20000"/>
                    </a:ext>
                  </a:extLst>
                </a:gridCol>
              </a:tblGrid>
              <a:tr h="0">
                <a:tc>
                  <a:txBody>
                    <a:bodyPr/>
                    <a:lstStyle/>
                    <a:p>
                      <a:pPr algn="ctr">
                        <a:lnSpc>
                          <a:spcPct val="115000"/>
                        </a:lnSpc>
                        <a:spcBef>
                          <a:spcPts val="300"/>
                        </a:spcBef>
                        <a:spcAft>
                          <a:spcPts val="300"/>
                        </a:spcAft>
                      </a:pPr>
                      <a:r>
                        <a:rPr lang="en-US" sz="36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PHIẾU </a:t>
                      </a:r>
                      <a:r>
                        <a:rPr lang="vi-VN" sz="36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HT số 03</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Bef>
                          <a:spcPts val="300"/>
                        </a:spcBef>
                        <a:spcAft>
                          <a:spcPts val="300"/>
                        </a:spcAft>
                      </a:pPr>
                      <a:r>
                        <a:rPr lang="en-US" sz="3600">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TÌM HI</a:t>
                      </a:r>
                      <a:r>
                        <a:rPr lang="vi-VN" sz="3600">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ỂU LUẬN ĐỀ VÀ HỆ THỐNG LUẬN ĐIỂM CỦA VĂN BẢN</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Bef>
                          <a:spcPts val="300"/>
                        </a:spcBef>
                        <a:spcAft>
                          <a:spcPts val="300"/>
                        </a:spcAft>
                      </a:pPr>
                      <a:r>
                        <a:rPr lang="vi-VN" sz="3600">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1. YÊU CẦU: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Bef>
                          <a:spcPts val="300"/>
                        </a:spcBef>
                        <a:spcAft>
                          <a:spcPts val="300"/>
                        </a:spcAft>
                        <a:tabLst>
                          <a:tab pos="5688330" algn="r"/>
                        </a:tabLst>
                      </a:pPr>
                      <a:r>
                        <a:rPr lang="vi-VN" sz="3600" i="1">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vi-VN" sz="3600">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Xác định luận đề của văn bản </a:t>
                      </a:r>
                      <a:r>
                        <a:rPr lang="vi-VN" sz="3600" i="1">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Khoa học muôn năm!</a:t>
                      </a:r>
                      <a:r>
                        <a:rPr lang="vi-VN" sz="3600">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 Để triển khai luận đề này, tác giả đã đưa ra những luận điểm nào?</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Bef>
                          <a:spcPts val="300"/>
                        </a:spcBef>
                        <a:spcAft>
                          <a:spcPts val="300"/>
                        </a:spcAft>
                        <a:tabLst>
                          <a:tab pos="5688330" algn="r"/>
                        </a:tabLst>
                      </a:pPr>
                      <a:r>
                        <a:rPr lang="vi-VN" sz="3600">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 Vẽ sơ đồ tư duy về luận đề, luận điểm của VB.</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spcAft>
                          <a:spcPts val="0"/>
                        </a:spcAf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wipe(down)">
                                      <p:cBhvr>
                                        <p:cTn id="1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sp>
        <p:nvSpPr>
          <p:cNvPr id="3" name="Freeform 3"/>
          <p:cNvSpPr/>
          <p:nvPr/>
        </p:nvSpPr>
        <p:spPr>
          <a:xfrm>
            <a:off x="7952622" y="3006722"/>
            <a:ext cx="9292299" cy="3790640"/>
          </a:xfrm>
          <a:custGeom>
            <a:avLst/>
            <a:gdLst/>
            <a:ahLst/>
            <a:cxnLst/>
            <a:rect l="l" t="t" r="r" b="b"/>
            <a:pathLst>
              <a:path w="2545831" h="545254">
                <a:moveTo>
                  <a:pt x="3605" y="0"/>
                </a:moveTo>
                <a:lnTo>
                  <a:pt x="2542226" y="0"/>
                </a:lnTo>
                <a:cubicBezTo>
                  <a:pt x="2544217" y="0"/>
                  <a:pt x="2545831" y="1614"/>
                  <a:pt x="2545831" y="3605"/>
                </a:cubicBezTo>
                <a:lnTo>
                  <a:pt x="2545831" y="541649"/>
                </a:lnTo>
                <a:cubicBezTo>
                  <a:pt x="2545831" y="543640"/>
                  <a:pt x="2544217" y="545254"/>
                  <a:pt x="2542226" y="545254"/>
                </a:cubicBezTo>
                <a:lnTo>
                  <a:pt x="3605" y="545254"/>
                </a:lnTo>
                <a:cubicBezTo>
                  <a:pt x="1614" y="545254"/>
                  <a:pt x="0" y="543640"/>
                  <a:pt x="0" y="541649"/>
                </a:cubicBezTo>
                <a:lnTo>
                  <a:pt x="0" y="3605"/>
                </a:lnTo>
                <a:cubicBezTo>
                  <a:pt x="0" y="1614"/>
                  <a:pt x="1614" y="0"/>
                  <a:pt x="3605" y="0"/>
                </a:cubicBezTo>
                <a:close/>
              </a:path>
            </a:pathLst>
          </a:custGeom>
          <a:solidFill>
            <a:srgbClr val="F5D5D1"/>
          </a:solidFill>
          <a:ln w="28575" cap="sq">
            <a:noFill/>
            <a:prstDash val="solid"/>
            <a:miter/>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p>
      <p:sp>
        <p:nvSpPr>
          <p:cNvPr id="5" name="Freeform 5"/>
          <p:cNvSpPr/>
          <p:nvPr/>
        </p:nvSpPr>
        <p:spPr>
          <a:xfrm>
            <a:off x="-1725386" y="-5837428"/>
            <a:ext cx="9362185" cy="9535559"/>
          </a:xfrm>
          <a:custGeom>
            <a:avLst/>
            <a:gdLst/>
            <a:ahLst/>
            <a:cxnLst/>
            <a:rect l="l" t="t" r="r" b="b"/>
            <a:pathLst>
              <a:path w="9362185" h="9535559">
                <a:moveTo>
                  <a:pt x="0" y="0"/>
                </a:moveTo>
                <a:lnTo>
                  <a:pt x="9362185" y="0"/>
                </a:lnTo>
                <a:lnTo>
                  <a:pt x="9362185" y="9535559"/>
                </a:lnTo>
                <a:lnTo>
                  <a:pt x="0" y="9535559"/>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9" name="Freeform 9"/>
          <p:cNvSpPr/>
          <p:nvPr/>
        </p:nvSpPr>
        <p:spPr>
          <a:xfrm>
            <a:off x="1057593" y="1028700"/>
            <a:ext cx="5768662" cy="5768662"/>
          </a:xfrm>
          <a:custGeom>
            <a:avLst/>
            <a:gdLst/>
            <a:ahLst/>
            <a:cxnLst/>
            <a:rect l="l" t="t" r="r" b="b"/>
            <a:pathLst>
              <a:path w="5768662" h="5768662">
                <a:moveTo>
                  <a:pt x="0" y="0"/>
                </a:moveTo>
                <a:lnTo>
                  <a:pt x="5768661" y="0"/>
                </a:lnTo>
                <a:lnTo>
                  <a:pt x="5768661" y="5768662"/>
                </a:lnTo>
                <a:lnTo>
                  <a:pt x="0" y="5768662"/>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grpSp>
        <p:nvGrpSpPr>
          <p:cNvPr id="10" name="Group 10"/>
          <p:cNvGrpSpPr/>
          <p:nvPr/>
        </p:nvGrpSpPr>
        <p:grpSpPr>
          <a:xfrm>
            <a:off x="1057593" y="5948121"/>
            <a:ext cx="6454617" cy="1285793"/>
            <a:chOff x="0" y="0"/>
            <a:chExt cx="1912946" cy="381069"/>
          </a:xfrm>
          <a:scene3d>
            <a:camera prst="orthographicFront">
              <a:rot lat="0" lon="0" rev="0"/>
            </a:camera>
            <a:lightRig rig="contrasting" dir="t">
              <a:rot lat="0" lon="0" rev="1500000"/>
            </a:lightRig>
          </a:scene3d>
        </p:grpSpPr>
        <p:sp>
          <p:nvSpPr>
            <p:cNvPr id="11" name="Freeform 11"/>
            <p:cNvSpPr/>
            <p:nvPr/>
          </p:nvSpPr>
          <p:spPr>
            <a:xfrm>
              <a:off x="0" y="0"/>
              <a:ext cx="1910867" cy="381069"/>
            </a:xfrm>
            <a:custGeom>
              <a:avLst/>
              <a:gdLst/>
              <a:ahLst/>
              <a:cxnLst/>
              <a:rect l="l" t="t" r="r" b="b"/>
              <a:pathLst>
                <a:path w="1910867" h="381069">
                  <a:moveTo>
                    <a:pt x="1704948" y="0"/>
                  </a:moveTo>
                  <a:lnTo>
                    <a:pt x="4798" y="0"/>
                  </a:lnTo>
                  <a:cubicBezTo>
                    <a:pt x="2148" y="0"/>
                    <a:pt x="0" y="2148"/>
                    <a:pt x="0" y="4798"/>
                  </a:cubicBezTo>
                  <a:lnTo>
                    <a:pt x="0" y="376271"/>
                  </a:lnTo>
                  <a:cubicBezTo>
                    <a:pt x="0" y="378921"/>
                    <a:pt x="2148" y="381069"/>
                    <a:pt x="4798" y="381069"/>
                  </a:cubicBezTo>
                  <a:lnTo>
                    <a:pt x="1704948" y="381069"/>
                  </a:lnTo>
                  <a:cubicBezTo>
                    <a:pt x="1708030" y="381069"/>
                    <a:pt x="1710997" y="379895"/>
                    <a:pt x="1713245" y="377787"/>
                  </a:cubicBezTo>
                  <a:lnTo>
                    <a:pt x="1909446" y="193816"/>
                  </a:lnTo>
                  <a:cubicBezTo>
                    <a:pt x="1910353" y="192966"/>
                    <a:pt x="1910867" y="191778"/>
                    <a:pt x="1910867" y="190534"/>
                  </a:cubicBezTo>
                  <a:cubicBezTo>
                    <a:pt x="1910867" y="189291"/>
                    <a:pt x="1910353" y="188103"/>
                    <a:pt x="1909446" y="187253"/>
                  </a:cubicBezTo>
                  <a:lnTo>
                    <a:pt x="1713245" y="3282"/>
                  </a:lnTo>
                  <a:cubicBezTo>
                    <a:pt x="1710997" y="1173"/>
                    <a:pt x="1708030" y="0"/>
                    <a:pt x="1704948" y="0"/>
                  </a:cubicBezTo>
                  <a:close/>
                </a:path>
              </a:pathLst>
            </a:custGeom>
            <a:solidFill>
              <a:srgbClr val="F1C9B4"/>
            </a:solidFill>
            <a:ln w="28575" cap="sq">
              <a:noFill/>
              <a:prstDash val="solid"/>
              <a:miter/>
            </a:ln>
            <a:effectLst>
              <a:outerShdw blurRad="149987" dist="250190" dir="8460000" algn="ctr">
                <a:srgbClr val="000000">
                  <a:alpha val="28000"/>
                </a:srgbClr>
              </a:outerShdw>
            </a:effectLst>
            <a:sp3d prstMaterial="metal">
              <a:bevelT w="88900" h="88900"/>
            </a:sp3d>
          </p:spPr>
        </p:sp>
        <p:sp>
          <p:nvSpPr>
            <p:cNvPr id="12" name="TextBox 12"/>
            <p:cNvSpPr txBox="1"/>
            <p:nvPr/>
          </p:nvSpPr>
          <p:spPr>
            <a:xfrm>
              <a:off x="0" y="66675"/>
              <a:ext cx="1798646" cy="314394"/>
            </a:xfrm>
            <a:prstGeom prst="rect">
              <a:avLst/>
            </a:prstGeom>
            <a:ln>
              <a:noFill/>
            </a:ln>
            <a:effectLst>
              <a:outerShdw blurRad="149987" dist="250190" dir="8460000" algn="ctr">
                <a:srgbClr val="000000">
                  <a:alpha val="28000"/>
                </a:srgbClr>
              </a:outerShdw>
            </a:effectLst>
            <a:sp3d prstMaterial="metal">
              <a:bevelT w="88900" h="88900"/>
            </a:sp3d>
          </p:spPr>
          <p:txBody>
            <a:bodyPr lIns="127000" tIns="127000" rIns="127000" bIns="127000" rtlCol="0" anchor="ctr"/>
            <a:lstStyle/>
            <a:p>
              <a:pPr algn="ctr">
                <a:lnSpc>
                  <a:spcPts val="5249"/>
                </a:lnSpc>
              </a:pPr>
              <a:r>
                <a:rPr lang="en-US" sz="4999">
                  <a:solidFill>
                    <a:srgbClr val="000000"/>
                  </a:solidFill>
                  <a:latin typeface="Times New Roman" panose="02020603050405020304" pitchFamily="18" charset="0"/>
                  <a:ea typeface="Garet Bold"/>
                  <a:cs typeface="Times New Roman" panose="02020603050405020304" pitchFamily="18" charset="0"/>
                  <a:sym typeface="Garet Bold"/>
                </a:rPr>
                <a:t>J.J. THOMSON</a:t>
              </a:r>
            </a:p>
          </p:txBody>
        </p:sp>
      </p:grpSp>
      <p:grpSp>
        <p:nvGrpSpPr>
          <p:cNvPr id="13" name="Group 13"/>
          <p:cNvGrpSpPr/>
          <p:nvPr/>
        </p:nvGrpSpPr>
        <p:grpSpPr>
          <a:xfrm>
            <a:off x="4284901" y="7233915"/>
            <a:ext cx="2541353" cy="816482"/>
            <a:chOff x="0" y="0"/>
            <a:chExt cx="1736811" cy="558000"/>
          </a:xfrm>
          <a:scene3d>
            <a:camera prst="orthographicFront">
              <a:rot lat="0" lon="0" rev="0"/>
            </a:camera>
            <a:lightRig rig="contrasting" dir="t">
              <a:rot lat="0" lon="0" rev="1500000"/>
            </a:lightRig>
          </a:scene3d>
        </p:grpSpPr>
        <p:sp>
          <p:nvSpPr>
            <p:cNvPr id="14" name="Freeform 14"/>
            <p:cNvSpPr/>
            <p:nvPr/>
          </p:nvSpPr>
          <p:spPr>
            <a:xfrm>
              <a:off x="0" y="0"/>
              <a:ext cx="1736811" cy="556803"/>
            </a:xfrm>
            <a:custGeom>
              <a:avLst/>
              <a:gdLst/>
              <a:ahLst/>
              <a:cxnLst/>
              <a:rect l="l" t="t" r="r" b="b"/>
              <a:pathLst>
                <a:path w="1736811" h="556803">
                  <a:moveTo>
                    <a:pt x="1736811" y="11043"/>
                  </a:moveTo>
                  <a:lnTo>
                    <a:pt x="1736811" y="546956"/>
                  </a:lnTo>
                  <a:cubicBezTo>
                    <a:pt x="1736811" y="549729"/>
                    <a:pt x="1735605" y="552365"/>
                    <a:pt x="1733507" y="554178"/>
                  </a:cubicBezTo>
                  <a:cubicBezTo>
                    <a:pt x="1731410" y="555991"/>
                    <a:pt x="1728627" y="556803"/>
                    <a:pt x="1725884" y="556402"/>
                  </a:cubicBezTo>
                  <a:lnTo>
                    <a:pt x="879332" y="432598"/>
                  </a:lnTo>
                  <a:cubicBezTo>
                    <a:pt x="872086" y="431538"/>
                    <a:pt x="864724" y="431538"/>
                    <a:pt x="857478" y="432598"/>
                  </a:cubicBezTo>
                  <a:lnTo>
                    <a:pt x="10927" y="556402"/>
                  </a:lnTo>
                  <a:cubicBezTo>
                    <a:pt x="8183" y="556803"/>
                    <a:pt x="5401" y="555991"/>
                    <a:pt x="3303" y="554178"/>
                  </a:cubicBezTo>
                  <a:cubicBezTo>
                    <a:pt x="1206" y="552365"/>
                    <a:pt x="0" y="549729"/>
                    <a:pt x="0" y="546956"/>
                  </a:cubicBezTo>
                  <a:lnTo>
                    <a:pt x="0" y="11043"/>
                  </a:lnTo>
                  <a:cubicBezTo>
                    <a:pt x="0" y="4944"/>
                    <a:pt x="4944" y="0"/>
                    <a:pt x="11043" y="0"/>
                  </a:cubicBezTo>
                  <a:lnTo>
                    <a:pt x="1725768" y="0"/>
                  </a:lnTo>
                  <a:cubicBezTo>
                    <a:pt x="1731867" y="0"/>
                    <a:pt x="1736811" y="4944"/>
                    <a:pt x="1736811" y="11043"/>
                  </a:cubicBezTo>
                  <a:close/>
                </a:path>
              </a:pathLst>
            </a:custGeom>
            <a:solidFill>
              <a:srgbClr val="C3DBD1"/>
            </a:solidFill>
            <a:ln w="28575" cap="sq">
              <a:noFill/>
              <a:prstDash val="solid"/>
              <a:miter/>
            </a:ln>
            <a:effectLst>
              <a:outerShdw blurRad="149987" dist="250190" dir="8460000" algn="ctr">
                <a:srgbClr val="000000">
                  <a:alpha val="28000"/>
                </a:srgbClr>
              </a:outerShdw>
            </a:effectLst>
            <a:sp3d prstMaterial="metal">
              <a:bevelT w="88900" h="88900"/>
            </a:sp3d>
          </p:spPr>
        </p:sp>
        <p:sp>
          <p:nvSpPr>
            <p:cNvPr id="15" name="TextBox 15"/>
            <p:cNvSpPr txBox="1"/>
            <p:nvPr/>
          </p:nvSpPr>
          <p:spPr>
            <a:xfrm>
              <a:off x="0" y="28575"/>
              <a:ext cx="1736811" cy="402425"/>
            </a:xfrm>
            <a:prstGeom prst="rect">
              <a:avLst/>
            </a:prstGeom>
            <a:ln>
              <a:noFill/>
            </a:ln>
            <a:effectLst>
              <a:outerShdw blurRad="149987" dist="250190" dir="8460000" algn="ctr">
                <a:srgbClr val="000000">
                  <a:alpha val="28000"/>
                </a:srgbClr>
              </a:outerShdw>
            </a:effectLst>
            <a:sp3d prstMaterial="metal">
              <a:bevelT w="88900" h="88900"/>
            </a:sp3d>
          </p:spPr>
          <p:txBody>
            <a:bodyPr lIns="26985" tIns="26985" rIns="26985" bIns="26985" rtlCol="0" anchor="ctr"/>
            <a:lstStyle/>
            <a:p>
              <a:pPr algn="ctr">
                <a:lnSpc>
                  <a:spcPts val="2231"/>
                </a:lnSpc>
              </a:pPr>
              <a:r>
                <a:rPr lang="en-US" sz="3200">
                  <a:solidFill>
                    <a:srgbClr val="000000"/>
                  </a:solidFill>
                  <a:latin typeface="Times New Roman" panose="02020603050405020304" pitchFamily="18" charset="0"/>
                  <a:ea typeface="Garet Light"/>
                  <a:cs typeface="Times New Roman" panose="02020603050405020304" pitchFamily="18" charset="0"/>
                  <a:sym typeface="Garet Light"/>
                </a:rPr>
                <a:t>1856 - 1940</a:t>
              </a:r>
            </a:p>
          </p:txBody>
        </p:sp>
      </p:grpSp>
      <p:grpSp>
        <p:nvGrpSpPr>
          <p:cNvPr id="16" name="Group 16"/>
          <p:cNvGrpSpPr/>
          <p:nvPr/>
        </p:nvGrpSpPr>
        <p:grpSpPr>
          <a:xfrm>
            <a:off x="1968705" y="8226829"/>
            <a:ext cx="1830468" cy="1820484"/>
            <a:chOff x="0" y="0"/>
            <a:chExt cx="2440624" cy="2427312"/>
          </a:xfrm>
        </p:grpSpPr>
        <p:sp>
          <p:nvSpPr>
            <p:cNvPr id="17" name="Freeform 17"/>
            <p:cNvSpPr/>
            <p:nvPr/>
          </p:nvSpPr>
          <p:spPr>
            <a:xfrm>
              <a:off x="0" y="0"/>
              <a:ext cx="2440624" cy="2427312"/>
            </a:xfrm>
            <a:custGeom>
              <a:avLst/>
              <a:gdLst/>
              <a:ahLst/>
              <a:cxnLst/>
              <a:rect l="l" t="t" r="r" b="b"/>
              <a:pathLst>
                <a:path w="2440624" h="2427312">
                  <a:moveTo>
                    <a:pt x="0" y="0"/>
                  </a:moveTo>
                  <a:lnTo>
                    <a:pt x="2440624" y="0"/>
                  </a:lnTo>
                  <a:lnTo>
                    <a:pt x="2440624" y="2427312"/>
                  </a:lnTo>
                  <a:lnTo>
                    <a:pt x="0" y="2427312"/>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18" name="Freeform 18"/>
            <p:cNvSpPr/>
            <p:nvPr/>
          </p:nvSpPr>
          <p:spPr>
            <a:xfrm>
              <a:off x="694951" y="666405"/>
              <a:ext cx="1050722" cy="1094503"/>
            </a:xfrm>
            <a:custGeom>
              <a:avLst/>
              <a:gdLst/>
              <a:ahLst/>
              <a:cxnLst/>
              <a:rect l="l" t="t" r="r" b="b"/>
              <a:pathLst>
                <a:path w="1050722" h="1094503">
                  <a:moveTo>
                    <a:pt x="0" y="0"/>
                  </a:moveTo>
                  <a:lnTo>
                    <a:pt x="1050722" y="0"/>
                  </a:lnTo>
                  <a:lnTo>
                    <a:pt x="1050722" y="1094502"/>
                  </a:lnTo>
                  <a:lnTo>
                    <a:pt x="0" y="1094502"/>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grpSp>
      <p:grpSp>
        <p:nvGrpSpPr>
          <p:cNvPr id="19" name="Group 19"/>
          <p:cNvGrpSpPr/>
          <p:nvPr/>
        </p:nvGrpSpPr>
        <p:grpSpPr>
          <a:xfrm>
            <a:off x="-610165" y="7233915"/>
            <a:ext cx="1220331" cy="1213674"/>
            <a:chOff x="0" y="0"/>
            <a:chExt cx="1627108" cy="1618232"/>
          </a:xfrm>
        </p:grpSpPr>
        <p:sp>
          <p:nvSpPr>
            <p:cNvPr id="20" name="Freeform 20"/>
            <p:cNvSpPr/>
            <p:nvPr/>
          </p:nvSpPr>
          <p:spPr>
            <a:xfrm>
              <a:off x="0" y="0"/>
              <a:ext cx="1627108" cy="1618232"/>
            </a:xfrm>
            <a:custGeom>
              <a:avLst/>
              <a:gdLst/>
              <a:ahLst/>
              <a:cxnLst/>
              <a:rect l="l" t="t" r="r" b="b"/>
              <a:pathLst>
                <a:path w="1627108" h="1618232">
                  <a:moveTo>
                    <a:pt x="0" y="0"/>
                  </a:moveTo>
                  <a:lnTo>
                    <a:pt x="1627108" y="0"/>
                  </a:lnTo>
                  <a:lnTo>
                    <a:pt x="1627108" y="1618232"/>
                  </a:lnTo>
                  <a:lnTo>
                    <a:pt x="0" y="1618232"/>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sp>
          <p:nvSpPr>
            <p:cNvPr id="21" name="Freeform 21"/>
            <p:cNvSpPr/>
            <p:nvPr/>
          </p:nvSpPr>
          <p:spPr>
            <a:xfrm>
              <a:off x="428567" y="809116"/>
              <a:ext cx="769973" cy="116196"/>
            </a:xfrm>
            <a:custGeom>
              <a:avLst/>
              <a:gdLst/>
              <a:ahLst/>
              <a:cxnLst/>
              <a:rect l="l" t="t" r="r" b="b"/>
              <a:pathLst>
                <a:path w="769973" h="116196">
                  <a:moveTo>
                    <a:pt x="0" y="0"/>
                  </a:moveTo>
                  <a:lnTo>
                    <a:pt x="769973" y="0"/>
                  </a:lnTo>
                  <a:lnTo>
                    <a:pt x="769973" y="116196"/>
                  </a:lnTo>
                  <a:lnTo>
                    <a:pt x="0" y="116196"/>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sp>
      </p:grpSp>
      <p:grpSp>
        <p:nvGrpSpPr>
          <p:cNvPr id="22" name="Group 22"/>
          <p:cNvGrpSpPr/>
          <p:nvPr/>
        </p:nvGrpSpPr>
        <p:grpSpPr>
          <a:xfrm>
            <a:off x="13713935" y="1339906"/>
            <a:ext cx="1015973" cy="1010432"/>
            <a:chOff x="0" y="0"/>
            <a:chExt cx="1354631" cy="1347242"/>
          </a:xfrm>
        </p:grpSpPr>
        <p:sp>
          <p:nvSpPr>
            <p:cNvPr id="23" name="Freeform 23"/>
            <p:cNvSpPr/>
            <p:nvPr/>
          </p:nvSpPr>
          <p:spPr>
            <a:xfrm>
              <a:off x="0" y="0"/>
              <a:ext cx="1354631" cy="1347242"/>
            </a:xfrm>
            <a:custGeom>
              <a:avLst/>
              <a:gdLst/>
              <a:ahLst/>
              <a:cxnLst/>
              <a:rect l="l" t="t" r="r" b="b"/>
              <a:pathLst>
                <a:path w="1354631" h="1347242">
                  <a:moveTo>
                    <a:pt x="0" y="0"/>
                  </a:moveTo>
                  <a:lnTo>
                    <a:pt x="1354631" y="0"/>
                  </a:lnTo>
                  <a:lnTo>
                    <a:pt x="1354631" y="1347242"/>
                  </a:lnTo>
                  <a:lnTo>
                    <a:pt x="0" y="1347242"/>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sp>
          <p:nvSpPr>
            <p:cNvPr id="24" name="Freeform 24"/>
            <p:cNvSpPr/>
            <p:nvPr/>
          </p:nvSpPr>
          <p:spPr>
            <a:xfrm>
              <a:off x="356799" y="673621"/>
              <a:ext cx="641033" cy="96738"/>
            </a:xfrm>
            <a:custGeom>
              <a:avLst/>
              <a:gdLst/>
              <a:ahLst/>
              <a:cxnLst/>
              <a:rect l="l" t="t" r="r" b="b"/>
              <a:pathLst>
                <a:path w="641033" h="96738">
                  <a:moveTo>
                    <a:pt x="0" y="0"/>
                  </a:moveTo>
                  <a:lnTo>
                    <a:pt x="641033" y="0"/>
                  </a:lnTo>
                  <a:lnTo>
                    <a:pt x="641033" y="96738"/>
                  </a:lnTo>
                  <a:lnTo>
                    <a:pt x="0" y="96738"/>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sp>
      </p:grpSp>
      <p:grpSp>
        <p:nvGrpSpPr>
          <p:cNvPr id="25" name="Group 25"/>
          <p:cNvGrpSpPr/>
          <p:nvPr/>
        </p:nvGrpSpPr>
        <p:grpSpPr>
          <a:xfrm>
            <a:off x="9509717" y="-606629"/>
            <a:ext cx="2109857" cy="2098349"/>
            <a:chOff x="0" y="0"/>
            <a:chExt cx="2813143" cy="2797798"/>
          </a:xfrm>
        </p:grpSpPr>
        <p:sp>
          <p:nvSpPr>
            <p:cNvPr id="26" name="Freeform 26"/>
            <p:cNvSpPr/>
            <p:nvPr/>
          </p:nvSpPr>
          <p:spPr>
            <a:xfrm>
              <a:off x="0" y="0"/>
              <a:ext cx="2813143" cy="2797798"/>
            </a:xfrm>
            <a:custGeom>
              <a:avLst/>
              <a:gdLst/>
              <a:ahLst/>
              <a:cxnLst/>
              <a:rect l="l" t="t" r="r" b="b"/>
              <a:pathLst>
                <a:path w="2813143" h="2797798">
                  <a:moveTo>
                    <a:pt x="0" y="0"/>
                  </a:moveTo>
                  <a:lnTo>
                    <a:pt x="2813143" y="0"/>
                  </a:lnTo>
                  <a:lnTo>
                    <a:pt x="2813143" y="2797798"/>
                  </a:lnTo>
                  <a:lnTo>
                    <a:pt x="0" y="2797798"/>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27" name="Freeform 27"/>
            <p:cNvSpPr/>
            <p:nvPr/>
          </p:nvSpPr>
          <p:spPr>
            <a:xfrm>
              <a:off x="801023" y="768120"/>
              <a:ext cx="1211097" cy="1261559"/>
            </a:xfrm>
            <a:custGeom>
              <a:avLst/>
              <a:gdLst/>
              <a:ahLst/>
              <a:cxnLst/>
              <a:rect l="l" t="t" r="r" b="b"/>
              <a:pathLst>
                <a:path w="1211097" h="1261559">
                  <a:moveTo>
                    <a:pt x="0" y="0"/>
                  </a:moveTo>
                  <a:lnTo>
                    <a:pt x="1211097" y="0"/>
                  </a:lnTo>
                  <a:lnTo>
                    <a:pt x="1211097" y="1261559"/>
                  </a:lnTo>
                  <a:lnTo>
                    <a:pt x="0" y="1261559"/>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grpSp>
      <p:grpSp>
        <p:nvGrpSpPr>
          <p:cNvPr id="28" name="Group 28"/>
          <p:cNvGrpSpPr/>
          <p:nvPr/>
        </p:nvGrpSpPr>
        <p:grpSpPr>
          <a:xfrm>
            <a:off x="16080611" y="-731391"/>
            <a:ext cx="1769744" cy="1760091"/>
            <a:chOff x="0" y="0"/>
            <a:chExt cx="2359659" cy="2346788"/>
          </a:xfrm>
        </p:grpSpPr>
        <p:sp>
          <p:nvSpPr>
            <p:cNvPr id="29" name="Freeform 29"/>
            <p:cNvSpPr/>
            <p:nvPr/>
          </p:nvSpPr>
          <p:spPr>
            <a:xfrm>
              <a:off x="0" y="0"/>
              <a:ext cx="2359659" cy="2346788"/>
            </a:xfrm>
            <a:custGeom>
              <a:avLst/>
              <a:gdLst/>
              <a:ahLst/>
              <a:cxnLst/>
              <a:rect l="l" t="t" r="r" b="b"/>
              <a:pathLst>
                <a:path w="2359659" h="2346788">
                  <a:moveTo>
                    <a:pt x="0" y="0"/>
                  </a:moveTo>
                  <a:lnTo>
                    <a:pt x="2359659" y="0"/>
                  </a:lnTo>
                  <a:lnTo>
                    <a:pt x="2359659" y="2346788"/>
                  </a:lnTo>
                  <a:lnTo>
                    <a:pt x="0" y="2346788"/>
                  </a:lnTo>
                  <a:lnTo>
                    <a:pt x="0" y="0"/>
                  </a:lnTo>
                  <a:close/>
                </a:path>
              </a:pathLst>
            </a:custGeom>
            <a:blipFill>
              <a:blip r:embed="rId16">
                <a:extLst>
                  <a:ext uri="{96DAC541-7B7A-43D3-8B79-37D633B846F1}">
                    <asvg:svgBlip xmlns:asvg="http://schemas.microsoft.com/office/drawing/2016/SVG/main" xmlns="" r:embed="rId17"/>
                  </a:ext>
                </a:extLst>
              </a:blip>
              <a:stretch>
                <a:fillRect/>
              </a:stretch>
            </a:blipFill>
          </p:spPr>
        </p:sp>
        <p:sp>
          <p:nvSpPr>
            <p:cNvPr id="30" name="Freeform 30"/>
            <p:cNvSpPr/>
            <p:nvPr/>
          </p:nvSpPr>
          <p:spPr>
            <a:xfrm>
              <a:off x="671897" y="644297"/>
              <a:ext cx="1015866" cy="1058193"/>
            </a:xfrm>
            <a:custGeom>
              <a:avLst/>
              <a:gdLst/>
              <a:ahLst/>
              <a:cxnLst/>
              <a:rect l="l" t="t" r="r" b="b"/>
              <a:pathLst>
                <a:path w="1015866" h="1058193">
                  <a:moveTo>
                    <a:pt x="0" y="0"/>
                  </a:moveTo>
                  <a:lnTo>
                    <a:pt x="1015865" y="0"/>
                  </a:lnTo>
                  <a:lnTo>
                    <a:pt x="1015865" y="1058194"/>
                  </a:lnTo>
                  <a:lnTo>
                    <a:pt x="0" y="1058194"/>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grpSp>
      <p:grpSp>
        <p:nvGrpSpPr>
          <p:cNvPr id="31" name="Group 31"/>
          <p:cNvGrpSpPr/>
          <p:nvPr/>
        </p:nvGrpSpPr>
        <p:grpSpPr>
          <a:xfrm>
            <a:off x="9037924" y="9137071"/>
            <a:ext cx="1011177" cy="1005662"/>
            <a:chOff x="0" y="0"/>
            <a:chExt cx="1348236" cy="1340882"/>
          </a:xfrm>
        </p:grpSpPr>
        <p:sp>
          <p:nvSpPr>
            <p:cNvPr id="32" name="Freeform 32"/>
            <p:cNvSpPr/>
            <p:nvPr/>
          </p:nvSpPr>
          <p:spPr>
            <a:xfrm>
              <a:off x="0" y="0"/>
              <a:ext cx="1348236" cy="1340882"/>
            </a:xfrm>
            <a:custGeom>
              <a:avLst/>
              <a:gdLst/>
              <a:ahLst/>
              <a:cxnLst/>
              <a:rect l="l" t="t" r="r" b="b"/>
              <a:pathLst>
                <a:path w="1348236" h="1340882">
                  <a:moveTo>
                    <a:pt x="0" y="0"/>
                  </a:moveTo>
                  <a:lnTo>
                    <a:pt x="1348236" y="0"/>
                  </a:lnTo>
                  <a:lnTo>
                    <a:pt x="1348236" y="1340882"/>
                  </a:lnTo>
                  <a:lnTo>
                    <a:pt x="0" y="1340882"/>
                  </a:lnTo>
                  <a:lnTo>
                    <a:pt x="0" y="0"/>
                  </a:lnTo>
                  <a:close/>
                </a:path>
              </a:pathLst>
            </a:custGeom>
            <a:blipFill>
              <a:blip r:embed="rId18">
                <a:extLst>
                  <a:ext uri="{96DAC541-7B7A-43D3-8B79-37D633B846F1}">
                    <asvg:svgBlip xmlns:asvg="http://schemas.microsoft.com/office/drawing/2016/SVG/main" xmlns="" r:embed="rId19"/>
                  </a:ext>
                </a:extLst>
              </a:blip>
              <a:stretch>
                <a:fillRect/>
              </a:stretch>
            </a:blipFill>
          </p:spPr>
        </p:sp>
        <p:sp>
          <p:nvSpPr>
            <p:cNvPr id="33" name="Freeform 33"/>
            <p:cNvSpPr/>
            <p:nvPr/>
          </p:nvSpPr>
          <p:spPr>
            <a:xfrm>
              <a:off x="383901" y="368132"/>
              <a:ext cx="580434" cy="604619"/>
            </a:xfrm>
            <a:custGeom>
              <a:avLst/>
              <a:gdLst/>
              <a:ahLst/>
              <a:cxnLst/>
              <a:rect l="l" t="t" r="r" b="b"/>
              <a:pathLst>
                <a:path w="580434" h="604619">
                  <a:moveTo>
                    <a:pt x="0" y="0"/>
                  </a:moveTo>
                  <a:lnTo>
                    <a:pt x="580434" y="0"/>
                  </a:lnTo>
                  <a:lnTo>
                    <a:pt x="580434" y="604619"/>
                  </a:lnTo>
                  <a:lnTo>
                    <a:pt x="0" y="604619"/>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grpSp>
      <p:grpSp>
        <p:nvGrpSpPr>
          <p:cNvPr id="34" name="Group 34"/>
          <p:cNvGrpSpPr/>
          <p:nvPr/>
        </p:nvGrpSpPr>
        <p:grpSpPr>
          <a:xfrm>
            <a:off x="15152665" y="7840752"/>
            <a:ext cx="1568159" cy="1559605"/>
            <a:chOff x="0" y="0"/>
            <a:chExt cx="2090878" cy="2079473"/>
          </a:xfrm>
        </p:grpSpPr>
        <p:sp>
          <p:nvSpPr>
            <p:cNvPr id="35" name="Freeform 35"/>
            <p:cNvSpPr/>
            <p:nvPr/>
          </p:nvSpPr>
          <p:spPr>
            <a:xfrm>
              <a:off x="0" y="0"/>
              <a:ext cx="2090878" cy="2079473"/>
            </a:xfrm>
            <a:custGeom>
              <a:avLst/>
              <a:gdLst/>
              <a:ahLst/>
              <a:cxnLst/>
              <a:rect l="l" t="t" r="r" b="b"/>
              <a:pathLst>
                <a:path w="2090878" h="2079473">
                  <a:moveTo>
                    <a:pt x="0" y="0"/>
                  </a:moveTo>
                  <a:lnTo>
                    <a:pt x="2090878" y="0"/>
                  </a:lnTo>
                  <a:lnTo>
                    <a:pt x="2090878" y="2079473"/>
                  </a:lnTo>
                  <a:lnTo>
                    <a:pt x="0" y="2079473"/>
                  </a:lnTo>
                  <a:lnTo>
                    <a:pt x="0" y="0"/>
                  </a:lnTo>
                  <a:close/>
                </a:path>
              </a:pathLst>
            </a:custGeom>
            <a:blipFill>
              <a:blip r:embed="rId20">
                <a:extLst>
                  <a:ext uri="{96DAC541-7B7A-43D3-8B79-37D633B846F1}">
                    <asvg:svgBlip xmlns:asvg="http://schemas.microsoft.com/office/drawing/2016/SVG/main" xmlns="" r:embed="rId21"/>
                  </a:ext>
                </a:extLst>
              </a:blip>
              <a:stretch>
                <a:fillRect/>
              </a:stretch>
            </a:blipFill>
          </p:spPr>
        </p:sp>
        <p:sp>
          <p:nvSpPr>
            <p:cNvPr id="36" name="Freeform 36"/>
            <p:cNvSpPr/>
            <p:nvPr/>
          </p:nvSpPr>
          <p:spPr>
            <a:xfrm>
              <a:off x="595363" y="570908"/>
              <a:ext cx="900152" cy="937658"/>
            </a:xfrm>
            <a:custGeom>
              <a:avLst/>
              <a:gdLst/>
              <a:ahLst/>
              <a:cxnLst/>
              <a:rect l="l" t="t" r="r" b="b"/>
              <a:pathLst>
                <a:path w="900152" h="937658">
                  <a:moveTo>
                    <a:pt x="0" y="0"/>
                  </a:moveTo>
                  <a:lnTo>
                    <a:pt x="900152" y="0"/>
                  </a:lnTo>
                  <a:lnTo>
                    <a:pt x="900152" y="937658"/>
                  </a:lnTo>
                  <a:lnTo>
                    <a:pt x="0" y="937658"/>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grpSp>
      <p:sp>
        <p:nvSpPr>
          <p:cNvPr id="6" name="Rectangle 5"/>
          <p:cNvSpPr/>
          <p:nvPr/>
        </p:nvSpPr>
        <p:spPr>
          <a:xfrm>
            <a:off x="7952622" y="3411034"/>
            <a:ext cx="8864305" cy="2862322"/>
          </a:xfrm>
          <a:prstGeom prst="rect">
            <a:avLst/>
          </a:prstGeom>
        </p:spPr>
        <p:txBody>
          <a:bodyPr wrap="square">
            <a:spAutoFit/>
          </a:bodyPr>
          <a:lstStyle/>
          <a:p>
            <a:pPr marL="259080" lvl="1" algn="ctr"/>
            <a:r>
              <a:rPr lang="en-US" sz="6000" b="1">
                <a:solidFill>
                  <a:prstClr val="black"/>
                </a:solidFill>
                <a:latin typeface="Times New Roman" panose="02020603050405020304" pitchFamily="18" charset="0"/>
                <a:cs typeface="Times New Roman" panose="02020603050405020304" pitchFamily="18" charset="0"/>
              </a:rPr>
              <a:t>Luận đề của văn </a:t>
            </a:r>
            <a:r>
              <a:rPr lang="en-US" sz="6000" b="1" smtClean="0">
                <a:solidFill>
                  <a:prstClr val="black"/>
                </a:solidFill>
                <a:latin typeface="Times New Roman" panose="02020603050405020304" pitchFamily="18" charset="0"/>
                <a:cs typeface="Times New Roman" panose="02020603050405020304" pitchFamily="18" charset="0"/>
              </a:rPr>
              <a:t>bản</a:t>
            </a:r>
            <a:endParaRPr lang="vi-VN" sz="6000" smtClean="0">
              <a:solidFill>
                <a:prstClr val="black"/>
              </a:solidFill>
              <a:latin typeface="Times New Roman" panose="02020603050405020304" pitchFamily="18" charset="0"/>
              <a:cs typeface="Times New Roman" panose="02020603050405020304" pitchFamily="18" charset="0"/>
            </a:endParaRPr>
          </a:p>
          <a:p>
            <a:pPr marL="259080" lvl="1" algn="just"/>
            <a:r>
              <a:rPr lang="en-US" sz="6000" smtClean="0">
                <a:solidFill>
                  <a:prstClr val="black"/>
                </a:solidFill>
                <a:latin typeface="Times New Roman" panose="02020603050405020304" pitchFamily="18" charset="0"/>
                <a:cs typeface="Times New Roman" panose="02020603050405020304" pitchFamily="18" charset="0"/>
              </a:rPr>
              <a:t>Ca </a:t>
            </a:r>
            <a:r>
              <a:rPr lang="en-US" sz="6000">
                <a:solidFill>
                  <a:prstClr val="black"/>
                </a:solidFill>
                <a:latin typeface="Times New Roman" panose="02020603050405020304" pitchFamily="18" charset="0"/>
                <a:cs typeface="Times New Roman" panose="02020603050405020304" pitchFamily="18" charset="0"/>
              </a:rPr>
              <a:t>ngợi sự kì diệu của khoa học đối với cuộc sống</a:t>
            </a:r>
            <a:endParaRPr lang="en-US" sz="6000">
              <a:solidFill>
                <a:srgbClr val="000000"/>
              </a:solidFill>
              <a:latin typeface="Times New Roman" panose="02020603050405020304" pitchFamily="18" charset="0"/>
              <a:ea typeface="Garet"/>
              <a:cs typeface="Times New Roman" panose="02020603050405020304" pitchFamily="18" charset="0"/>
              <a:sym typeface="Garet"/>
            </a:endParaRPr>
          </a:p>
        </p:txBody>
      </p:sp>
    </p:spTree>
    <p:extLst>
      <p:ext uri="{BB962C8B-B14F-4D97-AF65-F5344CB8AC3E}">
        <p14:creationId xmlns:p14="http://schemas.microsoft.com/office/powerpoint/2010/main" val="36864283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sp>
        <p:nvSpPr>
          <p:cNvPr id="2" name="Freeform 2"/>
          <p:cNvSpPr/>
          <p:nvPr/>
        </p:nvSpPr>
        <p:spPr>
          <a:xfrm>
            <a:off x="1600200" y="4688205"/>
            <a:ext cx="4858476" cy="4948447"/>
          </a:xfrm>
          <a:custGeom>
            <a:avLst/>
            <a:gdLst/>
            <a:ahLst/>
            <a:cxnLst/>
            <a:rect l="l" t="t" r="r" b="b"/>
            <a:pathLst>
              <a:path w="4858476" h="4948447">
                <a:moveTo>
                  <a:pt x="0" y="0"/>
                </a:moveTo>
                <a:lnTo>
                  <a:pt x="4858475" y="0"/>
                </a:lnTo>
                <a:lnTo>
                  <a:pt x="4858475" y="4948447"/>
                </a:lnTo>
                <a:lnTo>
                  <a:pt x="0" y="4948447"/>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a:off x="12233673" y="-2184742"/>
            <a:ext cx="4118018" cy="4194277"/>
          </a:xfrm>
          <a:custGeom>
            <a:avLst/>
            <a:gdLst/>
            <a:ahLst/>
            <a:cxnLst/>
            <a:rect l="l" t="t" r="r" b="b"/>
            <a:pathLst>
              <a:path w="4118018" h="4194277">
                <a:moveTo>
                  <a:pt x="0" y="0"/>
                </a:moveTo>
                <a:lnTo>
                  <a:pt x="4118018" y="0"/>
                </a:lnTo>
                <a:lnTo>
                  <a:pt x="4118018" y="4194277"/>
                </a:lnTo>
                <a:lnTo>
                  <a:pt x="0" y="4194277"/>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4" name="Freeform 4"/>
          <p:cNvSpPr/>
          <p:nvPr/>
        </p:nvSpPr>
        <p:spPr>
          <a:xfrm>
            <a:off x="-1661370" y="-939164"/>
            <a:ext cx="4875167" cy="5267862"/>
          </a:xfrm>
          <a:custGeom>
            <a:avLst/>
            <a:gdLst/>
            <a:ahLst/>
            <a:cxnLst/>
            <a:rect l="l" t="t" r="r" b="b"/>
            <a:pathLst>
              <a:path w="4875167" h="5267862">
                <a:moveTo>
                  <a:pt x="0" y="0"/>
                </a:moveTo>
                <a:lnTo>
                  <a:pt x="4875167" y="0"/>
                </a:lnTo>
                <a:lnTo>
                  <a:pt x="4875167" y="5267862"/>
                </a:lnTo>
                <a:lnTo>
                  <a:pt x="0" y="5267862"/>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12" name="Freeform 12"/>
          <p:cNvSpPr/>
          <p:nvPr/>
        </p:nvSpPr>
        <p:spPr>
          <a:xfrm>
            <a:off x="13634104" y="5896215"/>
            <a:ext cx="8236035" cy="8342209"/>
          </a:xfrm>
          <a:custGeom>
            <a:avLst/>
            <a:gdLst/>
            <a:ahLst/>
            <a:cxnLst/>
            <a:rect l="l" t="t" r="r" b="b"/>
            <a:pathLst>
              <a:path w="8236035" h="8342209">
                <a:moveTo>
                  <a:pt x="0" y="0"/>
                </a:moveTo>
                <a:lnTo>
                  <a:pt x="8236035" y="0"/>
                </a:lnTo>
                <a:lnTo>
                  <a:pt x="8236035" y="8342209"/>
                </a:lnTo>
                <a:lnTo>
                  <a:pt x="0" y="8342209"/>
                </a:lnTo>
                <a:lnTo>
                  <a:pt x="0" y="0"/>
                </a:lnTo>
                <a:close/>
              </a:path>
            </a:pathLst>
          </a:custGeom>
          <a:blipFill>
            <a:blip r:embed="rId8">
              <a:extLst>
                <a:ext uri="{96DAC541-7B7A-43D3-8B79-37D633B846F1}">
                  <asvg:svgBlip xmlns:asvg="http://schemas.microsoft.com/office/drawing/2016/SVG/main" xmlns="" r:embed="rId21"/>
                </a:ext>
              </a:extLst>
            </a:blip>
            <a:stretch>
              <a:fillRect/>
            </a:stretch>
          </a:blipFill>
        </p:spPr>
      </p:sp>
      <p:sp>
        <p:nvSpPr>
          <p:cNvPr id="14" name="Freeform 14"/>
          <p:cNvSpPr/>
          <p:nvPr/>
        </p:nvSpPr>
        <p:spPr>
          <a:xfrm>
            <a:off x="-533995" y="7162429"/>
            <a:ext cx="1821886" cy="1811948"/>
          </a:xfrm>
          <a:custGeom>
            <a:avLst/>
            <a:gdLst/>
            <a:ahLst/>
            <a:cxnLst/>
            <a:rect l="l" t="t" r="r" b="b"/>
            <a:pathLst>
              <a:path w="1821886" h="1811948">
                <a:moveTo>
                  <a:pt x="0" y="0"/>
                </a:moveTo>
                <a:lnTo>
                  <a:pt x="1821886" y="0"/>
                </a:lnTo>
                <a:lnTo>
                  <a:pt x="1821886" y="1811948"/>
                </a:lnTo>
                <a:lnTo>
                  <a:pt x="0" y="1811948"/>
                </a:lnTo>
                <a:lnTo>
                  <a:pt x="0" y="0"/>
                </a:lnTo>
                <a:close/>
              </a:path>
            </a:pathLst>
          </a:custGeom>
          <a:blipFill>
            <a:blip r:embed="rId22">
              <a:extLst>
                <a:ext uri="{96DAC541-7B7A-43D3-8B79-37D633B846F1}">
                  <asvg:svgBlip xmlns:asvg="http://schemas.microsoft.com/office/drawing/2016/SVG/main" xmlns="" r:embed="rId23"/>
                </a:ext>
              </a:extLst>
            </a:blip>
            <a:stretch>
              <a:fillRect/>
            </a:stretch>
          </a:blipFill>
        </p:spPr>
      </p:sp>
      <p:sp>
        <p:nvSpPr>
          <p:cNvPr id="15" name="Freeform 15"/>
          <p:cNvSpPr/>
          <p:nvPr/>
        </p:nvSpPr>
        <p:spPr>
          <a:xfrm>
            <a:off x="8896358" y="726708"/>
            <a:ext cx="1289862" cy="1282826"/>
          </a:xfrm>
          <a:custGeom>
            <a:avLst/>
            <a:gdLst/>
            <a:ahLst/>
            <a:cxnLst/>
            <a:rect l="l" t="t" r="r" b="b"/>
            <a:pathLst>
              <a:path w="1289862" h="1282826">
                <a:moveTo>
                  <a:pt x="0" y="0"/>
                </a:moveTo>
                <a:lnTo>
                  <a:pt x="1289862" y="0"/>
                </a:lnTo>
                <a:lnTo>
                  <a:pt x="1289862" y="1282827"/>
                </a:lnTo>
                <a:lnTo>
                  <a:pt x="0" y="1282827"/>
                </a:lnTo>
                <a:lnTo>
                  <a:pt x="0" y="0"/>
                </a:lnTo>
                <a:close/>
              </a:path>
            </a:pathLst>
          </a:custGeom>
          <a:blipFill>
            <a:blip r:embed="rId24">
              <a:extLst>
                <a:ext uri="{96DAC541-7B7A-43D3-8B79-37D633B846F1}">
                  <asvg:svgBlip xmlns:asvg="http://schemas.microsoft.com/office/drawing/2016/SVG/main" xmlns="" r:embed="rId25"/>
                </a:ext>
              </a:extLst>
            </a:blip>
            <a:stretch>
              <a:fillRect/>
            </a:stretch>
          </a:blipFill>
        </p:spPr>
      </p:sp>
      <p:sp>
        <p:nvSpPr>
          <p:cNvPr id="16" name="Freeform 16"/>
          <p:cNvSpPr/>
          <p:nvPr/>
        </p:nvSpPr>
        <p:spPr>
          <a:xfrm>
            <a:off x="16915306" y="2461173"/>
            <a:ext cx="1673631" cy="1664502"/>
          </a:xfrm>
          <a:custGeom>
            <a:avLst/>
            <a:gdLst/>
            <a:ahLst/>
            <a:cxnLst/>
            <a:rect l="l" t="t" r="r" b="b"/>
            <a:pathLst>
              <a:path w="1673631" h="1664502">
                <a:moveTo>
                  <a:pt x="0" y="0"/>
                </a:moveTo>
                <a:lnTo>
                  <a:pt x="1673631" y="0"/>
                </a:lnTo>
                <a:lnTo>
                  <a:pt x="1673631" y="1664502"/>
                </a:lnTo>
                <a:lnTo>
                  <a:pt x="0" y="1664502"/>
                </a:lnTo>
                <a:lnTo>
                  <a:pt x="0" y="0"/>
                </a:lnTo>
                <a:close/>
              </a:path>
            </a:pathLst>
          </a:custGeom>
          <a:blipFill>
            <a:blip r:embed="rId26">
              <a:extLst>
                <a:ext uri="{96DAC541-7B7A-43D3-8B79-37D633B846F1}">
                  <asvg:svgBlip xmlns:asvg="http://schemas.microsoft.com/office/drawing/2016/SVG/main" xmlns="" r:embed="rId27"/>
                </a:ext>
              </a:extLst>
            </a:blip>
            <a:stretch>
              <a:fillRect/>
            </a:stretch>
          </a:blipFill>
        </p:spPr>
      </p:sp>
      <p:sp>
        <p:nvSpPr>
          <p:cNvPr id="17" name="Freeform 17"/>
          <p:cNvSpPr/>
          <p:nvPr/>
        </p:nvSpPr>
        <p:spPr>
          <a:xfrm>
            <a:off x="10820232" y="8068403"/>
            <a:ext cx="1108473" cy="1102427"/>
          </a:xfrm>
          <a:custGeom>
            <a:avLst/>
            <a:gdLst/>
            <a:ahLst/>
            <a:cxnLst/>
            <a:rect l="l" t="t" r="r" b="b"/>
            <a:pathLst>
              <a:path w="1108473" h="1102427">
                <a:moveTo>
                  <a:pt x="0" y="0"/>
                </a:moveTo>
                <a:lnTo>
                  <a:pt x="1108473" y="0"/>
                </a:lnTo>
                <a:lnTo>
                  <a:pt x="1108473" y="1102427"/>
                </a:lnTo>
                <a:lnTo>
                  <a:pt x="0" y="1102427"/>
                </a:lnTo>
                <a:lnTo>
                  <a:pt x="0" y="0"/>
                </a:lnTo>
                <a:close/>
              </a:path>
            </a:pathLst>
          </a:custGeom>
          <a:blipFill>
            <a:blip r:embed="rId28">
              <a:extLst>
                <a:ext uri="{96DAC541-7B7A-43D3-8B79-37D633B846F1}">
                  <asvg:svgBlip xmlns:asvg="http://schemas.microsoft.com/office/drawing/2016/SVG/main" xmlns="" r:embed="rId29"/>
                </a:ext>
              </a:extLst>
            </a:blip>
            <a:stretch>
              <a:fillRect/>
            </a:stretch>
          </a:blipFill>
        </p:spPr>
      </p:sp>
      <p:sp>
        <p:nvSpPr>
          <p:cNvPr id="18" name="Rectangle 17"/>
          <p:cNvSpPr/>
          <p:nvPr/>
        </p:nvSpPr>
        <p:spPr>
          <a:xfrm>
            <a:off x="5589954" y="2833356"/>
            <a:ext cx="8895384" cy="4339650"/>
          </a:xfrm>
          <a:prstGeom prst="rect">
            <a:avLst/>
          </a:prstGeom>
        </p:spPr>
        <p:txBody>
          <a:bodyPr wrap="none">
            <a:spAutoFit/>
          </a:bodyPr>
          <a:lstStyle/>
          <a:p>
            <a:pPr algn="ctr"/>
            <a:r>
              <a:rPr lang="en-US" sz="13800" b="1">
                <a:effectLst>
                  <a:outerShdw blurRad="38100" dist="38100" dir="2700000" algn="tl">
                    <a:srgbClr val="000000">
                      <a:alpha val="43137"/>
                    </a:srgbClr>
                  </a:outerShdw>
                </a:effectLst>
                <a:latin typeface="iCiel Brush Up" panose="02000000000000000000" pitchFamily="2" charset="-93"/>
                <a:ea typeface="Times New Roman" panose="02020603050405020304" pitchFamily="18" charset="0"/>
              </a:rPr>
              <a:t>HOẠT ĐỘNG </a:t>
            </a:r>
            <a:r>
              <a:rPr lang="en-US" sz="13800" b="1" smtClean="0">
                <a:effectLst>
                  <a:outerShdw blurRad="38100" dist="38100" dir="2700000" algn="tl">
                    <a:srgbClr val="000000">
                      <a:alpha val="43137"/>
                    </a:srgbClr>
                  </a:outerShdw>
                </a:effectLst>
                <a:latin typeface="iCiel Brush Up" panose="02000000000000000000" pitchFamily="2" charset="-93"/>
                <a:ea typeface="Times New Roman" panose="02020603050405020304" pitchFamily="18" charset="0"/>
              </a:rPr>
              <a:t>1</a:t>
            </a:r>
            <a:endParaRPr lang="vi-VN" sz="13800" b="1" smtClean="0">
              <a:effectLst>
                <a:outerShdw blurRad="38100" dist="38100" dir="2700000" algn="tl">
                  <a:srgbClr val="000000">
                    <a:alpha val="43137"/>
                  </a:srgbClr>
                </a:outerShdw>
              </a:effectLst>
              <a:latin typeface="iCiel Brush Up" panose="02000000000000000000" pitchFamily="2" charset="-93"/>
              <a:ea typeface="Times New Roman" panose="02020603050405020304" pitchFamily="18" charset="0"/>
            </a:endParaRPr>
          </a:p>
          <a:p>
            <a:pPr algn="ctr"/>
            <a:r>
              <a:rPr lang="en-US" sz="13800" b="1" spc="-5" smtClean="0">
                <a:effectLst>
                  <a:outerShdw blurRad="38100" dist="38100" dir="2700000" algn="tl">
                    <a:srgbClr val="000000">
                      <a:alpha val="43137"/>
                    </a:srgbClr>
                  </a:outerShdw>
                </a:effectLst>
                <a:latin typeface="iCiel Brush Up" panose="02000000000000000000" pitchFamily="2" charset="-93"/>
                <a:ea typeface="Times New Roman" panose="02020603050405020304" pitchFamily="18" charset="0"/>
              </a:rPr>
              <a:t> </a:t>
            </a:r>
            <a:r>
              <a:rPr lang="en-US" sz="13800" b="1">
                <a:effectLst>
                  <a:outerShdw blurRad="38100" dist="38100" dir="2700000" algn="tl">
                    <a:srgbClr val="000000">
                      <a:alpha val="43137"/>
                    </a:srgbClr>
                  </a:outerShdw>
                </a:effectLst>
                <a:latin typeface="iCiel Brush Up" panose="02000000000000000000" pitchFamily="2" charset="-93"/>
                <a:ea typeface="Times New Roman" panose="02020603050405020304" pitchFamily="18" charset="0"/>
              </a:rPr>
              <a:t>KHỞI ĐỘNG</a:t>
            </a:r>
            <a:endParaRPr lang="en-GB" sz="13800" b="1">
              <a:effectLst>
                <a:outerShdw blurRad="38100" dist="38100" dir="2700000" algn="tl">
                  <a:srgbClr val="000000">
                    <a:alpha val="43137"/>
                  </a:srgbClr>
                </a:outerShdw>
              </a:effectLst>
              <a:latin typeface="iCiel Brush Up" panose="02000000000000000000" pitchFamily="2" charset="-93"/>
            </a:endParaRPr>
          </a:p>
        </p:txBody>
      </p:sp>
      <p:pic>
        <p:nvPicPr>
          <p:cNvPr id="5" name="Picture 4"/>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5105400" y="2570462"/>
            <a:ext cx="10124211" cy="5318188"/>
          </a:xfrm>
          <a:prstGeom prst="rect">
            <a:avLst/>
          </a:prstGeom>
        </p:spPr>
      </p:pic>
    </p:spTree>
    <p:extLst>
      <p:ext uri="{BB962C8B-B14F-4D97-AF65-F5344CB8AC3E}">
        <p14:creationId xmlns:p14="http://schemas.microsoft.com/office/powerpoint/2010/main" val="3496616690"/>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grpSp>
        <p:nvGrpSpPr>
          <p:cNvPr id="2" name="Group 2"/>
          <p:cNvGrpSpPr/>
          <p:nvPr/>
        </p:nvGrpSpPr>
        <p:grpSpPr>
          <a:xfrm>
            <a:off x="5182000" y="3634768"/>
            <a:ext cx="4008991" cy="3946950"/>
            <a:chOff x="0" y="0"/>
            <a:chExt cx="3214054" cy="460121"/>
          </a:xfrm>
          <a:scene3d>
            <a:camera prst="orthographicFront">
              <a:rot lat="0" lon="0" rev="0"/>
            </a:camera>
            <a:lightRig rig="balanced" dir="t">
              <a:rot lat="0" lon="0" rev="8700000"/>
            </a:lightRig>
          </a:scene3d>
        </p:grpSpPr>
        <p:sp>
          <p:nvSpPr>
            <p:cNvPr id="3" name="Freeform 3"/>
            <p:cNvSpPr/>
            <p:nvPr/>
          </p:nvSpPr>
          <p:spPr>
            <a:xfrm>
              <a:off x="0" y="0"/>
              <a:ext cx="3214054" cy="460121"/>
            </a:xfrm>
            <a:custGeom>
              <a:avLst/>
              <a:gdLst/>
              <a:ahLst/>
              <a:cxnLst/>
              <a:rect l="l" t="t" r="r" b="b"/>
              <a:pathLst>
                <a:path w="3214054" h="460121">
                  <a:moveTo>
                    <a:pt x="2856" y="0"/>
                  </a:moveTo>
                  <a:lnTo>
                    <a:pt x="3211199" y="0"/>
                  </a:lnTo>
                  <a:cubicBezTo>
                    <a:pt x="3211956" y="0"/>
                    <a:pt x="3212682" y="301"/>
                    <a:pt x="3213218" y="836"/>
                  </a:cubicBezTo>
                  <a:cubicBezTo>
                    <a:pt x="3213753" y="1372"/>
                    <a:pt x="3214054" y="2098"/>
                    <a:pt x="3214054" y="2856"/>
                  </a:cubicBezTo>
                  <a:lnTo>
                    <a:pt x="3214054" y="457266"/>
                  </a:lnTo>
                  <a:cubicBezTo>
                    <a:pt x="3214054" y="458843"/>
                    <a:pt x="3212776" y="460121"/>
                    <a:pt x="3211199" y="460121"/>
                  </a:cubicBezTo>
                  <a:lnTo>
                    <a:pt x="2856" y="460121"/>
                  </a:lnTo>
                  <a:cubicBezTo>
                    <a:pt x="2098" y="460121"/>
                    <a:pt x="1372" y="459821"/>
                    <a:pt x="836" y="459285"/>
                  </a:cubicBezTo>
                  <a:cubicBezTo>
                    <a:pt x="301" y="458750"/>
                    <a:pt x="0" y="458023"/>
                    <a:pt x="0" y="457266"/>
                  </a:cubicBezTo>
                  <a:lnTo>
                    <a:pt x="0" y="2856"/>
                  </a:lnTo>
                  <a:cubicBezTo>
                    <a:pt x="0" y="2098"/>
                    <a:pt x="301" y="1372"/>
                    <a:pt x="836" y="836"/>
                  </a:cubicBezTo>
                  <a:cubicBezTo>
                    <a:pt x="1372" y="301"/>
                    <a:pt x="2098" y="0"/>
                    <a:pt x="2856" y="0"/>
                  </a:cubicBezTo>
                  <a:close/>
                </a:path>
              </a:pathLst>
            </a:custGeom>
            <a:solidFill>
              <a:srgbClr val="F1C9B4"/>
            </a:solidFill>
            <a:ln w="28575" cap="sq">
              <a:noFill/>
              <a:prstDash val="solid"/>
              <a:miter/>
            </a:ln>
            <a:effectLst>
              <a:outerShdw blurRad="44450" dist="27940" dir="5400000" algn="ctr">
                <a:srgbClr val="000000">
                  <a:alpha val="32000"/>
                </a:srgbClr>
              </a:outerShdw>
            </a:effectLst>
            <a:sp3d>
              <a:bevelT w="190500" h="38100"/>
            </a:sp3d>
          </p:spPr>
        </p:sp>
        <p:sp>
          <p:nvSpPr>
            <p:cNvPr id="4" name="TextBox 4"/>
            <p:cNvSpPr txBox="1"/>
            <p:nvPr/>
          </p:nvSpPr>
          <p:spPr>
            <a:xfrm>
              <a:off x="0" y="-38100"/>
              <a:ext cx="3214054" cy="498221"/>
            </a:xfrm>
            <a:prstGeom prst="rect">
              <a:avLst/>
            </a:prstGeom>
            <a:ln>
              <a:noFill/>
            </a:ln>
            <a:effectLst>
              <a:outerShdw blurRad="44450" dist="27940" dir="5400000" algn="ctr">
                <a:srgbClr val="000000">
                  <a:alpha val="32000"/>
                </a:srgbClr>
              </a:outerShdw>
            </a:effectLst>
            <a:sp3d>
              <a:bevelT w="190500" h="38100"/>
            </a:sp3d>
          </p:spPr>
          <p:txBody>
            <a:bodyPr lIns="20239" tIns="20239" rIns="20239" bIns="20239" rtlCol="0" anchor="ctr"/>
            <a:lstStyle/>
            <a:p>
              <a:pPr marL="259080" lvl="1">
                <a:lnSpc>
                  <a:spcPts val="3359"/>
                </a:lnSpc>
              </a:pPr>
              <a:endParaRPr lang="en-US" sz="2400">
                <a:solidFill>
                  <a:srgbClr val="000000"/>
                </a:solidFill>
                <a:latin typeface="Garet Light"/>
                <a:ea typeface="Garet Light"/>
                <a:cs typeface="Garet Light"/>
                <a:sym typeface="Garet Light"/>
              </a:endParaRPr>
            </a:p>
          </p:txBody>
        </p:sp>
      </p:grpSp>
      <p:sp>
        <p:nvSpPr>
          <p:cNvPr id="5" name="Freeform 5"/>
          <p:cNvSpPr/>
          <p:nvPr/>
        </p:nvSpPr>
        <p:spPr>
          <a:xfrm>
            <a:off x="-1176833" y="-1407896"/>
            <a:ext cx="7015424" cy="6977159"/>
          </a:xfrm>
          <a:custGeom>
            <a:avLst/>
            <a:gdLst/>
            <a:ahLst/>
            <a:cxnLst/>
            <a:rect l="l" t="t" r="r" b="b"/>
            <a:pathLst>
              <a:path w="7015424" h="6977159">
                <a:moveTo>
                  <a:pt x="0" y="0"/>
                </a:moveTo>
                <a:lnTo>
                  <a:pt x="7015425" y="0"/>
                </a:lnTo>
                <a:lnTo>
                  <a:pt x="7015425" y="6977159"/>
                </a:lnTo>
                <a:lnTo>
                  <a:pt x="0" y="6977159"/>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grpSp>
        <p:nvGrpSpPr>
          <p:cNvPr id="9" name="Group 9"/>
          <p:cNvGrpSpPr/>
          <p:nvPr/>
        </p:nvGrpSpPr>
        <p:grpSpPr>
          <a:xfrm>
            <a:off x="1167277" y="6766987"/>
            <a:ext cx="2541353" cy="816482"/>
            <a:chOff x="0" y="0"/>
            <a:chExt cx="1736811" cy="558000"/>
          </a:xfrm>
        </p:grpSpPr>
        <p:sp>
          <p:nvSpPr>
            <p:cNvPr id="10" name="Freeform 10"/>
            <p:cNvSpPr/>
            <p:nvPr/>
          </p:nvSpPr>
          <p:spPr>
            <a:xfrm>
              <a:off x="0" y="0"/>
              <a:ext cx="1736811" cy="556803"/>
            </a:xfrm>
            <a:custGeom>
              <a:avLst/>
              <a:gdLst/>
              <a:ahLst/>
              <a:cxnLst/>
              <a:rect l="l" t="t" r="r" b="b"/>
              <a:pathLst>
                <a:path w="1736811" h="556803">
                  <a:moveTo>
                    <a:pt x="1736811" y="11043"/>
                  </a:moveTo>
                  <a:lnTo>
                    <a:pt x="1736811" y="546956"/>
                  </a:lnTo>
                  <a:cubicBezTo>
                    <a:pt x="1736811" y="549729"/>
                    <a:pt x="1735605" y="552365"/>
                    <a:pt x="1733507" y="554178"/>
                  </a:cubicBezTo>
                  <a:cubicBezTo>
                    <a:pt x="1731410" y="555991"/>
                    <a:pt x="1728627" y="556803"/>
                    <a:pt x="1725884" y="556402"/>
                  </a:cubicBezTo>
                  <a:lnTo>
                    <a:pt x="879332" y="432598"/>
                  </a:lnTo>
                  <a:cubicBezTo>
                    <a:pt x="872086" y="431538"/>
                    <a:pt x="864724" y="431538"/>
                    <a:pt x="857478" y="432598"/>
                  </a:cubicBezTo>
                  <a:lnTo>
                    <a:pt x="10927" y="556402"/>
                  </a:lnTo>
                  <a:cubicBezTo>
                    <a:pt x="8183" y="556803"/>
                    <a:pt x="5401" y="555991"/>
                    <a:pt x="3303" y="554178"/>
                  </a:cubicBezTo>
                  <a:cubicBezTo>
                    <a:pt x="1206" y="552365"/>
                    <a:pt x="0" y="549729"/>
                    <a:pt x="0" y="546956"/>
                  </a:cubicBezTo>
                  <a:lnTo>
                    <a:pt x="0" y="11043"/>
                  </a:lnTo>
                  <a:cubicBezTo>
                    <a:pt x="0" y="4944"/>
                    <a:pt x="4944" y="0"/>
                    <a:pt x="11043" y="0"/>
                  </a:cubicBezTo>
                  <a:lnTo>
                    <a:pt x="1725768" y="0"/>
                  </a:lnTo>
                  <a:cubicBezTo>
                    <a:pt x="1731867" y="0"/>
                    <a:pt x="1736811" y="4944"/>
                    <a:pt x="1736811" y="11043"/>
                  </a:cubicBezTo>
                  <a:close/>
                </a:path>
              </a:pathLst>
            </a:custGeom>
            <a:solidFill>
              <a:srgbClr val="F5D5D1"/>
            </a:solidFill>
            <a:ln w="28575" cap="sq">
              <a:solidFill>
                <a:srgbClr val="ED889A"/>
              </a:solidFill>
              <a:prstDash val="solid"/>
              <a:miter/>
            </a:ln>
          </p:spPr>
        </p:sp>
        <p:sp>
          <p:nvSpPr>
            <p:cNvPr id="11" name="TextBox 11"/>
            <p:cNvSpPr txBox="1"/>
            <p:nvPr/>
          </p:nvSpPr>
          <p:spPr>
            <a:xfrm>
              <a:off x="0" y="28575"/>
              <a:ext cx="1736811" cy="402425"/>
            </a:xfrm>
            <a:prstGeom prst="rect">
              <a:avLst/>
            </a:prstGeom>
          </p:spPr>
          <p:txBody>
            <a:bodyPr lIns="26985" tIns="26985" rIns="26985" bIns="26985" rtlCol="0" anchor="ctr"/>
            <a:lstStyle/>
            <a:p>
              <a:pPr algn="ctr">
                <a:lnSpc>
                  <a:spcPts val="2231"/>
                </a:lnSpc>
              </a:pPr>
              <a:r>
                <a:rPr lang="en-US" sz="2800">
                  <a:solidFill>
                    <a:srgbClr val="000000"/>
                  </a:solidFill>
                  <a:latin typeface="Times New Roman" panose="02020603050405020304" pitchFamily="18" charset="0"/>
                  <a:ea typeface="Garet Light"/>
                  <a:cs typeface="Times New Roman" panose="02020603050405020304" pitchFamily="18" charset="0"/>
                  <a:sym typeface="Garet Light"/>
                </a:rPr>
                <a:t>1871 - 1937</a:t>
              </a:r>
            </a:p>
          </p:txBody>
        </p:sp>
      </p:grpSp>
      <p:grpSp>
        <p:nvGrpSpPr>
          <p:cNvPr id="12" name="Group 12"/>
          <p:cNvGrpSpPr/>
          <p:nvPr/>
        </p:nvGrpSpPr>
        <p:grpSpPr>
          <a:xfrm>
            <a:off x="9288309" y="3663453"/>
            <a:ext cx="4618591" cy="4909047"/>
            <a:chOff x="0" y="0"/>
            <a:chExt cx="3214054" cy="683484"/>
          </a:xfrm>
          <a:scene3d>
            <a:camera prst="orthographicFront">
              <a:rot lat="0" lon="0" rev="0"/>
            </a:camera>
            <a:lightRig rig="balanced" dir="t">
              <a:rot lat="0" lon="0" rev="8700000"/>
            </a:lightRig>
          </a:scene3d>
        </p:grpSpPr>
        <p:sp>
          <p:nvSpPr>
            <p:cNvPr id="13" name="Freeform 13"/>
            <p:cNvSpPr/>
            <p:nvPr/>
          </p:nvSpPr>
          <p:spPr>
            <a:xfrm>
              <a:off x="0" y="0"/>
              <a:ext cx="3214054" cy="683484"/>
            </a:xfrm>
            <a:custGeom>
              <a:avLst/>
              <a:gdLst/>
              <a:ahLst/>
              <a:cxnLst/>
              <a:rect l="l" t="t" r="r" b="b"/>
              <a:pathLst>
                <a:path w="3214054" h="683484">
                  <a:moveTo>
                    <a:pt x="2856" y="0"/>
                  </a:moveTo>
                  <a:lnTo>
                    <a:pt x="3211199" y="0"/>
                  </a:lnTo>
                  <a:cubicBezTo>
                    <a:pt x="3211956" y="0"/>
                    <a:pt x="3212682" y="301"/>
                    <a:pt x="3213218" y="836"/>
                  </a:cubicBezTo>
                  <a:cubicBezTo>
                    <a:pt x="3213753" y="1372"/>
                    <a:pt x="3214054" y="2098"/>
                    <a:pt x="3214054" y="2856"/>
                  </a:cubicBezTo>
                  <a:lnTo>
                    <a:pt x="3214054" y="680628"/>
                  </a:lnTo>
                  <a:cubicBezTo>
                    <a:pt x="3214054" y="681386"/>
                    <a:pt x="3213753" y="682112"/>
                    <a:pt x="3213218" y="682648"/>
                  </a:cubicBezTo>
                  <a:cubicBezTo>
                    <a:pt x="3212682" y="683183"/>
                    <a:pt x="3211956" y="683484"/>
                    <a:pt x="3211199" y="683484"/>
                  </a:cubicBezTo>
                  <a:lnTo>
                    <a:pt x="2856" y="683484"/>
                  </a:lnTo>
                  <a:cubicBezTo>
                    <a:pt x="1278" y="683484"/>
                    <a:pt x="0" y="682206"/>
                    <a:pt x="0" y="680628"/>
                  </a:cubicBezTo>
                  <a:lnTo>
                    <a:pt x="0" y="2856"/>
                  </a:lnTo>
                  <a:cubicBezTo>
                    <a:pt x="0" y="2098"/>
                    <a:pt x="301" y="1372"/>
                    <a:pt x="836" y="836"/>
                  </a:cubicBezTo>
                  <a:cubicBezTo>
                    <a:pt x="1372" y="301"/>
                    <a:pt x="2098" y="0"/>
                    <a:pt x="2856" y="0"/>
                  </a:cubicBezTo>
                  <a:close/>
                </a:path>
              </a:pathLst>
            </a:custGeom>
            <a:solidFill>
              <a:srgbClr val="C3DBD1"/>
            </a:solidFill>
            <a:ln w="28575" cap="sq">
              <a:noFill/>
              <a:prstDash val="solid"/>
              <a:miter/>
            </a:ln>
            <a:effectLst>
              <a:outerShdw blurRad="44450" dist="27940" dir="5400000" algn="ctr">
                <a:srgbClr val="000000">
                  <a:alpha val="32000"/>
                </a:srgbClr>
              </a:outerShdw>
            </a:effectLst>
            <a:sp3d>
              <a:bevelT w="190500" h="38100"/>
            </a:sp3d>
          </p:spPr>
        </p:sp>
        <p:sp>
          <p:nvSpPr>
            <p:cNvPr id="14" name="TextBox 14"/>
            <p:cNvSpPr txBox="1"/>
            <p:nvPr/>
          </p:nvSpPr>
          <p:spPr>
            <a:xfrm>
              <a:off x="0" y="-38100"/>
              <a:ext cx="3214054" cy="721584"/>
            </a:xfrm>
            <a:prstGeom prst="rect">
              <a:avLst/>
            </a:prstGeom>
            <a:ln>
              <a:noFill/>
            </a:ln>
            <a:effectLst>
              <a:outerShdw blurRad="44450" dist="27940" dir="5400000" algn="ctr">
                <a:srgbClr val="000000">
                  <a:alpha val="32000"/>
                </a:srgbClr>
              </a:outerShdw>
            </a:effectLst>
            <a:sp3d>
              <a:bevelT w="190500" h="38100"/>
            </a:sp3d>
          </p:spPr>
          <p:txBody>
            <a:bodyPr lIns="20239" tIns="20239" rIns="20239" bIns="20239" rtlCol="0" anchor="ctr"/>
            <a:lstStyle/>
            <a:p>
              <a:pPr marL="259080" lvl="1">
                <a:lnSpc>
                  <a:spcPts val="3359"/>
                </a:lnSpc>
              </a:pPr>
              <a:endParaRPr lang="en-US" sz="2400">
                <a:solidFill>
                  <a:srgbClr val="000000"/>
                </a:solidFill>
                <a:latin typeface="Garet"/>
                <a:ea typeface="Garet"/>
                <a:cs typeface="Garet"/>
                <a:sym typeface="Garet"/>
              </a:endParaRPr>
            </a:p>
          </p:txBody>
        </p:sp>
      </p:grpSp>
      <p:sp>
        <p:nvSpPr>
          <p:cNvPr id="15" name="Freeform 15"/>
          <p:cNvSpPr/>
          <p:nvPr/>
        </p:nvSpPr>
        <p:spPr>
          <a:xfrm>
            <a:off x="-915126" y="-1407896"/>
            <a:ext cx="5219215" cy="5639623"/>
          </a:xfrm>
          <a:custGeom>
            <a:avLst/>
            <a:gdLst/>
            <a:ahLst/>
            <a:cxnLst/>
            <a:rect l="l" t="t" r="r" b="b"/>
            <a:pathLst>
              <a:path w="5219215" h="5639623">
                <a:moveTo>
                  <a:pt x="0" y="0"/>
                </a:moveTo>
                <a:lnTo>
                  <a:pt x="5219215" y="0"/>
                </a:lnTo>
                <a:lnTo>
                  <a:pt x="5219215" y="5639624"/>
                </a:lnTo>
                <a:lnTo>
                  <a:pt x="0" y="5639624"/>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16" name="Freeform 16"/>
          <p:cNvSpPr/>
          <p:nvPr/>
        </p:nvSpPr>
        <p:spPr>
          <a:xfrm flipH="1">
            <a:off x="36361" y="1099971"/>
            <a:ext cx="4589036" cy="4817886"/>
          </a:xfrm>
          <a:custGeom>
            <a:avLst/>
            <a:gdLst/>
            <a:ahLst/>
            <a:cxnLst/>
            <a:rect l="l" t="t" r="r" b="b"/>
            <a:pathLst>
              <a:path w="4589036" h="4817886">
                <a:moveTo>
                  <a:pt x="4589037" y="0"/>
                </a:moveTo>
                <a:lnTo>
                  <a:pt x="0" y="0"/>
                </a:lnTo>
                <a:lnTo>
                  <a:pt x="0" y="4817886"/>
                </a:lnTo>
                <a:lnTo>
                  <a:pt x="4589037" y="4817886"/>
                </a:lnTo>
                <a:lnTo>
                  <a:pt x="4589037"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17" name="Freeform 17"/>
          <p:cNvSpPr/>
          <p:nvPr/>
        </p:nvSpPr>
        <p:spPr>
          <a:xfrm>
            <a:off x="-851469" y="7410782"/>
            <a:ext cx="2124279" cy="2112692"/>
          </a:xfrm>
          <a:custGeom>
            <a:avLst/>
            <a:gdLst/>
            <a:ahLst/>
            <a:cxnLst/>
            <a:rect l="l" t="t" r="r" b="b"/>
            <a:pathLst>
              <a:path w="2124279" h="2112692">
                <a:moveTo>
                  <a:pt x="0" y="0"/>
                </a:moveTo>
                <a:lnTo>
                  <a:pt x="2124279" y="0"/>
                </a:lnTo>
                <a:lnTo>
                  <a:pt x="2124279" y="2112692"/>
                </a:lnTo>
                <a:lnTo>
                  <a:pt x="0" y="2112692"/>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sp>
        <p:nvSpPr>
          <p:cNvPr id="18" name="Freeform 18"/>
          <p:cNvSpPr/>
          <p:nvPr/>
        </p:nvSpPr>
        <p:spPr>
          <a:xfrm rot="-576712">
            <a:off x="-353761" y="6901123"/>
            <a:ext cx="2038284" cy="2202468"/>
          </a:xfrm>
          <a:custGeom>
            <a:avLst/>
            <a:gdLst/>
            <a:ahLst/>
            <a:cxnLst/>
            <a:rect l="l" t="t" r="r" b="b"/>
            <a:pathLst>
              <a:path w="2038284" h="2202468">
                <a:moveTo>
                  <a:pt x="0" y="0"/>
                </a:moveTo>
                <a:lnTo>
                  <a:pt x="2038284" y="0"/>
                </a:lnTo>
                <a:lnTo>
                  <a:pt x="2038284" y="2202467"/>
                </a:lnTo>
                <a:lnTo>
                  <a:pt x="0" y="2202467"/>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sp>
        <p:nvSpPr>
          <p:cNvPr id="19" name="Freeform 19"/>
          <p:cNvSpPr/>
          <p:nvPr/>
        </p:nvSpPr>
        <p:spPr>
          <a:xfrm>
            <a:off x="14758256" y="-500598"/>
            <a:ext cx="2376578" cy="2363615"/>
          </a:xfrm>
          <a:custGeom>
            <a:avLst/>
            <a:gdLst/>
            <a:ahLst/>
            <a:cxnLst/>
            <a:rect l="l" t="t" r="r" b="b"/>
            <a:pathLst>
              <a:path w="2376578" h="2363615">
                <a:moveTo>
                  <a:pt x="0" y="0"/>
                </a:moveTo>
                <a:lnTo>
                  <a:pt x="2376578" y="0"/>
                </a:lnTo>
                <a:lnTo>
                  <a:pt x="2376578" y="2363615"/>
                </a:lnTo>
                <a:lnTo>
                  <a:pt x="0" y="2363615"/>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sp>
      <p:sp>
        <p:nvSpPr>
          <p:cNvPr id="20" name="Freeform 20"/>
          <p:cNvSpPr/>
          <p:nvPr/>
        </p:nvSpPr>
        <p:spPr>
          <a:xfrm rot="-576712">
            <a:off x="14819098" y="-20798"/>
            <a:ext cx="2252787" cy="2434250"/>
          </a:xfrm>
          <a:custGeom>
            <a:avLst/>
            <a:gdLst/>
            <a:ahLst/>
            <a:cxnLst/>
            <a:rect l="l" t="t" r="r" b="b"/>
            <a:pathLst>
              <a:path w="2252787" h="2434250">
                <a:moveTo>
                  <a:pt x="0" y="0"/>
                </a:moveTo>
                <a:lnTo>
                  <a:pt x="2252788" y="0"/>
                </a:lnTo>
                <a:lnTo>
                  <a:pt x="2252788" y="2434250"/>
                </a:lnTo>
                <a:lnTo>
                  <a:pt x="0" y="2434250"/>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21" name="Freeform 21"/>
          <p:cNvSpPr/>
          <p:nvPr/>
        </p:nvSpPr>
        <p:spPr>
          <a:xfrm>
            <a:off x="16460764" y="7410782"/>
            <a:ext cx="2376578" cy="2363615"/>
          </a:xfrm>
          <a:custGeom>
            <a:avLst/>
            <a:gdLst/>
            <a:ahLst/>
            <a:cxnLst/>
            <a:rect l="l" t="t" r="r" b="b"/>
            <a:pathLst>
              <a:path w="2376578" h="2363615">
                <a:moveTo>
                  <a:pt x="0" y="0"/>
                </a:moveTo>
                <a:lnTo>
                  <a:pt x="2376578" y="0"/>
                </a:lnTo>
                <a:lnTo>
                  <a:pt x="2376578" y="2363615"/>
                </a:lnTo>
                <a:lnTo>
                  <a:pt x="0" y="2363615"/>
                </a:lnTo>
                <a:lnTo>
                  <a:pt x="0" y="0"/>
                </a:lnTo>
                <a:close/>
              </a:path>
            </a:pathLst>
          </a:custGeom>
          <a:blipFill>
            <a:blip r:embed="rId16">
              <a:extLst>
                <a:ext uri="{96DAC541-7B7A-43D3-8B79-37D633B846F1}">
                  <asvg:svgBlip xmlns:asvg="http://schemas.microsoft.com/office/drawing/2016/SVG/main" xmlns="" r:embed="rId17"/>
                </a:ext>
              </a:extLst>
            </a:blip>
            <a:stretch>
              <a:fillRect/>
            </a:stretch>
          </a:blipFill>
        </p:spPr>
      </p:sp>
      <p:sp>
        <p:nvSpPr>
          <p:cNvPr id="22" name="Freeform 22"/>
          <p:cNvSpPr/>
          <p:nvPr/>
        </p:nvSpPr>
        <p:spPr>
          <a:xfrm rot="-576712">
            <a:off x="16052381" y="8511014"/>
            <a:ext cx="2252787" cy="2434250"/>
          </a:xfrm>
          <a:custGeom>
            <a:avLst/>
            <a:gdLst/>
            <a:ahLst/>
            <a:cxnLst/>
            <a:rect l="l" t="t" r="r" b="b"/>
            <a:pathLst>
              <a:path w="2252787" h="2434250">
                <a:moveTo>
                  <a:pt x="0" y="0"/>
                </a:moveTo>
                <a:lnTo>
                  <a:pt x="2252787" y="0"/>
                </a:lnTo>
                <a:lnTo>
                  <a:pt x="2252787" y="2434250"/>
                </a:lnTo>
                <a:lnTo>
                  <a:pt x="0" y="2434250"/>
                </a:lnTo>
                <a:lnTo>
                  <a:pt x="0" y="0"/>
                </a:lnTo>
                <a:close/>
              </a:path>
            </a:pathLst>
          </a:custGeom>
          <a:blipFill>
            <a:blip r:embed="rId18">
              <a:extLst>
                <a:ext uri="{96DAC541-7B7A-43D3-8B79-37D633B846F1}">
                  <asvg:svgBlip xmlns:asvg="http://schemas.microsoft.com/office/drawing/2016/SVG/main" xmlns="" r:embed="rId19"/>
                </a:ext>
              </a:extLst>
            </a:blip>
            <a:stretch>
              <a:fillRect/>
            </a:stretch>
          </a:blipFill>
        </p:spPr>
      </p:sp>
      <p:sp>
        <p:nvSpPr>
          <p:cNvPr id="23" name="Freeform 23"/>
          <p:cNvSpPr/>
          <p:nvPr/>
        </p:nvSpPr>
        <p:spPr>
          <a:xfrm rot="-576712">
            <a:off x="5077568" y="-350702"/>
            <a:ext cx="1268537" cy="1370718"/>
          </a:xfrm>
          <a:custGeom>
            <a:avLst/>
            <a:gdLst/>
            <a:ahLst/>
            <a:cxnLst/>
            <a:rect l="l" t="t" r="r" b="b"/>
            <a:pathLst>
              <a:path w="1268537" h="1370718">
                <a:moveTo>
                  <a:pt x="0" y="0"/>
                </a:moveTo>
                <a:lnTo>
                  <a:pt x="1268537" y="0"/>
                </a:lnTo>
                <a:lnTo>
                  <a:pt x="1268537" y="1370717"/>
                </a:lnTo>
                <a:lnTo>
                  <a:pt x="0" y="1370717"/>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sp>
        <p:nvSpPr>
          <p:cNvPr id="24" name="Freeform 24"/>
          <p:cNvSpPr/>
          <p:nvPr/>
        </p:nvSpPr>
        <p:spPr>
          <a:xfrm rot="-576712">
            <a:off x="5627839" y="9354584"/>
            <a:ext cx="1268537" cy="1370718"/>
          </a:xfrm>
          <a:custGeom>
            <a:avLst/>
            <a:gdLst/>
            <a:ahLst/>
            <a:cxnLst/>
            <a:rect l="l" t="t" r="r" b="b"/>
            <a:pathLst>
              <a:path w="1268537" h="1370718">
                <a:moveTo>
                  <a:pt x="0" y="0"/>
                </a:moveTo>
                <a:lnTo>
                  <a:pt x="1268537" y="0"/>
                </a:lnTo>
                <a:lnTo>
                  <a:pt x="1268537" y="1370718"/>
                </a:lnTo>
                <a:lnTo>
                  <a:pt x="0" y="1370718"/>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25" name="Freeform 25"/>
          <p:cNvSpPr/>
          <p:nvPr/>
        </p:nvSpPr>
        <p:spPr>
          <a:xfrm>
            <a:off x="17259300" y="3048873"/>
            <a:ext cx="1189342" cy="1182855"/>
          </a:xfrm>
          <a:custGeom>
            <a:avLst/>
            <a:gdLst/>
            <a:ahLst/>
            <a:cxnLst/>
            <a:rect l="l" t="t" r="r" b="b"/>
            <a:pathLst>
              <a:path w="1189342" h="1182855">
                <a:moveTo>
                  <a:pt x="0" y="0"/>
                </a:moveTo>
                <a:lnTo>
                  <a:pt x="1189342" y="0"/>
                </a:lnTo>
                <a:lnTo>
                  <a:pt x="1189342" y="1182855"/>
                </a:lnTo>
                <a:lnTo>
                  <a:pt x="0" y="1182855"/>
                </a:lnTo>
                <a:lnTo>
                  <a:pt x="0" y="0"/>
                </a:lnTo>
                <a:close/>
              </a:path>
            </a:pathLst>
          </a:custGeom>
          <a:blipFill>
            <a:blip r:embed="rId20">
              <a:extLst>
                <a:ext uri="{96DAC541-7B7A-43D3-8B79-37D633B846F1}">
                  <asvg:svgBlip xmlns:asvg="http://schemas.microsoft.com/office/drawing/2016/SVG/main" xmlns="" r:embed="rId21"/>
                </a:ext>
              </a:extLst>
            </a:blip>
            <a:stretch>
              <a:fillRect/>
            </a:stretch>
          </a:blipFill>
        </p:spPr>
      </p:sp>
      <p:sp>
        <p:nvSpPr>
          <p:cNvPr id="26" name="Freeform 26"/>
          <p:cNvSpPr/>
          <p:nvPr/>
        </p:nvSpPr>
        <p:spPr>
          <a:xfrm>
            <a:off x="11309608" y="9774397"/>
            <a:ext cx="1189342" cy="1182855"/>
          </a:xfrm>
          <a:custGeom>
            <a:avLst/>
            <a:gdLst/>
            <a:ahLst/>
            <a:cxnLst/>
            <a:rect l="l" t="t" r="r" b="b"/>
            <a:pathLst>
              <a:path w="1189342" h="1182855">
                <a:moveTo>
                  <a:pt x="0" y="0"/>
                </a:moveTo>
                <a:lnTo>
                  <a:pt x="1189342" y="0"/>
                </a:lnTo>
                <a:lnTo>
                  <a:pt x="1189342" y="1182855"/>
                </a:lnTo>
                <a:lnTo>
                  <a:pt x="0" y="1182855"/>
                </a:lnTo>
                <a:lnTo>
                  <a:pt x="0" y="0"/>
                </a:lnTo>
                <a:close/>
              </a:path>
            </a:pathLst>
          </a:custGeom>
          <a:blipFill>
            <a:blip r:embed="rId22">
              <a:extLst>
                <a:ext uri="{96DAC541-7B7A-43D3-8B79-37D633B846F1}">
                  <asvg:svgBlip xmlns:asvg="http://schemas.microsoft.com/office/drawing/2016/SVG/main" xmlns="" r:embed="rId23"/>
                </a:ext>
              </a:extLst>
            </a:blip>
            <a:stretch>
              <a:fillRect/>
            </a:stretch>
          </a:blipFill>
        </p:spPr>
      </p:sp>
      <p:sp>
        <p:nvSpPr>
          <p:cNvPr id="27" name="Freeform 27"/>
          <p:cNvSpPr/>
          <p:nvPr/>
        </p:nvSpPr>
        <p:spPr>
          <a:xfrm>
            <a:off x="3436055" y="6585481"/>
            <a:ext cx="704984" cy="701139"/>
          </a:xfrm>
          <a:custGeom>
            <a:avLst/>
            <a:gdLst/>
            <a:ahLst/>
            <a:cxnLst/>
            <a:rect l="l" t="t" r="r" b="b"/>
            <a:pathLst>
              <a:path w="704984" h="701139">
                <a:moveTo>
                  <a:pt x="0" y="0"/>
                </a:moveTo>
                <a:lnTo>
                  <a:pt x="704985" y="0"/>
                </a:lnTo>
                <a:lnTo>
                  <a:pt x="704985" y="701139"/>
                </a:lnTo>
                <a:lnTo>
                  <a:pt x="0" y="701139"/>
                </a:lnTo>
                <a:lnTo>
                  <a:pt x="0" y="0"/>
                </a:lnTo>
                <a:close/>
              </a:path>
            </a:pathLst>
          </a:custGeom>
          <a:blipFill>
            <a:blip r:embed="rId24">
              <a:extLst>
                <a:ext uri="{96DAC541-7B7A-43D3-8B79-37D633B846F1}">
                  <asvg:svgBlip xmlns:asvg="http://schemas.microsoft.com/office/drawing/2016/SVG/main" xmlns="" r:embed="rId25"/>
                </a:ext>
              </a:extLst>
            </a:blip>
            <a:stretch>
              <a:fillRect/>
            </a:stretch>
          </a:blipFill>
        </p:spPr>
      </p:sp>
      <p:sp>
        <p:nvSpPr>
          <p:cNvPr id="29" name="Freeform 7"/>
          <p:cNvSpPr/>
          <p:nvPr/>
        </p:nvSpPr>
        <p:spPr>
          <a:xfrm rot="5400000">
            <a:off x="9911704" y="362113"/>
            <a:ext cx="2584443" cy="3581402"/>
          </a:xfrm>
          <a:custGeom>
            <a:avLst/>
            <a:gdLst/>
            <a:ahLst/>
            <a:cxnLst/>
            <a:rect l="l" t="t" r="r" b="b"/>
            <a:pathLst>
              <a:path w="2554787" h="381069">
                <a:moveTo>
                  <a:pt x="2349552" y="0"/>
                </a:moveTo>
                <a:lnTo>
                  <a:pt x="3590" y="0"/>
                </a:lnTo>
                <a:cubicBezTo>
                  <a:pt x="1607" y="0"/>
                  <a:pt x="0" y="1607"/>
                  <a:pt x="0" y="3590"/>
                </a:cubicBezTo>
                <a:lnTo>
                  <a:pt x="0" y="377479"/>
                </a:lnTo>
                <a:cubicBezTo>
                  <a:pt x="0" y="379461"/>
                  <a:pt x="1607" y="381069"/>
                  <a:pt x="3590" y="381069"/>
                </a:cubicBezTo>
                <a:lnTo>
                  <a:pt x="2349552" y="381069"/>
                </a:lnTo>
                <a:cubicBezTo>
                  <a:pt x="2351859" y="381069"/>
                  <a:pt x="2354079" y="380191"/>
                  <a:pt x="2355762" y="378613"/>
                </a:cubicBezTo>
                <a:lnTo>
                  <a:pt x="2553724" y="192990"/>
                </a:lnTo>
                <a:cubicBezTo>
                  <a:pt x="2554402" y="192354"/>
                  <a:pt x="2554787" y="191465"/>
                  <a:pt x="2554787" y="190534"/>
                </a:cubicBezTo>
                <a:cubicBezTo>
                  <a:pt x="2554787" y="189604"/>
                  <a:pt x="2554402" y="188715"/>
                  <a:pt x="2553724" y="188079"/>
                </a:cubicBezTo>
                <a:lnTo>
                  <a:pt x="2355762" y="2456"/>
                </a:lnTo>
                <a:cubicBezTo>
                  <a:pt x="2354079" y="878"/>
                  <a:pt x="2351859" y="0"/>
                  <a:pt x="2349552" y="0"/>
                </a:cubicBezTo>
                <a:close/>
              </a:path>
            </a:pathLst>
          </a:custGeom>
          <a:solidFill>
            <a:srgbClr val="F5E1B5"/>
          </a:solidFill>
          <a:ln w="28575" cap="sq">
            <a:noFill/>
            <a:prstDash val="solid"/>
            <a:miter/>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p>
      <p:sp>
        <p:nvSpPr>
          <p:cNvPr id="30" name="Rectangle 29"/>
          <p:cNvSpPr/>
          <p:nvPr/>
        </p:nvSpPr>
        <p:spPr>
          <a:xfrm>
            <a:off x="9668918" y="1279570"/>
            <a:ext cx="2923646" cy="1569660"/>
          </a:xfrm>
          <a:prstGeom prst="rect">
            <a:avLst/>
          </a:prstGeom>
        </p:spPr>
        <p:txBody>
          <a:bodyPr wrap="square">
            <a:spAutoFit/>
          </a:bodyPr>
          <a:lstStyle/>
          <a:p>
            <a:pPr algn="ctr"/>
            <a:r>
              <a:rPr lang="en-US" sz="4800" b="1">
                <a:latin typeface="Times New Roman" panose="02020603050405020304" pitchFamily="18" charset="0"/>
                <a:ea typeface="Times New Roman" panose="02020603050405020304" pitchFamily="18" charset="0"/>
              </a:rPr>
              <a:t>Hệ thống luận điểm</a:t>
            </a:r>
            <a:endParaRPr lang="en-GB" sz="4800"/>
          </a:p>
        </p:txBody>
      </p:sp>
      <p:grpSp>
        <p:nvGrpSpPr>
          <p:cNvPr id="31" name="Group 6"/>
          <p:cNvGrpSpPr/>
          <p:nvPr/>
        </p:nvGrpSpPr>
        <p:grpSpPr>
          <a:xfrm>
            <a:off x="-585455" y="5489098"/>
            <a:ext cx="5793138" cy="1285793"/>
            <a:chOff x="-1556" y="0"/>
            <a:chExt cx="2556343" cy="381069"/>
          </a:xfrm>
        </p:grpSpPr>
        <p:sp>
          <p:nvSpPr>
            <p:cNvPr id="32" name="Freeform 7"/>
            <p:cNvSpPr/>
            <p:nvPr/>
          </p:nvSpPr>
          <p:spPr>
            <a:xfrm>
              <a:off x="0" y="0"/>
              <a:ext cx="2554787" cy="381069"/>
            </a:xfrm>
            <a:custGeom>
              <a:avLst/>
              <a:gdLst/>
              <a:ahLst/>
              <a:cxnLst/>
              <a:rect l="l" t="t" r="r" b="b"/>
              <a:pathLst>
                <a:path w="2554787" h="381069">
                  <a:moveTo>
                    <a:pt x="2349552" y="0"/>
                  </a:moveTo>
                  <a:lnTo>
                    <a:pt x="3590" y="0"/>
                  </a:lnTo>
                  <a:cubicBezTo>
                    <a:pt x="1607" y="0"/>
                    <a:pt x="0" y="1607"/>
                    <a:pt x="0" y="3590"/>
                  </a:cubicBezTo>
                  <a:lnTo>
                    <a:pt x="0" y="377479"/>
                  </a:lnTo>
                  <a:cubicBezTo>
                    <a:pt x="0" y="379461"/>
                    <a:pt x="1607" y="381069"/>
                    <a:pt x="3590" y="381069"/>
                  </a:cubicBezTo>
                  <a:lnTo>
                    <a:pt x="2349552" y="381069"/>
                  </a:lnTo>
                  <a:cubicBezTo>
                    <a:pt x="2351859" y="381069"/>
                    <a:pt x="2354079" y="380191"/>
                    <a:pt x="2355762" y="378613"/>
                  </a:cubicBezTo>
                  <a:lnTo>
                    <a:pt x="2553724" y="192990"/>
                  </a:lnTo>
                  <a:cubicBezTo>
                    <a:pt x="2554402" y="192354"/>
                    <a:pt x="2554787" y="191465"/>
                    <a:pt x="2554787" y="190534"/>
                  </a:cubicBezTo>
                  <a:cubicBezTo>
                    <a:pt x="2554787" y="189604"/>
                    <a:pt x="2554402" y="188715"/>
                    <a:pt x="2553724" y="188079"/>
                  </a:cubicBezTo>
                  <a:lnTo>
                    <a:pt x="2355762" y="2456"/>
                  </a:lnTo>
                  <a:cubicBezTo>
                    <a:pt x="2354079" y="878"/>
                    <a:pt x="2351859" y="0"/>
                    <a:pt x="2349552" y="0"/>
                  </a:cubicBezTo>
                  <a:close/>
                </a:path>
              </a:pathLst>
            </a:custGeom>
            <a:solidFill>
              <a:srgbClr val="F5E1B5"/>
            </a:solidFill>
            <a:ln w="28575" cap="sq">
              <a:solidFill>
                <a:srgbClr val="F0B929"/>
              </a:solidFill>
              <a:prstDash val="solid"/>
              <a:miter/>
            </a:ln>
          </p:spPr>
        </p:sp>
        <p:sp>
          <p:nvSpPr>
            <p:cNvPr id="33" name="TextBox 8"/>
            <p:cNvSpPr txBox="1"/>
            <p:nvPr/>
          </p:nvSpPr>
          <p:spPr>
            <a:xfrm>
              <a:off x="-1556" y="27654"/>
              <a:ext cx="2442043" cy="314394"/>
            </a:xfrm>
            <a:prstGeom prst="rect">
              <a:avLst/>
            </a:prstGeom>
          </p:spPr>
          <p:txBody>
            <a:bodyPr lIns="127000" tIns="127000" rIns="127000" bIns="127000" rtlCol="0" anchor="ctr"/>
            <a:lstStyle/>
            <a:p>
              <a:pPr algn="ctr">
                <a:lnSpc>
                  <a:spcPts val="5249"/>
                </a:lnSpc>
              </a:pPr>
              <a:r>
                <a:rPr lang="en-US" sz="4000">
                  <a:solidFill>
                    <a:srgbClr val="000000"/>
                  </a:solidFill>
                  <a:latin typeface="Times New Roman" panose="02020603050405020304" pitchFamily="18" charset="0"/>
                  <a:ea typeface="Garet Bold"/>
                  <a:cs typeface="Times New Roman" panose="02020603050405020304" pitchFamily="18" charset="0"/>
                  <a:sym typeface="Garet Bold"/>
                </a:rPr>
                <a:t>ERNEST RUTHERFORD</a:t>
              </a:r>
            </a:p>
          </p:txBody>
        </p:sp>
      </p:grpSp>
      <p:grpSp>
        <p:nvGrpSpPr>
          <p:cNvPr id="34" name="Group 2"/>
          <p:cNvGrpSpPr/>
          <p:nvPr/>
        </p:nvGrpSpPr>
        <p:grpSpPr>
          <a:xfrm>
            <a:off x="14011475" y="3680666"/>
            <a:ext cx="4160098" cy="3901052"/>
            <a:chOff x="0" y="0"/>
            <a:chExt cx="3214054" cy="460121"/>
          </a:xfrm>
          <a:scene3d>
            <a:camera prst="orthographicFront">
              <a:rot lat="0" lon="0" rev="0"/>
            </a:camera>
            <a:lightRig rig="balanced" dir="t">
              <a:rot lat="0" lon="0" rev="8700000"/>
            </a:lightRig>
          </a:scene3d>
        </p:grpSpPr>
        <p:sp>
          <p:nvSpPr>
            <p:cNvPr id="35" name="Freeform 3"/>
            <p:cNvSpPr/>
            <p:nvPr/>
          </p:nvSpPr>
          <p:spPr>
            <a:xfrm>
              <a:off x="0" y="0"/>
              <a:ext cx="3214054" cy="460121"/>
            </a:xfrm>
            <a:custGeom>
              <a:avLst/>
              <a:gdLst/>
              <a:ahLst/>
              <a:cxnLst/>
              <a:rect l="l" t="t" r="r" b="b"/>
              <a:pathLst>
                <a:path w="3214054" h="460121">
                  <a:moveTo>
                    <a:pt x="2856" y="0"/>
                  </a:moveTo>
                  <a:lnTo>
                    <a:pt x="3211199" y="0"/>
                  </a:lnTo>
                  <a:cubicBezTo>
                    <a:pt x="3211956" y="0"/>
                    <a:pt x="3212682" y="301"/>
                    <a:pt x="3213218" y="836"/>
                  </a:cubicBezTo>
                  <a:cubicBezTo>
                    <a:pt x="3213753" y="1372"/>
                    <a:pt x="3214054" y="2098"/>
                    <a:pt x="3214054" y="2856"/>
                  </a:cubicBezTo>
                  <a:lnTo>
                    <a:pt x="3214054" y="457266"/>
                  </a:lnTo>
                  <a:cubicBezTo>
                    <a:pt x="3214054" y="458843"/>
                    <a:pt x="3212776" y="460121"/>
                    <a:pt x="3211199" y="460121"/>
                  </a:cubicBezTo>
                  <a:lnTo>
                    <a:pt x="2856" y="460121"/>
                  </a:lnTo>
                  <a:cubicBezTo>
                    <a:pt x="2098" y="460121"/>
                    <a:pt x="1372" y="459821"/>
                    <a:pt x="836" y="459285"/>
                  </a:cubicBezTo>
                  <a:cubicBezTo>
                    <a:pt x="301" y="458750"/>
                    <a:pt x="0" y="458023"/>
                    <a:pt x="0" y="457266"/>
                  </a:cubicBezTo>
                  <a:lnTo>
                    <a:pt x="0" y="2856"/>
                  </a:lnTo>
                  <a:cubicBezTo>
                    <a:pt x="0" y="2098"/>
                    <a:pt x="301" y="1372"/>
                    <a:pt x="836" y="836"/>
                  </a:cubicBezTo>
                  <a:cubicBezTo>
                    <a:pt x="1372" y="301"/>
                    <a:pt x="2098" y="0"/>
                    <a:pt x="2856" y="0"/>
                  </a:cubicBezTo>
                  <a:close/>
                </a:path>
              </a:pathLst>
            </a:custGeom>
            <a:solidFill>
              <a:srgbClr val="F1C9B4"/>
            </a:solidFill>
            <a:ln w="28575" cap="sq">
              <a:noFill/>
              <a:prstDash val="solid"/>
              <a:miter/>
            </a:ln>
            <a:effectLst>
              <a:outerShdw blurRad="44450" dist="27940" dir="5400000" algn="ctr">
                <a:srgbClr val="000000">
                  <a:alpha val="32000"/>
                </a:srgbClr>
              </a:outerShdw>
            </a:effectLst>
            <a:sp3d>
              <a:bevelT w="190500" h="38100"/>
            </a:sp3d>
          </p:spPr>
        </p:sp>
        <p:sp>
          <p:nvSpPr>
            <p:cNvPr id="36" name="TextBox 4"/>
            <p:cNvSpPr txBox="1"/>
            <p:nvPr/>
          </p:nvSpPr>
          <p:spPr>
            <a:xfrm>
              <a:off x="0" y="-38100"/>
              <a:ext cx="3214054" cy="498221"/>
            </a:xfrm>
            <a:prstGeom prst="rect">
              <a:avLst/>
            </a:prstGeom>
            <a:ln>
              <a:noFill/>
            </a:ln>
            <a:effectLst>
              <a:outerShdw blurRad="44450" dist="27940" dir="5400000" algn="ctr">
                <a:srgbClr val="000000">
                  <a:alpha val="32000"/>
                </a:srgbClr>
              </a:outerShdw>
            </a:effectLst>
            <a:sp3d>
              <a:bevelT w="190500" h="38100"/>
            </a:sp3d>
          </p:spPr>
          <p:txBody>
            <a:bodyPr lIns="20239" tIns="20239" rIns="20239" bIns="20239" rtlCol="0" anchor="ctr"/>
            <a:lstStyle/>
            <a:p>
              <a:pPr marL="259080" lvl="1">
                <a:lnSpc>
                  <a:spcPts val="3359"/>
                </a:lnSpc>
              </a:pPr>
              <a:endParaRPr lang="en-US" sz="2400">
                <a:solidFill>
                  <a:srgbClr val="000000"/>
                </a:solidFill>
                <a:latin typeface="Garet Light"/>
                <a:ea typeface="Garet Light"/>
                <a:cs typeface="Garet Light"/>
                <a:sym typeface="Garet Light"/>
              </a:endParaRPr>
            </a:p>
          </p:txBody>
        </p:sp>
      </p:grpSp>
      <p:sp>
        <p:nvSpPr>
          <p:cNvPr id="39" name="TextBox 4"/>
          <p:cNvSpPr txBox="1"/>
          <p:nvPr/>
        </p:nvSpPr>
        <p:spPr>
          <a:xfrm>
            <a:off x="5211209" y="4401209"/>
            <a:ext cx="4008991" cy="1681087"/>
          </a:xfrm>
          <a:prstGeom prst="rect">
            <a:avLst/>
          </a:prstGeom>
        </p:spPr>
        <p:txBody>
          <a:bodyPr lIns="20239" tIns="20239" rIns="20239" bIns="20239" rtlCol="0" anchor="ctr"/>
          <a:lstStyle/>
          <a:p>
            <a:pPr marL="259080" lvl="1">
              <a:lnSpc>
                <a:spcPts val="3359"/>
              </a:lnSpc>
            </a:pPr>
            <a:endParaRPr lang="en-US" sz="2400">
              <a:solidFill>
                <a:srgbClr val="000000"/>
              </a:solidFill>
              <a:latin typeface="Garet Light"/>
              <a:ea typeface="Garet Light"/>
              <a:cs typeface="Garet Light"/>
              <a:sym typeface="Garet Light"/>
            </a:endParaRPr>
          </a:p>
        </p:txBody>
      </p:sp>
      <p:sp>
        <p:nvSpPr>
          <p:cNvPr id="40" name="Rectangle 39"/>
          <p:cNvSpPr/>
          <p:nvPr/>
        </p:nvSpPr>
        <p:spPr>
          <a:xfrm>
            <a:off x="5478188" y="4007633"/>
            <a:ext cx="3381944" cy="3170099"/>
          </a:xfrm>
          <a:prstGeom prst="rect">
            <a:avLst/>
          </a:prstGeom>
        </p:spPr>
        <p:txBody>
          <a:bodyPr wrap="square">
            <a:spAutoFit/>
          </a:bodyPr>
          <a:lstStyle/>
          <a:p>
            <a:pPr algn="ctr"/>
            <a:r>
              <a:rPr lang="en-US" sz="4000" b="1">
                <a:latin typeface="Times New Roman" panose="02020603050405020304" pitchFamily="18" charset="0"/>
                <a:ea typeface="Times New Roman" panose="02020603050405020304" pitchFamily="18" charset="0"/>
              </a:rPr>
              <a:t>Luận điểm </a:t>
            </a:r>
            <a:r>
              <a:rPr lang="en-US" sz="4000" b="1" smtClean="0">
                <a:latin typeface="Times New Roman" panose="02020603050405020304" pitchFamily="18" charset="0"/>
                <a:ea typeface="Times New Roman" panose="02020603050405020304" pitchFamily="18" charset="0"/>
              </a:rPr>
              <a:t>1</a:t>
            </a:r>
            <a:endParaRPr lang="vi-VN" sz="4000" b="1" smtClean="0">
              <a:latin typeface="Times New Roman" panose="02020603050405020304" pitchFamily="18" charset="0"/>
              <a:ea typeface="Times New Roman" panose="02020603050405020304" pitchFamily="18" charset="0"/>
            </a:endParaRPr>
          </a:p>
          <a:p>
            <a:pPr algn="just"/>
            <a:r>
              <a:rPr lang="en-US" sz="4000" smtClean="0">
                <a:latin typeface="Times New Roman" panose="02020603050405020304" pitchFamily="18" charset="0"/>
                <a:ea typeface="Times New Roman" panose="02020603050405020304" pitchFamily="18" charset="0"/>
              </a:rPr>
              <a:t>Sự </a:t>
            </a:r>
            <a:r>
              <a:rPr lang="en-US" sz="4000">
                <a:latin typeface="Times New Roman" panose="02020603050405020304" pitchFamily="18" charset="0"/>
                <a:ea typeface="Times New Roman" panose="02020603050405020304" pitchFamily="18" charset="0"/>
              </a:rPr>
              <a:t>khác biệt giữa khoa học và nghệ thuật - Phần (2)</a:t>
            </a:r>
            <a:endParaRPr lang="en-GB" sz="4000"/>
          </a:p>
        </p:txBody>
      </p:sp>
      <p:sp>
        <p:nvSpPr>
          <p:cNvPr id="41" name="Rectangle 40"/>
          <p:cNvSpPr/>
          <p:nvPr/>
        </p:nvSpPr>
        <p:spPr>
          <a:xfrm>
            <a:off x="9472355" y="3965930"/>
            <a:ext cx="4295419" cy="4401205"/>
          </a:xfrm>
          <a:prstGeom prst="rect">
            <a:avLst/>
          </a:prstGeom>
        </p:spPr>
        <p:txBody>
          <a:bodyPr wrap="square">
            <a:spAutoFit/>
          </a:bodyPr>
          <a:lstStyle/>
          <a:p>
            <a:pPr algn="ctr"/>
            <a:r>
              <a:rPr lang="en-US" sz="4000" b="1">
                <a:latin typeface="Times New Roman" panose="02020603050405020304" pitchFamily="18" charset="0"/>
                <a:ea typeface="Times New Roman" panose="02020603050405020304" pitchFamily="18" charset="0"/>
              </a:rPr>
              <a:t>Luận điểm </a:t>
            </a:r>
            <a:r>
              <a:rPr lang="en-US" sz="4000" b="1" smtClean="0">
                <a:latin typeface="Times New Roman" panose="02020603050405020304" pitchFamily="18" charset="0"/>
                <a:ea typeface="Times New Roman" panose="02020603050405020304" pitchFamily="18" charset="0"/>
              </a:rPr>
              <a:t>2</a:t>
            </a:r>
            <a:endParaRPr lang="vi-VN" sz="4000" b="1" smtClean="0">
              <a:latin typeface="Times New Roman" panose="02020603050405020304" pitchFamily="18" charset="0"/>
              <a:ea typeface="Times New Roman" panose="02020603050405020304" pitchFamily="18" charset="0"/>
            </a:endParaRPr>
          </a:p>
          <a:p>
            <a:pPr algn="just"/>
            <a:r>
              <a:rPr lang="en-US" sz="4000" smtClean="0">
                <a:latin typeface="Times New Roman" panose="02020603050405020304" pitchFamily="18" charset="0"/>
                <a:ea typeface="Times New Roman" panose="02020603050405020304" pitchFamily="18" charset="0"/>
              </a:rPr>
              <a:t>Mối </a:t>
            </a:r>
            <a:r>
              <a:rPr lang="en-US" sz="4000">
                <a:latin typeface="Times New Roman" panose="02020603050405020304" pitchFamily="18" charset="0"/>
                <a:ea typeface="Times New Roman" panose="02020603050405020304" pitchFamily="18" charset="0"/>
              </a:rPr>
              <a:t>quan hệ của sự phát triển khoa học chính xác với nền dân chủ và cuộc sống tươi đẹp - Phần (3)</a:t>
            </a:r>
            <a:endParaRPr lang="en-GB" sz="4000"/>
          </a:p>
        </p:txBody>
      </p:sp>
      <p:sp>
        <p:nvSpPr>
          <p:cNvPr id="42" name="Rectangle 41"/>
          <p:cNvSpPr/>
          <p:nvPr/>
        </p:nvSpPr>
        <p:spPr>
          <a:xfrm>
            <a:off x="14090946" y="3796066"/>
            <a:ext cx="3979972" cy="3785652"/>
          </a:xfrm>
          <a:prstGeom prst="rect">
            <a:avLst/>
          </a:prstGeom>
        </p:spPr>
        <p:txBody>
          <a:bodyPr wrap="square">
            <a:spAutoFit/>
          </a:bodyPr>
          <a:lstStyle/>
          <a:p>
            <a:pPr algn="ctr"/>
            <a:r>
              <a:rPr lang="en-US" sz="4000" b="1">
                <a:latin typeface="Times New Roman" panose="02020603050405020304" pitchFamily="18" charset="0"/>
                <a:ea typeface="Times New Roman" panose="02020603050405020304" pitchFamily="18" charset="0"/>
              </a:rPr>
              <a:t>Luận điểm </a:t>
            </a:r>
            <a:r>
              <a:rPr lang="en-US" sz="4000" b="1" smtClean="0">
                <a:latin typeface="Times New Roman" panose="02020603050405020304" pitchFamily="18" charset="0"/>
                <a:ea typeface="Times New Roman" panose="02020603050405020304" pitchFamily="18" charset="0"/>
              </a:rPr>
              <a:t>3</a:t>
            </a:r>
            <a:endParaRPr lang="vi-VN" sz="4000" b="1" smtClean="0">
              <a:latin typeface="Times New Roman" panose="02020603050405020304" pitchFamily="18" charset="0"/>
              <a:ea typeface="Times New Roman" panose="02020603050405020304" pitchFamily="18" charset="0"/>
            </a:endParaRPr>
          </a:p>
          <a:p>
            <a:pPr algn="just"/>
            <a:r>
              <a:rPr lang="en-US" sz="4000" smtClean="0">
                <a:latin typeface="Times New Roman" panose="02020603050405020304" pitchFamily="18" charset="0"/>
                <a:ea typeface="Times New Roman" panose="02020603050405020304" pitchFamily="18" charset="0"/>
              </a:rPr>
              <a:t>Thái </a:t>
            </a:r>
            <a:r>
              <a:rPr lang="en-US" sz="4000">
                <a:latin typeface="Times New Roman" panose="02020603050405020304" pitchFamily="18" charset="0"/>
                <a:ea typeface="Times New Roman" panose="02020603050405020304" pitchFamily="18" charset="0"/>
              </a:rPr>
              <a:t>độ trân trọng của tác giả đối với khoa học và người làm khoa học- Phần (4)</a:t>
            </a:r>
            <a:endParaRPr lang="en-GB" sz="4000"/>
          </a:p>
        </p:txBody>
      </p:sp>
    </p:spTree>
    <p:extLst>
      <p:ext uri="{BB962C8B-B14F-4D97-AF65-F5344CB8AC3E}">
        <p14:creationId xmlns:p14="http://schemas.microsoft.com/office/powerpoint/2010/main" val="170943120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arn(inVertical)">
                                      <p:cBhvr>
                                        <p:cTn id="7" dur="500"/>
                                        <p:tgtEl>
                                          <p:spTgt spid="30"/>
                                        </p:tgtEl>
                                      </p:cBhvr>
                                    </p:animEffect>
                                  </p:childTnLst>
                                </p:cTn>
                              </p:par>
                              <p:par>
                                <p:cTn id="8" presetID="16" presetClass="entr" presetSubtype="21"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barn(inVertical)">
                                      <p:cBhvr>
                                        <p:cTn id="10" dur="500"/>
                                        <p:tgtEl>
                                          <p:spTgt spid="29"/>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1000"/>
                                        <p:tgtEl>
                                          <p:spTgt spid="40"/>
                                        </p:tgtEl>
                                      </p:cBhvr>
                                    </p:animEffect>
                                    <p:anim calcmode="lin" valueType="num">
                                      <p:cBhvr>
                                        <p:cTn id="16" dur="1000" fill="hold"/>
                                        <p:tgtEl>
                                          <p:spTgt spid="40"/>
                                        </p:tgtEl>
                                        <p:attrNameLst>
                                          <p:attrName>ppt_x</p:attrName>
                                        </p:attrNameLst>
                                      </p:cBhvr>
                                      <p:tavLst>
                                        <p:tav tm="0">
                                          <p:val>
                                            <p:strVal val="#ppt_x"/>
                                          </p:val>
                                        </p:tav>
                                        <p:tav tm="100000">
                                          <p:val>
                                            <p:strVal val="#ppt_x"/>
                                          </p:val>
                                        </p:tav>
                                      </p:tavLst>
                                    </p:anim>
                                    <p:anim calcmode="lin" valueType="num">
                                      <p:cBhvr>
                                        <p:cTn id="17" dur="1000" fill="hold"/>
                                        <p:tgtEl>
                                          <p:spTgt spid="40"/>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1000"/>
                                        <p:tgtEl>
                                          <p:spTgt spid="2"/>
                                        </p:tgtEl>
                                      </p:cBhvr>
                                    </p:animEffect>
                                    <p:anim calcmode="lin" valueType="num">
                                      <p:cBhvr>
                                        <p:cTn id="21" dur="1000" fill="hold"/>
                                        <p:tgtEl>
                                          <p:spTgt spid="2"/>
                                        </p:tgtEl>
                                        <p:attrNameLst>
                                          <p:attrName>ppt_x</p:attrName>
                                        </p:attrNameLst>
                                      </p:cBhvr>
                                      <p:tavLst>
                                        <p:tav tm="0">
                                          <p:val>
                                            <p:strVal val="#ppt_x"/>
                                          </p:val>
                                        </p:tav>
                                        <p:tav tm="100000">
                                          <p:val>
                                            <p:strVal val="#ppt_x"/>
                                          </p:val>
                                        </p:tav>
                                      </p:tavLst>
                                    </p:anim>
                                    <p:anim calcmode="lin" valueType="num">
                                      <p:cBhvr>
                                        <p:cTn id="2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arn(inVertical)">
                                      <p:cBhvr>
                                        <p:cTn id="27" dur="500"/>
                                        <p:tgtEl>
                                          <p:spTgt spid="12"/>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barn(inVertical)">
                                      <p:cBhvr>
                                        <p:cTn id="30" dur="500"/>
                                        <p:tgtEl>
                                          <p:spTgt spid="41"/>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42"/>
                                        </p:tgtEl>
                                        <p:attrNameLst>
                                          <p:attrName>style.visibility</p:attrName>
                                        </p:attrNameLst>
                                      </p:cBhvr>
                                      <p:to>
                                        <p:strVal val="visible"/>
                                      </p:to>
                                    </p:set>
                                    <p:animEffect transition="in" filter="barn(inVertical)">
                                      <p:cBhvr>
                                        <p:cTn id="35" dur="500"/>
                                        <p:tgtEl>
                                          <p:spTgt spid="42"/>
                                        </p:tgtEl>
                                      </p:cBhvr>
                                    </p:animEffect>
                                  </p:childTnLst>
                                </p:cTn>
                              </p:par>
                              <p:par>
                                <p:cTn id="36" presetID="16" presetClass="entr" presetSubtype="21" fill="hold" nodeType="with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barn(inVertical)">
                                      <p:cBhvr>
                                        <p:cTn id="3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0" grpId="0"/>
      <p:bldP spid="41" grpId="0"/>
      <p:bldP spid="42"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grpSp>
        <p:nvGrpSpPr>
          <p:cNvPr id="12" name="Group 12"/>
          <p:cNvGrpSpPr/>
          <p:nvPr/>
        </p:nvGrpSpPr>
        <p:grpSpPr>
          <a:xfrm>
            <a:off x="-1" y="842495"/>
            <a:ext cx="7391792" cy="2007951"/>
            <a:chOff x="-1890" y="-30651"/>
            <a:chExt cx="1216756" cy="330527"/>
          </a:xfrm>
        </p:grpSpPr>
        <p:sp>
          <p:nvSpPr>
            <p:cNvPr id="13" name="Freeform 13"/>
            <p:cNvSpPr/>
            <p:nvPr/>
          </p:nvSpPr>
          <p:spPr>
            <a:xfrm>
              <a:off x="0" y="-30651"/>
              <a:ext cx="1214866" cy="330527"/>
            </a:xfrm>
            <a:custGeom>
              <a:avLst/>
              <a:gdLst/>
              <a:ahLst/>
              <a:cxnLst/>
              <a:rect l="l" t="t" r="r" b="b"/>
              <a:pathLst>
                <a:path w="1214866" h="299876">
                  <a:moveTo>
                    <a:pt x="1007525" y="0"/>
                  </a:moveTo>
                  <a:lnTo>
                    <a:pt x="8363" y="0"/>
                  </a:lnTo>
                  <a:cubicBezTo>
                    <a:pt x="6145" y="0"/>
                    <a:pt x="4018" y="881"/>
                    <a:pt x="2449" y="2449"/>
                  </a:cubicBezTo>
                  <a:cubicBezTo>
                    <a:pt x="881" y="4018"/>
                    <a:pt x="0" y="6145"/>
                    <a:pt x="0" y="8363"/>
                  </a:cubicBezTo>
                  <a:lnTo>
                    <a:pt x="0" y="291513"/>
                  </a:lnTo>
                  <a:cubicBezTo>
                    <a:pt x="0" y="293731"/>
                    <a:pt x="881" y="295858"/>
                    <a:pt x="2449" y="297426"/>
                  </a:cubicBezTo>
                  <a:cubicBezTo>
                    <a:pt x="4018" y="298995"/>
                    <a:pt x="6145" y="299876"/>
                    <a:pt x="8363" y="299876"/>
                  </a:cubicBezTo>
                  <a:lnTo>
                    <a:pt x="1007525" y="299876"/>
                  </a:lnTo>
                  <a:cubicBezTo>
                    <a:pt x="1012957" y="299876"/>
                    <a:pt x="1018246" y="298136"/>
                    <a:pt x="1022617" y="294910"/>
                  </a:cubicBezTo>
                  <a:lnTo>
                    <a:pt x="1212359" y="154903"/>
                  </a:lnTo>
                  <a:cubicBezTo>
                    <a:pt x="1213935" y="153740"/>
                    <a:pt x="1214866" y="151897"/>
                    <a:pt x="1214866" y="149938"/>
                  </a:cubicBezTo>
                  <a:cubicBezTo>
                    <a:pt x="1214866" y="147979"/>
                    <a:pt x="1213935" y="146136"/>
                    <a:pt x="1212359" y="144973"/>
                  </a:cubicBezTo>
                  <a:lnTo>
                    <a:pt x="1022617" y="4965"/>
                  </a:lnTo>
                  <a:cubicBezTo>
                    <a:pt x="1018246" y="1740"/>
                    <a:pt x="1012957" y="0"/>
                    <a:pt x="1007525" y="0"/>
                  </a:cubicBezTo>
                  <a:close/>
                </a:path>
              </a:pathLst>
            </a:custGeom>
            <a:solidFill>
              <a:srgbClr val="F5E1B5"/>
            </a:solidFill>
            <a:ln w="47625" cap="sq">
              <a:solidFill>
                <a:srgbClr val="F0B929"/>
              </a:solidFill>
              <a:prstDash val="solid"/>
              <a:miter/>
            </a:ln>
          </p:spPr>
        </p:sp>
        <p:sp>
          <p:nvSpPr>
            <p:cNvPr id="14" name="TextBox 14"/>
            <p:cNvSpPr txBox="1"/>
            <p:nvPr/>
          </p:nvSpPr>
          <p:spPr>
            <a:xfrm>
              <a:off x="-1890" y="30651"/>
              <a:ext cx="1104788" cy="204626"/>
            </a:xfrm>
            <a:prstGeom prst="rect">
              <a:avLst/>
            </a:prstGeom>
          </p:spPr>
          <p:txBody>
            <a:bodyPr lIns="50800" tIns="50800" rIns="50800" bIns="50800" rtlCol="0" anchor="ctr"/>
            <a:lstStyle/>
            <a:p>
              <a:pPr algn="ctr"/>
              <a:r>
                <a:rPr lang="pt-BR" sz="6000" b="1">
                  <a:latin typeface="Times New Roman" panose="02020603050405020304" pitchFamily="18" charset="0"/>
                  <a:cs typeface="Times New Roman" panose="02020603050405020304" pitchFamily="18" charset="0"/>
                </a:rPr>
                <a:t>3</a:t>
              </a:r>
              <a:r>
                <a:rPr lang="vi-VN" sz="6000" b="1">
                  <a:latin typeface="Times New Roman" panose="02020603050405020304" pitchFamily="18" charset="0"/>
                  <a:cs typeface="Times New Roman" panose="02020603050405020304" pitchFamily="18" charset="0"/>
                </a:rPr>
                <a:t>.</a:t>
              </a:r>
              <a:r>
                <a:rPr lang="vi-VN" sz="6000">
                  <a:latin typeface="Times New Roman" panose="02020603050405020304" pitchFamily="18" charset="0"/>
                  <a:cs typeface="Times New Roman" panose="02020603050405020304" pitchFamily="18" charset="0"/>
                </a:rPr>
                <a:t> </a:t>
              </a:r>
              <a:r>
                <a:rPr lang="vi-VN" sz="6000" b="1">
                  <a:latin typeface="Times New Roman" panose="02020603050405020304" pitchFamily="18" charset="0"/>
                  <a:cs typeface="Times New Roman" panose="02020603050405020304" pitchFamily="18" charset="0"/>
                </a:rPr>
                <a:t>Lí lẽ và bằng chứng của văn bản</a:t>
              </a:r>
              <a:endParaRPr lang="en-GB" sz="6000">
                <a:latin typeface="Times New Roman" panose="02020603050405020304" pitchFamily="18" charset="0"/>
                <a:cs typeface="Times New Roman" panose="02020603050405020304" pitchFamily="18" charset="0"/>
              </a:endParaRPr>
            </a:p>
          </p:txBody>
        </p:sp>
      </p:grpSp>
      <p:sp>
        <p:nvSpPr>
          <p:cNvPr id="15" name="Freeform 15"/>
          <p:cNvSpPr/>
          <p:nvPr/>
        </p:nvSpPr>
        <p:spPr>
          <a:xfrm flipH="1" flipV="1">
            <a:off x="14946986" y="-2843227"/>
            <a:ext cx="5993568" cy="6070833"/>
          </a:xfrm>
          <a:custGeom>
            <a:avLst/>
            <a:gdLst/>
            <a:ahLst/>
            <a:cxnLst/>
            <a:rect l="l" t="t" r="r" b="b"/>
            <a:pathLst>
              <a:path w="5993568" h="6070833">
                <a:moveTo>
                  <a:pt x="5993568" y="6070834"/>
                </a:moveTo>
                <a:lnTo>
                  <a:pt x="0" y="6070834"/>
                </a:lnTo>
                <a:lnTo>
                  <a:pt x="0" y="0"/>
                </a:lnTo>
                <a:lnTo>
                  <a:pt x="5993568" y="0"/>
                </a:lnTo>
                <a:lnTo>
                  <a:pt x="5993568" y="6070834"/>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6" name="Freeform 16"/>
          <p:cNvSpPr/>
          <p:nvPr/>
        </p:nvSpPr>
        <p:spPr>
          <a:xfrm flipH="1">
            <a:off x="0" y="2883413"/>
            <a:ext cx="7259284" cy="7681782"/>
          </a:xfrm>
          <a:custGeom>
            <a:avLst/>
            <a:gdLst/>
            <a:ahLst/>
            <a:cxnLst/>
            <a:rect l="l" t="t" r="r" b="b"/>
            <a:pathLst>
              <a:path w="7259284" h="7681782">
                <a:moveTo>
                  <a:pt x="7259284" y="0"/>
                </a:moveTo>
                <a:lnTo>
                  <a:pt x="0" y="0"/>
                </a:lnTo>
                <a:lnTo>
                  <a:pt x="0" y="7681782"/>
                </a:lnTo>
                <a:lnTo>
                  <a:pt x="7259284" y="7681782"/>
                </a:lnTo>
                <a:lnTo>
                  <a:pt x="7259284" y="0"/>
                </a:lnTo>
                <a:close/>
              </a:path>
            </a:pathLst>
          </a:custGeom>
          <a:blipFill>
            <a:blip r:embed="rId4"/>
            <a:stretch>
              <a:fillRect/>
            </a:stretch>
          </a:blipFill>
        </p:spPr>
      </p:sp>
      <p:sp>
        <p:nvSpPr>
          <p:cNvPr id="18" name="TextBox 18"/>
          <p:cNvSpPr txBox="1"/>
          <p:nvPr/>
        </p:nvSpPr>
        <p:spPr>
          <a:xfrm>
            <a:off x="7901847" y="2171885"/>
            <a:ext cx="545211" cy="678561"/>
          </a:xfrm>
          <a:prstGeom prst="rect">
            <a:avLst/>
          </a:prstGeom>
        </p:spPr>
        <p:txBody>
          <a:bodyPr lIns="0" tIns="0" rIns="0" bIns="0" rtlCol="0" anchor="t">
            <a:spAutoFit/>
          </a:bodyPr>
          <a:lstStyle/>
          <a:p>
            <a:pPr algn="ctr">
              <a:lnSpc>
                <a:spcPts val="5652"/>
              </a:lnSpc>
            </a:pPr>
            <a:r>
              <a:rPr lang="en-US" sz="3600">
                <a:solidFill>
                  <a:srgbClr val="F7EEE3"/>
                </a:solidFill>
                <a:latin typeface="Garet Bold"/>
                <a:ea typeface="Garet Bold"/>
                <a:cs typeface="Garet Bold"/>
                <a:sym typeface="Garet Bold"/>
              </a:rPr>
              <a:t>1</a:t>
            </a:r>
          </a:p>
        </p:txBody>
      </p:sp>
      <p:sp>
        <p:nvSpPr>
          <p:cNvPr id="20" name="TextBox 20"/>
          <p:cNvSpPr txBox="1"/>
          <p:nvPr/>
        </p:nvSpPr>
        <p:spPr>
          <a:xfrm>
            <a:off x="7901847" y="3451726"/>
            <a:ext cx="545211" cy="678561"/>
          </a:xfrm>
          <a:prstGeom prst="rect">
            <a:avLst/>
          </a:prstGeom>
        </p:spPr>
        <p:txBody>
          <a:bodyPr lIns="0" tIns="0" rIns="0" bIns="0" rtlCol="0" anchor="t">
            <a:spAutoFit/>
          </a:bodyPr>
          <a:lstStyle/>
          <a:p>
            <a:pPr marL="0" lvl="1" algn="ctr">
              <a:lnSpc>
                <a:spcPts val="5652"/>
              </a:lnSpc>
              <a:spcBef>
                <a:spcPct val="0"/>
              </a:spcBef>
            </a:pPr>
            <a:r>
              <a:rPr lang="en-US" sz="3600">
                <a:solidFill>
                  <a:srgbClr val="F7EEE3"/>
                </a:solidFill>
                <a:latin typeface="Garet Bold"/>
                <a:ea typeface="Garet Bold"/>
                <a:cs typeface="Garet Bold"/>
                <a:sym typeface="Garet Bold"/>
              </a:rPr>
              <a:t>2</a:t>
            </a:r>
          </a:p>
        </p:txBody>
      </p:sp>
      <p:sp>
        <p:nvSpPr>
          <p:cNvPr id="26" name="TextBox 26"/>
          <p:cNvSpPr txBox="1"/>
          <p:nvPr/>
        </p:nvSpPr>
        <p:spPr>
          <a:xfrm>
            <a:off x="7901847" y="7291247"/>
            <a:ext cx="545211" cy="678561"/>
          </a:xfrm>
          <a:prstGeom prst="rect">
            <a:avLst/>
          </a:prstGeom>
        </p:spPr>
        <p:txBody>
          <a:bodyPr lIns="0" tIns="0" rIns="0" bIns="0" rtlCol="0" anchor="t">
            <a:spAutoFit/>
          </a:bodyPr>
          <a:lstStyle/>
          <a:p>
            <a:pPr marL="0" lvl="1" algn="ctr">
              <a:lnSpc>
                <a:spcPts val="5652"/>
              </a:lnSpc>
              <a:spcBef>
                <a:spcPct val="0"/>
              </a:spcBef>
            </a:pPr>
            <a:r>
              <a:rPr lang="en-US" sz="3600">
                <a:solidFill>
                  <a:srgbClr val="F7EEE3"/>
                </a:solidFill>
                <a:latin typeface="Garet Bold"/>
                <a:ea typeface="Garet Bold"/>
                <a:cs typeface="Garet Bold"/>
                <a:sym typeface="Garet Bold"/>
              </a:rPr>
              <a:t>5</a:t>
            </a:r>
          </a:p>
        </p:txBody>
      </p:sp>
      <p:sp>
        <p:nvSpPr>
          <p:cNvPr id="29" name="Rectangle 28"/>
          <p:cNvSpPr/>
          <p:nvPr/>
        </p:nvSpPr>
        <p:spPr>
          <a:xfrm>
            <a:off x="7620000" y="2458008"/>
            <a:ext cx="10210800" cy="5406095"/>
          </a:xfrm>
          <a:prstGeom prst="rect">
            <a:avLst/>
          </a:prstGeom>
        </p:spPr>
        <p:txBody>
          <a:bodyPr wrap="square">
            <a:spAutoFit/>
          </a:bodyPr>
          <a:lstStyle/>
          <a:p>
            <a:pPr algn="ctr">
              <a:lnSpc>
                <a:spcPct val="130000"/>
              </a:lnSpc>
              <a:spcAft>
                <a:spcPts val="300"/>
              </a:spcAft>
            </a:pPr>
            <a:r>
              <a:rPr lang="vi-VN" sz="3200" b="1">
                <a:solidFill>
                  <a:srgbClr val="00B050"/>
                </a:solidFill>
                <a:latin typeface="Times New Roman" panose="02020603050405020304" pitchFamily="18" charset="0"/>
                <a:ea typeface="MS Mincho"/>
              </a:rPr>
              <a:t>PHIẾU HT SỐ 04:</a:t>
            </a:r>
            <a:endParaRPr lang="en-GB" sz="3200">
              <a:latin typeface="Times New Roman" panose="02020603050405020304" pitchFamily="18" charset="0"/>
              <a:ea typeface="Times New Roman" panose="02020603050405020304" pitchFamily="18" charset="0"/>
            </a:endParaRPr>
          </a:p>
          <a:p>
            <a:pPr algn="just">
              <a:lnSpc>
                <a:spcPct val="130000"/>
              </a:lnSpc>
              <a:spcAft>
                <a:spcPts val="300"/>
              </a:spcAft>
            </a:pPr>
            <a:r>
              <a:rPr lang="vi-VN" sz="3200" b="1">
                <a:solidFill>
                  <a:srgbClr val="0D0D0D"/>
                </a:solidFill>
                <a:latin typeface="Times New Roman" panose="02020603050405020304" pitchFamily="18" charset="0"/>
                <a:ea typeface="MS Mincho"/>
              </a:rPr>
              <a:t>Đọc phần (2) của VB: </a:t>
            </a:r>
            <a:endParaRPr lang="en-GB" sz="3200">
              <a:latin typeface="Times New Roman" panose="02020603050405020304" pitchFamily="18" charset="0"/>
              <a:ea typeface="Times New Roman" panose="02020603050405020304" pitchFamily="18" charset="0"/>
            </a:endParaRPr>
          </a:p>
          <a:p>
            <a:pPr algn="just">
              <a:lnSpc>
                <a:spcPct val="130000"/>
              </a:lnSpc>
              <a:spcAft>
                <a:spcPts val="300"/>
              </a:spcAft>
            </a:pPr>
            <a:r>
              <a:rPr lang="vi-VN" sz="3200" b="1">
                <a:solidFill>
                  <a:srgbClr val="0D0D0D"/>
                </a:solidFill>
                <a:latin typeface="Times New Roman" panose="02020603050405020304" pitchFamily="18" charset="0"/>
                <a:ea typeface="MS Mincho"/>
              </a:rPr>
              <a:t>- Yêu cầu:</a:t>
            </a:r>
            <a:endParaRPr lang="en-GB" sz="3200">
              <a:latin typeface="Times New Roman" panose="02020603050405020304" pitchFamily="18" charset="0"/>
              <a:ea typeface="Times New Roman" panose="02020603050405020304" pitchFamily="18" charset="0"/>
            </a:endParaRPr>
          </a:p>
          <a:p>
            <a:pPr algn="just">
              <a:lnSpc>
                <a:spcPct val="130000"/>
              </a:lnSpc>
              <a:spcAft>
                <a:spcPts val="300"/>
              </a:spcAft>
            </a:pPr>
            <a:r>
              <a:rPr lang="vi-VN" sz="3200" i="1">
                <a:solidFill>
                  <a:srgbClr val="0D0D0D"/>
                </a:solidFill>
                <a:latin typeface="Times New Roman" panose="02020603050405020304" pitchFamily="18" charset="0"/>
                <a:ea typeface="MS Mincho"/>
              </a:rPr>
              <a:t>(1) Chỉ ra những lí lẽ, bằng chứng mà tác giả sử dụng để lí giải cho luận điểm về sự khác biệt giữa khoa học và nghệ thuật  trong phần (2) của văn bản.</a:t>
            </a:r>
            <a:endParaRPr lang="en-GB" sz="3200">
              <a:latin typeface="Times New Roman" panose="02020603050405020304" pitchFamily="18" charset="0"/>
              <a:ea typeface="Times New Roman" panose="02020603050405020304" pitchFamily="18" charset="0"/>
            </a:endParaRPr>
          </a:p>
          <a:p>
            <a:pPr algn="just">
              <a:lnSpc>
                <a:spcPct val="130000"/>
              </a:lnSpc>
              <a:spcAft>
                <a:spcPts val="300"/>
              </a:spcAft>
            </a:pPr>
            <a:r>
              <a:rPr lang="vi-VN" sz="3200" i="1">
                <a:solidFill>
                  <a:srgbClr val="0D0D0D"/>
                </a:solidFill>
                <a:latin typeface="Times New Roman" panose="02020603050405020304" pitchFamily="18" charset="0"/>
                <a:ea typeface="MS Mincho"/>
              </a:rPr>
              <a:t>(2) Nhận xét về cách nêu lí lẽ và bằng chứng ở phần này..</a:t>
            </a:r>
            <a:endParaRPr lang="en-GB" sz="3200">
              <a:latin typeface="Times New Roman" panose="02020603050405020304" pitchFamily="18" charset="0"/>
              <a:ea typeface="Times New Roman" panose="02020603050405020304" pitchFamily="18" charset="0"/>
            </a:endParaRPr>
          </a:p>
          <a:p>
            <a:pPr algn="just">
              <a:lnSpc>
                <a:spcPct val="130000"/>
              </a:lnSpc>
              <a:spcAft>
                <a:spcPts val="300"/>
              </a:spcAft>
            </a:pPr>
            <a:r>
              <a:rPr lang="vi-VN" sz="3200" b="1">
                <a:solidFill>
                  <a:srgbClr val="0D0D0D"/>
                </a:solidFill>
                <a:latin typeface="Times New Roman" panose="02020603050405020304" pitchFamily="18" charset="0"/>
                <a:ea typeface="MS Mincho"/>
              </a:rPr>
              <a:t>Trả lời: </a:t>
            </a:r>
            <a:endParaRPr lang="en-GB" sz="3200">
              <a:effectLst/>
              <a:latin typeface="Times New Roman" panose="02020603050405020304" pitchFamily="18" charset="0"/>
              <a:ea typeface="Times New Roman" panose="02020603050405020304" pitchFamily="18" charset="0"/>
            </a:endParaRPr>
          </a:p>
        </p:txBody>
      </p:sp>
      <p:graphicFrame>
        <p:nvGraphicFramePr>
          <p:cNvPr id="30" name="Table 29"/>
          <p:cNvGraphicFramePr>
            <a:graphicFrameLocks noGrp="1"/>
          </p:cNvGraphicFramePr>
          <p:nvPr>
            <p:extLst>
              <p:ext uri="{D42A27DB-BD31-4B8C-83A1-F6EECF244321}">
                <p14:modId xmlns:p14="http://schemas.microsoft.com/office/powerpoint/2010/main" val="401069366"/>
              </p:ext>
            </p:extLst>
          </p:nvPr>
        </p:nvGraphicFramePr>
        <p:xfrm>
          <a:off x="7772400" y="7836889"/>
          <a:ext cx="9656810" cy="1940052"/>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1646553">
                  <a:extLst>
                    <a:ext uri="{9D8B030D-6E8A-4147-A177-3AD203B41FA5}">
                      <a16:colId xmlns:a16="http://schemas.microsoft.com/office/drawing/2014/main" val="20000"/>
                    </a:ext>
                  </a:extLst>
                </a:gridCol>
                <a:gridCol w="8010257">
                  <a:extLst>
                    <a:ext uri="{9D8B030D-6E8A-4147-A177-3AD203B41FA5}">
                      <a16:colId xmlns:a16="http://schemas.microsoft.com/office/drawing/2014/main" val="20001"/>
                    </a:ext>
                  </a:extLst>
                </a:gridCol>
              </a:tblGrid>
              <a:tr h="0">
                <a:tc>
                  <a:txBody>
                    <a:bodyPr/>
                    <a:lstStyle/>
                    <a:p>
                      <a:pPr algn="just">
                        <a:lnSpc>
                          <a:spcPct val="130000"/>
                        </a:lnSpc>
                        <a:spcAft>
                          <a:spcPts val="300"/>
                        </a:spcAft>
                      </a:pPr>
                      <a:r>
                        <a:rPr lang="vi-VN" sz="3200" i="1">
                          <a:solidFill>
                            <a:srgbClr val="0D0D0D"/>
                          </a:solidFill>
                          <a:effectLst/>
                          <a:latin typeface="Times New Roman" panose="02020603050405020304" pitchFamily="18" charset="0"/>
                          <a:ea typeface="MS Mincho"/>
                          <a:cs typeface="Times New Roman" panose="02020603050405020304" pitchFamily="18" charset="0"/>
                        </a:rPr>
                        <a:t>(1)</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300"/>
                        </a:spcAft>
                      </a:pPr>
                      <a:r>
                        <a:rPr lang="vi-VN" sz="3200" i="1">
                          <a:solidFill>
                            <a:srgbClr val="0D0D0D"/>
                          </a:solidFill>
                          <a:effectLst/>
                          <a:latin typeface="Times New Roman" panose="02020603050405020304" pitchFamily="18" charset="0"/>
                          <a:ea typeface="MS Mincho"/>
                          <a:cs typeface="Times New Roman" panose="02020603050405020304" pitchFamily="18" charset="0"/>
                        </a:rPr>
                        <a:t>- Lí lẽ:…..............................</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30000"/>
                        </a:lnSpc>
                        <a:spcAft>
                          <a:spcPts val="300"/>
                        </a:spcAft>
                      </a:pPr>
                      <a:r>
                        <a:rPr lang="vi-VN" sz="3200" i="1">
                          <a:solidFill>
                            <a:srgbClr val="0D0D0D"/>
                          </a:solidFill>
                          <a:effectLst/>
                          <a:latin typeface="Times New Roman" panose="02020603050405020304" pitchFamily="18" charset="0"/>
                          <a:ea typeface="MS Mincho"/>
                          <a:cs typeface="Times New Roman" panose="02020603050405020304" pitchFamily="18" charset="0"/>
                        </a:rPr>
                        <a:t>- Bằng chứng:......................</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just">
                        <a:lnSpc>
                          <a:spcPct val="130000"/>
                        </a:lnSpc>
                        <a:spcAft>
                          <a:spcPts val="300"/>
                        </a:spcAft>
                      </a:pPr>
                      <a:r>
                        <a:rPr lang="vi-VN" sz="3200" i="1">
                          <a:solidFill>
                            <a:srgbClr val="0D0D0D"/>
                          </a:solidFill>
                          <a:effectLst/>
                          <a:latin typeface="Times New Roman" panose="02020603050405020304" pitchFamily="18" charset="0"/>
                          <a:ea typeface="MS Mincho"/>
                          <a:cs typeface="Times New Roman" panose="02020603050405020304" pitchFamily="18" charset="0"/>
                        </a:rPr>
                        <a:t>(2)</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300"/>
                        </a:spcAft>
                      </a:pPr>
                      <a:r>
                        <a:rPr lang="vi-VN" sz="3200" i="1">
                          <a:solidFill>
                            <a:srgbClr val="0D0D0D"/>
                          </a:solidFill>
                          <a:effectLst/>
                          <a:latin typeface="Times New Roman" panose="02020603050405020304" pitchFamily="18" charset="0"/>
                          <a:ea typeface="MS Mincho"/>
                          <a:cs typeface="Times New Roman" panose="02020603050405020304" pitchFamily="18" charset="0"/>
                        </a:rPr>
                        <a:t>Nhận xét</a:t>
                      </a:r>
                      <a:r>
                        <a:rPr lang="vi-VN" sz="3200" i="1" smtClean="0">
                          <a:solidFill>
                            <a:srgbClr val="0D0D0D"/>
                          </a:solidFill>
                          <a:effectLst/>
                          <a:latin typeface="Times New Roman" panose="02020603050405020304" pitchFamily="18" charset="0"/>
                          <a:ea typeface="MS Mincho"/>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31" name="Rectangle 30"/>
          <p:cNvSpPr/>
          <p:nvPr/>
        </p:nvSpPr>
        <p:spPr>
          <a:xfrm>
            <a:off x="8251796" y="290766"/>
            <a:ext cx="6661594" cy="1692771"/>
          </a:xfrm>
          <a:prstGeom prst="rect">
            <a:avLst/>
          </a:prstGeom>
        </p:spPr>
        <p:txBody>
          <a:bodyPr wrap="square">
            <a:spAutoFit/>
          </a:bodyPr>
          <a:lstStyle/>
          <a:p>
            <a:pPr algn="ctr">
              <a:lnSpc>
                <a:spcPct val="130000"/>
              </a:lnSpc>
            </a:pPr>
            <a:r>
              <a:rPr lang="vi-VN" sz="4000" b="1">
                <a:latin typeface="Times New Roman" panose="02020603050405020304" pitchFamily="18" charset="0"/>
                <a:ea typeface="Times New Roman" panose="02020603050405020304" pitchFamily="18" charset="0"/>
                <a:cs typeface="Times New Roman" panose="02020603050405020304" pitchFamily="18" charset="0"/>
              </a:rPr>
              <a:t>a. Sự khác biệt giữa khoa học và nghệ thuật - Phần (2)</a:t>
            </a:r>
            <a:endParaRPr lang="en-GB" sz="40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3885639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barn(inVertical)">
                                      <p:cBhvr>
                                        <p:cTn id="14" dur="500"/>
                                        <p:tgtEl>
                                          <p:spTgt spid="31"/>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1000"/>
                                        <p:tgtEl>
                                          <p:spTgt spid="29"/>
                                        </p:tgtEl>
                                      </p:cBhvr>
                                    </p:animEffect>
                                    <p:anim calcmode="lin" valueType="num">
                                      <p:cBhvr>
                                        <p:cTn id="20" dur="1000" fill="hold"/>
                                        <p:tgtEl>
                                          <p:spTgt spid="29"/>
                                        </p:tgtEl>
                                        <p:attrNameLst>
                                          <p:attrName>ppt_x</p:attrName>
                                        </p:attrNameLst>
                                      </p:cBhvr>
                                      <p:tavLst>
                                        <p:tav tm="0">
                                          <p:val>
                                            <p:strVal val="#ppt_x"/>
                                          </p:val>
                                        </p:tav>
                                        <p:tav tm="100000">
                                          <p:val>
                                            <p:strVal val="#ppt_x"/>
                                          </p:val>
                                        </p:tav>
                                      </p:tavLst>
                                    </p:anim>
                                    <p:anim calcmode="lin" valueType="num">
                                      <p:cBhvr>
                                        <p:cTn id="21" dur="1000" fill="hold"/>
                                        <p:tgtEl>
                                          <p:spTgt spid="29"/>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1000"/>
                                        <p:tgtEl>
                                          <p:spTgt spid="30"/>
                                        </p:tgtEl>
                                      </p:cBhvr>
                                    </p:animEffect>
                                    <p:anim calcmode="lin" valueType="num">
                                      <p:cBhvr>
                                        <p:cTn id="25" dur="1000" fill="hold"/>
                                        <p:tgtEl>
                                          <p:spTgt spid="30"/>
                                        </p:tgtEl>
                                        <p:attrNameLst>
                                          <p:attrName>ppt_x</p:attrName>
                                        </p:attrNameLst>
                                      </p:cBhvr>
                                      <p:tavLst>
                                        <p:tav tm="0">
                                          <p:val>
                                            <p:strVal val="#ppt_x"/>
                                          </p:val>
                                        </p:tav>
                                        <p:tav tm="100000">
                                          <p:val>
                                            <p:strVal val="#ppt_x"/>
                                          </p:val>
                                        </p:tav>
                                      </p:tavLst>
                                    </p:anim>
                                    <p:anim calcmode="lin" valueType="num">
                                      <p:cBhvr>
                                        <p:cTn id="26"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1"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graphicFrame>
        <p:nvGraphicFramePr>
          <p:cNvPr id="12" name="Table 11"/>
          <p:cNvGraphicFramePr>
            <a:graphicFrameLocks noGrp="1"/>
          </p:cNvGraphicFramePr>
          <p:nvPr>
            <p:extLst>
              <p:ext uri="{D42A27DB-BD31-4B8C-83A1-F6EECF244321}">
                <p14:modId xmlns:p14="http://schemas.microsoft.com/office/powerpoint/2010/main" val="977068416"/>
              </p:ext>
            </p:extLst>
          </p:nvPr>
        </p:nvGraphicFramePr>
        <p:xfrm>
          <a:off x="838200" y="1638300"/>
          <a:ext cx="16764000" cy="7869936"/>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8219241">
                  <a:extLst>
                    <a:ext uri="{9D8B030D-6E8A-4147-A177-3AD203B41FA5}">
                      <a16:colId xmlns:a16="http://schemas.microsoft.com/office/drawing/2014/main" val="20000"/>
                    </a:ext>
                  </a:extLst>
                </a:gridCol>
                <a:gridCol w="8544759">
                  <a:extLst>
                    <a:ext uri="{9D8B030D-6E8A-4147-A177-3AD203B41FA5}">
                      <a16:colId xmlns:a16="http://schemas.microsoft.com/office/drawing/2014/main" val="20001"/>
                    </a:ext>
                  </a:extLst>
                </a:gridCol>
              </a:tblGrid>
              <a:tr h="301731">
                <a:tc gridSpan="2">
                  <a:txBody>
                    <a:bodyPr/>
                    <a:lstStyle/>
                    <a:p>
                      <a:pPr algn="ctr">
                        <a:lnSpc>
                          <a:spcPct val="100000"/>
                        </a:lnSpc>
                      </a:pPr>
                      <a:r>
                        <a:rPr lang="vi-VN" sz="3600" b="1">
                          <a:effectLst/>
                          <a:latin typeface="Times New Roman" panose="02020603050405020304" pitchFamily="18" charset="0"/>
                          <a:ea typeface="Times New Roman" panose="02020603050405020304" pitchFamily="18" charset="0"/>
                          <a:cs typeface="Times New Roman" panose="02020603050405020304" pitchFamily="18" charset="0"/>
                        </a:rPr>
                        <a:t>Luận điểm 1: Sự khác biệt giữa khoa học và nghệ thuật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02" marR="373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0"/>
                  </a:ext>
                </a:extLst>
              </a:tr>
              <a:tr h="737616">
                <a:tc>
                  <a:txBody>
                    <a:bodyPr/>
                    <a:lstStyle/>
                    <a:p>
                      <a:pPr algn="ctr">
                        <a:lnSpc>
                          <a:spcPct val="100000"/>
                        </a:lnSpc>
                      </a:pPr>
                      <a:r>
                        <a:rPr lang="vi-VN" sz="3600" b="1">
                          <a:effectLst/>
                          <a:latin typeface="Times New Roman" panose="02020603050405020304" pitchFamily="18" charset="0"/>
                          <a:ea typeface="Times New Roman" panose="02020603050405020304" pitchFamily="18" charset="0"/>
                          <a:cs typeface="Times New Roman" panose="02020603050405020304" pitchFamily="18" charset="0"/>
                        </a:rPr>
                        <a:t>Lí lẽ</a:t>
                      </a:r>
                      <a:r>
                        <a:rPr lang="vi-VN" sz="3600" b="1"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02" marR="373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pPr>
                      <a:r>
                        <a:rPr lang="vi-VN" sz="3600" b="1">
                          <a:effectLst/>
                          <a:latin typeface="Times New Roman" panose="02020603050405020304" pitchFamily="18" charset="0"/>
                          <a:ea typeface="Times New Roman" panose="02020603050405020304" pitchFamily="18" charset="0"/>
                          <a:cs typeface="Times New Roman" panose="02020603050405020304" pitchFamily="18" charset="0"/>
                        </a:rPr>
                        <a:t>Bằng chứng</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02" marR="373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603462">
                <a:tc>
                  <a:txBody>
                    <a:bodyPr/>
                    <a:lstStyle/>
                    <a:p>
                      <a:pPr>
                        <a:lnSpc>
                          <a:spcPct val="100000"/>
                        </a:lnSpc>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 Nghệ thuật mang tính chủ quan, phụ thuộc vào cảm xúc cá nhân.</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02" marR="373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pPr>
                      <a:r>
                        <a:rPr lang="vi-VN" sz="3600" i="1">
                          <a:effectLst/>
                          <a:latin typeface="Times New Roman" panose="02020603050405020304" pitchFamily="18" charset="0"/>
                          <a:ea typeface="Times New Roman" panose="02020603050405020304" pitchFamily="18" charset="0"/>
                          <a:cs typeface="Times New Roman" panose="02020603050405020304" pitchFamily="18" charset="0"/>
                        </a:rPr>
                        <a:t>- Nền nghệ thuật của Nga, Đức, I-ta-li-a.</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02" marR="373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357789">
                <a:tc>
                  <a:txBody>
                    <a:bodyPr/>
                    <a:lstStyle/>
                    <a:p>
                      <a:pPr>
                        <a:lnSpc>
                          <a:spcPct val="100000"/>
                        </a:lnSpc>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 Khoa học mang tính khách quan, tính lô gích, chặt chẽ, thuộc về nhân loại.</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02" marR="373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pPr>
                      <a:r>
                        <a:rPr lang="vi-VN" sz="3600" i="1">
                          <a:effectLst/>
                          <a:latin typeface="Times New Roman" panose="02020603050405020304" pitchFamily="18" charset="0"/>
                          <a:ea typeface="Times New Roman" panose="02020603050405020304" pitchFamily="18" charset="0"/>
                          <a:cs typeface="Times New Roman" panose="02020603050405020304" pitchFamily="18" charset="0"/>
                        </a:rPr>
                        <a:t>- Khoa học khắp khắp năm châu bốn biển đều công nhận, đã giải đáp những vấn đề bi kịch của cuộc sống,  đem lại sự tự do, cái đẹp cho nhân loại</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02" marR="373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961251">
                <a:tc gridSpan="2">
                  <a:txBody>
                    <a:bodyPr/>
                    <a:lstStyle/>
                    <a:p>
                      <a:pPr algn="ctr">
                        <a:lnSpc>
                          <a:spcPct val="100000"/>
                        </a:lnSpc>
                      </a:pPr>
                      <a:r>
                        <a:rPr lang="vi-VN" sz="3600" b="1">
                          <a:effectLst/>
                          <a:latin typeface="Times New Roman" panose="02020603050405020304" pitchFamily="18" charset="0"/>
                          <a:ea typeface="Times New Roman" panose="02020603050405020304" pitchFamily="18" charset="0"/>
                          <a:cs typeface="Times New Roman" panose="02020603050405020304" pitchFamily="18" charset="0"/>
                        </a:rPr>
                        <a:t>Nhận </a:t>
                      </a:r>
                      <a:r>
                        <a:rPr lang="vi-VN" sz="3600" b="1" smtClean="0">
                          <a:effectLst/>
                          <a:latin typeface="Times New Roman" panose="02020603050405020304" pitchFamily="18" charset="0"/>
                          <a:ea typeface="Times New Roman" panose="02020603050405020304" pitchFamily="18" charset="0"/>
                          <a:cs typeface="Times New Roman" panose="02020603050405020304" pitchFamily="18" charset="0"/>
                        </a:rPr>
                        <a:t>xét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 Các lí lẽ được sử dụng rất xác đáng, dựa trên quy luật của thực tế </a:t>
                      </a:r>
                      <a:r>
                        <a:rPr lang="vi-VN" sz="3600" i="1">
                          <a:effectLst/>
                          <a:latin typeface="Times New Roman" panose="02020603050405020304" pitchFamily="18" charset="0"/>
                          <a:ea typeface="Times New Roman" panose="02020603050405020304" pitchFamily="18" charset="0"/>
                          <a:cs typeface="Times New Roman" panose="02020603050405020304" pitchFamily="18" charset="0"/>
                        </a:rPr>
                        <a:t>“Nghệ thuật là tình cảm”, “khoa học dựa trên kinh nghiệm và tri thức và thuộc về nhân loại”,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 Các bằng chứng được phân tích, bình luận thỏa đáng, thuyết phục, có sức khái quát cao. Tác giả có những so sánh cụ thể, giúp người đọc hình dung được sự khác biệt cơ bản giữa nghệ thuật và khoa học để làm nổi bật đặc trưng của khoa học.</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02" marR="373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4"/>
                  </a:ext>
                </a:extLst>
              </a:tr>
            </a:tbl>
          </a:graphicData>
        </a:graphic>
      </p:graphicFrame>
      <p:sp>
        <p:nvSpPr>
          <p:cNvPr id="14" name="Freeform 17"/>
          <p:cNvSpPr/>
          <p:nvPr/>
        </p:nvSpPr>
        <p:spPr>
          <a:xfrm>
            <a:off x="-223940" y="59955"/>
            <a:ext cx="2124279" cy="2112692"/>
          </a:xfrm>
          <a:custGeom>
            <a:avLst/>
            <a:gdLst/>
            <a:ahLst/>
            <a:cxnLst/>
            <a:rect l="l" t="t" r="r" b="b"/>
            <a:pathLst>
              <a:path w="2124279" h="2112692">
                <a:moveTo>
                  <a:pt x="0" y="0"/>
                </a:moveTo>
                <a:lnTo>
                  <a:pt x="2124279" y="0"/>
                </a:lnTo>
                <a:lnTo>
                  <a:pt x="2124279" y="2112692"/>
                </a:lnTo>
                <a:lnTo>
                  <a:pt x="0" y="2112692"/>
                </a:lnTo>
                <a:lnTo>
                  <a:pt x="0" y="0"/>
                </a:lnTo>
                <a:close/>
              </a:path>
            </a:pathLst>
          </a:custGeom>
          <a:blipFill>
            <a:blip r:embed="rId2">
              <a:extLst>
                <a:ext uri="{96DAC541-7B7A-43D3-8B79-37D633B846F1}">
                  <asvg:svgBlip xmlns:asvg="http://schemas.microsoft.com/office/drawing/2016/SVG/main" xmlns="" r:embed="rId9"/>
                </a:ext>
              </a:extLst>
            </a:blip>
            <a:stretch>
              <a:fillRect/>
            </a:stretch>
          </a:blipFill>
        </p:spPr>
      </p:sp>
      <p:sp>
        <p:nvSpPr>
          <p:cNvPr id="15" name="Freeform 18"/>
          <p:cNvSpPr/>
          <p:nvPr/>
        </p:nvSpPr>
        <p:spPr>
          <a:xfrm rot="-576712">
            <a:off x="273768" y="-449704"/>
            <a:ext cx="2038284" cy="2202468"/>
          </a:xfrm>
          <a:custGeom>
            <a:avLst/>
            <a:gdLst/>
            <a:ahLst/>
            <a:cxnLst/>
            <a:rect l="l" t="t" r="r" b="b"/>
            <a:pathLst>
              <a:path w="2038284" h="2202468">
                <a:moveTo>
                  <a:pt x="0" y="0"/>
                </a:moveTo>
                <a:lnTo>
                  <a:pt x="2038284" y="0"/>
                </a:lnTo>
                <a:lnTo>
                  <a:pt x="2038284" y="2202467"/>
                </a:lnTo>
                <a:lnTo>
                  <a:pt x="0" y="2202467"/>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sp>
        <p:nvSpPr>
          <p:cNvPr id="16" name="Freeform 19"/>
          <p:cNvSpPr/>
          <p:nvPr/>
        </p:nvSpPr>
        <p:spPr>
          <a:xfrm>
            <a:off x="14758256" y="-500598"/>
            <a:ext cx="2376578" cy="2363615"/>
          </a:xfrm>
          <a:custGeom>
            <a:avLst/>
            <a:gdLst/>
            <a:ahLst/>
            <a:cxnLst/>
            <a:rect l="l" t="t" r="r" b="b"/>
            <a:pathLst>
              <a:path w="2376578" h="2363615">
                <a:moveTo>
                  <a:pt x="0" y="0"/>
                </a:moveTo>
                <a:lnTo>
                  <a:pt x="2376578" y="0"/>
                </a:lnTo>
                <a:lnTo>
                  <a:pt x="2376578" y="2363615"/>
                </a:lnTo>
                <a:lnTo>
                  <a:pt x="0" y="2363615"/>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sp>
      <p:sp>
        <p:nvSpPr>
          <p:cNvPr id="17" name="Freeform 20"/>
          <p:cNvSpPr/>
          <p:nvPr/>
        </p:nvSpPr>
        <p:spPr>
          <a:xfrm rot="-576712">
            <a:off x="14819098" y="-20798"/>
            <a:ext cx="2252787" cy="2434250"/>
          </a:xfrm>
          <a:custGeom>
            <a:avLst/>
            <a:gdLst/>
            <a:ahLst/>
            <a:cxnLst/>
            <a:rect l="l" t="t" r="r" b="b"/>
            <a:pathLst>
              <a:path w="2252787" h="2434250">
                <a:moveTo>
                  <a:pt x="0" y="0"/>
                </a:moveTo>
                <a:lnTo>
                  <a:pt x="2252788" y="0"/>
                </a:lnTo>
                <a:lnTo>
                  <a:pt x="2252788" y="2434250"/>
                </a:lnTo>
                <a:lnTo>
                  <a:pt x="0" y="2434250"/>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18" name="Freeform 23"/>
          <p:cNvSpPr/>
          <p:nvPr/>
        </p:nvSpPr>
        <p:spPr>
          <a:xfrm rot="-576712">
            <a:off x="5210932" y="-79176"/>
            <a:ext cx="1268537" cy="1370718"/>
          </a:xfrm>
          <a:custGeom>
            <a:avLst/>
            <a:gdLst/>
            <a:ahLst/>
            <a:cxnLst/>
            <a:rect l="l" t="t" r="r" b="b"/>
            <a:pathLst>
              <a:path w="1268537" h="1370718">
                <a:moveTo>
                  <a:pt x="0" y="0"/>
                </a:moveTo>
                <a:lnTo>
                  <a:pt x="1268537" y="0"/>
                </a:lnTo>
                <a:lnTo>
                  <a:pt x="1268537" y="1370717"/>
                </a:lnTo>
                <a:lnTo>
                  <a:pt x="0" y="1370717"/>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grpSp>
        <p:nvGrpSpPr>
          <p:cNvPr id="19" name="Group 22"/>
          <p:cNvGrpSpPr/>
          <p:nvPr/>
        </p:nvGrpSpPr>
        <p:grpSpPr>
          <a:xfrm>
            <a:off x="10210800" y="377395"/>
            <a:ext cx="1015973" cy="1010432"/>
            <a:chOff x="0" y="0"/>
            <a:chExt cx="1354631" cy="1347242"/>
          </a:xfrm>
        </p:grpSpPr>
        <p:sp>
          <p:nvSpPr>
            <p:cNvPr id="20" name="Freeform 23"/>
            <p:cNvSpPr/>
            <p:nvPr/>
          </p:nvSpPr>
          <p:spPr>
            <a:xfrm>
              <a:off x="0" y="0"/>
              <a:ext cx="1354631" cy="1347242"/>
            </a:xfrm>
            <a:custGeom>
              <a:avLst/>
              <a:gdLst/>
              <a:ahLst/>
              <a:cxnLst/>
              <a:rect l="l" t="t" r="r" b="b"/>
              <a:pathLst>
                <a:path w="1354631" h="1347242">
                  <a:moveTo>
                    <a:pt x="0" y="0"/>
                  </a:moveTo>
                  <a:lnTo>
                    <a:pt x="1354631" y="0"/>
                  </a:lnTo>
                  <a:lnTo>
                    <a:pt x="1354631" y="1347242"/>
                  </a:lnTo>
                  <a:lnTo>
                    <a:pt x="0" y="1347242"/>
                  </a:lnTo>
                  <a:lnTo>
                    <a:pt x="0" y="0"/>
                  </a:lnTo>
                  <a:close/>
                </a:path>
              </a:pathLst>
            </a:custGeom>
            <a:blipFill>
              <a:blip r:embed="rId2">
                <a:extLst>
                  <a:ext uri="{96DAC541-7B7A-43D3-8B79-37D633B846F1}">
                    <asvg:svgBlip xmlns:asvg="http://schemas.microsoft.com/office/drawing/2016/SVG/main" xmlns="" r:embed="rId16"/>
                  </a:ext>
                </a:extLst>
              </a:blip>
              <a:stretch>
                <a:fillRect/>
              </a:stretch>
            </a:blipFill>
          </p:spPr>
        </p:sp>
        <p:sp>
          <p:nvSpPr>
            <p:cNvPr id="23" name="Freeform 24"/>
            <p:cNvSpPr/>
            <p:nvPr/>
          </p:nvSpPr>
          <p:spPr>
            <a:xfrm>
              <a:off x="356799" y="673621"/>
              <a:ext cx="641033" cy="96738"/>
            </a:xfrm>
            <a:custGeom>
              <a:avLst/>
              <a:gdLst/>
              <a:ahLst/>
              <a:cxnLst/>
              <a:rect l="l" t="t" r="r" b="b"/>
              <a:pathLst>
                <a:path w="641033" h="96738">
                  <a:moveTo>
                    <a:pt x="0" y="0"/>
                  </a:moveTo>
                  <a:lnTo>
                    <a:pt x="641033" y="0"/>
                  </a:lnTo>
                  <a:lnTo>
                    <a:pt x="641033" y="96738"/>
                  </a:lnTo>
                  <a:lnTo>
                    <a:pt x="0" y="96738"/>
                  </a:lnTo>
                  <a:lnTo>
                    <a:pt x="0" y="0"/>
                  </a:lnTo>
                  <a:close/>
                </a:path>
              </a:pathLst>
            </a:custGeom>
            <a:blipFill>
              <a:blip r:embed="rId17">
                <a:extLst>
                  <a:ext uri="{96DAC541-7B7A-43D3-8B79-37D633B846F1}">
                    <asvg:svgBlip xmlns:asvg="http://schemas.microsoft.com/office/drawing/2016/SVG/main" xmlns="" r:embed="rId18"/>
                  </a:ext>
                </a:extLst>
              </a:blip>
              <a:stretch>
                <a:fillRect/>
              </a:stretch>
            </a:blipFill>
          </p:spPr>
        </p:sp>
      </p:grpSp>
      <p:grpSp>
        <p:nvGrpSpPr>
          <p:cNvPr id="24" name="Group 28"/>
          <p:cNvGrpSpPr/>
          <p:nvPr/>
        </p:nvGrpSpPr>
        <p:grpSpPr>
          <a:xfrm>
            <a:off x="16930882" y="8878663"/>
            <a:ext cx="1769744" cy="1760091"/>
            <a:chOff x="0" y="0"/>
            <a:chExt cx="2359659" cy="2346788"/>
          </a:xfrm>
        </p:grpSpPr>
        <p:sp>
          <p:nvSpPr>
            <p:cNvPr id="25" name="Freeform 29"/>
            <p:cNvSpPr/>
            <p:nvPr/>
          </p:nvSpPr>
          <p:spPr>
            <a:xfrm>
              <a:off x="0" y="0"/>
              <a:ext cx="2359659" cy="2346788"/>
            </a:xfrm>
            <a:custGeom>
              <a:avLst/>
              <a:gdLst/>
              <a:ahLst/>
              <a:cxnLst/>
              <a:rect l="l" t="t" r="r" b="b"/>
              <a:pathLst>
                <a:path w="2359659" h="2346788">
                  <a:moveTo>
                    <a:pt x="0" y="0"/>
                  </a:moveTo>
                  <a:lnTo>
                    <a:pt x="2359659" y="0"/>
                  </a:lnTo>
                  <a:lnTo>
                    <a:pt x="2359659" y="2346788"/>
                  </a:lnTo>
                  <a:lnTo>
                    <a:pt x="0" y="2346788"/>
                  </a:lnTo>
                  <a:lnTo>
                    <a:pt x="0" y="0"/>
                  </a:lnTo>
                  <a:close/>
                </a:path>
              </a:pathLst>
            </a:custGeom>
            <a:blipFill>
              <a:blip r:embed="rId19">
                <a:extLst>
                  <a:ext uri="{96DAC541-7B7A-43D3-8B79-37D633B846F1}">
                    <asvg:svgBlip xmlns:asvg="http://schemas.microsoft.com/office/drawing/2016/SVG/main" xmlns="" r:embed="rId20"/>
                  </a:ext>
                </a:extLst>
              </a:blip>
              <a:stretch>
                <a:fillRect/>
              </a:stretch>
            </a:blipFill>
          </p:spPr>
        </p:sp>
        <p:sp>
          <p:nvSpPr>
            <p:cNvPr id="26" name="Freeform 30"/>
            <p:cNvSpPr/>
            <p:nvPr/>
          </p:nvSpPr>
          <p:spPr>
            <a:xfrm>
              <a:off x="671897" y="644297"/>
              <a:ext cx="1015866" cy="1058193"/>
            </a:xfrm>
            <a:custGeom>
              <a:avLst/>
              <a:gdLst/>
              <a:ahLst/>
              <a:cxnLst/>
              <a:rect l="l" t="t" r="r" b="b"/>
              <a:pathLst>
                <a:path w="1015866" h="1058193">
                  <a:moveTo>
                    <a:pt x="0" y="0"/>
                  </a:moveTo>
                  <a:lnTo>
                    <a:pt x="1015865" y="0"/>
                  </a:lnTo>
                  <a:lnTo>
                    <a:pt x="1015865" y="1058194"/>
                  </a:lnTo>
                  <a:lnTo>
                    <a:pt x="0" y="1058194"/>
                  </a:lnTo>
                  <a:lnTo>
                    <a:pt x="0" y="0"/>
                  </a:lnTo>
                  <a:close/>
                </a:path>
              </a:pathLst>
            </a:custGeom>
            <a:blipFill>
              <a:blip r:embed="rId21">
                <a:extLst>
                  <a:ext uri="{96DAC541-7B7A-43D3-8B79-37D633B846F1}">
                    <asvg:svgBlip xmlns:asvg="http://schemas.microsoft.com/office/drawing/2016/SVG/main" xmlns="" r:embed="rId22"/>
                  </a:ext>
                </a:extLst>
              </a:blip>
              <a:stretch>
                <a:fillRect/>
              </a:stretch>
            </a:blipFill>
          </p:spPr>
        </p:sp>
      </p:grpSp>
    </p:spTree>
    <p:extLst>
      <p:ext uri="{BB962C8B-B14F-4D97-AF65-F5344CB8AC3E}">
        <p14:creationId xmlns:p14="http://schemas.microsoft.com/office/powerpoint/2010/main" val="9080950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sp>
        <p:nvSpPr>
          <p:cNvPr id="13" name="Freeform 13"/>
          <p:cNvSpPr/>
          <p:nvPr/>
        </p:nvSpPr>
        <p:spPr>
          <a:xfrm>
            <a:off x="11481" y="342900"/>
            <a:ext cx="7380310" cy="2507546"/>
          </a:xfrm>
          <a:custGeom>
            <a:avLst/>
            <a:gdLst/>
            <a:ahLst/>
            <a:cxnLst/>
            <a:rect l="l" t="t" r="r" b="b"/>
            <a:pathLst>
              <a:path w="1214866" h="299876">
                <a:moveTo>
                  <a:pt x="1007525" y="0"/>
                </a:moveTo>
                <a:lnTo>
                  <a:pt x="8363" y="0"/>
                </a:lnTo>
                <a:cubicBezTo>
                  <a:pt x="6145" y="0"/>
                  <a:pt x="4018" y="881"/>
                  <a:pt x="2449" y="2449"/>
                </a:cubicBezTo>
                <a:cubicBezTo>
                  <a:pt x="881" y="4018"/>
                  <a:pt x="0" y="6145"/>
                  <a:pt x="0" y="8363"/>
                </a:cubicBezTo>
                <a:lnTo>
                  <a:pt x="0" y="291513"/>
                </a:lnTo>
                <a:cubicBezTo>
                  <a:pt x="0" y="293731"/>
                  <a:pt x="881" y="295858"/>
                  <a:pt x="2449" y="297426"/>
                </a:cubicBezTo>
                <a:cubicBezTo>
                  <a:pt x="4018" y="298995"/>
                  <a:pt x="6145" y="299876"/>
                  <a:pt x="8363" y="299876"/>
                </a:cubicBezTo>
                <a:lnTo>
                  <a:pt x="1007525" y="299876"/>
                </a:lnTo>
                <a:cubicBezTo>
                  <a:pt x="1012957" y="299876"/>
                  <a:pt x="1018246" y="298136"/>
                  <a:pt x="1022617" y="294910"/>
                </a:cubicBezTo>
                <a:lnTo>
                  <a:pt x="1212359" y="154903"/>
                </a:lnTo>
                <a:cubicBezTo>
                  <a:pt x="1213935" y="153740"/>
                  <a:pt x="1214866" y="151897"/>
                  <a:pt x="1214866" y="149938"/>
                </a:cubicBezTo>
                <a:cubicBezTo>
                  <a:pt x="1214866" y="147979"/>
                  <a:pt x="1213935" y="146136"/>
                  <a:pt x="1212359" y="144973"/>
                </a:cubicBezTo>
                <a:lnTo>
                  <a:pt x="1022617" y="4965"/>
                </a:lnTo>
                <a:cubicBezTo>
                  <a:pt x="1018246" y="1740"/>
                  <a:pt x="1012957" y="0"/>
                  <a:pt x="1007525" y="0"/>
                </a:cubicBezTo>
                <a:close/>
              </a:path>
            </a:pathLst>
          </a:custGeom>
          <a:solidFill>
            <a:srgbClr val="F5E1B5"/>
          </a:solidFill>
          <a:ln w="47625" cap="sq">
            <a:noFill/>
            <a:prstDash val="solid"/>
            <a:miter/>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p>
      <p:sp>
        <p:nvSpPr>
          <p:cNvPr id="15" name="Freeform 15"/>
          <p:cNvSpPr/>
          <p:nvPr/>
        </p:nvSpPr>
        <p:spPr>
          <a:xfrm flipH="1" flipV="1">
            <a:off x="14946986" y="-2843227"/>
            <a:ext cx="5993568" cy="6070833"/>
          </a:xfrm>
          <a:custGeom>
            <a:avLst/>
            <a:gdLst/>
            <a:ahLst/>
            <a:cxnLst/>
            <a:rect l="l" t="t" r="r" b="b"/>
            <a:pathLst>
              <a:path w="5993568" h="6070833">
                <a:moveTo>
                  <a:pt x="5993568" y="6070834"/>
                </a:moveTo>
                <a:lnTo>
                  <a:pt x="0" y="6070834"/>
                </a:lnTo>
                <a:lnTo>
                  <a:pt x="0" y="0"/>
                </a:lnTo>
                <a:lnTo>
                  <a:pt x="5993568" y="0"/>
                </a:lnTo>
                <a:lnTo>
                  <a:pt x="5993568" y="6070834"/>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6" name="Freeform 16"/>
          <p:cNvSpPr/>
          <p:nvPr/>
        </p:nvSpPr>
        <p:spPr>
          <a:xfrm flipH="1">
            <a:off x="0" y="2883413"/>
            <a:ext cx="7259284" cy="7681782"/>
          </a:xfrm>
          <a:custGeom>
            <a:avLst/>
            <a:gdLst/>
            <a:ahLst/>
            <a:cxnLst/>
            <a:rect l="l" t="t" r="r" b="b"/>
            <a:pathLst>
              <a:path w="7259284" h="7681782">
                <a:moveTo>
                  <a:pt x="7259284" y="0"/>
                </a:moveTo>
                <a:lnTo>
                  <a:pt x="0" y="0"/>
                </a:lnTo>
                <a:lnTo>
                  <a:pt x="0" y="7681782"/>
                </a:lnTo>
                <a:lnTo>
                  <a:pt x="7259284" y="7681782"/>
                </a:lnTo>
                <a:lnTo>
                  <a:pt x="7259284" y="0"/>
                </a:lnTo>
                <a:close/>
              </a:path>
            </a:pathLst>
          </a:custGeom>
          <a:blipFill>
            <a:blip r:embed="rId4"/>
            <a:stretch>
              <a:fillRect/>
            </a:stretch>
          </a:blipFill>
        </p:spPr>
      </p:sp>
      <p:sp>
        <p:nvSpPr>
          <p:cNvPr id="18" name="TextBox 18"/>
          <p:cNvSpPr txBox="1"/>
          <p:nvPr/>
        </p:nvSpPr>
        <p:spPr>
          <a:xfrm>
            <a:off x="7901847" y="2171885"/>
            <a:ext cx="545211" cy="678561"/>
          </a:xfrm>
          <a:prstGeom prst="rect">
            <a:avLst/>
          </a:prstGeom>
        </p:spPr>
        <p:txBody>
          <a:bodyPr lIns="0" tIns="0" rIns="0" bIns="0" rtlCol="0" anchor="t">
            <a:spAutoFit/>
          </a:bodyPr>
          <a:lstStyle/>
          <a:p>
            <a:pPr algn="ctr">
              <a:lnSpc>
                <a:spcPts val="5652"/>
              </a:lnSpc>
            </a:pPr>
            <a:r>
              <a:rPr lang="en-US" sz="3600">
                <a:solidFill>
                  <a:srgbClr val="F7EEE3"/>
                </a:solidFill>
                <a:latin typeface="Garet Bold"/>
                <a:ea typeface="Garet Bold"/>
                <a:cs typeface="Garet Bold"/>
                <a:sym typeface="Garet Bold"/>
              </a:rPr>
              <a:t>1</a:t>
            </a:r>
          </a:p>
        </p:txBody>
      </p:sp>
      <p:sp>
        <p:nvSpPr>
          <p:cNvPr id="20" name="TextBox 20"/>
          <p:cNvSpPr txBox="1"/>
          <p:nvPr/>
        </p:nvSpPr>
        <p:spPr>
          <a:xfrm>
            <a:off x="7901847" y="3451726"/>
            <a:ext cx="545211" cy="678561"/>
          </a:xfrm>
          <a:prstGeom prst="rect">
            <a:avLst/>
          </a:prstGeom>
        </p:spPr>
        <p:txBody>
          <a:bodyPr lIns="0" tIns="0" rIns="0" bIns="0" rtlCol="0" anchor="t">
            <a:spAutoFit/>
          </a:bodyPr>
          <a:lstStyle/>
          <a:p>
            <a:pPr marL="0" lvl="1" algn="ctr">
              <a:lnSpc>
                <a:spcPts val="5652"/>
              </a:lnSpc>
              <a:spcBef>
                <a:spcPct val="0"/>
              </a:spcBef>
            </a:pPr>
            <a:r>
              <a:rPr lang="en-US" sz="3600">
                <a:solidFill>
                  <a:srgbClr val="F7EEE3"/>
                </a:solidFill>
                <a:latin typeface="Garet Bold"/>
                <a:ea typeface="Garet Bold"/>
                <a:cs typeface="Garet Bold"/>
                <a:sym typeface="Garet Bold"/>
              </a:rPr>
              <a:t>2</a:t>
            </a:r>
          </a:p>
        </p:txBody>
      </p:sp>
      <p:sp>
        <p:nvSpPr>
          <p:cNvPr id="26" name="TextBox 26"/>
          <p:cNvSpPr txBox="1"/>
          <p:nvPr/>
        </p:nvSpPr>
        <p:spPr>
          <a:xfrm>
            <a:off x="7901847" y="7291247"/>
            <a:ext cx="545211" cy="678561"/>
          </a:xfrm>
          <a:prstGeom prst="rect">
            <a:avLst/>
          </a:prstGeom>
        </p:spPr>
        <p:txBody>
          <a:bodyPr lIns="0" tIns="0" rIns="0" bIns="0" rtlCol="0" anchor="t">
            <a:spAutoFit/>
          </a:bodyPr>
          <a:lstStyle/>
          <a:p>
            <a:pPr marL="0" lvl="1" algn="ctr">
              <a:lnSpc>
                <a:spcPts val="5652"/>
              </a:lnSpc>
              <a:spcBef>
                <a:spcPct val="0"/>
              </a:spcBef>
            </a:pPr>
            <a:r>
              <a:rPr lang="en-US" sz="3600">
                <a:solidFill>
                  <a:srgbClr val="F7EEE3"/>
                </a:solidFill>
                <a:latin typeface="Garet Bold"/>
                <a:ea typeface="Garet Bold"/>
                <a:cs typeface="Garet Bold"/>
                <a:sym typeface="Garet Bold"/>
              </a:rPr>
              <a:t>5</a:t>
            </a:r>
          </a:p>
        </p:txBody>
      </p:sp>
      <p:sp>
        <p:nvSpPr>
          <p:cNvPr id="2" name="Rectangle 1"/>
          <p:cNvSpPr/>
          <p:nvPr/>
        </p:nvSpPr>
        <p:spPr>
          <a:xfrm>
            <a:off x="457200" y="442511"/>
            <a:ext cx="5729123" cy="2308324"/>
          </a:xfrm>
          <a:prstGeom prst="rect">
            <a:avLst/>
          </a:prstGeom>
        </p:spPr>
        <p:txBody>
          <a:bodyPr wrap="square">
            <a:spAutoFit/>
          </a:bodyPr>
          <a:lstStyle/>
          <a:p>
            <a:pPr algn="ctr"/>
            <a:r>
              <a:rPr lang="vi-VN" sz="3600" b="1">
                <a:latin typeface="Times New Roman" panose="02020603050405020304" pitchFamily="18" charset="0"/>
                <a:ea typeface="Times New Roman" panose="02020603050405020304" pitchFamily="18" charset="0"/>
                <a:cs typeface="Times New Roman" panose="02020603050405020304" pitchFamily="18" charset="0"/>
              </a:rPr>
              <a:t>b. Mối quan hệ của sự phát triển khoa học chính xác với nền dân chủ và cuộc sống tươi đẹp - Phần (3)</a:t>
            </a:r>
            <a:endParaRPr lang="en-GB" sz="3200">
              <a:effectLst/>
              <a:latin typeface="Times New Roman" panose="02020603050405020304" pitchFamily="18" charset="0"/>
              <a:ea typeface="Times New Roman" panose="02020603050405020304" pitchFamily="18" charset="0"/>
            </a:endParaRPr>
          </a:p>
        </p:txBody>
      </p:sp>
      <p:graphicFrame>
        <p:nvGraphicFramePr>
          <p:cNvPr id="3" name="Table 2"/>
          <p:cNvGraphicFramePr>
            <a:graphicFrameLocks noGrp="1"/>
          </p:cNvGraphicFramePr>
          <p:nvPr>
            <p:extLst>
              <p:ext uri="{D42A27DB-BD31-4B8C-83A1-F6EECF244321}">
                <p14:modId xmlns:p14="http://schemas.microsoft.com/office/powerpoint/2010/main" val="1417483945"/>
              </p:ext>
            </p:extLst>
          </p:nvPr>
        </p:nvGraphicFramePr>
        <p:xfrm>
          <a:off x="7880076" y="1257300"/>
          <a:ext cx="9213662" cy="8610600"/>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3912651">
                  <a:extLst>
                    <a:ext uri="{9D8B030D-6E8A-4147-A177-3AD203B41FA5}">
                      <a16:colId xmlns:a16="http://schemas.microsoft.com/office/drawing/2014/main" val="20000"/>
                    </a:ext>
                  </a:extLst>
                </a:gridCol>
                <a:gridCol w="5301011">
                  <a:extLst>
                    <a:ext uri="{9D8B030D-6E8A-4147-A177-3AD203B41FA5}">
                      <a16:colId xmlns:a16="http://schemas.microsoft.com/office/drawing/2014/main" val="20001"/>
                    </a:ext>
                  </a:extLst>
                </a:gridCol>
              </a:tblGrid>
              <a:tr h="0">
                <a:tc gridSpan="2">
                  <a:txBody>
                    <a:bodyPr/>
                    <a:lstStyle/>
                    <a:p>
                      <a:pPr algn="ctr">
                        <a:spcBef>
                          <a:spcPts val="300"/>
                        </a:spcBef>
                        <a:spcAft>
                          <a:spcPts val="300"/>
                        </a:spcAft>
                      </a:pPr>
                      <a:r>
                        <a:rPr lang="vi-VN" sz="3600" b="1">
                          <a:solidFill>
                            <a:srgbClr val="00B050"/>
                          </a:solidFill>
                          <a:effectLst/>
                          <a:latin typeface="Times New Roman" panose="02020603050405020304" pitchFamily="18" charset="0"/>
                          <a:ea typeface="MS Mincho"/>
                          <a:cs typeface="Times New Roman" panose="02020603050405020304" pitchFamily="18" charset="0"/>
                        </a:rPr>
                        <a:t>PHIẾU HT SỐ 05:</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Bef>
                          <a:spcPts val="300"/>
                        </a:spcBef>
                        <a:spcAft>
                          <a:spcPts val="300"/>
                        </a:spcAft>
                      </a:pPr>
                      <a:r>
                        <a:rPr lang="vi-VN" sz="3600" b="1">
                          <a:solidFill>
                            <a:srgbClr val="0D0D0D"/>
                          </a:solidFill>
                          <a:effectLst/>
                          <a:latin typeface="Times New Roman" panose="02020603050405020304" pitchFamily="18" charset="0"/>
                          <a:ea typeface="MS Mincho"/>
                          <a:cs typeface="Times New Roman" panose="02020603050405020304" pitchFamily="18" charset="0"/>
                        </a:rPr>
                        <a:t>Đọc phần (3):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Bef>
                          <a:spcPts val="300"/>
                        </a:spcBef>
                        <a:spcAft>
                          <a:spcPts val="300"/>
                        </a:spcAft>
                      </a:pPr>
                      <a:r>
                        <a:rPr lang="vi-VN" sz="3600" b="1">
                          <a:solidFill>
                            <a:srgbClr val="0D0D0D"/>
                          </a:solidFill>
                          <a:effectLst/>
                          <a:latin typeface="Times New Roman" panose="02020603050405020304" pitchFamily="18" charset="0"/>
                          <a:ea typeface="MS Mincho"/>
                          <a:cs typeface="Times New Roman" panose="02020603050405020304" pitchFamily="18" charset="0"/>
                        </a:rPr>
                        <a:t>Thực hiện yêu cầu:</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Bef>
                          <a:spcPts val="300"/>
                        </a:spcBef>
                        <a:spcAft>
                          <a:spcPts val="300"/>
                        </a:spcAft>
                      </a:pPr>
                      <a:r>
                        <a:rPr lang="vi-VN" sz="3600" i="1">
                          <a:solidFill>
                            <a:srgbClr val="0D0D0D"/>
                          </a:solidFill>
                          <a:effectLst/>
                          <a:latin typeface="Times New Roman" panose="02020603050405020304" pitchFamily="18" charset="0"/>
                          <a:ea typeface="MS Mincho"/>
                          <a:cs typeface="Times New Roman" panose="02020603050405020304" pitchFamily="18" charset="0"/>
                        </a:rPr>
                        <a:t>1. Xác định những lí lẽ, bằng chứng mà tác giả đã dùng để làm rõ luận điểm ở phần (3)</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Bef>
                          <a:spcPts val="300"/>
                        </a:spcBef>
                        <a:spcAft>
                          <a:spcPts val="300"/>
                        </a:spcAft>
                      </a:pPr>
                      <a:r>
                        <a:rPr lang="vi-VN" sz="3600" i="1">
                          <a:solidFill>
                            <a:srgbClr val="0D0D0D"/>
                          </a:solidFill>
                          <a:effectLst/>
                          <a:latin typeface="Times New Roman" panose="02020603050405020304" pitchFamily="18" charset="0"/>
                          <a:ea typeface="MS Mincho"/>
                          <a:cs typeface="Times New Roman" panose="02020603050405020304" pitchFamily="18" charset="0"/>
                        </a:rPr>
                        <a:t>2.. Nêu bật vai trò của lí lẽ và bằng chứng đó (Câu nói của nhà khoa học nổi tiếng được trích dẫn trong phần (3) có tác dụng như thế nào trong việc thể hiện ý kiến của người viết?)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Bef>
                          <a:spcPts val="300"/>
                        </a:spcBef>
                        <a:spcAft>
                          <a:spcPts val="300"/>
                        </a:spcAft>
                      </a:pPr>
                      <a:r>
                        <a:rPr lang="vi-VN" sz="3600" b="1">
                          <a:solidFill>
                            <a:srgbClr val="0D0D0D"/>
                          </a:solidFill>
                          <a:effectLst/>
                          <a:latin typeface="Times New Roman" panose="02020603050405020304" pitchFamily="18" charset="0"/>
                          <a:ea typeface="MS Mincho"/>
                          <a:cs typeface="Times New Roman" panose="02020603050405020304" pitchFamily="18" charset="0"/>
                        </a:rPr>
                        <a:t>- Trả lời:</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0"/>
                  </a:ext>
                </a:extLst>
              </a:tr>
              <a:tr h="0">
                <a:tc>
                  <a:txBody>
                    <a:bodyPr/>
                    <a:lstStyle/>
                    <a:p>
                      <a:pPr>
                        <a:spcAft>
                          <a:spcPts val="0"/>
                        </a:spcAft>
                      </a:pPr>
                      <a:r>
                        <a:rPr lang="vi-VN" sz="3600">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 Lí lẽ:......</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spcAft>
                          <a:spcPts val="0"/>
                        </a:spcAft>
                      </a:pPr>
                      <a:r>
                        <a:rPr lang="vi-VN" sz="3600">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vi-VN" sz="3600">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 Bằng chứng:........</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pPr>
                      <a:r>
                        <a:rPr lang="vi-VN" sz="3600">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gridSpan="2">
                  <a:txBody>
                    <a:bodyPr/>
                    <a:lstStyle/>
                    <a:p>
                      <a:pPr algn="just">
                        <a:spcAft>
                          <a:spcPts val="0"/>
                        </a:spcAft>
                      </a:pPr>
                      <a:r>
                        <a:rPr lang="vi-VN" sz="3600">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 Vai trò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pPr>
                      <a:r>
                        <a:rPr lang="vi-VN" sz="3600">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pPr>
                      <a:r>
                        <a:rPr lang="vi-VN" sz="3600">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8745435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down)">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sp>
        <p:nvSpPr>
          <p:cNvPr id="11" name="Rectangle 10"/>
          <p:cNvSpPr/>
          <p:nvPr/>
        </p:nvSpPr>
        <p:spPr>
          <a:xfrm>
            <a:off x="4495800" y="419100"/>
            <a:ext cx="10320454" cy="668645"/>
          </a:xfrm>
          <a:prstGeom prst="rect">
            <a:avLst/>
          </a:prstGeom>
        </p:spPr>
        <p:txBody>
          <a:bodyPr wrap="none">
            <a:spAutoFit/>
          </a:bodyPr>
          <a:lstStyle/>
          <a:p>
            <a:pPr>
              <a:lnSpc>
                <a:spcPct val="130000"/>
              </a:lnSpc>
            </a:pPr>
            <a:r>
              <a:rPr lang="vi-VN" sz="3200" b="1">
                <a:latin typeface="Times New Roman" panose="02020603050405020304" pitchFamily="18" charset="0"/>
                <a:ea typeface="Times New Roman" panose="02020603050405020304" pitchFamily="18" charset="0"/>
                <a:cs typeface="Times New Roman" panose="02020603050405020304" pitchFamily="18" charset="0"/>
              </a:rPr>
              <a:t>* Lí lẽ và bằng chứng để làm sáng tỏ luận điểm ở phần (3)</a:t>
            </a:r>
            <a:endParaRPr lang="en-GB" sz="3200">
              <a:effectLst/>
              <a:latin typeface="Times New Roman" panose="02020603050405020304" pitchFamily="18" charset="0"/>
              <a:ea typeface="Times New Roman" panose="02020603050405020304" pitchFamily="18" charset="0"/>
            </a:endParaRPr>
          </a:p>
        </p:txBody>
      </p:sp>
      <p:graphicFrame>
        <p:nvGraphicFramePr>
          <p:cNvPr id="13" name="Table 12"/>
          <p:cNvGraphicFramePr>
            <a:graphicFrameLocks noGrp="1"/>
          </p:cNvGraphicFramePr>
          <p:nvPr>
            <p:extLst>
              <p:ext uri="{D42A27DB-BD31-4B8C-83A1-F6EECF244321}">
                <p14:modId xmlns:p14="http://schemas.microsoft.com/office/powerpoint/2010/main" val="1515870046"/>
              </p:ext>
            </p:extLst>
          </p:nvPr>
        </p:nvGraphicFramePr>
        <p:xfrm>
          <a:off x="685800" y="1562100"/>
          <a:ext cx="17145000" cy="8290560"/>
        </p:xfrm>
        <a:graphic>
          <a:graphicData uri="http://schemas.openxmlformats.org/drawingml/2006/table">
            <a:tbl>
              <a:tblPr firstRow="1" firstCol="1" bandRow="1">
                <a:effectLst>
                  <a:outerShdw blurRad="50800" dist="38100" algn="l" rotWithShape="0">
                    <a:prstClr val="black">
                      <a:alpha val="40000"/>
                    </a:prstClr>
                  </a:outerShdw>
                </a:effectLst>
              </a:tblPr>
              <a:tblGrid>
                <a:gridCol w="7086600">
                  <a:extLst>
                    <a:ext uri="{9D8B030D-6E8A-4147-A177-3AD203B41FA5}">
                      <a16:colId xmlns:a16="http://schemas.microsoft.com/office/drawing/2014/main" val="20000"/>
                    </a:ext>
                  </a:extLst>
                </a:gridCol>
                <a:gridCol w="10058400">
                  <a:extLst>
                    <a:ext uri="{9D8B030D-6E8A-4147-A177-3AD203B41FA5}">
                      <a16:colId xmlns:a16="http://schemas.microsoft.com/office/drawing/2014/main" val="20001"/>
                    </a:ext>
                  </a:extLst>
                </a:gridCol>
              </a:tblGrid>
              <a:tr h="353517">
                <a:tc gridSpan="2">
                  <a:txBody>
                    <a:bodyPr/>
                    <a:lstStyle/>
                    <a:p>
                      <a:pPr algn="ctr">
                        <a:lnSpc>
                          <a:spcPct val="100000"/>
                        </a:lnSpc>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Luận điểm </a:t>
                      </a:r>
                      <a:r>
                        <a:rPr lang="vi-VN" sz="3200" b="1" smtClean="0">
                          <a:effectLst/>
                          <a:latin typeface="Times New Roman" panose="02020603050405020304" pitchFamily="18" charset="0"/>
                          <a:ea typeface="Times New Roman" panose="02020603050405020304" pitchFamily="18" charset="0"/>
                          <a:cs typeface="Times New Roman" panose="02020603050405020304" pitchFamily="18" charset="0"/>
                        </a:rPr>
                        <a:t>2</a:t>
                      </a:r>
                    </a:p>
                    <a:p>
                      <a:pPr algn="ctr">
                        <a:lnSpc>
                          <a:spcPct val="100000"/>
                        </a:lnSpc>
                      </a:pPr>
                      <a:r>
                        <a:rPr lang="vi-VN" sz="3200" b="1"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Mối quan hệ của sự phát triển khoa học chính xác với nền dân chủ và cuộc sống tươi đẹp</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9136" marR="291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0"/>
                  </a:ext>
                </a:extLst>
              </a:tr>
              <a:tr h="165914">
                <a:tc>
                  <a:txBody>
                    <a:bodyPr/>
                    <a:lstStyle/>
                    <a:p>
                      <a:pPr algn="ctr">
                        <a:lnSpc>
                          <a:spcPct val="100000"/>
                        </a:lnSpc>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Lí </a:t>
                      </a:r>
                      <a:r>
                        <a:rPr lang="vi-VN" sz="3200" b="1" smtClean="0">
                          <a:effectLst/>
                          <a:latin typeface="Times New Roman" panose="02020603050405020304" pitchFamily="18" charset="0"/>
                          <a:ea typeface="Times New Roman" panose="02020603050405020304" pitchFamily="18" charset="0"/>
                          <a:cs typeface="Times New Roman" panose="02020603050405020304" pitchFamily="18" charset="0"/>
                        </a:rPr>
                        <a:t>lẽ</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9136" marR="291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Bằng chứng</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9136" marR="291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707035">
                <a:tc>
                  <a:txBody>
                    <a:bodyPr/>
                    <a:lstStyle/>
                    <a:p>
                      <a:pPr>
                        <a:lnSpc>
                          <a:spcPct val="100000"/>
                        </a:lnSpc>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Chỉ có sự hỗ trợ của nên khoa học chính xác mới làm nên nền dân chủ tương lai</a:t>
                      </a:r>
                      <a:r>
                        <a:rPr lang="vi-VN" sz="32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9136" marR="291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pPr>
                      <a:r>
                        <a:rPr lang="vi-VN" sz="3200" i="1">
                          <a:effectLst/>
                          <a:latin typeface="Times New Roman" panose="02020603050405020304" pitchFamily="18" charset="0"/>
                          <a:ea typeface="Times New Roman" panose="02020603050405020304" pitchFamily="18" charset="0"/>
                          <a:cs typeface="Times New Roman" panose="02020603050405020304" pitchFamily="18" charset="0"/>
                        </a:rPr>
                        <a:t>- Ở Nga, nền dân chủ đã đi tới cuộc sống mới</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pPr>
                      <a:r>
                        <a:rPr lang="vi-VN" sz="3200" i="1">
                          <a:effectLst/>
                          <a:latin typeface="Times New Roman" panose="02020603050405020304" pitchFamily="18" charset="0"/>
                          <a:ea typeface="Times New Roman" panose="02020603050405020304" pitchFamily="18" charset="0"/>
                          <a:cs typeface="Times New Roman" panose="02020603050405020304" pitchFamily="18" charset="0"/>
                        </a:rPr>
                        <a:t>- câu nói của K.A. Ti-mi-ri-a-dép</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9136" marR="291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602334">
                <a:tc>
                  <a:txBody>
                    <a:bodyPr/>
                    <a:lstStyle/>
                    <a:p>
                      <a:pPr>
                        <a:lnSpc>
                          <a:spcPct val="100000"/>
                        </a:lnSpc>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Nhờ nền khoa học chính xác, các nhà khoa học ngày đêm làm việc mà cuộc sống của con người trở nên tươi đẹp;</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9136" marR="291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pPr>
                      <a:r>
                        <a:rPr lang="vi-VN" sz="3200" i="1">
                          <a:effectLst/>
                          <a:latin typeface="Times New Roman" panose="02020603050405020304" pitchFamily="18" charset="0"/>
                          <a:ea typeface="Times New Roman" panose="02020603050405020304" pitchFamily="18" charset="0"/>
                          <a:cs typeface="Times New Roman" panose="02020603050405020304" pitchFamily="18" charset="0"/>
                        </a:rPr>
                        <a:t>- Nhờ người chăm hoa, bón cây tạo ra nhà nông học;</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pPr>
                      <a:r>
                        <a:rPr lang="vi-VN" sz="3200" i="1">
                          <a:effectLst/>
                          <a:latin typeface="Times New Roman" panose="02020603050405020304" pitchFamily="18" charset="0"/>
                          <a:ea typeface="Times New Roman" panose="02020603050405020304" pitchFamily="18" charset="0"/>
                          <a:cs typeface="Times New Roman" panose="02020603050405020304" pitchFamily="18" charset="0"/>
                        </a:rPr>
                        <a:t>- Nhờ sự tính toán để tạo ra bộ quần áo trong xưởng may;</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pPr>
                      <a:r>
                        <a:rPr lang="vi-VN" sz="3200" i="1">
                          <a:effectLst/>
                          <a:latin typeface="Times New Roman" panose="02020603050405020304" pitchFamily="18" charset="0"/>
                          <a:ea typeface="Times New Roman" panose="02020603050405020304" pitchFamily="18" charset="0"/>
                          <a:cs typeface="Times New Roman" panose="02020603050405020304" pitchFamily="18" charset="0"/>
                        </a:rPr>
                        <a:t>- Thầy thuốc kê đơn là nhờ vào thành quả của các nhà khoa học;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9136" marR="291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003266">
                <a:tc gridSpan="2">
                  <a:txBody>
                    <a:bodyPr/>
                    <a:lstStyle/>
                    <a:p>
                      <a:pPr>
                        <a:lnSpc>
                          <a:spcPct val="100000"/>
                        </a:lnSpc>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Nhận xét về vai trò của lí lẽ, bằng chứng: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Các lí lẽ được sử dụng rất xác đáng, chặt chẽ, lô gích, tác động qua lại</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Các bằng chứng được </a:t>
                      </a: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trích dẫn, phân tích, bình luận t</a:t>
                      </a: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hỏa đáng, thuyết phục, có sức khái quát cao. Ví dụ:</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 Việc </a:t>
                      </a: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trích dẫn câu nói</a:t>
                      </a: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của nhà khoa học nổi tiếng là căn cứ để người viết có thêm điểm tựa để </a:t>
                      </a: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khẳng định ý kiến của mình, làm tăng độ tin cậy, thuyết phục đ</a:t>
                      </a: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ối với người đọc.</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 Các bằng chứng được </a:t>
                      </a: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liệt kê, phân tích</a:t>
                      </a: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chi tiết, dùng các từ ngữ khẳng định, có tính chất yêu cầu dứt khoát như: “</a:t>
                      </a:r>
                      <a:r>
                        <a:rPr lang="vi-VN" sz="3200" i="1">
                          <a:effectLst/>
                          <a:latin typeface="Times New Roman" panose="02020603050405020304" pitchFamily="18" charset="0"/>
                          <a:ea typeface="Times New Roman" panose="02020603050405020304" pitchFamily="18" charset="0"/>
                          <a:cs typeface="Times New Roman" panose="02020603050405020304" pitchFamily="18" charset="0"/>
                        </a:rPr>
                        <a:t>cần phải hiểu rằng”, “cũng chính là”...</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9136" marR="291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4"/>
                  </a:ext>
                </a:extLst>
              </a:tr>
            </a:tbl>
          </a:graphicData>
        </a:graphic>
      </p:graphicFrame>
      <p:sp>
        <p:nvSpPr>
          <p:cNvPr id="15" name="Freeform 17"/>
          <p:cNvSpPr/>
          <p:nvPr/>
        </p:nvSpPr>
        <p:spPr>
          <a:xfrm>
            <a:off x="-223940" y="59955"/>
            <a:ext cx="2124279" cy="2112692"/>
          </a:xfrm>
          <a:custGeom>
            <a:avLst/>
            <a:gdLst/>
            <a:ahLst/>
            <a:cxnLst/>
            <a:rect l="l" t="t" r="r" b="b"/>
            <a:pathLst>
              <a:path w="2124279" h="2112692">
                <a:moveTo>
                  <a:pt x="0" y="0"/>
                </a:moveTo>
                <a:lnTo>
                  <a:pt x="2124279" y="0"/>
                </a:lnTo>
                <a:lnTo>
                  <a:pt x="2124279" y="2112692"/>
                </a:lnTo>
                <a:lnTo>
                  <a:pt x="0" y="2112692"/>
                </a:lnTo>
                <a:lnTo>
                  <a:pt x="0" y="0"/>
                </a:lnTo>
                <a:close/>
              </a:path>
            </a:pathLst>
          </a:custGeom>
          <a:blipFill>
            <a:blip r:embed="rId2">
              <a:extLst>
                <a:ext uri="{96DAC541-7B7A-43D3-8B79-37D633B846F1}">
                  <asvg:svgBlip xmlns:asvg="http://schemas.microsoft.com/office/drawing/2016/SVG/main" xmlns="" r:embed="rId9"/>
                </a:ext>
              </a:extLst>
            </a:blip>
            <a:stretch>
              <a:fillRect/>
            </a:stretch>
          </a:blipFill>
        </p:spPr>
      </p:sp>
      <p:sp>
        <p:nvSpPr>
          <p:cNvPr id="16" name="Freeform 18"/>
          <p:cNvSpPr/>
          <p:nvPr/>
        </p:nvSpPr>
        <p:spPr>
          <a:xfrm rot="-576712">
            <a:off x="273768" y="-449704"/>
            <a:ext cx="2038284" cy="2202468"/>
          </a:xfrm>
          <a:custGeom>
            <a:avLst/>
            <a:gdLst/>
            <a:ahLst/>
            <a:cxnLst/>
            <a:rect l="l" t="t" r="r" b="b"/>
            <a:pathLst>
              <a:path w="2038284" h="2202468">
                <a:moveTo>
                  <a:pt x="0" y="0"/>
                </a:moveTo>
                <a:lnTo>
                  <a:pt x="2038284" y="0"/>
                </a:lnTo>
                <a:lnTo>
                  <a:pt x="2038284" y="2202467"/>
                </a:lnTo>
                <a:lnTo>
                  <a:pt x="0" y="2202467"/>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sp>
        <p:nvSpPr>
          <p:cNvPr id="17" name="Freeform 19"/>
          <p:cNvSpPr/>
          <p:nvPr/>
        </p:nvSpPr>
        <p:spPr>
          <a:xfrm>
            <a:off x="14758256" y="-500598"/>
            <a:ext cx="2376578" cy="2363615"/>
          </a:xfrm>
          <a:custGeom>
            <a:avLst/>
            <a:gdLst/>
            <a:ahLst/>
            <a:cxnLst/>
            <a:rect l="l" t="t" r="r" b="b"/>
            <a:pathLst>
              <a:path w="2376578" h="2363615">
                <a:moveTo>
                  <a:pt x="0" y="0"/>
                </a:moveTo>
                <a:lnTo>
                  <a:pt x="2376578" y="0"/>
                </a:lnTo>
                <a:lnTo>
                  <a:pt x="2376578" y="2363615"/>
                </a:lnTo>
                <a:lnTo>
                  <a:pt x="0" y="2363615"/>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sp>
      <p:sp>
        <p:nvSpPr>
          <p:cNvPr id="18" name="Freeform 20"/>
          <p:cNvSpPr/>
          <p:nvPr/>
        </p:nvSpPr>
        <p:spPr>
          <a:xfrm rot="-576712">
            <a:off x="14819098" y="-20798"/>
            <a:ext cx="2252787" cy="2434250"/>
          </a:xfrm>
          <a:custGeom>
            <a:avLst/>
            <a:gdLst/>
            <a:ahLst/>
            <a:cxnLst/>
            <a:rect l="l" t="t" r="r" b="b"/>
            <a:pathLst>
              <a:path w="2252787" h="2434250">
                <a:moveTo>
                  <a:pt x="0" y="0"/>
                </a:moveTo>
                <a:lnTo>
                  <a:pt x="2252788" y="0"/>
                </a:lnTo>
                <a:lnTo>
                  <a:pt x="2252788" y="2434250"/>
                </a:lnTo>
                <a:lnTo>
                  <a:pt x="0" y="2434250"/>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sp>
    </p:spTree>
    <p:extLst>
      <p:ext uri="{BB962C8B-B14F-4D97-AF65-F5344CB8AC3E}">
        <p14:creationId xmlns:p14="http://schemas.microsoft.com/office/powerpoint/2010/main" val="27405231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arn(inVertical)">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circle(in)">
                                      <p:cBhvr>
                                        <p:cTn id="12"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sp>
        <p:nvSpPr>
          <p:cNvPr id="13" name="Freeform 13"/>
          <p:cNvSpPr/>
          <p:nvPr/>
        </p:nvSpPr>
        <p:spPr>
          <a:xfrm>
            <a:off x="11481" y="342900"/>
            <a:ext cx="7380310" cy="2507546"/>
          </a:xfrm>
          <a:custGeom>
            <a:avLst/>
            <a:gdLst/>
            <a:ahLst/>
            <a:cxnLst/>
            <a:rect l="l" t="t" r="r" b="b"/>
            <a:pathLst>
              <a:path w="1214866" h="299876">
                <a:moveTo>
                  <a:pt x="1007525" y="0"/>
                </a:moveTo>
                <a:lnTo>
                  <a:pt x="8363" y="0"/>
                </a:lnTo>
                <a:cubicBezTo>
                  <a:pt x="6145" y="0"/>
                  <a:pt x="4018" y="881"/>
                  <a:pt x="2449" y="2449"/>
                </a:cubicBezTo>
                <a:cubicBezTo>
                  <a:pt x="881" y="4018"/>
                  <a:pt x="0" y="6145"/>
                  <a:pt x="0" y="8363"/>
                </a:cubicBezTo>
                <a:lnTo>
                  <a:pt x="0" y="291513"/>
                </a:lnTo>
                <a:cubicBezTo>
                  <a:pt x="0" y="293731"/>
                  <a:pt x="881" y="295858"/>
                  <a:pt x="2449" y="297426"/>
                </a:cubicBezTo>
                <a:cubicBezTo>
                  <a:pt x="4018" y="298995"/>
                  <a:pt x="6145" y="299876"/>
                  <a:pt x="8363" y="299876"/>
                </a:cubicBezTo>
                <a:lnTo>
                  <a:pt x="1007525" y="299876"/>
                </a:lnTo>
                <a:cubicBezTo>
                  <a:pt x="1012957" y="299876"/>
                  <a:pt x="1018246" y="298136"/>
                  <a:pt x="1022617" y="294910"/>
                </a:cubicBezTo>
                <a:lnTo>
                  <a:pt x="1212359" y="154903"/>
                </a:lnTo>
                <a:cubicBezTo>
                  <a:pt x="1213935" y="153740"/>
                  <a:pt x="1214866" y="151897"/>
                  <a:pt x="1214866" y="149938"/>
                </a:cubicBezTo>
                <a:cubicBezTo>
                  <a:pt x="1214866" y="147979"/>
                  <a:pt x="1213935" y="146136"/>
                  <a:pt x="1212359" y="144973"/>
                </a:cubicBezTo>
                <a:lnTo>
                  <a:pt x="1022617" y="4965"/>
                </a:lnTo>
                <a:cubicBezTo>
                  <a:pt x="1018246" y="1740"/>
                  <a:pt x="1012957" y="0"/>
                  <a:pt x="1007525" y="0"/>
                </a:cubicBezTo>
                <a:close/>
              </a:path>
            </a:pathLst>
          </a:custGeom>
          <a:solidFill>
            <a:srgbClr val="F5E1B5"/>
          </a:solidFill>
          <a:ln w="47625" cap="sq">
            <a:noFill/>
            <a:prstDash val="solid"/>
            <a:miter/>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p>
      <p:sp>
        <p:nvSpPr>
          <p:cNvPr id="15" name="Freeform 15"/>
          <p:cNvSpPr/>
          <p:nvPr/>
        </p:nvSpPr>
        <p:spPr>
          <a:xfrm flipH="1" flipV="1">
            <a:off x="14946986" y="-2843227"/>
            <a:ext cx="5993568" cy="6070833"/>
          </a:xfrm>
          <a:custGeom>
            <a:avLst/>
            <a:gdLst/>
            <a:ahLst/>
            <a:cxnLst/>
            <a:rect l="l" t="t" r="r" b="b"/>
            <a:pathLst>
              <a:path w="5993568" h="6070833">
                <a:moveTo>
                  <a:pt x="5993568" y="6070834"/>
                </a:moveTo>
                <a:lnTo>
                  <a:pt x="0" y="6070834"/>
                </a:lnTo>
                <a:lnTo>
                  <a:pt x="0" y="0"/>
                </a:lnTo>
                <a:lnTo>
                  <a:pt x="5993568" y="0"/>
                </a:lnTo>
                <a:lnTo>
                  <a:pt x="5993568" y="6070834"/>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6" name="Freeform 16"/>
          <p:cNvSpPr/>
          <p:nvPr/>
        </p:nvSpPr>
        <p:spPr>
          <a:xfrm flipH="1">
            <a:off x="0" y="2883413"/>
            <a:ext cx="7259284" cy="7681782"/>
          </a:xfrm>
          <a:custGeom>
            <a:avLst/>
            <a:gdLst/>
            <a:ahLst/>
            <a:cxnLst/>
            <a:rect l="l" t="t" r="r" b="b"/>
            <a:pathLst>
              <a:path w="7259284" h="7681782">
                <a:moveTo>
                  <a:pt x="7259284" y="0"/>
                </a:moveTo>
                <a:lnTo>
                  <a:pt x="0" y="0"/>
                </a:lnTo>
                <a:lnTo>
                  <a:pt x="0" y="7681782"/>
                </a:lnTo>
                <a:lnTo>
                  <a:pt x="7259284" y="7681782"/>
                </a:lnTo>
                <a:lnTo>
                  <a:pt x="7259284" y="0"/>
                </a:lnTo>
                <a:close/>
              </a:path>
            </a:pathLst>
          </a:custGeom>
          <a:blipFill>
            <a:blip r:embed="rId4"/>
            <a:stretch>
              <a:fillRect/>
            </a:stretch>
          </a:blipFill>
        </p:spPr>
      </p:sp>
      <p:sp>
        <p:nvSpPr>
          <p:cNvPr id="18" name="TextBox 18"/>
          <p:cNvSpPr txBox="1"/>
          <p:nvPr/>
        </p:nvSpPr>
        <p:spPr>
          <a:xfrm>
            <a:off x="7901847" y="2171885"/>
            <a:ext cx="545211" cy="678561"/>
          </a:xfrm>
          <a:prstGeom prst="rect">
            <a:avLst/>
          </a:prstGeom>
        </p:spPr>
        <p:txBody>
          <a:bodyPr lIns="0" tIns="0" rIns="0" bIns="0" rtlCol="0" anchor="t">
            <a:spAutoFit/>
          </a:bodyPr>
          <a:lstStyle/>
          <a:p>
            <a:pPr algn="ctr">
              <a:lnSpc>
                <a:spcPts val="5652"/>
              </a:lnSpc>
            </a:pPr>
            <a:r>
              <a:rPr lang="en-US" sz="3600">
                <a:solidFill>
                  <a:srgbClr val="F7EEE3"/>
                </a:solidFill>
                <a:latin typeface="Garet Bold"/>
                <a:ea typeface="Garet Bold"/>
                <a:cs typeface="Garet Bold"/>
                <a:sym typeface="Garet Bold"/>
              </a:rPr>
              <a:t>1</a:t>
            </a:r>
          </a:p>
        </p:txBody>
      </p:sp>
      <p:sp>
        <p:nvSpPr>
          <p:cNvPr id="20" name="TextBox 20"/>
          <p:cNvSpPr txBox="1"/>
          <p:nvPr/>
        </p:nvSpPr>
        <p:spPr>
          <a:xfrm>
            <a:off x="7901847" y="3451726"/>
            <a:ext cx="545211" cy="678561"/>
          </a:xfrm>
          <a:prstGeom prst="rect">
            <a:avLst/>
          </a:prstGeom>
        </p:spPr>
        <p:txBody>
          <a:bodyPr lIns="0" tIns="0" rIns="0" bIns="0" rtlCol="0" anchor="t">
            <a:spAutoFit/>
          </a:bodyPr>
          <a:lstStyle/>
          <a:p>
            <a:pPr marL="0" lvl="1" algn="ctr">
              <a:lnSpc>
                <a:spcPts val="5652"/>
              </a:lnSpc>
              <a:spcBef>
                <a:spcPct val="0"/>
              </a:spcBef>
            </a:pPr>
            <a:r>
              <a:rPr lang="en-US" sz="3600">
                <a:solidFill>
                  <a:srgbClr val="F7EEE3"/>
                </a:solidFill>
                <a:latin typeface="Garet Bold"/>
                <a:ea typeface="Garet Bold"/>
                <a:cs typeface="Garet Bold"/>
                <a:sym typeface="Garet Bold"/>
              </a:rPr>
              <a:t>2</a:t>
            </a:r>
          </a:p>
        </p:txBody>
      </p:sp>
      <p:sp>
        <p:nvSpPr>
          <p:cNvPr id="26" name="TextBox 26"/>
          <p:cNvSpPr txBox="1"/>
          <p:nvPr/>
        </p:nvSpPr>
        <p:spPr>
          <a:xfrm>
            <a:off x="7901847" y="7291247"/>
            <a:ext cx="545211" cy="678561"/>
          </a:xfrm>
          <a:prstGeom prst="rect">
            <a:avLst/>
          </a:prstGeom>
        </p:spPr>
        <p:txBody>
          <a:bodyPr lIns="0" tIns="0" rIns="0" bIns="0" rtlCol="0" anchor="t">
            <a:spAutoFit/>
          </a:bodyPr>
          <a:lstStyle/>
          <a:p>
            <a:pPr marL="0" lvl="1" algn="ctr">
              <a:lnSpc>
                <a:spcPts val="5652"/>
              </a:lnSpc>
              <a:spcBef>
                <a:spcPct val="0"/>
              </a:spcBef>
            </a:pPr>
            <a:r>
              <a:rPr lang="en-US" sz="3600">
                <a:solidFill>
                  <a:srgbClr val="F7EEE3"/>
                </a:solidFill>
                <a:latin typeface="Garet Bold"/>
                <a:ea typeface="Garet Bold"/>
                <a:cs typeface="Garet Bold"/>
                <a:sym typeface="Garet Bold"/>
              </a:rPr>
              <a:t>5</a:t>
            </a:r>
          </a:p>
        </p:txBody>
      </p:sp>
      <p:sp>
        <p:nvSpPr>
          <p:cNvPr id="4" name="Rectangle 3"/>
          <p:cNvSpPr/>
          <p:nvPr/>
        </p:nvSpPr>
        <p:spPr>
          <a:xfrm>
            <a:off x="36881" y="507377"/>
            <a:ext cx="6625364" cy="1938992"/>
          </a:xfrm>
          <a:prstGeom prst="rect">
            <a:avLst/>
          </a:prstGeom>
        </p:spPr>
        <p:txBody>
          <a:bodyPr wrap="square">
            <a:spAutoFit/>
          </a:bodyPr>
          <a:lstStyle/>
          <a:p>
            <a:pPr algn="ctr">
              <a:spcAft>
                <a:spcPts val="0"/>
              </a:spcAft>
            </a:pPr>
            <a:r>
              <a:rPr lang="vi-VN" sz="4000" b="1">
                <a:latin typeface="Times New Roman" panose="02020603050405020304" pitchFamily="18" charset="0"/>
                <a:ea typeface="Times New Roman" panose="02020603050405020304" pitchFamily="18" charset="0"/>
                <a:cs typeface="Times New Roman" panose="02020603050405020304" pitchFamily="18" charset="0"/>
              </a:rPr>
              <a:t>c. </a:t>
            </a:r>
            <a:r>
              <a:rPr lang="en-GB" sz="4000" b="1">
                <a:latin typeface="Times New Roman" panose="02020603050405020304" pitchFamily="18" charset="0"/>
                <a:ea typeface="Times New Roman" panose="02020603050405020304" pitchFamily="18" charset="0"/>
                <a:cs typeface="Times New Roman" panose="02020603050405020304" pitchFamily="18" charset="0"/>
              </a:rPr>
              <a:t>Thái độ trân trọng của tác giả đối với khoa học và người làm khoa học- Phần (4)</a:t>
            </a:r>
            <a:endParaRPr lang="en-GB" sz="4000">
              <a:effectLst/>
              <a:latin typeface="Times New Roman" panose="02020603050405020304" pitchFamily="18" charset="0"/>
              <a:ea typeface="Times New Roman" panose="02020603050405020304" pitchFamily="18" charset="0"/>
            </a:endParaRPr>
          </a:p>
        </p:txBody>
      </p:sp>
      <p:graphicFrame>
        <p:nvGraphicFramePr>
          <p:cNvPr id="5" name="Table 4"/>
          <p:cNvGraphicFramePr>
            <a:graphicFrameLocks noGrp="1"/>
          </p:cNvGraphicFramePr>
          <p:nvPr>
            <p:extLst>
              <p:ext uri="{D42A27DB-BD31-4B8C-83A1-F6EECF244321}">
                <p14:modId xmlns:p14="http://schemas.microsoft.com/office/powerpoint/2010/main" val="377352373"/>
              </p:ext>
            </p:extLst>
          </p:nvPr>
        </p:nvGraphicFramePr>
        <p:xfrm>
          <a:off x="7901847" y="1943100"/>
          <a:ext cx="8686800" cy="7696200"/>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2421439">
                  <a:extLst>
                    <a:ext uri="{9D8B030D-6E8A-4147-A177-3AD203B41FA5}">
                      <a16:colId xmlns:a16="http://schemas.microsoft.com/office/drawing/2014/main" val="20000"/>
                    </a:ext>
                  </a:extLst>
                </a:gridCol>
                <a:gridCol w="6265361">
                  <a:extLst>
                    <a:ext uri="{9D8B030D-6E8A-4147-A177-3AD203B41FA5}">
                      <a16:colId xmlns:a16="http://schemas.microsoft.com/office/drawing/2014/main" val="20001"/>
                    </a:ext>
                  </a:extLst>
                </a:gridCol>
              </a:tblGrid>
              <a:tr h="0">
                <a:tc gridSpan="2">
                  <a:txBody>
                    <a:bodyPr/>
                    <a:lstStyle/>
                    <a:p>
                      <a:pPr algn="ctr">
                        <a:spcBef>
                          <a:spcPts val="300"/>
                        </a:spcBef>
                        <a:spcAft>
                          <a:spcPts val="300"/>
                        </a:spcAft>
                      </a:pPr>
                      <a:r>
                        <a:rPr lang="vi-VN" sz="4000" b="1">
                          <a:solidFill>
                            <a:srgbClr val="00B050"/>
                          </a:solidFill>
                          <a:effectLst/>
                          <a:latin typeface="Times New Roman" panose="02020603050405020304" pitchFamily="18" charset="0"/>
                          <a:ea typeface="MS Mincho"/>
                          <a:cs typeface="Times New Roman" panose="02020603050405020304" pitchFamily="18" charset="0"/>
                        </a:rPr>
                        <a:t>PHIẾU HT SỐ 06:</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Bef>
                          <a:spcPts val="300"/>
                        </a:spcBef>
                        <a:spcAft>
                          <a:spcPts val="300"/>
                        </a:spcAft>
                      </a:pPr>
                      <a:r>
                        <a:rPr lang="vi-VN" sz="4000" b="1">
                          <a:solidFill>
                            <a:srgbClr val="0D0D0D"/>
                          </a:solidFill>
                          <a:effectLst/>
                          <a:latin typeface="Times New Roman" panose="02020603050405020304" pitchFamily="18" charset="0"/>
                          <a:ea typeface="MS Mincho"/>
                          <a:cs typeface="Times New Roman" panose="02020603050405020304" pitchFamily="18" charset="0"/>
                        </a:rPr>
                        <a:t>Đọc phần (4): Trả lời câu hỏi: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Bef>
                          <a:spcPts val="300"/>
                        </a:spcBef>
                        <a:spcAft>
                          <a:spcPts val="300"/>
                        </a:spcAft>
                      </a:pPr>
                      <a:r>
                        <a:rPr lang="vi-VN" sz="4000" b="1">
                          <a:solidFill>
                            <a:srgbClr val="0D0D0D"/>
                          </a:solidFill>
                          <a:effectLst/>
                          <a:latin typeface="Times New Roman" panose="02020603050405020304" pitchFamily="18" charset="0"/>
                          <a:ea typeface="MS Mincho"/>
                          <a:cs typeface="Times New Roman" panose="02020603050405020304" pitchFamily="18" charset="0"/>
                        </a:rPr>
                        <a:t>- Yêu cầu:</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Bef>
                          <a:spcPts val="300"/>
                        </a:spcBef>
                        <a:spcAft>
                          <a:spcPts val="300"/>
                        </a:spcAft>
                      </a:pPr>
                      <a:r>
                        <a:rPr lang="vi-VN" sz="4000" i="1">
                          <a:solidFill>
                            <a:srgbClr val="0D0D0D"/>
                          </a:solidFill>
                          <a:effectLst/>
                          <a:latin typeface="Times New Roman" panose="02020603050405020304" pitchFamily="18" charset="0"/>
                          <a:ea typeface="MS Mincho"/>
                          <a:cs typeface="Times New Roman" panose="02020603050405020304" pitchFamily="18" charset="0"/>
                        </a:rPr>
                        <a:t>1. Xác định luận điểm, lí lẽ của phần (4).</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Bef>
                          <a:spcPts val="300"/>
                        </a:spcBef>
                        <a:spcAft>
                          <a:spcPts val="300"/>
                        </a:spcAft>
                      </a:pPr>
                      <a:r>
                        <a:rPr lang="vi-VN" sz="4000" i="1">
                          <a:solidFill>
                            <a:srgbClr val="0D0D0D"/>
                          </a:solidFill>
                          <a:effectLst/>
                          <a:latin typeface="Times New Roman" panose="02020603050405020304" pitchFamily="18" charset="0"/>
                          <a:ea typeface="MS Mincho"/>
                          <a:cs typeface="Times New Roman" panose="02020603050405020304" pitchFamily="18" charset="0"/>
                        </a:rPr>
                        <a:t>2. Những yếu tố nào góp phần tạo nên sức thuyết phục trong cách trình bày luận điểm này?</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Bef>
                          <a:spcPts val="300"/>
                        </a:spcBef>
                        <a:spcAft>
                          <a:spcPts val="300"/>
                        </a:spcAft>
                      </a:pPr>
                      <a:r>
                        <a:rPr lang="vi-VN" sz="4000" b="1">
                          <a:solidFill>
                            <a:srgbClr val="0D0D0D"/>
                          </a:solidFill>
                          <a:effectLst/>
                          <a:latin typeface="Times New Roman" panose="02020603050405020304" pitchFamily="18" charset="0"/>
                          <a:ea typeface="MS Mincho"/>
                          <a:cs typeface="Times New Roman" panose="02020603050405020304" pitchFamily="18" charset="0"/>
                        </a:rPr>
                        <a:t>- Trả lời:</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0"/>
                  </a:ext>
                </a:extLst>
              </a:tr>
              <a:tr h="0">
                <a:tc>
                  <a:txBody>
                    <a:bodyPr/>
                    <a:lstStyle/>
                    <a:p>
                      <a:pPr algn="ctr">
                        <a:spcAft>
                          <a:spcPts val="0"/>
                        </a:spcAft>
                      </a:pPr>
                      <a:r>
                        <a:rPr lang="vi-VN" sz="4000">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Luận điểm</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vi-VN" sz="4000" smtClean="0">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a:spcAft>
                          <a:spcPts val="0"/>
                        </a:spcAft>
                      </a:pPr>
                      <a:r>
                        <a:rPr lang="vi-VN" sz="4000">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Lí lẽ</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vi-VN" sz="4000">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0">
                <a:tc gridSpan="2">
                  <a:txBody>
                    <a:bodyPr/>
                    <a:lstStyle/>
                    <a:p>
                      <a:pPr algn="just">
                        <a:spcAft>
                          <a:spcPts val="0"/>
                        </a:spcAft>
                      </a:pPr>
                      <a:r>
                        <a:rPr lang="vi-VN" sz="4000">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Nhận xét về sức thuyết phục:</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pPr>
                      <a:r>
                        <a:rPr lang="vi-VN" sz="4000" smtClean="0">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9386770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inVertical)">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sp>
        <p:nvSpPr>
          <p:cNvPr id="2" name="AutoShape 2"/>
          <p:cNvSpPr/>
          <p:nvPr/>
        </p:nvSpPr>
        <p:spPr>
          <a:xfrm>
            <a:off x="1219200" y="266700"/>
            <a:ext cx="16068675" cy="0"/>
          </a:xfrm>
          <a:prstGeom prst="line">
            <a:avLst/>
          </a:prstGeom>
          <a:ln w="19050" cap="rnd">
            <a:solidFill>
              <a:srgbClr val="000000"/>
            </a:solidFill>
            <a:prstDash val="solid"/>
            <a:headEnd type="none" w="sm" len="sm"/>
            <a:tailEnd type="none" w="sm" len="sm"/>
          </a:ln>
        </p:spPr>
      </p:sp>
      <p:grpSp>
        <p:nvGrpSpPr>
          <p:cNvPr id="3" name="Group 3"/>
          <p:cNvGrpSpPr/>
          <p:nvPr/>
        </p:nvGrpSpPr>
        <p:grpSpPr>
          <a:xfrm>
            <a:off x="1057275" y="104775"/>
            <a:ext cx="323850" cy="323850"/>
            <a:chOff x="0" y="0"/>
            <a:chExt cx="6350000" cy="6350000"/>
          </a:xfrm>
        </p:grpSpPr>
        <p:sp>
          <p:nvSpPr>
            <p:cNvPr id="4" name="Freeform 4"/>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26A29A"/>
            </a:solidFill>
          </p:spPr>
        </p:sp>
      </p:grpSp>
      <p:grpSp>
        <p:nvGrpSpPr>
          <p:cNvPr id="5" name="Group 5"/>
          <p:cNvGrpSpPr/>
          <p:nvPr/>
        </p:nvGrpSpPr>
        <p:grpSpPr>
          <a:xfrm>
            <a:off x="4457050" y="164646"/>
            <a:ext cx="323850" cy="323850"/>
            <a:chOff x="0" y="0"/>
            <a:chExt cx="6350000" cy="6350000"/>
          </a:xfrm>
        </p:grpSpPr>
        <p:sp>
          <p:nvSpPr>
            <p:cNvPr id="6" name="Freeform 6"/>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DF5925"/>
            </a:solidFill>
          </p:spPr>
        </p:sp>
      </p:grpSp>
      <p:grpSp>
        <p:nvGrpSpPr>
          <p:cNvPr id="7" name="Group 7"/>
          <p:cNvGrpSpPr/>
          <p:nvPr/>
        </p:nvGrpSpPr>
        <p:grpSpPr>
          <a:xfrm>
            <a:off x="7856825" y="104775"/>
            <a:ext cx="323850" cy="323850"/>
            <a:chOff x="0" y="0"/>
            <a:chExt cx="6350000" cy="6350000"/>
          </a:xfrm>
        </p:grpSpPr>
        <p:sp>
          <p:nvSpPr>
            <p:cNvPr id="8" name="Freeform 8"/>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ED889A"/>
            </a:solidFill>
          </p:spPr>
        </p:sp>
      </p:grpSp>
      <p:grpSp>
        <p:nvGrpSpPr>
          <p:cNvPr id="9" name="Group 9"/>
          <p:cNvGrpSpPr/>
          <p:nvPr/>
        </p:nvGrpSpPr>
        <p:grpSpPr>
          <a:xfrm>
            <a:off x="11256600" y="104775"/>
            <a:ext cx="323850" cy="323850"/>
            <a:chOff x="0" y="0"/>
            <a:chExt cx="6350000" cy="6350000"/>
          </a:xfrm>
        </p:grpSpPr>
        <p:sp>
          <p:nvSpPr>
            <p:cNvPr id="10" name="Freeform 10"/>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0B929"/>
            </a:solidFill>
          </p:spPr>
        </p:sp>
      </p:grpSp>
      <p:grpSp>
        <p:nvGrpSpPr>
          <p:cNvPr id="21" name="Group 21"/>
          <p:cNvGrpSpPr/>
          <p:nvPr/>
        </p:nvGrpSpPr>
        <p:grpSpPr>
          <a:xfrm>
            <a:off x="14656375" y="104775"/>
            <a:ext cx="323850" cy="323850"/>
            <a:chOff x="0" y="0"/>
            <a:chExt cx="6350000" cy="6350000"/>
          </a:xfrm>
        </p:grpSpPr>
        <p:sp>
          <p:nvSpPr>
            <p:cNvPr id="22" name="Freeform 22"/>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550C00"/>
            </a:solidFill>
          </p:spPr>
        </p:sp>
      </p:grpSp>
      <p:graphicFrame>
        <p:nvGraphicFramePr>
          <p:cNvPr id="12" name="Table 11"/>
          <p:cNvGraphicFramePr>
            <a:graphicFrameLocks noGrp="1"/>
          </p:cNvGraphicFramePr>
          <p:nvPr>
            <p:extLst>
              <p:ext uri="{D42A27DB-BD31-4B8C-83A1-F6EECF244321}">
                <p14:modId xmlns:p14="http://schemas.microsoft.com/office/powerpoint/2010/main" val="3125246248"/>
              </p:ext>
            </p:extLst>
          </p:nvPr>
        </p:nvGraphicFramePr>
        <p:xfrm>
          <a:off x="642937" y="1943100"/>
          <a:ext cx="17221200" cy="8241792"/>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1109663">
                  <a:extLst>
                    <a:ext uri="{9D8B030D-6E8A-4147-A177-3AD203B41FA5}">
                      <a16:colId xmlns:a16="http://schemas.microsoft.com/office/drawing/2014/main" val="20000"/>
                    </a:ext>
                  </a:extLst>
                </a:gridCol>
                <a:gridCol w="16111537">
                  <a:extLst>
                    <a:ext uri="{9D8B030D-6E8A-4147-A177-3AD203B41FA5}">
                      <a16:colId xmlns:a16="http://schemas.microsoft.com/office/drawing/2014/main" val="20001"/>
                    </a:ext>
                  </a:extLst>
                </a:gridCol>
              </a:tblGrid>
              <a:tr h="437996">
                <a:tc gridSpan="2">
                  <a:txBody>
                    <a:bodyPr/>
                    <a:lstStyle/>
                    <a:p>
                      <a:pPr algn="ctr">
                        <a:lnSpc>
                          <a:spcPct val="130000"/>
                        </a:lnSpc>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Luận điểm 3: Thái độ trân trọng của tác giả đối với khoa học và người làm khoa học</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6099" marR="360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0"/>
                  </a:ext>
                </a:extLst>
              </a:tr>
              <a:tr h="1751986">
                <a:tc>
                  <a:txBody>
                    <a:bodyPr/>
                    <a:lstStyle/>
                    <a:p>
                      <a:pPr>
                        <a:lnSpc>
                          <a:spcPct val="130000"/>
                        </a:lnSpc>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Lí lẽ:</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6099" marR="360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Qua mơ ước của mình, tác giả bộc lộ thái độ trân trọng, tin tưởng, ngưỡng mộ của mình vào các nhà khoa học.</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Tác giả mong muốn các nhà khoa học có những điều kiện tốt nhất để cống hiến.</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Khẳng định nhà khoa học và thành tựu của khoa học được xã hội thừa nhận, toàn dân luôn yêu mến, trân trọng</a:t>
                      </a:r>
                      <a:r>
                        <a:rPr lang="vi-VN" sz="32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6099" marR="360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335981">
                <a:tc gridSpan="2">
                  <a:txBody>
                    <a:bodyPr/>
                    <a:lstStyle/>
                    <a:p>
                      <a:pPr>
                        <a:lnSpc>
                          <a:spcPct val="130000"/>
                        </a:lnSpc>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Nhận xét về các yếu tố tạo nên sức thuyết phục trong cách trình bày:</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Giọng điệu đầy nhiệt huyết biểu cảm, có sức lôi cuốn mạnh mẽ, thể hiện thái độ ngưỡng mộ của tác gỉa với người làm khoa học: </a:t>
                      </a:r>
                      <a:r>
                        <a:rPr lang="vi-VN" sz="3200" i="1">
                          <a:effectLst/>
                          <a:latin typeface="Times New Roman" panose="02020603050405020304" pitchFamily="18" charset="0"/>
                          <a:ea typeface="Times New Roman" panose="02020603050405020304" pitchFamily="18" charset="0"/>
                          <a:cs typeface="Times New Roman" panose="02020603050405020304" pitchFamily="18" charset="0"/>
                        </a:rPr>
                        <a:t>“hãy cho phép tôi ...”, “tôi tin chắc chắn rằng...”,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Lời văn giàu hình ảnh, cách ví von gợi hình, gợi cảm: </a:t>
                      </a:r>
                      <a:r>
                        <a:rPr lang="vi-VN" sz="3200" i="1">
                          <a:effectLst/>
                          <a:latin typeface="Times New Roman" panose="02020603050405020304" pitchFamily="18" charset="0"/>
                          <a:ea typeface="Times New Roman" panose="02020603050405020304" pitchFamily="18" charset="0"/>
                          <a:cs typeface="Times New Roman" panose="02020603050405020304" pitchFamily="18" charset="0"/>
                        </a:rPr>
                        <a:t>“tòa nhà khoa học”, “những người thợ ngọc”, “đắm mình dưới ánh sáng của sự sáng tạo...</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Thái độ cương quyết, dứt khoát thông qua điệp cấu trúc để khẳng định quan điểm nhất quán trong cả văn bản: </a:t>
                      </a:r>
                      <a:r>
                        <a:rPr lang="vi-VN" sz="3200" i="1">
                          <a:effectLst/>
                          <a:latin typeface="Times New Roman" panose="02020603050405020304" pitchFamily="18" charset="0"/>
                          <a:ea typeface="Times New Roman" panose="02020603050405020304" pitchFamily="18" charset="0"/>
                          <a:cs typeface="Times New Roman" panose="02020603050405020304" pitchFamily="18" charset="0"/>
                        </a:rPr>
                        <a:t>“Tôi tin tưởng rằng ...”, “Tôi muốn nói rằng ...”, “Chúng ta cần phải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6099" marR="360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2"/>
                  </a:ext>
                </a:extLst>
              </a:tr>
            </a:tbl>
          </a:graphicData>
        </a:graphic>
      </p:graphicFrame>
      <p:sp>
        <p:nvSpPr>
          <p:cNvPr id="14" name="Freeform 17"/>
          <p:cNvSpPr/>
          <p:nvPr/>
        </p:nvSpPr>
        <p:spPr>
          <a:xfrm>
            <a:off x="-781943" y="-973021"/>
            <a:ext cx="3063328" cy="3046619"/>
          </a:xfrm>
          <a:custGeom>
            <a:avLst/>
            <a:gdLst/>
            <a:ahLst/>
            <a:cxnLst/>
            <a:rect l="l" t="t" r="r" b="b"/>
            <a:pathLst>
              <a:path w="3063328" h="3046619">
                <a:moveTo>
                  <a:pt x="0" y="0"/>
                </a:moveTo>
                <a:lnTo>
                  <a:pt x="3063329" y="0"/>
                </a:lnTo>
                <a:lnTo>
                  <a:pt x="3063329" y="3046619"/>
                </a:lnTo>
                <a:lnTo>
                  <a:pt x="0" y="3046619"/>
                </a:lnTo>
                <a:lnTo>
                  <a:pt x="0" y="0"/>
                </a:lnTo>
                <a:close/>
              </a:path>
            </a:pathLst>
          </a:custGeom>
          <a:blipFill>
            <a:blip r:embed="rId2">
              <a:extLst>
                <a:ext uri="{96DAC541-7B7A-43D3-8B79-37D633B846F1}">
                  <asvg:svgBlip xmlns:asvg="http://schemas.microsoft.com/office/drawing/2016/SVG/main" xmlns="" r:embed="rId13"/>
                </a:ext>
              </a:extLst>
            </a:blip>
            <a:stretch>
              <a:fillRect/>
            </a:stretch>
          </a:blipFill>
        </p:spPr>
      </p:sp>
      <p:sp>
        <p:nvSpPr>
          <p:cNvPr id="15" name="Freeform 12"/>
          <p:cNvSpPr/>
          <p:nvPr/>
        </p:nvSpPr>
        <p:spPr>
          <a:xfrm>
            <a:off x="12724221" y="271874"/>
            <a:ext cx="834814" cy="830261"/>
          </a:xfrm>
          <a:custGeom>
            <a:avLst/>
            <a:gdLst/>
            <a:ahLst/>
            <a:cxnLst/>
            <a:rect l="l" t="t" r="r" b="b"/>
            <a:pathLst>
              <a:path w="834814" h="830261">
                <a:moveTo>
                  <a:pt x="0" y="0"/>
                </a:moveTo>
                <a:lnTo>
                  <a:pt x="834814" y="0"/>
                </a:lnTo>
                <a:lnTo>
                  <a:pt x="834814" y="830261"/>
                </a:lnTo>
                <a:lnTo>
                  <a:pt x="0" y="830261"/>
                </a:lnTo>
                <a:lnTo>
                  <a:pt x="0" y="0"/>
                </a:lnTo>
                <a:close/>
              </a:path>
            </a:pathLst>
          </a:custGeom>
          <a:blipFill>
            <a:blip r:embed="rId14">
              <a:extLst>
                <a:ext uri="{96DAC541-7B7A-43D3-8B79-37D633B846F1}">
                  <asvg:svgBlip xmlns:asvg="http://schemas.microsoft.com/office/drawing/2016/SVG/main" xmlns="" r:embed="rId5"/>
                </a:ext>
              </a:extLst>
            </a:blip>
            <a:stretch>
              <a:fillRect/>
            </a:stretch>
          </a:blipFill>
        </p:spPr>
      </p:sp>
      <p:sp>
        <p:nvSpPr>
          <p:cNvPr id="16" name="Freeform 14"/>
          <p:cNvSpPr/>
          <p:nvPr/>
        </p:nvSpPr>
        <p:spPr>
          <a:xfrm>
            <a:off x="13864695" y="-774627"/>
            <a:ext cx="1813217" cy="1803327"/>
          </a:xfrm>
          <a:custGeom>
            <a:avLst/>
            <a:gdLst/>
            <a:ahLst/>
            <a:cxnLst/>
            <a:rect l="l" t="t" r="r" b="b"/>
            <a:pathLst>
              <a:path w="1813217" h="1803327">
                <a:moveTo>
                  <a:pt x="0" y="0"/>
                </a:moveTo>
                <a:lnTo>
                  <a:pt x="1813217" y="0"/>
                </a:lnTo>
                <a:lnTo>
                  <a:pt x="1813217" y="1803327"/>
                </a:lnTo>
                <a:lnTo>
                  <a:pt x="0" y="1803327"/>
                </a:lnTo>
                <a:lnTo>
                  <a:pt x="0" y="0"/>
                </a:lnTo>
                <a:close/>
              </a:path>
            </a:pathLst>
          </a:custGeom>
          <a:blipFill>
            <a:blip r:embed="rId15">
              <a:extLst>
                <a:ext uri="{96DAC541-7B7A-43D3-8B79-37D633B846F1}">
                  <asvg:svgBlip xmlns:asvg="http://schemas.microsoft.com/office/drawing/2016/SVG/main" xmlns="" r:embed="rId9"/>
                </a:ext>
              </a:extLst>
            </a:blip>
            <a:stretch>
              <a:fillRect/>
            </a:stretch>
          </a:blipFill>
        </p:spPr>
      </p:sp>
      <p:sp>
        <p:nvSpPr>
          <p:cNvPr id="17" name="Freeform 18"/>
          <p:cNvSpPr/>
          <p:nvPr/>
        </p:nvSpPr>
        <p:spPr>
          <a:xfrm>
            <a:off x="16840910" y="667047"/>
            <a:ext cx="1328887" cy="1321638"/>
          </a:xfrm>
          <a:custGeom>
            <a:avLst/>
            <a:gdLst/>
            <a:ahLst/>
            <a:cxnLst/>
            <a:rect l="l" t="t" r="r" b="b"/>
            <a:pathLst>
              <a:path w="1328887" h="1321638">
                <a:moveTo>
                  <a:pt x="0" y="0"/>
                </a:moveTo>
                <a:lnTo>
                  <a:pt x="1328886" y="0"/>
                </a:lnTo>
                <a:lnTo>
                  <a:pt x="1328886" y="1321638"/>
                </a:lnTo>
                <a:lnTo>
                  <a:pt x="0" y="1321638"/>
                </a:lnTo>
                <a:lnTo>
                  <a:pt x="0" y="0"/>
                </a:lnTo>
                <a:close/>
              </a:path>
            </a:pathLst>
          </a:custGeom>
          <a:blipFill>
            <a:blip r:embed="rId16">
              <a:extLst>
                <a:ext uri="{96DAC541-7B7A-43D3-8B79-37D633B846F1}">
                  <asvg:svgBlip xmlns:asvg="http://schemas.microsoft.com/office/drawing/2016/SVG/main" xmlns="" r:embed="rId17"/>
                </a:ext>
              </a:extLst>
            </a:blip>
            <a:stretch>
              <a:fillRect/>
            </a:stretch>
          </a:blipFill>
        </p:spPr>
      </p:sp>
    </p:spTree>
    <p:extLst>
      <p:ext uri="{BB962C8B-B14F-4D97-AF65-F5344CB8AC3E}">
        <p14:creationId xmlns:p14="http://schemas.microsoft.com/office/powerpoint/2010/main" val="36637672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grpSp>
        <p:nvGrpSpPr>
          <p:cNvPr id="2" name="Group 2"/>
          <p:cNvGrpSpPr/>
          <p:nvPr/>
        </p:nvGrpSpPr>
        <p:grpSpPr>
          <a:xfrm>
            <a:off x="2355162" y="-182623"/>
            <a:ext cx="11665449" cy="2518832"/>
            <a:chOff x="-1060854" y="-492793"/>
            <a:chExt cx="3457273" cy="746503"/>
          </a:xfrm>
        </p:grpSpPr>
        <p:sp>
          <p:nvSpPr>
            <p:cNvPr id="3" name="Freeform 3"/>
            <p:cNvSpPr/>
            <p:nvPr/>
          </p:nvSpPr>
          <p:spPr>
            <a:xfrm>
              <a:off x="-1060647" y="-311492"/>
              <a:ext cx="3070578" cy="373252"/>
            </a:xfrm>
            <a:custGeom>
              <a:avLst/>
              <a:gdLst/>
              <a:ahLst/>
              <a:cxnLst/>
              <a:rect l="l" t="t" r="r" b="b"/>
              <a:pathLst>
                <a:path w="3070578" h="746503">
                  <a:moveTo>
                    <a:pt x="2989" y="0"/>
                  </a:moveTo>
                  <a:lnTo>
                    <a:pt x="3067589" y="0"/>
                  </a:lnTo>
                  <a:cubicBezTo>
                    <a:pt x="3068382" y="0"/>
                    <a:pt x="3069142" y="315"/>
                    <a:pt x="3069702" y="875"/>
                  </a:cubicBezTo>
                  <a:cubicBezTo>
                    <a:pt x="3070263" y="1436"/>
                    <a:pt x="3070578" y="2196"/>
                    <a:pt x="3070578" y="2989"/>
                  </a:cubicBezTo>
                  <a:lnTo>
                    <a:pt x="3070578" y="743514"/>
                  </a:lnTo>
                  <a:cubicBezTo>
                    <a:pt x="3070578" y="745164"/>
                    <a:pt x="3069239" y="746503"/>
                    <a:pt x="3067589" y="746503"/>
                  </a:cubicBezTo>
                  <a:lnTo>
                    <a:pt x="2989" y="746503"/>
                  </a:lnTo>
                  <a:cubicBezTo>
                    <a:pt x="1338" y="746503"/>
                    <a:pt x="0" y="745164"/>
                    <a:pt x="0" y="743514"/>
                  </a:cubicBezTo>
                  <a:lnTo>
                    <a:pt x="0" y="2989"/>
                  </a:lnTo>
                  <a:cubicBezTo>
                    <a:pt x="0" y="1338"/>
                    <a:pt x="1338" y="0"/>
                    <a:pt x="2989" y="0"/>
                  </a:cubicBezTo>
                  <a:close/>
                </a:path>
              </a:pathLst>
            </a:custGeom>
            <a:solidFill>
              <a:srgbClr val="C3DBD1"/>
            </a:solidFill>
            <a:ln w="28575" cap="sq">
              <a:solidFill>
                <a:srgbClr val="26A29A"/>
              </a:solidFill>
              <a:prstDash val="solid"/>
              <a:miter/>
            </a:ln>
          </p:spPr>
        </p:sp>
        <p:sp>
          <p:nvSpPr>
            <p:cNvPr id="4" name="TextBox 4"/>
            <p:cNvSpPr txBox="1"/>
            <p:nvPr/>
          </p:nvSpPr>
          <p:spPr>
            <a:xfrm>
              <a:off x="-1060854" y="-492793"/>
              <a:ext cx="3457273" cy="746503"/>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lIns="127000" tIns="127000" rIns="127000" bIns="127000" rtlCol="0" anchor="ctr"/>
            <a:lstStyle/>
            <a:p>
              <a:r>
                <a:rPr lang="en-GB" sz="5400" b="1">
                  <a:latin typeface="Times New Roman" panose="02020603050405020304" pitchFamily="18" charset="0"/>
                  <a:cs typeface="Times New Roman" panose="02020603050405020304" pitchFamily="18" charset="0"/>
                </a:rPr>
                <a:t>4. </a:t>
              </a:r>
              <a:r>
                <a:rPr lang="vi-VN" sz="5400" b="1">
                  <a:latin typeface="Times New Roman" panose="02020603050405020304" pitchFamily="18" charset="0"/>
                  <a:cs typeface="Times New Roman" panose="02020603050405020304" pitchFamily="18" charset="0"/>
                </a:rPr>
                <a:t>Đặc điểm hình thức của văn bản</a:t>
              </a:r>
              <a:endParaRPr lang="en-US" sz="4800">
                <a:solidFill>
                  <a:srgbClr val="000000"/>
                </a:solidFill>
                <a:latin typeface="Times New Roman" panose="02020603050405020304" pitchFamily="18" charset="0"/>
                <a:ea typeface="Garet"/>
                <a:cs typeface="Times New Roman" panose="02020603050405020304" pitchFamily="18" charset="0"/>
                <a:sym typeface="Garet"/>
              </a:endParaRPr>
            </a:p>
          </p:txBody>
        </p:sp>
      </p:grpSp>
      <p:sp>
        <p:nvSpPr>
          <p:cNvPr id="5" name="Freeform 5"/>
          <p:cNvSpPr/>
          <p:nvPr/>
        </p:nvSpPr>
        <p:spPr>
          <a:xfrm>
            <a:off x="12170200" y="5143500"/>
            <a:ext cx="7015424" cy="6977159"/>
          </a:xfrm>
          <a:custGeom>
            <a:avLst/>
            <a:gdLst/>
            <a:ahLst/>
            <a:cxnLst/>
            <a:rect l="l" t="t" r="r" b="b"/>
            <a:pathLst>
              <a:path w="7015424" h="6977159">
                <a:moveTo>
                  <a:pt x="0" y="0"/>
                </a:moveTo>
                <a:lnTo>
                  <a:pt x="7015424" y="0"/>
                </a:lnTo>
                <a:lnTo>
                  <a:pt x="7015424" y="6977159"/>
                </a:lnTo>
                <a:lnTo>
                  <a:pt x="0" y="6977159"/>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2" name="Freeform 12"/>
          <p:cNvSpPr/>
          <p:nvPr/>
        </p:nvSpPr>
        <p:spPr>
          <a:xfrm>
            <a:off x="12724221" y="271874"/>
            <a:ext cx="834814" cy="830261"/>
          </a:xfrm>
          <a:custGeom>
            <a:avLst/>
            <a:gdLst/>
            <a:ahLst/>
            <a:cxnLst/>
            <a:rect l="l" t="t" r="r" b="b"/>
            <a:pathLst>
              <a:path w="834814" h="830261">
                <a:moveTo>
                  <a:pt x="0" y="0"/>
                </a:moveTo>
                <a:lnTo>
                  <a:pt x="834814" y="0"/>
                </a:lnTo>
                <a:lnTo>
                  <a:pt x="834814" y="830261"/>
                </a:lnTo>
                <a:lnTo>
                  <a:pt x="0" y="830261"/>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13" name="Freeform 13"/>
          <p:cNvSpPr/>
          <p:nvPr/>
        </p:nvSpPr>
        <p:spPr>
          <a:xfrm>
            <a:off x="10602413" y="9535160"/>
            <a:ext cx="1267887" cy="1260971"/>
          </a:xfrm>
          <a:custGeom>
            <a:avLst/>
            <a:gdLst/>
            <a:ahLst/>
            <a:cxnLst/>
            <a:rect l="l" t="t" r="r" b="b"/>
            <a:pathLst>
              <a:path w="1267887" h="1260971">
                <a:moveTo>
                  <a:pt x="0" y="0"/>
                </a:moveTo>
                <a:lnTo>
                  <a:pt x="1267887" y="0"/>
                </a:lnTo>
                <a:lnTo>
                  <a:pt x="1267887" y="1260971"/>
                </a:lnTo>
                <a:lnTo>
                  <a:pt x="0" y="1260971"/>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14" name="Freeform 14"/>
          <p:cNvSpPr/>
          <p:nvPr/>
        </p:nvSpPr>
        <p:spPr>
          <a:xfrm>
            <a:off x="13864695" y="-774627"/>
            <a:ext cx="1813217" cy="1803327"/>
          </a:xfrm>
          <a:custGeom>
            <a:avLst/>
            <a:gdLst/>
            <a:ahLst/>
            <a:cxnLst/>
            <a:rect l="l" t="t" r="r" b="b"/>
            <a:pathLst>
              <a:path w="1813217" h="1803327">
                <a:moveTo>
                  <a:pt x="0" y="0"/>
                </a:moveTo>
                <a:lnTo>
                  <a:pt x="1813217" y="0"/>
                </a:lnTo>
                <a:lnTo>
                  <a:pt x="1813217" y="1803327"/>
                </a:lnTo>
                <a:lnTo>
                  <a:pt x="0" y="1803327"/>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sp>
        <p:nvSpPr>
          <p:cNvPr id="15" name="Freeform 15"/>
          <p:cNvSpPr/>
          <p:nvPr/>
        </p:nvSpPr>
        <p:spPr>
          <a:xfrm>
            <a:off x="13907081" y="3512314"/>
            <a:ext cx="2176458" cy="2164586"/>
          </a:xfrm>
          <a:custGeom>
            <a:avLst/>
            <a:gdLst/>
            <a:ahLst/>
            <a:cxnLst/>
            <a:rect l="l" t="t" r="r" b="b"/>
            <a:pathLst>
              <a:path w="2176458" h="2164586">
                <a:moveTo>
                  <a:pt x="0" y="0"/>
                </a:moveTo>
                <a:lnTo>
                  <a:pt x="2176458" y="0"/>
                </a:lnTo>
                <a:lnTo>
                  <a:pt x="2176458" y="2164586"/>
                </a:lnTo>
                <a:lnTo>
                  <a:pt x="0" y="2164586"/>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sp>
        <p:nvSpPr>
          <p:cNvPr id="16" name="Freeform 16"/>
          <p:cNvSpPr/>
          <p:nvPr/>
        </p:nvSpPr>
        <p:spPr>
          <a:xfrm>
            <a:off x="-781943" y="7242514"/>
            <a:ext cx="2026841" cy="2015786"/>
          </a:xfrm>
          <a:custGeom>
            <a:avLst/>
            <a:gdLst/>
            <a:ahLst/>
            <a:cxnLst/>
            <a:rect l="l" t="t" r="r" b="b"/>
            <a:pathLst>
              <a:path w="2026841" h="2015786">
                <a:moveTo>
                  <a:pt x="0" y="0"/>
                </a:moveTo>
                <a:lnTo>
                  <a:pt x="2026841" y="0"/>
                </a:lnTo>
                <a:lnTo>
                  <a:pt x="2026841" y="2015786"/>
                </a:lnTo>
                <a:lnTo>
                  <a:pt x="0" y="2015786"/>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7" name="Freeform 17"/>
          <p:cNvSpPr/>
          <p:nvPr/>
        </p:nvSpPr>
        <p:spPr>
          <a:xfrm>
            <a:off x="-781943" y="-973021"/>
            <a:ext cx="3063328" cy="3046619"/>
          </a:xfrm>
          <a:custGeom>
            <a:avLst/>
            <a:gdLst/>
            <a:ahLst/>
            <a:cxnLst/>
            <a:rect l="l" t="t" r="r" b="b"/>
            <a:pathLst>
              <a:path w="3063328" h="3046619">
                <a:moveTo>
                  <a:pt x="0" y="0"/>
                </a:moveTo>
                <a:lnTo>
                  <a:pt x="3063329" y="0"/>
                </a:lnTo>
                <a:lnTo>
                  <a:pt x="3063329" y="3046619"/>
                </a:lnTo>
                <a:lnTo>
                  <a:pt x="0" y="3046619"/>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sp>
      <p:sp>
        <p:nvSpPr>
          <p:cNvPr id="18" name="Freeform 18"/>
          <p:cNvSpPr/>
          <p:nvPr/>
        </p:nvSpPr>
        <p:spPr>
          <a:xfrm>
            <a:off x="16176784" y="893746"/>
            <a:ext cx="1328887" cy="1321638"/>
          </a:xfrm>
          <a:custGeom>
            <a:avLst/>
            <a:gdLst/>
            <a:ahLst/>
            <a:cxnLst/>
            <a:rect l="l" t="t" r="r" b="b"/>
            <a:pathLst>
              <a:path w="1328887" h="1321638">
                <a:moveTo>
                  <a:pt x="0" y="0"/>
                </a:moveTo>
                <a:lnTo>
                  <a:pt x="1328886" y="0"/>
                </a:lnTo>
                <a:lnTo>
                  <a:pt x="1328886" y="1321638"/>
                </a:lnTo>
                <a:lnTo>
                  <a:pt x="0" y="1321638"/>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19" name="Freeform 19"/>
          <p:cNvSpPr/>
          <p:nvPr/>
        </p:nvSpPr>
        <p:spPr>
          <a:xfrm>
            <a:off x="4166768" y="9012048"/>
            <a:ext cx="1437955" cy="1430111"/>
          </a:xfrm>
          <a:custGeom>
            <a:avLst/>
            <a:gdLst/>
            <a:ahLst/>
            <a:cxnLst/>
            <a:rect l="l" t="t" r="r" b="b"/>
            <a:pathLst>
              <a:path w="1437955" h="1430111">
                <a:moveTo>
                  <a:pt x="0" y="0"/>
                </a:moveTo>
                <a:lnTo>
                  <a:pt x="1437955" y="0"/>
                </a:lnTo>
                <a:lnTo>
                  <a:pt x="1437955" y="1430111"/>
                </a:lnTo>
                <a:lnTo>
                  <a:pt x="0" y="1430111"/>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22" name="TextBox 22"/>
          <p:cNvSpPr txBox="1"/>
          <p:nvPr/>
        </p:nvSpPr>
        <p:spPr>
          <a:xfrm>
            <a:off x="3428320" y="6444000"/>
            <a:ext cx="11163524" cy="2765691"/>
          </a:xfrm>
          <a:prstGeom prst="rect">
            <a:avLst/>
          </a:prstGeom>
        </p:spPr>
        <p:txBody>
          <a:bodyPr lIns="20239" tIns="20239" rIns="20239" bIns="20239" rtlCol="0" anchor="ctr"/>
          <a:lstStyle/>
          <a:p>
            <a:pPr marL="259080" lvl="1">
              <a:lnSpc>
                <a:spcPts val="3359"/>
              </a:lnSpc>
            </a:pPr>
            <a:endParaRPr lang="en-US" sz="2400">
              <a:solidFill>
                <a:srgbClr val="000000"/>
              </a:solidFill>
              <a:latin typeface="Garet Light"/>
              <a:ea typeface="Garet Light"/>
              <a:cs typeface="Garet Light"/>
              <a:sym typeface="Garet Light"/>
            </a:endParaRPr>
          </a:p>
        </p:txBody>
      </p:sp>
      <p:sp>
        <p:nvSpPr>
          <p:cNvPr id="26" name="Freeform 26"/>
          <p:cNvSpPr/>
          <p:nvPr/>
        </p:nvSpPr>
        <p:spPr>
          <a:xfrm>
            <a:off x="14020611" y="5422788"/>
            <a:ext cx="5044226" cy="5373343"/>
          </a:xfrm>
          <a:custGeom>
            <a:avLst/>
            <a:gdLst/>
            <a:ahLst/>
            <a:cxnLst/>
            <a:rect l="l" t="t" r="r" b="b"/>
            <a:pathLst>
              <a:path w="5044226" h="5373343">
                <a:moveTo>
                  <a:pt x="0" y="0"/>
                </a:moveTo>
                <a:lnTo>
                  <a:pt x="5044226" y="0"/>
                </a:lnTo>
                <a:lnTo>
                  <a:pt x="5044226" y="5373343"/>
                </a:lnTo>
                <a:lnTo>
                  <a:pt x="0" y="5373343"/>
                </a:lnTo>
                <a:lnTo>
                  <a:pt x="0" y="0"/>
                </a:lnTo>
                <a:close/>
              </a:path>
            </a:pathLst>
          </a:custGeom>
          <a:blipFill>
            <a:blip r:embed="rId16"/>
            <a:stretch>
              <a:fillRect/>
            </a:stretch>
          </a:blipFill>
        </p:spPr>
      </p:sp>
      <p:graphicFrame>
        <p:nvGraphicFramePr>
          <p:cNvPr id="28" name="Table 27"/>
          <p:cNvGraphicFramePr>
            <a:graphicFrameLocks noGrp="1"/>
          </p:cNvGraphicFramePr>
          <p:nvPr>
            <p:extLst>
              <p:ext uri="{D42A27DB-BD31-4B8C-83A1-F6EECF244321}">
                <p14:modId xmlns:p14="http://schemas.microsoft.com/office/powerpoint/2010/main" val="436570726"/>
              </p:ext>
            </p:extLst>
          </p:nvPr>
        </p:nvGraphicFramePr>
        <p:xfrm>
          <a:off x="2739109" y="2589659"/>
          <a:ext cx="9594174" cy="5606796"/>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9594174">
                  <a:extLst>
                    <a:ext uri="{9D8B030D-6E8A-4147-A177-3AD203B41FA5}">
                      <a16:colId xmlns:a16="http://schemas.microsoft.com/office/drawing/2014/main" val="20000"/>
                    </a:ext>
                  </a:extLst>
                </a:gridCol>
              </a:tblGrid>
              <a:tr h="3098800">
                <a:tc>
                  <a:txBody>
                    <a:bodyPr/>
                    <a:lstStyle/>
                    <a:p>
                      <a:pPr algn="ctr">
                        <a:lnSpc>
                          <a:spcPct val="115000"/>
                        </a:lnSpc>
                        <a:spcBef>
                          <a:spcPts val="300"/>
                        </a:spcBef>
                        <a:spcAft>
                          <a:spcPts val="300"/>
                        </a:spcAft>
                      </a:pPr>
                      <a:r>
                        <a:rPr lang="vi-VN" sz="3600" b="1">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rPr>
                        <a:t>PHIẾU HT SỐ </a:t>
                      </a:r>
                      <a:r>
                        <a:rPr lang="vi-VN" sz="3600" b="1" smtClean="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rPr>
                        <a:t>07</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spcAft>
                          <a:spcPts val="0"/>
                        </a:spcAft>
                      </a:pPr>
                      <a:r>
                        <a:rPr lang="vi-VN" sz="3600">
                          <a:ln>
                            <a:noFill/>
                          </a:ln>
                          <a:effectLst>
                            <a:outerShdw blurRad="38100" dist="19050" dir="2700000" algn="tl">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TÌM HIỂU ĐẶC ĐIỂM HÌNH THỨC CỦA VB</a:t>
                      </a:r>
                      <a:r>
                        <a:rPr lang="vi-VN" sz="3600">
                          <a:ln>
                            <a:noFill/>
                          </a:ln>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spcAft>
                          <a:spcPts val="0"/>
                        </a:spcAft>
                      </a:pPr>
                      <a:r>
                        <a:rPr lang="vi-VN" sz="3600" b="1">
                          <a:ln>
                            <a:noFill/>
                          </a:ln>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Yêu cầu:</a:t>
                      </a:r>
                      <a:r>
                        <a:rPr lang="vi-VN" sz="3600">
                          <a:ln>
                            <a:noFill/>
                          </a:ln>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 VB </a:t>
                      </a:r>
                      <a:r>
                        <a:rPr lang="vi-VN" sz="3600" i="1">
                          <a:ln>
                            <a:noFill/>
                          </a:ln>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Khoa học muôn năm! </a:t>
                      </a:r>
                      <a:r>
                        <a:rPr lang="vi-VN" sz="3600">
                          <a:ln>
                            <a:noFill/>
                          </a:ln>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thuyết phục người đọc ở những lí do nào? Phân tích một số bằng chứng để khẳng định câu trả lời của em.</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spcAft>
                          <a:spcPts val="0"/>
                        </a:spcAft>
                      </a:pPr>
                      <a:r>
                        <a:rPr lang="vi-VN" sz="3600" b="1">
                          <a:ln>
                            <a:noFill/>
                          </a:ln>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Gợi ý:</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spcAft>
                          <a:spcPts val="0"/>
                        </a:spcAft>
                      </a:pPr>
                      <a:r>
                        <a:rPr lang="vi-VN" sz="3600">
                          <a:ln>
                            <a:noFill/>
                          </a:ln>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 Nhận xét về bố cục VB.</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spcAft>
                          <a:spcPts val="0"/>
                        </a:spcAft>
                      </a:pPr>
                      <a:r>
                        <a:rPr lang="vi-VN" sz="3600">
                          <a:ln>
                            <a:noFill/>
                          </a:ln>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 Đánh giá về cách sử dụng hình ảnh, kiểu câu, các biện pháp tu từ. Lấy ví dụ minh họa cho điều đó.</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spcAft>
                          <a:spcPts val="0"/>
                        </a:spcAft>
                      </a:pPr>
                      <a:r>
                        <a:rPr lang="vi-VN" sz="3600">
                          <a:ln>
                            <a:noFill/>
                          </a:ln>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 Thái độ của tác giả thể hiện như thế nào ở VB</a:t>
                      </a:r>
                      <a:r>
                        <a:rPr lang="vi-VN" sz="3600" smtClean="0">
                          <a:ln>
                            <a:noFill/>
                          </a:ln>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9144269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barn(inVertical)">
                                      <p:cBhvr>
                                        <p:cTn id="1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grpSp>
        <p:nvGrpSpPr>
          <p:cNvPr id="2" name="Group 2"/>
          <p:cNvGrpSpPr/>
          <p:nvPr/>
        </p:nvGrpSpPr>
        <p:grpSpPr>
          <a:xfrm>
            <a:off x="8286249" y="3006722"/>
            <a:ext cx="8590085" cy="3432178"/>
            <a:chOff x="0" y="0"/>
            <a:chExt cx="2545831" cy="545254"/>
          </a:xfrm>
          <a:scene3d>
            <a:camera prst="orthographicFront">
              <a:rot lat="0" lon="0" rev="0"/>
            </a:camera>
            <a:lightRig rig="chilly" dir="t">
              <a:rot lat="0" lon="0" rev="18480000"/>
            </a:lightRig>
          </a:scene3d>
        </p:grpSpPr>
        <p:sp>
          <p:nvSpPr>
            <p:cNvPr id="3" name="Freeform 3"/>
            <p:cNvSpPr/>
            <p:nvPr/>
          </p:nvSpPr>
          <p:spPr>
            <a:xfrm>
              <a:off x="0" y="0"/>
              <a:ext cx="2545831" cy="545254"/>
            </a:xfrm>
            <a:custGeom>
              <a:avLst/>
              <a:gdLst/>
              <a:ahLst/>
              <a:cxnLst/>
              <a:rect l="l" t="t" r="r" b="b"/>
              <a:pathLst>
                <a:path w="2545831" h="545254">
                  <a:moveTo>
                    <a:pt x="3605" y="0"/>
                  </a:moveTo>
                  <a:lnTo>
                    <a:pt x="2542226" y="0"/>
                  </a:lnTo>
                  <a:cubicBezTo>
                    <a:pt x="2544217" y="0"/>
                    <a:pt x="2545831" y="1614"/>
                    <a:pt x="2545831" y="3605"/>
                  </a:cubicBezTo>
                  <a:lnTo>
                    <a:pt x="2545831" y="541649"/>
                  </a:lnTo>
                  <a:cubicBezTo>
                    <a:pt x="2545831" y="543640"/>
                    <a:pt x="2544217" y="545254"/>
                    <a:pt x="2542226" y="545254"/>
                  </a:cubicBezTo>
                  <a:lnTo>
                    <a:pt x="3605" y="545254"/>
                  </a:lnTo>
                  <a:cubicBezTo>
                    <a:pt x="1614" y="545254"/>
                    <a:pt x="0" y="543640"/>
                    <a:pt x="0" y="541649"/>
                  </a:cubicBezTo>
                  <a:lnTo>
                    <a:pt x="0" y="3605"/>
                  </a:lnTo>
                  <a:cubicBezTo>
                    <a:pt x="0" y="1614"/>
                    <a:pt x="1614" y="0"/>
                    <a:pt x="3605" y="0"/>
                  </a:cubicBezTo>
                  <a:close/>
                </a:path>
              </a:pathLst>
            </a:custGeom>
            <a:solidFill>
              <a:srgbClr val="F5D5D1"/>
            </a:solidFill>
            <a:ln w="28575" cap="sq">
              <a:noFill/>
              <a:prstDash val="solid"/>
              <a:miter/>
            </a:ln>
            <a:effectLst/>
            <a:sp3d prstMaterial="clear">
              <a:bevelT h="63500"/>
            </a:sp3d>
          </p:spPr>
        </p:sp>
        <p:sp>
          <p:nvSpPr>
            <p:cNvPr id="4" name="TextBox 4"/>
            <p:cNvSpPr txBox="1"/>
            <p:nvPr/>
          </p:nvSpPr>
          <p:spPr>
            <a:xfrm>
              <a:off x="0" y="-38100"/>
              <a:ext cx="2545831" cy="583354"/>
            </a:xfrm>
            <a:prstGeom prst="rect">
              <a:avLst/>
            </a:prstGeom>
            <a:ln>
              <a:noFill/>
            </a:ln>
            <a:effectLst/>
            <a:sp3d prstMaterial="clear">
              <a:bevelT h="63500"/>
            </a:sp3d>
          </p:spPr>
          <p:txBody>
            <a:bodyPr lIns="20239" tIns="20239" rIns="20239" bIns="20239" rtlCol="0" anchor="ctr"/>
            <a:lstStyle/>
            <a:p>
              <a:pPr marL="259080" lvl="1">
                <a:lnSpc>
                  <a:spcPts val="3359"/>
                </a:lnSpc>
              </a:pPr>
              <a:endParaRPr lang="en-US" sz="2400">
                <a:solidFill>
                  <a:srgbClr val="000000"/>
                </a:solidFill>
                <a:latin typeface="Garet"/>
                <a:ea typeface="Garet"/>
                <a:cs typeface="Garet"/>
                <a:sym typeface="Garet"/>
              </a:endParaRPr>
            </a:p>
          </p:txBody>
        </p:sp>
      </p:grpSp>
      <p:sp>
        <p:nvSpPr>
          <p:cNvPr id="5" name="Freeform 5"/>
          <p:cNvSpPr/>
          <p:nvPr/>
        </p:nvSpPr>
        <p:spPr>
          <a:xfrm>
            <a:off x="-1725386" y="-5837428"/>
            <a:ext cx="9362185" cy="9535559"/>
          </a:xfrm>
          <a:custGeom>
            <a:avLst/>
            <a:gdLst/>
            <a:ahLst/>
            <a:cxnLst/>
            <a:rect l="l" t="t" r="r" b="b"/>
            <a:pathLst>
              <a:path w="9362185" h="9535559">
                <a:moveTo>
                  <a:pt x="0" y="0"/>
                </a:moveTo>
                <a:lnTo>
                  <a:pt x="9362185" y="0"/>
                </a:lnTo>
                <a:lnTo>
                  <a:pt x="9362185" y="9535559"/>
                </a:lnTo>
                <a:lnTo>
                  <a:pt x="0" y="9535559"/>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9" name="Freeform 9"/>
          <p:cNvSpPr/>
          <p:nvPr/>
        </p:nvSpPr>
        <p:spPr>
          <a:xfrm>
            <a:off x="1057593" y="1028700"/>
            <a:ext cx="5768662" cy="5768662"/>
          </a:xfrm>
          <a:custGeom>
            <a:avLst/>
            <a:gdLst/>
            <a:ahLst/>
            <a:cxnLst/>
            <a:rect l="l" t="t" r="r" b="b"/>
            <a:pathLst>
              <a:path w="5768662" h="5768662">
                <a:moveTo>
                  <a:pt x="0" y="0"/>
                </a:moveTo>
                <a:lnTo>
                  <a:pt x="5768661" y="0"/>
                </a:lnTo>
                <a:lnTo>
                  <a:pt x="5768661" y="5768662"/>
                </a:lnTo>
                <a:lnTo>
                  <a:pt x="0" y="5768662"/>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grpSp>
        <p:nvGrpSpPr>
          <p:cNvPr id="10" name="Group 10"/>
          <p:cNvGrpSpPr/>
          <p:nvPr/>
        </p:nvGrpSpPr>
        <p:grpSpPr>
          <a:xfrm>
            <a:off x="1057593" y="5948121"/>
            <a:ext cx="6454617" cy="1285793"/>
            <a:chOff x="0" y="0"/>
            <a:chExt cx="1912946" cy="381069"/>
          </a:xfrm>
        </p:grpSpPr>
        <p:sp>
          <p:nvSpPr>
            <p:cNvPr id="11" name="Freeform 11"/>
            <p:cNvSpPr/>
            <p:nvPr/>
          </p:nvSpPr>
          <p:spPr>
            <a:xfrm>
              <a:off x="0" y="0"/>
              <a:ext cx="1910867" cy="381069"/>
            </a:xfrm>
            <a:custGeom>
              <a:avLst/>
              <a:gdLst/>
              <a:ahLst/>
              <a:cxnLst/>
              <a:rect l="l" t="t" r="r" b="b"/>
              <a:pathLst>
                <a:path w="1910867" h="381069">
                  <a:moveTo>
                    <a:pt x="1704948" y="0"/>
                  </a:moveTo>
                  <a:lnTo>
                    <a:pt x="4798" y="0"/>
                  </a:lnTo>
                  <a:cubicBezTo>
                    <a:pt x="2148" y="0"/>
                    <a:pt x="0" y="2148"/>
                    <a:pt x="0" y="4798"/>
                  </a:cubicBezTo>
                  <a:lnTo>
                    <a:pt x="0" y="376271"/>
                  </a:lnTo>
                  <a:cubicBezTo>
                    <a:pt x="0" y="378921"/>
                    <a:pt x="2148" y="381069"/>
                    <a:pt x="4798" y="381069"/>
                  </a:cubicBezTo>
                  <a:lnTo>
                    <a:pt x="1704948" y="381069"/>
                  </a:lnTo>
                  <a:cubicBezTo>
                    <a:pt x="1708030" y="381069"/>
                    <a:pt x="1710997" y="379895"/>
                    <a:pt x="1713245" y="377787"/>
                  </a:cubicBezTo>
                  <a:lnTo>
                    <a:pt x="1909446" y="193816"/>
                  </a:lnTo>
                  <a:cubicBezTo>
                    <a:pt x="1910353" y="192966"/>
                    <a:pt x="1910867" y="191778"/>
                    <a:pt x="1910867" y="190534"/>
                  </a:cubicBezTo>
                  <a:cubicBezTo>
                    <a:pt x="1910867" y="189291"/>
                    <a:pt x="1910353" y="188103"/>
                    <a:pt x="1909446" y="187253"/>
                  </a:cubicBezTo>
                  <a:lnTo>
                    <a:pt x="1713245" y="3282"/>
                  </a:lnTo>
                  <a:cubicBezTo>
                    <a:pt x="1710997" y="1173"/>
                    <a:pt x="1708030" y="0"/>
                    <a:pt x="1704948" y="0"/>
                  </a:cubicBezTo>
                  <a:close/>
                </a:path>
              </a:pathLst>
            </a:custGeom>
            <a:solidFill>
              <a:srgbClr val="F1C9B4"/>
            </a:solidFill>
            <a:ln w="28575" cap="sq">
              <a:solidFill>
                <a:srgbClr val="DF5925"/>
              </a:solidFill>
              <a:prstDash val="solid"/>
              <a:miter/>
            </a:ln>
          </p:spPr>
        </p:sp>
        <p:sp>
          <p:nvSpPr>
            <p:cNvPr id="12" name="TextBox 12"/>
            <p:cNvSpPr txBox="1"/>
            <p:nvPr/>
          </p:nvSpPr>
          <p:spPr>
            <a:xfrm>
              <a:off x="0" y="66675"/>
              <a:ext cx="1798646" cy="314394"/>
            </a:xfrm>
            <a:prstGeom prst="rect">
              <a:avLst/>
            </a:prstGeom>
          </p:spPr>
          <p:txBody>
            <a:bodyPr lIns="127000" tIns="127000" rIns="127000" bIns="127000" rtlCol="0" anchor="ctr"/>
            <a:lstStyle/>
            <a:p>
              <a:pPr algn="ctr">
                <a:lnSpc>
                  <a:spcPts val="5249"/>
                </a:lnSpc>
              </a:pPr>
              <a:r>
                <a:rPr lang="en-US" sz="4999">
                  <a:solidFill>
                    <a:srgbClr val="000000"/>
                  </a:solidFill>
                  <a:latin typeface="Times New Roman" panose="02020603050405020304" pitchFamily="18" charset="0"/>
                  <a:ea typeface="Garet Bold"/>
                  <a:cs typeface="Times New Roman" panose="02020603050405020304" pitchFamily="18" charset="0"/>
                  <a:sym typeface="Garet Bold"/>
                </a:rPr>
                <a:t>J.J. THOMSON</a:t>
              </a:r>
            </a:p>
          </p:txBody>
        </p:sp>
      </p:grpSp>
      <p:grpSp>
        <p:nvGrpSpPr>
          <p:cNvPr id="13" name="Group 13"/>
          <p:cNvGrpSpPr/>
          <p:nvPr/>
        </p:nvGrpSpPr>
        <p:grpSpPr>
          <a:xfrm>
            <a:off x="4284901" y="7233915"/>
            <a:ext cx="2541353" cy="816482"/>
            <a:chOff x="0" y="0"/>
            <a:chExt cx="1736811" cy="558000"/>
          </a:xfrm>
        </p:grpSpPr>
        <p:sp>
          <p:nvSpPr>
            <p:cNvPr id="14" name="Freeform 14"/>
            <p:cNvSpPr/>
            <p:nvPr/>
          </p:nvSpPr>
          <p:spPr>
            <a:xfrm>
              <a:off x="0" y="0"/>
              <a:ext cx="1736811" cy="556803"/>
            </a:xfrm>
            <a:custGeom>
              <a:avLst/>
              <a:gdLst/>
              <a:ahLst/>
              <a:cxnLst/>
              <a:rect l="l" t="t" r="r" b="b"/>
              <a:pathLst>
                <a:path w="1736811" h="556803">
                  <a:moveTo>
                    <a:pt x="1736811" y="11043"/>
                  </a:moveTo>
                  <a:lnTo>
                    <a:pt x="1736811" y="546956"/>
                  </a:lnTo>
                  <a:cubicBezTo>
                    <a:pt x="1736811" y="549729"/>
                    <a:pt x="1735605" y="552365"/>
                    <a:pt x="1733507" y="554178"/>
                  </a:cubicBezTo>
                  <a:cubicBezTo>
                    <a:pt x="1731410" y="555991"/>
                    <a:pt x="1728627" y="556803"/>
                    <a:pt x="1725884" y="556402"/>
                  </a:cubicBezTo>
                  <a:lnTo>
                    <a:pt x="879332" y="432598"/>
                  </a:lnTo>
                  <a:cubicBezTo>
                    <a:pt x="872086" y="431538"/>
                    <a:pt x="864724" y="431538"/>
                    <a:pt x="857478" y="432598"/>
                  </a:cubicBezTo>
                  <a:lnTo>
                    <a:pt x="10927" y="556402"/>
                  </a:lnTo>
                  <a:cubicBezTo>
                    <a:pt x="8183" y="556803"/>
                    <a:pt x="5401" y="555991"/>
                    <a:pt x="3303" y="554178"/>
                  </a:cubicBezTo>
                  <a:cubicBezTo>
                    <a:pt x="1206" y="552365"/>
                    <a:pt x="0" y="549729"/>
                    <a:pt x="0" y="546956"/>
                  </a:cubicBezTo>
                  <a:lnTo>
                    <a:pt x="0" y="11043"/>
                  </a:lnTo>
                  <a:cubicBezTo>
                    <a:pt x="0" y="4944"/>
                    <a:pt x="4944" y="0"/>
                    <a:pt x="11043" y="0"/>
                  </a:cubicBezTo>
                  <a:lnTo>
                    <a:pt x="1725768" y="0"/>
                  </a:lnTo>
                  <a:cubicBezTo>
                    <a:pt x="1731867" y="0"/>
                    <a:pt x="1736811" y="4944"/>
                    <a:pt x="1736811" y="11043"/>
                  </a:cubicBezTo>
                  <a:close/>
                </a:path>
              </a:pathLst>
            </a:custGeom>
            <a:solidFill>
              <a:srgbClr val="C3DBD1"/>
            </a:solidFill>
            <a:ln w="28575" cap="sq">
              <a:solidFill>
                <a:srgbClr val="26A29A"/>
              </a:solidFill>
              <a:prstDash val="solid"/>
              <a:miter/>
            </a:ln>
          </p:spPr>
        </p:sp>
        <p:sp>
          <p:nvSpPr>
            <p:cNvPr id="15" name="TextBox 15"/>
            <p:cNvSpPr txBox="1"/>
            <p:nvPr/>
          </p:nvSpPr>
          <p:spPr>
            <a:xfrm>
              <a:off x="0" y="28575"/>
              <a:ext cx="1736811" cy="402425"/>
            </a:xfrm>
            <a:prstGeom prst="rect">
              <a:avLst/>
            </a:prstGeom>
          </p:spPr>
          <p:txBody>
            <a:bodyPr lIns="26985" tIns="26985" rIns="26985" bIns="26985" rtlCol="0" anchor="ctr"/>
            <a:lstStyle/>
            <a:p>
              <a:pPr algn="ctr">
                <a:lnSpc>
                  <a:spcPts val="2231"/>
                </a:lnSpc>
              </a:pPr>
              <a:r>
                <a:rPr lang="en-US" sz="3600">
                  <a:solidFill>
                    <a:srgbClr val="000000"/>
                  </a:solidFill>
                  <a:latin typeface="Times New Roman" panose="02020603050405020304" pitchFamily="18" charset="0"/>
                  <a:ea typeface="Garet Light"/>
                  <a:cs typeface="Times New Roman" panose="02020603050405020304" pitchFamily="18" charset="0"/>
                  <a:sym typeface="Garet Light"/>
                </a:rPr>
                <a:t>1856 - 1940</a:t>
              </a:r>
            </a:p>
          </p:txBody>
        </p:sp>
      </p:grpSp>
      <p:grpSp>
        <p:nvGrpSpPr>
          <p:cNvPr id="16" name="Group 16"/>
          <p:cNvGrpSpPr/>
          <p:nvPr/>
        </p:nvGrpSpPr>
        <p:grpSpPr>
          <a:xfrm>
            <a:off x="1968705" y="8226829"/>
            <a:ext cx="1830468" cy="1820484"/>
            <a:chOff x="0" y="0"/>
            <a:chExt cx="2440624" cy="2427312"/>
          </a:xfrm>
        </p:grpSpPr>
        <p:sp>
          <p:nvSpPr>
            <p:cNvPr id="17" name="Freeform 17"/>
            <p:cNvSpPr/>
            <p:nvPr/>
          </p:nvSpPr>
          <p:spPr>
            <a:xfrm>
              <a:off x="0" y="0"/>
              <a:ext cx="2440624" cy="2427312"/>
            </a:xfrm>
            <a:custGeom>
              <a:avLst/>
              <a:gdLst/>
              <a:ahLst/>
              <a:cxnLst/>
              <a:rect l="l" t="t" r="r" b="b"/>
              <a:pathLst>
                <a:path w="2440624" h="2427312">
                  <a:moveTo>
                    <a:pt x="0" y="0"/>
                  </a:moveTo>
                  <a:lnTo>
                    <a:pt x="2440624" y="0"/>
                  </a:lnTo>
                  <a:lnTo>
                    <a:pt x="2440624" y="2427312"/>
                  </a:lnTo>
                  <a:lnTo>
                    <a:pt x="0" y="2427312"/>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18" name="Freeform 18"/>
            <p:cNvSpPr/>
            <p:nvPr/>
          </p:nvSpPr>
          <p:spPr>
            <a:xfrm>
              <a:off x="694951" y="666405"/>
              <a:ext cx="1050722" cy="1094503"/>
            </a:xfrm>
            <a:custGeom>
              <a:avLst/>
              <a:gdLst/>
              <a:ahLst/>
              <a:cxnLst/>
              <a:rect l="l" t="t" r="r" b="b"/>
              <a:pathLst>
                <a:path w="1050722" h="1094503">
                  <a:moveTo>
                    <a:pt x="0" y="0"/>
                  </a:moveTo>
                  <a:lnTo>
                    <a:pt x="1050722" y="0"/>
                  </a:lnTo>
                  <a:lnTo>
                    <a:pt x="1050722" y="1094502"/>
                  </a:lnTo>
                  <a:lnTo>
                    <a:pt x="0" y="1094502"/>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grpSp>
      <p:grpSp>
        <p:nvGrpSpPr>
          <p:cNvPr id="19" name="Group 19"/>
          <p:cNvGrpSpPr/>
          <p:nvPr/>
        </p:nvGrpSpPr>
        <p:grpSpPr>
          <a:xfrm>
            <a:off x="-610165" y="7233915"/>
            <a:ext cx="1220331" cy="1213674"/>
            <a:chOff x="0" y="0"/>
            <a:chExt cx="1627108" cy="1618232"/>
          </a:xfrm>
        </p:grpSpPr>
        <p:sp>
          <p:nvSpPr>
            <p:cNvPr id="20" name="Freeform 20"/>
            <p:cNvSpPr/>
            <p:nvPr/>
          </p:nvSpPr>
          <p:spPr>
            <a:xfrm>
              <a:off x="0" y="0"/>
              <a:ext cx="1627108" cy="1618232"/>
            </a:xfrm>
            <a:custGeom>
              <a:avLst/>
              <a:gdLst/>
              <a:ahLst/>
              <a:cxnLst/>
              <a:rect l="l" t="t" r="r" b="b"/>
              <a:pathLst>
                <a:path w="1627108" h="1618232">
                  <a:moveTo>
                    <a:pt x="0" y="0"/>
                  </a:moveTo>
                  <a:lnTo>
                    <a:pt x="1627108" y="0"/>
                  </a:lnTo>
                  <a:lnTo>
                    <a:pt x="1627108" y="1618232"/>
                  </a:lnTo>
                  <a:lnTo>
                    <a:pt x="0" y="1618232"/>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sp>
          <p:nvSpPr>
            <p:cNvPr id="21" name="Freeform 21"/>
            <p:cNvSpPr/>
            <p:nvPr/>
          </p:nvSpPr>
          <p:spPr>
            <a:xfrm>
              <a:off x="428567" y="809116"/>
              <a:ext cx="769973" cy="116196"/>
            </a:xfrm>
            <a:custGeom>
              <a:avLst/>
              <a:gdLst/>
              <a:ahLst/>
              <a:cxnLst/>
              <a:rect l="l" t="t" r="r" b="b"/>
              <a:pathLst>
                <a:path w="769973" h="116196">
                  <a:moveTo>
                    <a:pt x="0" y="0"/>
                  </a:moveTo>
                  <a:lnTo>
                    <a:pt x="769973" y="0"/>
                  </a:lnTo>
                  <a:lnTo>
                    <a:pt x="769973" y="116196"/>
                  </a:lnTo>
                  <a:lnTo>
                    <a:pt x="0" y="116196"/>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sp>
      </p:grpSp>
      <p:grpSp>
        <p:nvGrpSpPr>
          <p:cNvPr id="22" name="Group 22"/>
          <p:cNvGrpSpPr/>
          <p:nvPr/>
        </p:nvGrpSpPr>
        <p:grpSpPr>
          <a:xfrm>
            <a:off x="13713935" y="1339906"/>
            <a:ext cx="1015973" cy="1010432"/>
            <a:chOff x="0" y="0"/>
            <a:chExt cx="1354631" cy="1347242"/>
          </a:xfrm>
        </p:grpSpPr>
        <p:sp>
          <p:nvSpPr>
            <p:cNvPr id="23" name="Freeform 23"/>
            <p:cNvSpPr/>
            <p:nvPr/>
          </p:nvSpPr>
          <p:spPr>
            <a:xfrm>
              <a:off x="0" y="0"/>
              <a:ext cx="1354631" cy="1347242"/>
            </a:xfrm>
            <a:custGeom>
              <a:avLst/>
              <a:gdLst/>
              <a:ahLst/>
              <a:cxnLst/>
              <a:rect l="l" t="t" r="r" b="b"/>
              <a:pathLst>
                <a:path w="1354631" h="1347242">
                  <a:moveTo>
                    <a:pt x="0" y="0"/>
                  </a:moveTo>
                  <a:lnTo>
                    <a:pt x="1354631" y="0"/>
                  </a:lnTo>
                  <a:lnTo>
                    <a:pt x="1354631" y="1347242"/>
                  </a:lnTo>
                  <a:lnTo>
                    <a:pt x="0" y="1347242"/>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sp>
          <p:nvSpPr>
            <p:cNvPr id="24" name="Freeform 24"/>
            <p:cNvSpPr/>
            <p:nvPr/>
          </p:nvSpPr>
          <p:spPr>
            <a:xfrm>
              <a:off x="356799" y="673621"/>
              <a:ext cx="641033" cy="96738"/>
            </a:xfrm>
            <a:custGeom>
              <a:avLst/>
              <a:gdLst/>
              <a:ahLst/>
              <a:cxnLst/>
              <a:rect l="l" t="t" r="r" b="b"/>
              <a:pathLst>
                <a:path w="641033" h="96738">
                  <a:moveTo>
                    <a:pt x="0" y="0"/>
                  </a:moveTo>
                  <a:lnTo>
                    <a:pt x="641033" y="0"/>
                  </a:lnTo>
                  <a:lnTo>
                    <a:pt x="641033" y="96738"/>
                  </a:lnTo>
                  <a:lnTo>
                    <a:pt x="0" y="96738"/>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sp>
      </p:grpSp>
      <p:grpSp>
        <p:nvGrpSpPr>
          <p:cNvPr id="25" name="Group 25"/>
          <p:cNvGrpSpPr/>
          <p:nvPr/>
        </p:nvGrpSpPr>
        <p:grpSpPr>
          <a:xfrm>
            <a:off x="9509717" y="-606629"/>
            <a:ext cx="2109857" cy="2098349"/>
            <a:chOff x="0" y="0"/>
            <a:chExt cx="2813143" cy="2797798"/>
          </a:xfrm>
        </p:grpSpPr>
        <p:sp>
          <p:nvSpPr>
            <p:cNvPr id="26" name="Freeform 26"/>
            <p:cNvSpPr/>
            <p:nvPr/>
          </p:nvSpPr>
          <p:spPr>
            <a:xfrm>
              <a:off x="0" y="0"/>
              <a:ext cx="2813143" cy="2797798"/>
            </a:xfrm>
            <a:custGeom>
              <a:avLst/>
              <a:gdLst/>
              <a:ahLst/>
              <a:cxnLst/>
              <a:rect l="l" t="t" r="r" b="b"/>
              <a:pathLst>
                <a:path w="2813143" h="2797798">
                  <a:moveTo>
                    <a:pt x="0" y="0"/>
                  </a:moveTo>
                  <a:lnTo>
                    <a:pt x="2813143" y="0"/>
                  </a:lnTo>
                  <a:lnTo>
                    <a:pt x="2813143" y="2797798"/>
                  </a:lnTo>
                  <a:lnTo>
                    <a:pt x="0" y="2797798"/>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27" name="Freeform 27"/>
            <p:cNvSpPr/>
            <p:nvPr/>
          </p:nvSpPr>
          <p:spPr>
            <a:xfrm>
              <a:off x="801023" y="768120"/>
              <a:ext cx="1211097" cy="1261559"/>
            </a:xfrm>
            <a:custGeom>
              <a:avLst/>
              <a:gdLst/>
              <a:ahLst/>
              <a:cxnLst/>
              <a:rect l="l" t="t" r="r" b="b"/>
              <a:pathLst>
                <a:path w="1211097" h="1261559">
                  <a:moveTo>
                    <a:pt x="0" y="0"/>
                  </a:moveTo>
                  <a:lnTo>
                    <a:pt x="1211097" y="0"/>
                  </a:lnTo>
                  <a:lnTo>
                    <a:pt x="1211097" y="1261559"/>
                  </a:lnTo>
                  <a:lnTo>
                    <a:pt x="0" y="1261559"/>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grpSp>
      <p:grpSp>
        <p:nvGrpSpPr>
          <p:cNvPr id="28" name="Group 28"/>
          <p:cNvGrpSpPr/>
          <p:nvPr/>
        </p:nvGrpSpPr>
        <p:grpSpPr>
          <a:xfrm>
            <a:off x="16080611" y="-731391"/>
            <a:ext cx="1769744" cy="1760091"/>
            <a:chOff x="0" y="0"/>
            <a:chExt cx="2359659" cy="2346788"/>
          </a:xfrm>
        </p:grpSpPr>
        <p:sp>
          <p:nvSpPr>
            <p:cNvPr id="29" name="Freeform 29"/>
            <p:cNvSpPr/>
            <p:nvPr/>
          </p:nvSpPr>
          <p:spPr>
            <a:xfrm>
              <a:off x="0" y="0"/>
              <a:ext cx="2359659" cy="2346788"/>
            </a:xfrm>
            <a:custGeom>
              <a:avLst/>
              <a:gdLst/>
              <a:ahLst/>
              <a:cxnLst/>
              <a:rect l="l" t="t" r="r" b="b"/>
              <a:pathLst>
                <a:path w="2359659" h="2346788">
                  <a:moveTo>
                    <a:pt x="0" y="0"/>
                  </a:moveTo>
                  <a:lnTo>
                    <a:pt x="2359659" y="0"/>
                  </a:lnTo>
                  <a:lnTo>
                    <a:pt x="2359659" y="2346788"/>
                  </a:lnTo>
                  <a:lnTo>
                    <a:pt x="0" y="2346788"/>
                  </a:lnTo>
                  <a:lnTo>
                    <a:pt x="0" y="0"/>
                  </a:lnTo>
                  <a:close/>
                </a:path>
              </a:pathLst>
            </a:custGeom>
            <a:blipFill>
              <a:blip r:embed="rId16">
                <a:extLst>
                  <a:ext uri="{96DAC541-7B7A-43D3-8B79-37D633B846F1}">
                    <asvg:svgBlip xmlns:asvg="http://schemas.microsoft.com/office/drawing/2016/SVG/main" xmlns="" r:embed="rId17"/>
                  </a:ext>
                </a:extLst>
              </a:blip>
              <a:stretch>
                <a:fillRect/>
              </a:stretch>
            </a:blipFill>
          </p:spPr>
        </p:sp>
        <p:sp>
          <p:nvSpPr>
            <p:cNvPr id="30" name="Freeform 30"/>
            <p:cNvSpPr/>
            <p:nvPr/>
          </p:nvSpPr>
          <p:spPr>
            <a:xfrm>
              <a:off x="671897" y="644297"/>
              <a:ext cx="1015866" cy="1058193"/>
            </a:xfrm>
            <a:custGeom>
              <a:avLst/>
              <a:gdLst/>
              <a:ahLst/>
              <a:cxnLst/>
              <a:rect l="l" t="t" r="r" b="b"/>
              <a:pathLst>
                <a:path w="1015866" h="1058193">
                  <a:moveTo>
                    <a:pt x="0" y="0"/>
                  </a:moveTo>
                  <a:lnTo>
                    <a:pt x="1015865" y="0"/>
                  </a:lnTo>
                  <a:lnTo>
                    <a:pt x="1015865" y="1058194"/>
                  </a:lnTo>
                  <a:lnTo>
                    <a:pt x="0" y="1058194"/>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grpSp>
      <p:grpSp>
        <p:nvGrpSpPr>
          <p:cNvPr id="31" name="Group 31"/>
          <p:cNvGrpSpPr/>
          <p:nvPr/>
        </p:nvGrpSpPr>
        <p:grpSpPr>
          <a:xfrm>
            <a:off x="9037924" y="9137071"/>
            <a:ext cx="1011177" cy="1005662"/>
            <a:chOff x="0" y="0"/>
            <a:chExt cx="1348236" cy="1340882"/>
          </a:xfrm>
        </p:grpSpPr>
        <p:sp>
          <p:nvSpPr>
            <p:cNvPr id="32" name="Freeform 32"/>
            <p:cNvSpPr/>
            <p:nvPr/>
          </p:nvSpPr>
          <p:spPr>
            <a:xfrm>
              <a:off x="0" y="0"/>
              <a:ext cx="1348236" cy="1340882"/>
            </a:xfrm>
            <a:custGeom>
              <a:avLst/>
              <a:gdLst/>
              <a:ahLst/>
              <a:cxnLst/>
              <a:rect l="l" t="t" r="r" b="b"/>
              <a:pathLst>
                <a:path w="1348236" h="1340882">
                  <a:moveTo>
                    <a:pt x="0" y="0"/>
                  </a:moveTo>
                  <a:lnTo>
                    <a:pt x="1348236" y="0"/>
                  </a:lnTo>
                  <a:lnTo>
                    <a:pt x="1348236" y="1340882"/>
                  </a:lnTo>
                  <a:lnTo>
                    <a:pt x="0" y="1340882"/>
                  </a:lnTo>
                  <a:lnTo>
                    <a:pt x="0" y="0"/>
                  </a:lnTo>
                  <a:close/>
                </a:path>
              </a:pathLst>
            </a:custGeom>
            <a:blipFill>
              <a:blip r:embed="rId18">
                <a:extLst>
                  <a:ext uri="{96DAC541-7B7A-43D3-8B79-37D633B846F1}">
                    <asvg:svgBlip xmlns:asvg="http://schemas.microsoft.com/office/drawing/2016/SVG/main" xmlns="" r:embed="rId19"/>
                  </a:ext>
                </a:extLst>
              </a:blip>
              <a:stretch>
                <a:fillRect/>
              </a:stretch>
            </a:blipFill>
          </p:spPr>
        </p:sp>
        <p:sp>
          <p:nvSpPr>
            <p:cNvPr id="33" name="Freeform 33"/>
            <p:cNvSpPr/>
            <p:nvPr/>
          </p:nvSpPr>
          <p:spPr>
            <a:xfrm>
              <a:off x="383901" y="368132"/>
              <a:ext cx="580434" cy="604619"/>
            </a:xfrm>
            <a:custGeom>
              <a:avLst/>
              <a:gdLst/>
              <a:ahLst/>
              <a:cxnLst/>
              <a:rect l="l" t="t" r="r" b="b"/>
              <a:pathLst>
                <a:path w="580434" h="604619">
                  <a:moveTo>
                    <a:pt x="0" y="0"/>
                  </a:moveTo>
                  <a:lnTo>
                    <a:pt x="580434" y="0"/>
                  </a:lnTo>
                  <a:lnTo>
                    <a:pt x="580434" y="604619"/>
                  </a:lnTo>
                  <a:lnTo>
                    <a:pt x="0" y="604619"/>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grpSp>
      <p:grpSp>
        <p:nvGrpSpPr>
          <p:cNvPr id="34" name="Group 34"/>
          <p:cNvGrpSpPr/>
          <p:nvPr/>
        </p:nvGrpSpPr>
        <p:grpSpPr>
          <a:xfrm>
            <a:off x="15152665" y="7840752"/>
            <a:ext cx="1568159" cy="1559605"/>
            <a:chOff x="0" y="0"/>
            <a:chExt cx="2090878" cy="2079473"/>
          </a:xfrm>
        </p:grpSpPr>
        <p:sp>
          <p:nvSpPr>
            <p:cNvPr id="35" name="Freeform 35"/>
            <p:cNvSpPr/>
            <p:nvPr/>
          </p:nvSpPr>
          <p:spPr>
            <a:xfrm>
              <a:off x="0" y="0"/>
              <a:ext cx="2090878" cy="2079473"/>
            </a:xfrm>
            <a:custGeom>
              <a:avLst/>
              <a:gdLst/>
              <a:ahLst/>
              <a:cxnLst/>
              <a:rect l="l" t="t" r="r" b="b"/>
              <a:pathLst>
                <a:path w="2090878" h="2079473">
                  <a:moveTo>
                    <a:pt x="0" y="0"/>
                  </a:moveTo>
                  <a:lnTo>
                    <a:pt x="2090878" y="0"/>
                  </a:lnTo>
                  <a:lnTo>
                    <a:pt x="2090878" y="2079473"/>
                  </a:lnTo>
                  <a:lnTo>
                    <a:pt x="0" y="2079473"/>
                  </a:lnTo>
                  <a:lnTo>
                    <a:pt x="0" y="0"/>
                  </a:lnTo>
                  <a:close/>
                </a:path>
              </a:pathLst>
            </a:custGeom>
            <a:blipFill>
              <a:blip r:embed="rId20">
                <a:extLst>
                  <a:ext uri="{96DAC541-7B7A-43D3-8B79-37D633B846F1}">
                    <asvg:svgBlip xmlns:asvg="http://schemas.microsoft.com/office/drawing/2016/SVG/main" xmlns="" r:embed="rId21"/>
                  </a:ext>
                </a:extLst>
              </a:blip>
              <a:stretch>
                <a:fillRect/>
              </a:stretch>
            </a:blipFill>
          </p:spPr>
        </p:sp>
        <p:sp>
          <p:nvSpPr>
            <p:cNvPr id="36" name="Freeform 36"/>
            <p:cNvSpPr/>
            <p:nvPr/>
          </p:nvSpPr>
          <p:spPr>
            <a:xfrm>
              <a:off x="595363" y="570908"/>
              <a:ext cx="900152" cy="937658"/>
            </a:xfrm>
            <a:custGeom>
              <a:avLst/>
              <a:gdLst/>
              <a:ahLst/>
              <a:cxnLst/>
              <a:rect l="l" t="t" r="r" b="b"/>
              <a:pathLst>
                <a:path w="900152" h="937658">
                  <a:moveTo>
                    <a:pt x="0" y="0"/>
                  </a:moveTo>
                  <a:lnTo>
                    <a:pt x="900152" y="0"/>
                  </a:lnTo>
                  <a:lnTo>
                    <a:pt x="900152" y="937658"/>
                  </a:lnTo>
                  <a:lnTo>
                    <a:pt x="0" y="937658"/>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grpSp>
      <p:sp>
        <p:nvSpPr>
          <p:cNvPr id="6" name="Rectangle 5"/>
          <p:cNvSpPr/>
          <p:nvPr/>
        </p:nvSpPr>
        <p:spPr>
          <a:xfrm>
            <a:off x="8286249" y="3362798"/>
            <a:ext cx="8363871" cy="2585323"/>
          </a:xfrm>
          <a:prstGeom prst="rect">
            <a:avLst/>
          </a:prstGeom>
        </p:spPr>
        <p:txBody>
          <a:bodyPr wrap="square">
            <a:spAutoFit/>
          </a:bodyPr>
          <a:lstStyle/>
          <a:p>
            <a:pPr marL="259080" lvl="1" algn="ctr"/>
            <a:r>
              <a:rPr lang="vi-VN" sz="5400" b="1">
                <a:solidFill>
                  <a:prstClr val="black"/>
                </a:solidFill>
                <a:latin typeface="Times New Roman" panose="02020603050405020304" pitchFamily="18" charset="0"/>
                <a:cs typeface="Times New Roman" panose="02020603050405020304" pitchFamily="18" charset="0"/>
              </a:rPr>
              <a:t>Bố cục</a:t>
            </a:r>
            <a:r>
              <a:rPr lang="vi-VN" sz="5400">
                <a:solidFill>
                  <a:prstClr val="black"/>
                </a:solidFill>
                <a:latin typeface="Times New Roman" panose="02020603050405020304" pitchFamily="18" charset="0"/>
                <a:cs typeface="Times New Roman" panose="02020603050405020304" pitchFamily="18" charset="0"/>
              </a:rPr>
              <a:t> của VB: 3 phần tường minh rành mạch, chặt chẽ, súc tích. </a:t>
            </a:r>
            <a:endParaRPr lang="en-US" sz="5400">
              <a:solidFill>
                <a:srgbClr val="000000"/>
              </a:solidFill>
              <a:latin typeface="Times New Roman" panose="02020603050405020304" pitchFamily="18" charset="0"/>
              <a:ea typeface="Garet"/>
              <a:cs typeface="Times New Roman" panose="02020603050405020304" pitchFamily="18" charset="0"/>
              <a:sym typeface="Garet"/>
            </a:endParaRPr>
          </a:p>
        </p:txBody>
      </p:sp>
    </p:spTree>
    <p:extLst>
      <p:ext uri="{BB962C8B-B14F-4D97-AF65-F5344CB8AC3E}">
        <p14:creationId xmlns:p14="http://schemas.microsoft.com/office/powerpoint/2010/main" val="20441028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grpSp>
        <p:nvGrpSpPr>
          <p:cNvPr id="2" name="Group 2"/>
          <p:cNvGrpSpPr/>
          <p:nvPr/>
        </p:nvGrpSpPr>
        <p:grpSpPr>
          <a:xfrm>
            <a:off x="8233386" y="2528152"/>
            <a:ext cx="8590085" cy="2335714"/>
            <a:chOff x="0" y="0"/>
            <a:chExt cx="2545831" cy="545254"/>
          </a:xfrm>
          <a:scene3d>
            <a:camera prst="orthographicFront">
              <a:rot lat="0" lon="0" rev="0"/>
            </a:camera>
            <a:lightRig rig="contrasting" dir="t">
              <a:rot lat="0" lon="0" rev="1500000"/>
            </a:lightRig>
          </a:scene3d>
        </p:grpSpPr>
        <p:sp>
          <p:nvSpPr>
            <p:cNvPr id="3" name="Freeform 3"/>
            <p:cNvSpPr/>
            <p:nvPr/>
          </p:nvSpPr>
          <p:spPr>
            <a:xfrm>
              <a:off x="0" y="0"/>
              <a:ext cx="2545831" cy="545254"/>
            </a:xfrm>
            <a:custGeom>
              <a:avLst/>
              <a:gdLst/>
              <a:ahLst/>
              <a:cxnLst/>
              <a:rect l="l" t="t" r="r" b="b"/>
              <a:pathLst>
                <a:path w="2545831" h="545254">
                  <a:moveTo>
                    <a:pt x="3605" y="0"/>
                  </a:moveTo>
                  <a:lnTo>
                    <a:pt x="2542226" y="0"/>
                  </a:lnTo>
                  <a:cubicBezTo>
                    <a:pt x="2544217" y="0"/>
                    <a:pt x="2545831" y="1614"/>
                    <a:pt x="2545831" y="3605"/>
                  </a:cubicBezTo>
                  <a:lnTo>
                    <a:pt x="2545831" y="541649"/>
                  </a:lnTo>
                  <a:cubicBezTo>
                    <a:pt x="2545831" y="543640"/>
                    <a:pt x="2544217" y="545254"/>
                    <a:pt x="2542226" y="545254"/>
                  </a:cubicBezTo>
                  <a:lnTo>
                    <a:pt x="3605" y="545254"/>
                  </a:lnTo>
                  <a:cubicBezTo>
                    <a:pt x="1614" y="545254"/>
                    <a:pt x="0" y="543640"/>
                    <a:pt x="0" y="541649"/>
                  </a:cubicBezTo>
                  <a:lnTo>
                    <a:pt x="0" y="3605"/>
                  </a:lnTo>
                  <a:cubicBezTo>
                    <a:pt x="0" y="1614"/>
                    <a:pt x="1614" y="0"/>
                    <a:pt x="3605" y="0"/>
                  </a:cubicBezTo>
                  <a:close/>
                </a:path>
              </a:pathLst>
            </a:custGeom>
            <a:solidFill>
              <a:srgbClr val="F5D5D1"/>
            </a:solidFill>
            <a:ln w="28575" cap="sq">
              <a:noFill/>
              <a:prstDash val="solid"/>
              <a:miter/>
            </a:ln>
            <a:effectLst>
              <a:outerShdw blurRad="149987" dist="250190" dir="8460000" algn="ctr">
                <a:srgbClr val="000000">
                  <a:alpha val="28000"/>
                </a:srgbClr>
              </a:outerShdw>
            </a:effectLst>
            <a:sp3d prstMaterial="metal">
              <a:bevelT w="88900" h="88900"/>
            </a:sp3d>
          </p:spPr>
        </p:sp>
        <p:sp>
          <p:nvSpPr>
            <p:cNvPr id="4" name="TextBox 4"/>
            <p:cNvSpPr txBox="1"/>
            <p:nvPr/>
          </p:nvSpPr>
          <p:spPr>
            <a:xfrm>
              <a:off x="0" y="-38100"/>
              <a:ext cx="2545831" cy="583354"/>
            </a:xfrm>
            <a:prstGeom prst="rect">
              <a:avLst/>
            </a:prstGeom>
            <a:ln>
              <a:noFill/>
            </a:ln>
            <a:effectLst>
              <a:outerShdw blurRad="149987" dist="250190" dir="8460000" algn="ctr">
                <a:srgbClr val="000000">
                  <a:alpha val="28000"/>
                </a:srgbClr>
              </a:outerShdw>
            </a:effectLst>
            <a:sp3d prstMaterial="metal">
              <a:bevelT w="88900" h="88900"/>
            </a:sp3d>
          </p:spPr>
          <p:txBody>
            <a:bodyPr lIns="20239" tIns="20239" rIns="20239" bIns="20239" rtlCol="0" anchor="ctr"/>
            <a:lstStyle/>
            <a:p>
              <a:pPr marL="259080" lvl="1">
                <a:lnSpc>
                  <a:spcPts val="3359"/>
                </a:lnSpc>
              </a:pPr>
              <a:endParaRPr lang="en-US" sz="2400">
                <a:solidFill>
                  <a:srgbClr val="000000"/>
                </a:solidFill>
                <a:latin typeface="Garet"/>
                <a:ea typeface="Garet"/>
                <a:cs typeface="Garet"/>
                <a:sym typeface="Garet"/>
              </a:endParaRPr>
            </a:p>
          </p:txBody>
        </p:sp>
      </p:grpSp>
      <p:grpSp>
        <p:nvGrpSpPr>
          <p:cNvPr id="5" name="Group 5"/>
          <p:cNvGrpSpPr/>
          <p:nvPr/>
        </p:nvGrpSpPr>
        <p:grpSpPr>
          <a:xfrm>
            <a:off x="8233387" y="5028863"/>
            <a:ext cx="8590085" cy="2182353"/>
            <a:chOff x="0" y="0"/>
            <a:chExt cx="2545831" cy="545254"/>
          </a:xfrm>
          <a:scene3d>
            <a:camera prst="orthographicFront">
              <a:rot lat="0" lon="0" rev="0"/>
            </a:camera>
            <a:lightRig rig="contrasting" dir="t">
              <a:rot lat="0" lon="0" rev="1500000"/>
            </a:lightRig>
          </a:scene3d>
        </p:grpSpPr>
        <p:sp>
          <p:nvSpPr>
            <p:cNvPr id="6" name="Freeform 6"/>
            <p:cNvSpPr/>
            <p:nvPr/>
          </p:nvSpPr>
          <p:spPr>
            <a:xfrm>
              <a:off x="0" y="0"/>
              <a:ext cx="2545831" cy="545254"/>
            </a:xfrm>
            <a:custGeom>
              <a:avLst/>
              <a:gdLst/>
              <a:ahLst/>
              <a:cxnLst/>
              <a:rect l="l" t="t" r="r" b="b"/>
              <a:pathLst>
                <a:path w="2545831" h="545254">
                  <a:moveTo>
                    <a:pt x="3605" y="0"/>
                  </a:moveTo>
                  <a:lnTo>
                    <a:pt x="2542226" y="0"/>
                  </a:lnTo>
                  <a:cubicBezTo>
                    <a:pt x="2544217" y="0"/>
                    <a:pt x="2545831" y="1614"/>
                    <a:pt x="2545831" y="3605"/>
                  </a:cubicBezTo>
                  <a:lnTo>
                    <a:pt x="2545831" y="541649"/>
                  </a:lnTo>
                  <a:cubicBezTo>
                    <a:pt x="2545831" y="543640"/>
                    <a:pt x="2544217" y="545254"/>
                    <a:pt x="2542226" y="545254"/>
                  </a:cubicBezTo>
                  <a:lnTo>
                    <a:pt x="3605" y="545254"/>
                  </a:lnTo>
                  <a:cubicBezTo>
                    <a:pt x="1614" y="545254"/>
                    <a:pt x="0" y="543640"/>
                    <a:pt x="0" y="541649"/>
                  </a:cubicBezTo>
                  <a:lnTo>
                    <a:pt x="0" y="3605"/>
                  </a:lnTo>
                  <a:cubicBezTo>
                    <a:pt x="0" y="1614"/>
                    <a:pt x="1614" y="0"/>
                    <a:pt x="3605" y="0"/>
                  </a:cubicBezTo>
                  <a:close/>
                </a:path>
              </a:pathLst>
            </a:custGeom>
            <a:solidFill>
              <a:srgbClr val="F5E1B5"/>
            </a:solidFill>
            <a:ln w="28575" cap="sq">
              <a:noFill/>
              <a:prstDash val="solid"/>
              <a:miter/>
            </a:ln>
            <a:effectLst>
              <a:outerShdw blurRad="149987" dist="250190" dir="8460000" algn="ctr">
                <a:srgbClr val="000000">
                  <a:alpha val="28000"/>
                </a:srgbClr>
              </a:outerShdw>
            </a:effectLst>
            <a:sp3d prstMaterial="metal">
              <a:bevelT w="88900" h="88900"/>
            </a:sp3d>
          </p:spPr>
        </p:sp>
        <p:sp>
          <p:nvSpPr>
            <p:cNvPr id="7" name="TextBox 7"/>
            <p:cNvSpPr txBox="1"/>
            <p:nvPr/>
          </p:nvSpPr>
          <p:spPr>
            <a:xfrm>
              <a:off x="0" y="-38100"/>
              <a:ext cx="2545831" cy="583354"/>
            </a:xfrm>
            <a:prstGeom prst="rect">
              <a:avLst/>
            </a:prstGeom>
            <a:ln>
              <a:noFill/>
            </a:ln>
            <a:effectLst>
              <a:outerShdw blurRad="149987" dist="250190" dir="8460000" algn="ctr">
                <a:srgbClr val="000000">
                  <a:alpha val="28000"/>
                </a:srgbClr>
              </a:outerShdw>
            </a:effectLst>
            <a:sp3d prstMaterial="metal">
              <a:bevelT w="88900" h="88900"/>
            </a:sp3d>
          </p:spPr>
          <p:txBody>
            <a:bodyPr lIns="20239" tIns="20239" rIns="20239" bIns="20239" rtlCol="0" anchor="ctr"/>
            <a:lstStyle/>
            <a:p>
              <a:pPr marL="259080" lvl="1">
                <a:lnSpc>
                  <a:spcPts val="3359"/>
                </a:lnSpc>
              </a:pPr>
              <a:endParaRPr lang="en-US" sz="2400">
                <a:solidFill>
                  <a:srgbClr val="000000"/>
                </a:solidFill>
                <a:latin typeface="Garet"/>
                <a:ea typeface="Garet"/>
                <a:cs typeface="Garet"/>
                <a:sym typeface="Garet"/>
              </a:endParaRPr>
            </a:p>
          </p:txBody>
        </p:sp>
      </p:grpSp>
      <p:sp>
        <p:nvSpPr>
          <p:cNvPr id="9" name="Freeform 9"/>
          <p:cNvSpPr/>
          <p:nvPr/>
        </p:nvSpPr>
        <p:spPr>
          <a:xfrm>
            <a:off x="6797567" y="93158"/>
            <a:ext cx="9094021" cy="1939608"/>
          </a:xfrm>
          <a:custGeom>
            <a:avLst/>
            <a:gdLst/>
            <a:ahLst/>
            <a:cxnLst/>
            <a:rect l="l" t="t" r="r" b="b"/>
            <a:pathLst>
              <a:path w="1910867" h="381069">
                <a:moveTo>
                  <a:pt x="1704948" y="0"/>
                </a:moveTo>
                <a:lnTo>
                  <a:pt x="4798" y="0"/>
                </a:lnTo>
                <a:cubicBezTo>
                  <a:pt x="2148" y="0"/>
                  <a:pt x="0" y="2148"/>
                  <a:pt x="0" y="4798"/>
                </a:cubicBezTo>
                <a:lnTo>
                  <a:pt x="0" y="376271"/>
                </a:lnTo>
                <a:cubicBezTo>
                  <a:pt x="0" y="378921"/>
                  <a:pt x="2148" y="381069"/>
                  <a:pt x="4798" y="381069"/>
                </a:cubicBezTo>
                <a:lnTo>
                  <a:pt x="1704948" y="381069"/>
                </a:lnTo>
                <a:cubicBezTo>
                  <a:pt x="1708030" y="381069"/>
                  <a:pt x="1710997" y="379895"/>
                  <a:pt x="1713245" y="377787"/>
                </a:cubicBezTo>
                <a:lnTo>
                  <a:pt x="1909446" y="193816"/>
                </a:lnTo>
                <a:cubicBezTo>
                  <a:pt x="1910353" y="192966"/>
                  <a:pt x="1910867" y="191778"/>
                  <a:pt x="1910867" y="190534"/>
                </a:cubicBezTo>
                <a:cubicBezTo>
                  <a:pt x="1910867" y="189291"/>
                  <a:pt x="1910353" y="188103"/>
                  <a:pt x="1909446" y="187253"/>
                </a:cubicBezTo>
                <a:lnTo>
                  <a:pt x="1713245" y="3282"/>
                </a:lnTo>
                <a:cubicBezTo>
                  <a:pt x="1710997" y="1173"/>
                  <a:pt x="1708030" y="0"/>
                  <a:pt x="1704948" y="0"/>
                </a:cubicBezTo>
                <a:close/>
              </a:path>
            </a:pathLst>
          </a:custGeom>
          <a:solidFill>
            <a:srgbClr val="F1C9B4"/>
          </a:solidFill>
          <a:ln w="28575" cap="sq">
            <a:noFill/>
            <a:prstDash val="solid"/>
            <a:miter/>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p>
      <p:sp>
        <p:nvSpPr>
          <p:cNvPr id="14" name="Freeform 14"/>
          <p:cNvSpPr/>
          <p:nvPr/>
        </p:nvSpPr>
        <p:spPr>
          <a:xfrm flipH="1">
            <a:off x="-2123577" y="121979"/>
            <a:ext cx="9860442" cy="10043043"/>
          </a:xfrm>
          <a:custGeom>
            <a:avLst/>
            <a:gdLst/>
            <a:ahLst/>
            <a:cxnLst/>
            <a:rect l="l" t="t" r="r" b="b"/>
            <a:pathLst>
              <a:path w="9860442" h="10043043">
                <a:moveTo>
                  <a:pt x="9860442" y="0"/>
                </a:moveTo>
                <a:lnTo>
                  <a:pt x="0" y="0"/>
                </a:lnTo>
                <a:lnTo>
                  <a:pt x="0" y="10043042"/>
                </a:lnTo>
                <a:lnTo>
                  <a:pt x="9860442" y="10043042"/>
                </a:lnTo>
                <a:lnTo>
                  <a:pt x="9860442"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5" name="Freeform 15"/>
          <p:cNvSpPr/>
          <p:nvPr/>
        </p:nvSpPr>
        <p:spPr>
          <a:xfrm>
            <a:off x="15799621" y="-1640051"/>
            <a:ext cx="3882644" cy="3954545"/>
          </a:xfrm>
          <a:custGeom>
            <a:avLst/>
            <a:gdLst/>
            <a:ahLst/>
            <a:cxnLst/>
            <a:rect l="l" t="t" r="r" b="b"/>
            <a:pathLst>
              <a:path w="3882644" h="3954545">
                <a:moveTo>
                  <a:pt x="0" y="0"/>
                </a:moveTo>
                <a:lnTo>
                  <a:pt x="3882644" y="0"/>
                </a:lnTo>
                <a:lnTo>
                  <a:pt x="3882644" y="3954544"/>
                </a:lnTo>
                <a:lnTo>
                  <a:pt x="0" y="3954544"/>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16" name="Freeform 16"/>
          <p:cNvSpPr/>
          <p:nvPr/>
        </p:nvSpPr>
        <p:spPr>
          <a:xfrm flipV="1">
            <a:off x="13541335" y="8886874"/>
            <a:ext cx="2749338" cy="2800252"/>
          </a:xfrm>
          <a:custGeom>
            <a:avLst/>
            <a:gdLst/>
            <a:ahLst/>
            <a:cxnLst/>
            <a:rect l="l" t="t" r="r" b="b"/>
            <a:pathLst>
              <a:path w="2749338" h="2800252">
                <a:moveTo>
                  <a:pt x="0" y="2800252"/>
                </a:moveTo>
                <a:lnTo>
                  <a:pt x="2749338" y="2800252"/>
                </a:lnTo>
                <a:lnTo>
                  <a:pt x="2749338" y="0"/>
                </a:lnTo>
                <a:lnTo>
                  <a:pt x="0" y="0"/>
                </a:lnTo>
                <a:lnTo>
                  <a:pt x="0" y="2800252"/>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17" name="Rectangle 16"/>
          <p:cNvSpPr/>
          <p:nvPr/>
        </p:nvSpPr>
        <p:spPr>
          <a:xfrm>
            <a:off x="7111771" y="170241"/>
            <a:ext cx="7786090" cy="1754326"/>
          </a:xfrm>
          <a:prstGeom prst="rect">
            <a:avLst/>
          </a:prstGeom>
        </p:spPr>
        <p:txBody>
          <a:bodyPr wrap="square">
            <a:spAutoFit/>
          </a:bodyPr>
          <a:lstStyle/>
          <a:p>
            <a:pPr algn="just"/>
            <a:r>
              <a:rPr lang="vi-VN" sz="3600" b="1">
                <a:latin typeface="Times New Roman" panose="02020603050405020304" pitchFamily="18" charset="0"/>
                <a:ea typeface="Calibri" panose="020F0502020204030204" pitchFamily="34" charset="0"/>
              </a:rPr>
              <a:t>Một số yếu tố nghệ thuật:</a:t>
            </a:r>
            <a:r>
              <a:rPr lang="vi-VN" sz="3600">
                <a:latin typeface="Times New Roman" panose="02020603050405020304" pitchFamily="18" charset="0"/>
                <a:ea typeface="Arial" panose="020B0604020202020204" pitchFamily="34" charset="0"/>
              </a:rPr>
              <a:t> </a:t>
            </a:r>
            <a:r>
              <a:rPr lang="vi-VN" sz="3600" b="1">
                <a:latin typeface="Times New Roman" panose="02020603050405020304" pitchFamily="18" charset="0"/>
                <a:ea typeface="Calibri" panose="020F0502020204030204" pitchFamily="34" charset="0"/>
              </a:rPr>
              <a:t>ngôn ngữ văn văn bản vừa lô gích, chặt chẽ vừa giàu màu sắc biểu cảm.</a:t>
            </a:r>
            <a:endParaRPr lang="en-GB" sz="3600"/>
          </a:p>
        </p:txBody>
      </p:sp>
      <p:grpSp>
        <p:nvGrpSpPr>
          <p:cNvPr id="18" name="Group 2"/>
          <p:cNvGrpSpPr/>
          <p:nvPr/>
        </p:nvGrpSpPr>
        <p:grpSpPr>
          <a:xfrm>
            <a:off x="8233387" y="7394430"/>
            <a:ext cx="8590085" cy="2148665"/>
            <a:chOff x="0" y="0"/>
            <a:chExt cx="2545831" cy="545254"/>
          </a:xfrm>
          <a:scene3d>
            <a:camera prst="orthographicFront">
              <a:rot lat="0" lon="0" rev="0"/>
            </a:camera>
            <a:lightRig rig="contrasting" dir="t">
              <a:rot lat="0" lon="0" rev="1500000"/>
            </a:lightRig>
          </a:scene3d>
        </p:grpSpPr>
        <p:sp>
          <p:nvSpPr>
            <p:cNvPr id="19" name="Freeform 3"/>
            <p:cNvSpPr/>
            <p:nvPr/>
          </p:nvSpPr>
          <p:spPr>
            <a:xfrm>
              <a:off x="0" y="0"/>
              <a:ext cx="2545831" cy="545254"/>
            </a:xfrm>
            <a:custGeom>
              <a:avLst/>
              <a:gdLst/>
              <a:ahLst/>
              <a:cxnLst/>
              <a:rect l="l" t="t" r="r" b="b"/>
              <a:pathLst>
                <a:path w="2545831" h="545254">
                  <a:moveTo>
                    <a:pt x="3605" y="0"/>
                  </a:moveTo>
                  <a:lnTo>
                    <a:pt x="2542226" y="0"/>
                  </a:lnTo>
                  <a:cubicBezTo>
                    <a:pt x="2544217" y="0"/>
                    <a:pt x="2545831" y="1614"/>
                    <a:pt x="2545831" y="3605"/>
                  </a:cubicBezTo>
                  <a:lnTo>
                    <a:pt x="2545831" y="541649"/>
                  </a:lnTo>
                  <a:cubicBezTo>
                    <a:pt x="2545831" y="543640"/>
                    <a:pt x="2544217" y="545254"/>
                    <a:pt x="2542226" y="545254"/>
                  </a:cubicBezTo>
                  <a:lnTo>
                    <a:pt x="3605" y="545254"/>
                  </a:lnTo>
                  <a:cubicBezTo>
                    <a:pt x="1614" y="545254"/>
                    <a:pt x="0" y="543640"/>
                    <a:pt x="0" y="541649"/>
                  </a:cubicBezTo>
                  <a:lnTo>
                    <a:pt x="0" y="3605"/>
                  </a:lnTo>
                  <a:cubicBezTo>
                    <a:pt x="0" y="1614"/>
                    <a:pt x="1614" y="0"/>
                    <a:pt x="3605" y="0"/>
                  </a:cubicBezTo>
                  <a:close/>
                </a:path>
              </a:pathLst>
            </a:custGeom>
            <a:solidFill>
              <a:srgbClr val="F5D5D1"/>
            </a:solidFill>
            <a:ln w="28575" cap="sq">
              <a:noFill/>
              <a:prstDash val="solid"/>
              <a:miter/>
            </a:ln>
            <a:effectLst>
              <a:outerShdw blurRad="149987" dist="250190" dir="8460000" algn="ctr">
                <a:srgbClr val="000000">
                  <a:alpha val="28000"/>
                </a:srgbClr>
              </a:outerShdw>
            </a:effectLst>
            <a:sp3d prstMaterial="metal">
              <a:bevelT w="88900" h="88900"/>
            </a:sp3d>
          </p:spPr>
        </p:sp>
        <p:sp>
          <p:nvSpPr>
            <p:cNvPr id="20" name="TextBox 4"/>
            <p:cNvSpPr txBox="1"/>
            <p:nvPr/>
          </p:nvSpPr>
          <p:spPr>
            <a:xfrm>
              <a:off x="0" y="-38100"/>
              <a:ext cx="2545831" cy="583354"/>
            </a:xfrm>
            <a:prstGeom prst="rect">
              <a:avLst/>
            </a:prstGeom>
            <a:ln>
              <a:noFill/>
            </a:ln>
            <a:effectLst>
              <a:outerShdw blurRad="149987" dist="250190" dir="8460000" algn="ctr">
                <a:srgbClr val="000000">
                  <a:alpha val="28000"/>
                </a:srgbClr>
              </a:outerShdw>
            </a:effectLst>
            <a:sp3d prstMaterial="metal">
              <a:bevelT w="88900" h="88900"/>
            </a:sp3d>
          </p:spPr>
          <p:txBody>
            <a:bodyPr lIns="20239" tIns="20239" rIns="20239" bIns="20239" rtlCol="0" anchor="ctr"/>
            <a:lstStyle/>
            <a:p>
              <a:pPr marL="259080" lvl="1">
                <a:lnSpc>
                  <a:spcPts val="3359"/>
                </a:lnSpc>
              </a:pPr>
              <a:endParaRPr lang="en-US" sz="2400">
                <a:solidFill>
                  <a:srgbClr val="000000"/>
                </a:solidFill>
                <a:latin typeface="Garet"/>
                <a:ea typeface="Garet"/>
                <a:cs typeface="Garet"/>
                <a:sym typeface="Garet"/>
              </a:endParaRPr>
            </a:p>
          </p:txBody>
        </p:sp>
      </p:grpSp>
      <p:sp>
        <p:nvSpPr>
          <p:cNvPr id="21" name="Rectangle 20"/>
          <p:cNvSpPr/>
          <p:nvPr/>
        </p:nvSpPr>
        <p:spPr>
          <a:xfrm>
            <a:off x="8487468" y="2756728"/>
            <a:ext cx="7803205" cy="1938992"/>
          </a:xfrm>
          <a:prstGeom prst="rect">
            <a:avLst/>
          </a:prstGeom>
        </p:spPr>
        <p:txBody>
          <a:bodyPr wrap="square">
            <a:spAutoFit/>
          </a:bodyPr>
          <a:lstStyle/>
          <a:p>
            <a:pPr algn="just"/>
            <a:r>
              <a:rPr lang="vi-VN" sz="4000">
                <a:latin typeface="Times New Roman" panose="02020603050405020304" pitchFamily="18" charset="0"/>
                <a:ea typeface="Calibri" panose="020F0502020204030204" pitchFamily="34" charset="0"/>
              </a:rPr>
              <a:t>Diễn đạt phóng khoáng, bay bổng, giàu hình ảnh cảm xúc, tràn đầy nhiệt huyết.</a:t>
            </a:r>
            <a:endParaRPr lang="en-GB" sz="4000"/>
          </a:p>
        </p:txBody>
      </p:sp>
      <p:sp>
        <p:nvSpPr>
          <p:cNvPr id="22" name="Rectangle 21"/>
          <p:cNvSpPr/>
          <p:nvPr/>
        </p:nvSpPr>
        <p:spPr>
          <a:xfrm>
            <a:off x="8487468" y="5154847"/>
            <a:ext cx="7895532" cy="1938992"/>
          </a:xfrm>
          <a:prstGeom prst="rect">
            <a:avLst/>
          </a:prstGeom>
        </p:spPr>
        <p:txBody>
          <a:bodyPr wrap="square">
            <a:spAutoFit/>
          </a:bodyPr>
          <a:lstStyle/>
          <a:p>
            <a:pPr algn="just"/>
            <a:r>
              <a:rPr lang="vi-VN" sz="4000">
                <a:latin typeface="Times New Roman" panose="02020603050405020304" pitchFamily="18" charset="0"/>
                <a:ea typeface="Calibri" panose="020F0502020204030204" pitchFamily="34" charset="0"/>
              </a:rPr>
              <a:t>Sử dụng phong phú các kiểu câu: câu khẳng định, câu phủ định, câu cảm, câu nghi vấn, ...</a:t>
            </a:r>
            <a:endParaRPr lang="en-GB" sz="4000"/>
          </a:p>
        </p:txBody>
      </p:sp>
      <p:sp>
        <p:nvSpPr>
          <p:cNvPr id="23" name="Rectangle 22"/>
          <p:cNvSpPr/>
          <p:nvPr/>
        </p:nvSpPr>
        <p:spPr>
          <a:xfrm>
            <a:off x="8487468" y="7604103"/>
            <a:ext cx="7803205" cy="1938992"/>
          </a:xfrm>
          <a:prstGeom prst="rect">
            <a:avLst/>
          </a:prstGeom>
        </p:spPr>
        <p:txBody>
          <a:bodyPr wrap="square">
            <a:spAutoFit/>
          </a:bodyPr>
          <a:lstStyle/>
          <a:p>
            <a:pPr algn="just"/>
            <a:r>
              <a:rPr lang="vi-VN" sz="4000">
                <a:latin typeface="Times New Roman" panose="02020603050405020304" pitchFamily="18" charset="0"/>
                <a:ea typeface="Calibri" panose="020F0502020204030204" pitchFamily="34" charset="0"/>
              </a:rPr>
              <a:t>Sử dụng nhiều phép tu từ sinh động gợi hình, gợi cảm: ẩn dụ, so sánh, nhân hóa, điệp cấu trúc câu, ...</a:t>
            </a:r>
            <a:endParaRPr lang="en-GB" sz="4000"/>
          </a:p>
        </p:txBody>
      </p:sp>
    </p:spTree>
    <p:extLst>
      <p:ext uri="{BB962C8B-B14F-4D97-AF65-F5344CB8AC3E}">
        <p14:creationId xmlns:p14="http://schemas.microsoft.com/office/powerpoint/2010/main" val="1003610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par>
                                <p:cTn id="8" presetID="16" presetClass="entr" presetSubtype="21"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inVertical)">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1000"/>
                                        <p:tgtEl>
                                          <p:spTgt spid="21"/>
                                        </p:tgtEl>
                                      </p:cBhvr>
                                    </p:animEffect>
                                    <p:anim calcmode="lin" valueType="num">
                                      <p:cBhvr>
                                        <p:cTn id="21" dur="1000" fill="hold"/>
                                        <p:tgtEl>
                                          <p:spTgt spid="21"/>
                                        </p:tgtEl>
                                        <p:attrNameLst>
                                          <p:attrName>ppt_x</p:attrName>
                                        </p:attrNameLst>
                                      </p:cBhvr>
                                      <p:tavLst>
                                        <p:tav tm="0">
                                          <p:val>
                                            <p:strVal val="#ppt_x"/>
                                          </p:val>
                                        </p:tav>
                                        <p:tav tm="100000">
                                          <p:val>
                                            <p:strVal val="#ppt_x"/>
                                          </p:val>
                                        </p:tav>
                                      </p:tavLst>
                                    </p:anim>
                                    <p:anim calcmode="lin" valueType="num">
                                      <p:cBhvr>
                                        <p:cTn id="22"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barn(inVertical)">
                                      <p:cBhvr>
                                        <p:cTn id="27" dur="500"/>
                                        <p:tgtEl>
                                          <p:spTgt spid="22"/>
                                        </p:tgtEl>
                                      </p:cBhvr>
                                    </p:animEffect>
                                  </p:childTnLst>
                                </p:cTn>
                              </p:par>
                              <p:par>
                                <p:cTn id="28" presetID="16" presetClass="entr" presetSubtype="21" fill="hold" nodeType="with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barn(inVertical)">
                                      <p:cBhvr>
                                        <p:cTn id="30" dur="5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barn(inVertical)">
                                      <p:cBhvr>
                                        <p:cTn id="35" dur="500"/>
                                        <p:tgtEl>
                                          <p:spTgt spid="23"/>
                                        </p:tgtEl>
                                      </p:cBhvr>
                                    </p:animEffect>
                                  </p:childTnLst>
                                </p:cTn>
                              </p:par>
                              <p:par>
                                <p:cTn id="36" presetID="16" presetClass="entr" presetSubtype="21" fill="hold"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barn(inVertical)">
                                      <p:cBhvr>
                                        <p:cTn id="3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1" grpId="0"/>
      <p:bldP spid="22" grpId="0"/>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sp>
        <p:nvSpPr>
          <p:cNvPr id="2" name="Freeform 2"/>
          <p:cNvSpPr/>
          <p:nvPr/>
        </p:nvSpPr>
        <p:spPr>
          <a:xfrm>
            <a:off x="4937482" y="7204366"/>
            <a:ext cx="4610242" cy="4669674"/>
          </a:xfrm>
          <a:custGeom>
            <a:avLst/>
            <a:gdLst/>
            <a:ahLst/>
            <a:cxnLst/>
            <a:rect l="l" t="t" r="r" b="b"/>
            <a:pathLst>
              <a:path w="4610242" h="4669674">
                <a:moveTo>
                  <a:pt x="0" y="0"/>
                </a:moveTo>
                <a:lnTo>
                  <a:pt x="4610241" y="0"/>
                </a:lnTo>
                <a:lnTo>
                  <a:pt x="4610241" y="4669674"/>
                </a:lnTo>
                <a:lnTo>
                  <a:pt x="0" y="4669674"/>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a:off x="-1833563" y="3695299"/>
            <a:ext cx="9953515" cy="17161232"/>
          </a:xfrm>
          <a:custGeom>
            <a:avLst/>
            <a:gdLst/>
            <a:ahLst/>
            <a:cxnLst/>
            <a:rect l="l" t="t" r="r" b="b"/>
            <a:pathLst>
              <a:path w="9953515" h="17161232">
                <a:moveTo>
                  <a:pt x="0" y="0"/>
                </a:moveTo>
                <a:lnTo>
                  <a:pt x="9953515" y="0"/>
                </a:lnTo>
                <a:lnTo>
                  <a:pt x="9953515" y="17161232"/>
                </a:lnTo>
                <a:lnTo>
                  <a:pt x="0" y="17161232"/>
                </a:lnTo>
                <a:lnTo>
                  <a:pt x="0" y="0"/>
                </a:lnTo>
                <a:close/>
              </a:path>
            </a:pathLst>
          </a:custGeom>
          <a:blipFill>
            <a:blip r:embed="rId4"/>
            <a:stretch>
              <a:fillRect/>
            </a:stretch>
          </a:blipFill>
        </p:spPr>
      </p:sp>
      <p:sp>
        <p:nvSpPr>
          <p:cNvPr id="4" name="Freeform 4"/>
          <p:cNvSpPr/>
          <p:nvPr/>
        </p:nvSpPr>
        <p:spPr>
          <a:xfrm>
            <a:off x="14606335" y="6691576"/>
            <a:ext cx="4617941" cy="4703459"/>
          </a:xfrm>
          <a:custGeom>
            <a:avLst/>
            <a:gdLst/>
            <a:ahLst/>
            <a:cxnLst/>
            <a:rect l="l" t="t" r="r" b="b"/>
            <a:pathLst>
              <a:path w="4617941" h="4703459">
                <a:moveTo>
                  <a:pt x="0" y="0"/>
                </a:moveTo>
                <a:lnTo>
                  <a:pt x="4617941" y="0"/>
                </a:lnTo>
                <a:lnTo>
                  <a:pt x="4617941" y="4703459"/>
                </a:lnTo>
                <a:lnTo>
                  <a:pt x="0" y="4703459"/>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5" name="Freeform 5"/>
          <p:cNvSpPr/>
          <p:nvPr/>
        </p:nvSpPr>
        <p:spPr>
          <a:xfrm>
            <a:off x="11817492" y="-2224591"/>
            <a:ext cx="4368288" cy="4449182"/>
          </a:xfrm>
          <a:custGeom>
            <a:avLst/>
            <a:gdLst/>
            <a:ahLst/>
            <a:cxnLst/>
            <a:rect l="l" t="t" r="r" b="b"/>
            <a:pathLst>
              <a:path w="4368288" h="4449182">
                <a:moveTo>
                  <a:pt x="0" y="0"/>
                </a:moveTo>
                <a:lnTo>
                  <a:pt x="4368288" y="0"/>
                </a:lnTo>
                <a:lnTo>
                  <a:pt x="4368288" y="4449182"/>
                </a:lnTo>
                <a:lnTo>
                  <a:pt x="0" y="4449182"/>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6" name="Freeform 6"/>
          <p:cNvSpPr/>
          <p:nvPr/>
        </p:nvSpPr>
        <p:spPr>
          <a:xfrm flipV="1">
            <a:off x="-2054534" y="-2428234"/>
            <a:ext cx="4981430" cy="5382685"/>
          </a:xfrm>
          <a:custGeom>
            <a:avLst/>
            <a:gdLst/>
            <a:ahLst/>
            <a:cxnLst/>
            <a:rect l="l" t="t" r="r" b="b"/>
            <a:pathLst>
              <a:path w="4981430" h="5382685">
                <a:moveTo>
                  <a:pt x="0" y="5382685"/>
                </a:moveTo>
                <a:lnTo>
                  <a:pt x="4981430" y="5382685"/>
                </a:lnTo>
                <a:lnTo>
                  <a:pt x="4981430" y="0"/>
                </a:lnTo>
                <a:lnTo>
                  <a:pt x="0" y="0"/>
                </a:lnTo>
                <a:lnTo>
                  <a:pt x="0" y="5382685"/>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7" name="Freeform 7"/>
          <p:cNvSpPr/>
          <p:nvPr/>
        </p:nvSpPr>
        <p:spPr>
          <a:xfrm>
            <a:off x="4293565" y="122726"/>
            <a:ext cx="1821886" cy="1811948"/>
          </a:xfrm>
          <a:custGeom>
            <a:avLst/>
            <a:gdLst/>
            <a:ahLst/>
            <a:cxnLst/>
            <a:rect l="l" t="t" r="r" b="b"/>
            <a:pathLst>
              <a:path w="1821886" h="1811948">
                <a:moveTo>
                  <a:pt x="0" y="0"/>
                </a:moveTo>
                <a:lnTo>
                  <a:pt x="1821886" y="0"/>
                </a:lnTo>
                <a:lnTo>
                  <a:pt x="1821886" y="1811948"/>
                </a:lnTo>
                <a:lnTo>
                  <a:pt x="0" y="1811948"/>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sp>
        <p:nvSpPr>
          <p:cNvPr id="8" name="Freeform 8"/>
          <p:cNvSpPr/>
          <p:nvPr/>
        </p:nvSpPr>
        <p:spPr>
          <a:xfrm>
            <a:off x="8999644" y="-254126"/>
            <a:ext cx="1289862" cy="1282826"/>
          </a:xfrm>
          <a:custGeom>
            <a:avLst/>
            <a:gdLst/>
            <a:ahLst/>
            <a:cxnLst/>
            <a:rect l="l" t="t" r="r" b="b"/>
            <a:pathLst>
              <a:path w="1289862" h="1282826">
                <a:moveTo>
                  <a:pt x="0" y="0"/>
                </a:moveTo>
                <a:lnTo>
                  <a:pt x="1289862" y="0"/>
                </a:lnTo>
                <a:lnTo>
                  <a:pt x="1289862" y="1282826"/>
                </a:lnTo>
                <a:lnTo>
                  <a:pt x="0" y="1282826"/>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sp>
      <p:sp>
        <p:nvSpPr>
          <p:cNvPr id="9" name="Freeform 9"/>
          <p:cNvSpPr/>
          <p:nvPr/>
        </p:nvSpPr>
        <p:spPr>
          <a:xfrm>
            <a:off x="16915306" y="2907357"/>
            <a:ext cx="1673631" cy="1664502"/>
          </a:xfrm>
          <a:custGeom>
            <a:avLst/>
            <a:gdLst/>
            <a:ahLst/>
            <a:cxnLst/>
            <a:rect l="l" t="t" r="r" b="b"/>
            <a:pathLst>
              <a:path w="1673631" h="1664502">
                <a:moveTo>
                  <a:pt x="0" y="0"/>
                </a:moveTo>
                <a:lnTo>
                  <a:pt x="1673631" y="0"/>
                </a:lnTo>
                <a:lnTo>
                  <a:pt x="1673631" y="1664502"/>
                </a:lnTo>
                <a:lnTo>
                  <a:pt x="0" y="1664502"/>
                </a:lnTo>
                <a:lnTo>
                  <a:pt x="0" y="0"/>
                </a:lnTo>
                <a:close/>
              </a:path>
            </a:pathLst>
          </a:custGeom>
          <a:blipFill>
            <a:blip r:embed="rId15">
              <a:extLst>
                <a:ext uri="{96DAC541-7B7A-43D3-8B79-37D633B846F1}">
                  <asvg:svgBlip xmlns:asvg="http://schemas.microsoft.com/office/drawing/2016/SVG/main" xmlns="" r:embed="rId16"/>
                </a:ext>
              </a:extLst>
            </a:blip>
            <a:stretch>
              <a:fillRect/>
            </a:stretch>
          </a:blipFill>
        </p:spPr>
      </p:sp>
      <p:sp>
        <p:nvSpPr>
          <p:cNvPr id="10" name="Freeform 10"/>
          <p:cNvSpPr/>
          <p:nvPr/>
        </p:nvSpPr>
        <p:spPr>
          <a:xfrm>
            <a:off x="10289506" y="7409219"/>
            <a:ext cx="1643048" cy="1634086"/>
          </a:xfrm>
          <a:custGeom>
            <a:avLst/>
            <a:gdLst/>
            <a:ahLst/>
            <a:cxnLst/>
            <a:rect l="l" t="t" r="r" b="b"/>
            <a:pathLst>
              <a:path w="1643048" h="1634086">
                <a:moveTo>
                  <a:pt x="0" y="0"/>
                </a:moveTo>
                <a:lnTo>
                  <a:pt x="1643049" y="0"/>
                </a:lnTo>
                <a:lnTo>
                  <a:pt x="1643049" y="1634086"/>
                </a:lnTo>
                <a:lnTo>
                  <a:pt x="0" y="1634086"/>
                </a:lnTo>
                <a:lnTo>
                  <a:pt x="0" y="0"/>
                </a:lnTo>
                <a:close/>
              </a:path>
            </a:pathLst>
          </a:custGeom>
          <a:blipFill>
            <a:blip r:embed="rId17">
              <a:extLst>
                <a:ext uri="{96DAC541-7B7A-43D3-8B79-37D633B846F1}">
                  <asvg:svgBlip xmlns:asvg="http://schemas.microsoft.com/office/drawing/2016/SVG/main" xmlns="" r:embed="rId18"/>
                </a:ext>
              </a:extLst>
            </a:blip>
            <a:stretch>
              <a:fillRect/>
            </a:stretch>
          </a:blipFill>
        </p:spPr>
      </p:sp>
      <p:sp>
        <p:nvSpPr>
          <p:cNvPr id="18" name="Freeform 18"/>
          <p:cNvSpPr/>
          <p:nvPr/>
        </p:nvSpPr>
        <p:spPr>
          <a:xfrm>
            <a:off x="17713766" y="-234543"/>
            <a:ext cx="1023407" cy="1017825"/>
          </a:xfrm>
          <a:custGeom>
            <a:avLst/>
            <a:gdLst/>
            <a:ahLst/>
            <a:cxnLst/>
            <a:rect l="l" t="t" r="r" b="b"/>
            <a:pathLst>
              <a:path w="1023407" h="1017825">
                <a:moveTo>
                  <a:pt x="0" y="0"/>
                </a:moveTo>
                <a:lnTo>
                  <a:pt x="1023407" y="0"/>
                </a:lnTo>
                <a:lnTo>
                  <a:pt x="1023407" y="1017825"/>
                </a:lnTo>
                <a:lnTo>
                  <a:pt x="0" y="1017825"/>
                </a:lnTo>
                <a:lnTo>
                  <a:pt x="0" y="0"/>
                </a:lnTo>
                <a:close/>
              </a:path>
            </a:pathLst>
          </a:custGeom>
          <a:blipFill>
            <a:blip r:embed="rId17">
              <a:extLst>
                <a:ext uri="{96DAC541-7B7A-43D3-8B79-37D633B846F1}">
                  <asvg:svgBlip xmlns:asvg="http://schemas.microsoft.com/office/drawing/2016/SVG/main" xmlns="" r:embed="rId18"/>
                </a:ext>
              </a:extLst>
            </a:blip>
            <a:stretch>
              <a:fillRect/>
            </a:stretch>
          </a:blipFill>
        </p:spPr>
      </p:sp>
      <p:sp>
        <p:nvSpPr>
          <p:cNvPr id="19" name="TextBox 19"/>
          <p:cNvSpPr txBox="1"/>
          <p:nvPr/>
        </p:nvSpPr>
        <p:spPr>
          <a:xfrm>
            <a:off x="4800600" y="2291760"/>
            <a:ext cx="8730151" cy="4062651"/>
          </a:xfrm>
          <a:prstGeom prst="rect">
            <a:avLst/>
          </a:prstGeom>
        </p:spPr>
        <p:txBody>
          <a:bodyPr lIns="0" tIns="0" rIns="0" bIns="0" rtlCol="0" anchor="t">
            <a:spAutoFit/>
          </a:bodyPr>
          <a:lstStyle/>
          <a:p>
            <a:pPr algn="ctr"/>
            <a:r>
              <a:rPr lang="vi-VN" sz="6600">
                <a:latin typeface="+mj-lt"/>
              </a:rPr>
              <a:t>Em hãy chia sẻ về một số điều kì diệu mà khoa học đã mang lại cho con người trong thế kỉ XXI.</a:t>
            </a:r>
            <a:endParaRPr lang="en-US" sz="6600">
              <a:solidFill>
                <a:srgbClr val="000000"/>
              </a:solidFill>
              <a:latin typeface="+mj-lt"/>
              <a:ea typeface="Garet"/>
              <a:cs typeface="Garet"/>
              <a:sym typeface="Garet"/>
            </a:endParaRPr>
          </a:p>
        </p:txBody>
      </p:sp>
    </p:spTree>
    <p:extLst>
      <p:ext uri="{BB962C8B-B14F-4D97-AF65-F5344CB8AC3E}">
        <p14:creationId xmlns:p14="http://schemas.microsoft.com/office/powerpoint/2010/main" val="20221405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80">
                                          <p:stCondLst>
                                            <p:cond delay="0"/>
                                          </p:stCondLst>
                                        </p:cTn>
                                        <p:tgtEl>
                                          <p:spTgt spid="19"/>
                                        </p:tgtEl>
                                      </p:cBhvr>
                                    </p:animEffect>
                                    <p:anim calcmode="lin" valueType="num">
                                      <p:cBhvr>
                                        <p:cTn id="8"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13" dur="26">
                                          <p:stCondLst>
                                            <p:cond delay="650"/>
                                          </p:stCondLst>
                                        </p:cTn>
                                        <p:tgtEl>
                                          <p:spTgt spid="19"/>
                                        </p:tgtEl>
                                      </p:cBhvr>
                                      <p:to x="100000" y="60000"/>
                                    </p:animScale>
                                    <p:animScale>
                                      <p:cBhvr>
                                        <p:cTn id="14" dur="166" decel="50000">
                                          <p:stCondLst>
                                            <p:cond delay="676"/>
                                          </p:stCondLst>
                                        </p:cTn>
                                        <p:tgtEl>
                                          <p:spTgt spid="19"/>
                                        </p:tgtEl>
                                      </p:cBhvr>
                                      <p:to x="100000" y="100000"/>
                                    </p:animScale>
                                    <p:animScale>
                                      <p:cBhvr>
                                        <p:cTn id="15" dur="26">
                                          <p:stCondLst>
                                            <p:cond delay="1312"/>
                                          </p:stCondLst>
                                        </p:cTn>
                                        <p:tgtEl>
                                          <p:spTgt spid="19"/>
                                        </p:tgtEl>
                                      </p:cBhvr>
                                      <p:to x="100000" y="80000"/>
                                    </p:animScale>
                                    <p:animScale>
                                      <p:cBhvr>
                                        <p:cTn id="16" dur="166" decel="50000">
                                          <p:stCondLst>
                                            <p:cond delay="1338"/>
                                          </p:stCondLst>
                                        </p:cTn>
                                        <p:tgtEl>
                                          <p:spTgt spid="19"/>
                                        </p:tgtEl>
                                      </p:cBhvr>
                                      <p:to x="100000" y="100000"/>
                                    </p:animScale>
                                    <p:animScale>
                                      <p:cBhvr>
                                        <p:cTn id="17" dur="26">
                                          <p:stCondLst>
                                            <p:cond delay="1642"/>
                                          </p:stCondLst>
                                        </p:cTn>
                                        <p:tgtEl>
                                          <p:spTgt spid="19"/>
                                        </p:tgtEl>
                                      </p:cBhvr>
                                      <p:to x="100000" y="90000"/>
                                    </p:animScale>
                                    <p:animScale>
                                      <p:cBhvr>
                                        <p:cTn id="18" dur="166" decel="50000">
                                          <p:stCondLst>
                                            <p:cond delay="1668"/>
                                          </p:stCondLst>
                                        </p:cTn>
                                        <p:tgtEl>
                                          <p:spTgt spid="19"/>
                                        </p:tgtEl>
                                      </p:cBhvr>
                                      <p:to x="100000" y="100000"/>
                                    </p:animScale>
                                    <p:animScale>
                                      <p:cBhvr>
                                        <p:cTn id="19" dur="26">
                                          <p:stCondLst>
                                            <p:cond delay="1808"/>
                                          </p:stCondLst>
                                        </p:cTn>
                                        <p:tgtEl>
                                          <p:spTgt spid="19"/>
                                        </p:tgtEl>
                                      </p:cBhvr>
                                      <p:to x="100000" y="95000"/>
                                    </p:animScale>
                                    <p:animScale>
                                      <p:cBhvr>
                                        <p:cTn id="20" dur="166" decel="50000">
                                          <p:stCondLst>
                                            <p:cond delay="1834"/>
                                          </p:stCondLst>
                                        </p:cTn>
                                        <p:tgtEl>
                                          <p:spTgt spid="1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grpSp>
        <p:nvGrpSpPr>
          <p:cNvPr id="2" name="Group 2"/>
          <p:cNvGrpSpPr/>
          <p:nvPr/>
        </p:nvGrpSpPr>
        <p:grpSpPr>
          <a:xfrm>
            <a:off x="8516354" y="2892216"/>
            <a:ext cx="9467290" cy="4544262"/>
            <a:chOff x="527285" y="0"/>
            <a:chExt cx="2805807" cy="848537"/>
          </a:xfrm>
          <a:scene3d>
            <a:camera prst="orthographicFront">
              <a:rot lat="0" lon="0" rev="0"/>
            </a:camera>
            <a:lightRig rig="contrasting" dir="t">
              <a:rot lat="0" lon="0" rev="1500000"/>
            </a:lightRig>
          </a:scene3d>
        </p:grpSpPr>
        <p:sp>
          <p:nvSpPr>
            <p:cNvPr id="3" name="Freeform 3"/>
            <p:cNvSpPr/>
            <p:nvPr/>
          </p:nvSpPr>
          <p:spPr>
            <a:xfrm>
              <a:off x="527285" y="0"/>
              <a:ext cx="2796129" cy="847389"/>
            </a:xfrm>
            <a:custGeom>
              <a:avLst/>
              <a:gdLst/>
              <a:ahLst/>
              <a:cxnLst/>
              <a:rect l="l" t="t" r="r" b="b"/>
              <a:pathLst>
                <a:path w="2796129" h="847389">
                  <a:moveTo>
                    <a:pt x="3282" y="0"/>
                  </a:moveTo>
                  <a:lnTo>
                    <a:pt x="2792847" y="0"/>
                  </a:lnTo>
                  <a:cubicBezTo>
                    <a:pt x="2793717" y="0"/>
                    <a:pt x="2794552" y="346"/>
                    <a:pt x="2795168" y="961"/>
                  </a:cubicBezTo>
                  <a:cubicBezTo>
                    <a:pt x="2795783" y="1577"/>
                    <a:pt x="2796129" y="2412"/>
                    <a:pt x="2796129" y="3282"/>
                  </a:cubicBezTo>
                  <a:lnTo>
                    <a:pt x="2796129" y="844107"/>
                  </a:lnTo>
                  <a:cubicBezTo>
                    <a:pt x="2796129" y="844978"/>
                    <a:pt x="2795783" y="845813"/>
                    <a:pt x="2795168" y="846428"/>
                  </a:cubicBezTo>
                  <a:cubicBezTo>
                    <a:pt x="2794552" y="847044"/>
                    <a:pt x="2793717" y="847389"/>
                    <a:pt x="2792847" y="847389"/>
                  </a:cubicBezTo>
                  <a:lnTo>
                    <a:pt x="3282" y="847389"/>
                  </a:lnTo>
                  <a:cubicBezTo>
                    <a:pt x="1470" y="847389"/>
                    <a:pt x="0" y="845920"/>
                    <a:pt x="0" y="844107"/>
                  </a:cubicBezTo>
                  <a:lnTo>
                    <a:pt x="0" y="3282"/>
                  </a:lnTo>
                  <a:cubicBezTo>
                    <a:pt x="0" y="2412"/>
                    <a:pt x="346" y="1577"/>
                    <a:pt x="961" y="961"/>
                  </a:cubicBezTo>
                  <a:cubicBezTo>
                    <a:pt x="1577" y="346"/>
                    <a:pt x="2412" y="0"/>
                    <a:pt x="3282" y="0"/>
                  </a:cubicBezTo>
                  <a:close/>
                </a:path>
              </a:pathLst>
            </a:custGeom>
            <a:solidFill>
              <a:srgbClr val="F5E1B5"/>
            </a:solidFill>
            <a:ln w="28575" cap="sq">
              <a:noFill/>
              <a:prstDash val="solid"/>
              <a:miter/>
            </a:ln>
            <a:effectLst>
              <a:outerShdw blurRad="149987" dist="250190" dir="8460000" algn="ctr">
                <a:srgbClr val="000000">
                  <a:alpha val="28000"/>
                </a:srgbClr>
              </a:outerShdw>
            </a:effectLst>
            <a:sp3d prstMaterial="metal">
              <a:bevelT w="88900" h="88900"/>
            </a:sp3d>
          </p:spPr>
        </p:sp>
        <p:sp>
          <p:nvSpPr>
            <p:cNvPr id="4" name="TextBox 4"/>
            <p:cNvSpPr txBox="1"/>
            <p:nvPr/>
          </p:nvSpPr>
          <p:spPr>
            <a:xfrm>
              <a:off x="536963" y="1148"/>
              <a:ext cx="2796129" cy="847389"/>
            </a:xfrm>
            <a:prstGeom prst="rect">
              <a:avLst/>
            </a:prstGeom>
            <a:ln>
              <a:noFill/>
            </a:ln>
            <a:effectLst>
              <a:outerShdw blurRad="149987" dist="250190" dir="8460000" algn="ctr">
                <a:srgbClr val="000000">
                  <a:alpha val="28000"/>
                </a:srgbClr>
              </a:outerShdw>
            </a:effectLst>
            <a:sp3d prstMaterial="metal">
              <a:bevelT w="88900" h="88900"/>
            </a:sp3d>
          </p:spPr>
          <p:txBody>
            <a:bodyPr lIns="127000" tIns="127000" rIns="127000" bIns="127000" rtlCol="0" anchor="ctr"/>
            <a:lstStyle/>
            <a:p>
              <a:pPr>
                <a:lnSpc>
                  <a:spcPts val="3239"/>
                </a:lnSpc>
              </a:pPr>
              <a:endParaRPr lang="en-US" sz="2699">
                <a:solidFill>
                  <a:srgbClr val="000000"/>
                </a:solidFill>
                <a:latin typeface="Garet"/>
                <a:ea typeface="Garet"/>
                <a:cs typeface="Garet"/>
                <a:sym typeface="Garet"/>
              </a:endParaRPr>
            </a:p>
          </p:txBody>
        </p:sp>
      </p:grpSp>
      <p:sp>
        <p:nvSpPr>
          <p:cNvPr id="18" name="Freeform 18"/>
          <p:cNvSpPr/>
          <p:nvPr/>
        </p:nvSpPr>
        <p:spPr>
          <a:xfrm flipH="1" flipV="1">
            <a:off x="-1413029" y="647700"/>
            <a:ext cx="9860442" cy="10043043"/>
          </a:xfrm>
          <a:custGeom>
            <a:avLst/>
            <a:gdLst/>
            <a:ahLst/>
            <a:cxnLst/>
            <a:rect l="l" t="t" r="r" b="b"/>
            <a:pathLst>
              <a:path w="9860442" h="10043043">
                <a:moveTo>
                  <a:pt x="9860442" y="10043043"/>
                </a:moveTo>
                <a:lnTo>
                  <a:pt x="0" y="10043043"/>
                </a:lnTo>
                <a:lnTo>
                  <a:pt x="0" y="0"/>
                </a:lnTo>
                <a:lnTo>
                  <a:pt x="9860442" y="0"/>
                </a:lnTo>
                <a:lnTo>
                  <a:pt x="9860442" y="10043043"/>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9" name="Freeform 19"/>
          <p:cNvSpPr/>
          <p:nvPr/>
        </p:nvSpPr>
        <p:spPr>
          <a:xfrm>
            <a:off x="2479557" y="3476325"/>
            <a:ext cx="1106576" cy="1166352"/>
          </a:xfrm>
          <a:custGeom>
            <a:avLst/>
            <a:gdLst/>
            <a:ahLst/>
            <a:cxnLst/>
            <a:rect l="l" t="t" r="r" b="b"/>
            <a:pathLst>
              <a:path w="1106576" h="1166352">
                <a:moveTo>
                  <a:pt x="0" y="0"/>
                </a:moveTo>
                <a:lnTo>
                  <a:pt x="1106577" y="0"/>
                </a:lnTo>
                <a:lnTo>
                  <a:pt x="1106577" y="1166352"/>
                </a:lnTo>
                <a:lnTo>
                  <a:pt x="0" y="1166352"/>
                </a:lnTo>
                <a:lnTo>
                  <a:pt x="0" y="0"/>
                </a:lnTo>
                <a:close/>
              </a:path>
            </a:pathLst>
          </a:custGeom>
          <a:blipFill>
            <a:blip r:embed="rId4"/>
            <a:stretch>
              <a:fillRect/>
            </a:stretch>
          </a:blipFill>
        </p:spPr>
      </p:sp>
      <p:sp>
        <p:nvSpPr>
          <p:cNvPr id="20" name="Freeform 20"/>
          <p:cNvSpPr/>
          <p:nvPr/>
        </p:nvSpPr>
        <p:spPr>
          <a:xfrm>
            <a:off x="-358137" y="7581900"/>
            <a:ext cx="2837694" cy="2910455"/>
          </a:xfrm>
          <a:custGeom>
            <a:avLst/>
            <a:gdLst/>
            <a:ahLst/>
            <a:cxnLst/>
            <a:rect l="l" t="t" r="r" b="b"/>
            <a:pathLst>
              <a:path w="2837694" h="2910455">
                <a:moveTo>
                  <a:pt x="0" y="0"/>
                </a:moveTo>
                <a:lnTo>
                  <a:pt x="2837693" y="0"/>
                </a:lnTo>
                <a:lnTo>
                  <a:pt x="2837693" y="2910455"/>
                </a:lnTo>
                <a:lnTo>
                  <a:pt x="0" y="2910455"/>
                </a:lnTo>
                <a:lnTo>
                  <a:pt x="0" y="0"/>
                </a:lnTo>
                <a:close/>
              </a:path>
            </a:pathLst>
          </a:custGeom>
          <a:blipFill>
            <a:blip r:embed="rId5"/>
            <a:stretch>
              <a:fillRect/>
            </a:stretch>
          </a:blipFill>
        </p:spPr>
      </p:sp>
      <p:sp>
        <p:nvSpPr>
          <p:cNvPr id="21" name="Freeform 21"/>
          <p:cNvSpPr/>
          <p:nvPr/>
        </p:nvSpPr>
        <p:spPr>
          <a:xfrm>
            <a:off x="5410200" y="5751459"/>
            <a:ext cx="2324164" cy="1685019"/>
          </a:xfrm>
          <a:custGeom>
            <a:avLst/>
            <a:gdLst/>
            <a:ahLst/>
            <a:cxnLst/>
            <a:rect l="l" t="t" r="r" b="b"/>
            <a:pathLst>
              <a:path w="2324164" h="1685019">
                <a:moveTo>
                  <a:pt x="0" y="0"/>
                </a:moveTo>
                <a:lnTo>
                  <a:pt x="2324164" y="0"/>
                </a:lnTo>
                <a:lnTo>
                  <a:pt x="2324164" y="1685019"/>
                </a:lnTo>
                <a:lnTo>
                  <a:pt x="0" y="1685019"/>
                </a:lnTo>
                <a:lnTo>
                  <a:pt x="0" y="0"/>
                </a:lnTo>
                <a:close/>
              </a:path>
            </a:pathLst>
          </a:custGeom>
          <a:blipFill>
            <a:blip r:embed="rId6"/>
            <a:stretch>
              <a:fillRect/>
            </a:stretch>
          </a:blipFill>
        </p:spPr>
      </p:sp>
      <p:sp>
        <p:nvSpPr>
          <p:cNvPr id="5" name="Rectangle 4"/>
          <p:cNvSpPr/>
          <p:nvPr/>
        </p:nvSpPr>
        <p:spPr>
          <a:xfrm>
            <a:off x="8855934" y="3365404"/>
            <a:ext cx="8755474" cy="3785652"/>
          </a:xfrm>
          <a:prstGeom prst="rect">
            <a:avLst/>
          </a:prstGeom>
        </p:spPr>
        <p:txBody>
          <a:bodyPr wrap="square">
            <a:spAutoFit/>
          </a:bodyPr>
          <a:lstStyle/>
          <a:p>
            <a:pPr lvl="0" algn="just"/>
            <a:r>
              <a:rPr lang="vi-VN" sz="4800" b="1" smtClean="0">
                <a:solidFill>
                  <a:prstClr val="black"/>
                </a:solidFill>
                <a:latin typeface="Times New Roman" panose="02020603050405020304" pitchFamily="18" charset="0"/>
                <a:cs typeface="Times New Roman" panose="02020603050405020304" pitchFamily="18" charset="0"/>
              </a:rPr>
              <a:t>Thái </a:t>
            </a:r>
            <a:r>
              <a:rPr lang="vi-VN" sz="4800" b="1">
                <a:solidFill>
                  <a:prstClr val="black"/>
                </a:solidFill>
                <a:latin typeface="Times New Roman" panose="02020603050405020304" pitchFamily="18" charset="0"/>
                <a:cs typeface="Times New Roman" panose="02020603050405020304" pitchFamily="18" charset="0"/>
              </a:rPr>
              <a:t>độ, tình cảm của tác giả</a:t>
            </a:r>
            <a:r>
              <a:rPr lang="vi-VN" sz="4800">
                <a:solidFill>
                  <a:prstClr val="black"/>
                </a:solidFill>
                <a:latin typeface="Times New Roman" panose="02020603050405020304" pitchFamily="18" charset="0"/>
                <a:cs typeface="Times New Roman" panose="02020603050405020304" pitchFamily="18" charset="0"/>
              </a:rPr>
              <a:t>: vừa dứt khoát, mạnh mẽ, vừa tràn đầy nhiệt huyết ẩn chứa niềm tin vững vàng, sâu sắc về giá trị tiềm ẩn của con người ở Go- rơ- ki.</a:t>
            </a:r>
            <a:endParaRPr lang="en-US" sz="4800">
              <a:solidFill>
                <a:srgbClr val="000000"/>
              </a:solidFill>
              <a:latin typeface="Times New Roman" panose="02020603050405020304" pitchFamily="18" charset="0"/>
              <a:ea typeface="Garet"/>
              <a:cs typeface="Times New Roman" panose="02020603050405020304" pitchFamily="18" charset="0"/>
              <a:sym typeface="Garet"/>
            </a:endParaRPr>
          </a:p>
        </p:txBody>
      </p:sp>
    </p:spTree>
    <p:extLst>
      <p:ext uri="{BB962C8B-B14F-4D97-AF65-F5344CB8AC3E}">
        <p14:creationId xmlns:p14="http://schemas.microsoft.com/office/powerpoint/2010/main" val="29014656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sp>
        <p:nvSpPr>
          <p:cNvPr id="2" name="Freeform 2"/>
          <p:cNvSpPr/>
          <p:nvPr/>
        </p:nvSpPr>
        <p:spPr>
          <a:xfrm>
            <a:off x="3351317" y="6251731"/>
            <a:ext cx="4858476" cy="4948447"/>
          </a:xfrm>
          <a:custGeom>
            <a:avLst/>
            <a:gdLst/>
            <a:ahLst/>
            <a:cxnLst/>
            <a:rect l="l" t="t" r="r" b="b"/>
            <a:pathLst>
              <a:path w="4858476" h="4948447">
                <a:moveTo>
                  <a:pt x="0" y="0"/>
                </a:moveTo>
                <a:lnTo>
                  <a:pt x="4858475" y="0"/>
                </a:lnTo>
                <a:lnTo>
                  <a:pt x="4858475" y="4948447"/>
                </a:lnTo>
                <a:lnTo>
                  <a:pt x="0" y="4948447"/>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a:off x="12233673" y="-2184742"/>
            <a:ext cx="4118018" cy="4194277"/>
          </a:xfrm>
          <a:custGeom>
            <a:avLst/>
            <a:gdLst/>
            <a:ahLst/>
            <a:cxnLst/>
            <a:rect l="l" t="t" r="r" b="b"/>
            <a:pathLst>
              <a:path w="4118018" h="4194277">
                <a:moveTo>
                  <a:pt x="0" y="0"/>
                </a:moveTo>
                <a:lnTo>
                  <a:pt x="4118018" y="0"/>
                </a:lnTo>
                <a:lnTo>
                  <a:pt x="4118018" y="4194277"/>
                </a:lnTo>
                <a:lnTo>
                  <a:pt x="0" y="4194277"/>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4" name="Freeform 4"/>
          <p:cNvSpPr/>
          <p:nvPr/>
        </p:nvSpPr>
        <p:spPr>
          <a:xfrm>
            <a:off x="-1661370" y="-939164"/>
            <a:ext cx="4875167" cy="5267862"/>
          </a:xfrm>
          <a:custGeom>
            <a:avLst/>
            <a:gdLst/>
            <a:ahLst/>
            <a:cxnLst/>
            <a:rect l="l" t="t" r="r" b="b"/>
            <a:pathLst>
              <a:path w="4875167" h="5267862">
                <a:moveTo>
                  <a:pt x="0" y="0"/>
                </a:moveTo>
                <a:lnTo>
                  <a:pt x="4875167" y="0"/>
                </a:lnTo>
                <a:lnTo>
                  <a:pt x="4875167" y="5267862"/>
                </a:lnTo>
                <a:lnTo>
                  <a:pt x="0" y="5267862"/>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11" name="TextBox 11"/>
          <p:cNvSpPr txBox="1"/>
          <p:nvPr/>
        </p:nvSpPr>
        <p:spPr>
          <a:xfrm>
            <a:off x="3616422" y="2657235"/>
            <a:ext cx="13139596" cy="2123658"/>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lIns="0" tIns="0" rIns="0" bIns="0" rtlCol="0" anchor="t">
            <a:spAutoFit/>
          </a:bodyPr>
          <a:lstStyle/>
          <a:p>
            <a:r>
              <a:rPr lang="vi-VN" sz="13800" b="1">
                <a:latin typeface="Times New Roman" panose="02020603050405020304" pitchFamily="18" charset="0"/>
                <a:cs typeface="Times New Roman" panose="02020603050405020304" pitchFamily="18" charset="0"/>
              </a:rPr>
              <a:t>III. TỔNG KẾT</a:t>
            </a:r>
            <a:endParaRPr lang="en-GB" sz="13800">
              <a:latin typeface="Times New Roman" panose="02020603050405020304" pitchFamily="18" charset="0"/>
              <a:cs typeface="Times New Roman" panose="02020603050405020304" pitchFamily="18" charset="0"/>
            </a:endParaRPr>
          </a:p>
        </p:txBody>
      </p:sp>
      <p:sp>
        <p:nvSpPr>
          <p:cNvPr id="12" name="Freeform 12"/>
          <p:cNvSpPr/>
          <p:nvPr/>
        </p:nvSpPr>
        <p:spPr>
          <a:xfrm>
            <a:off x="13634104" y="5896215"/>
            <a:ext cx="8236035" cy="8342209"/>
          </a:xfrm>
          <a:custGeom>
            <a:avLst/>
            <a:gdLst/>
            <a:ahLst/>
            <a:cxnLst/>
            <a:rect l="l" t="t" r="r" b="b"/>
            <a:pathLst>
              <a:path w="8236035" h="8342209">
                <a:moveTo>
                  <a:pt x="0" y="0"/>
                </a:moveTo>
                <a:lnTo>
                  <a:pt x="8236035" y="0"/>
                </a:lnTo>
                <a:lnTo>
                  <a:pt x="8236035" y="8342209"/>
                </a:lnTo>
                <a:lnTo>
                  <a:pt x="0" y="8342209"/>
                </a:lnTo>
                <a:lnTo>
                  <a:pt x="0" y="0"/>
                </a:lnTo>
                <a:close/>
              </a:path>
            </a:pathLst>
          </a:custGeom>
          <a:blipFill>
            <a:blip r:embed="rId8">
              <a:extLst>
                <a:ext uri="{96DAC541-7B7A-43D3-8B79-37D633B846F1}">
                  <asvg:svgBlip xmlns:asvg="http://schemas.microsoft.com/office/drawing/2016/SVG/main" xmlns="" r:embed="rId21"/>
                </a:ext>
              </a:extLst>
            </a:blip>
            <a:stretch>
              <a:fillRect/>
            </a:stretch>
          </a:blipFill>
        </p:spPr>
      </p:sp>
      <p:sp>
        <p:nvSpPr>
          <p:cNvPr id="14" name="Freeform 14"/>
          <p:cNvSpPr/>
          <p:nvPr/>
        </p:nvSpPr>
        <p:spPr>
          <a:xfrm>
            <a:off x="-533995" y="7162429"/>
            <a:ext cx="1821886" cy="1811948"/>
          </a:xfrm>
          <a:custGeom>
            <a:avLst/>
            <a:gdLst/>
            <a:ahLst/>
            <a:cxnLst/>
            <a:rect l="l" t="t" r="r" b="b"/>
            <a:pathLst>
              <a:path w="1821886" h="1811948">
                <a:moveTo>
                  <a:pt x="0" y="0"/>
                </a:moveTo>
                <a:lnTo>
                  <a:pt x="1821886" y="0"/>
                </a:lnTo>
                <a:lnTo>
                  <a:pt x="1821886" y="1811948"/>
                </a:lnTo>
                <a:lnTo>
                  <a:pt x="0" y="1811948"/>
                </a:lnTo>
                <a:lnTo>
                  <a:pt x="0" y="0"/>
                </a:lnTo>
                <a:close/>
              </a:path>
            </a:pathLst>
          </a:custGeom>
          <a:blipFill>
            <a:blip r:embed="rId22">
              <a:extLst>
                <a:ext uri="{96DAC541-7B7A-43D3-8B79-37D633B846F1}">
                  <asvg:svgBlip xmlns:asvg="http://schemas.microsoft.com/office/drawing/2016/SVG/main" xmlns="" r:embed="rId23"/>
                </a:ext>
              </a:extLst>
            </a:blip>
            <a:stretch>
              <a:fillRect/>
            </a:stretch>
          </a:blipFill>
        </p:spPr>
      </p:sp>
      <p:sp>
        <p:nvSpPr>
          <p:cNvPr id="15" name="Freeform 15"/>
          <p:cNvSpPr/>
          <p:nvPr/>
        </p:nvSpPr>
        <p:spPr>
          <a:xfrm>
            <a:off x="8896358" y="726708"/>
            <a:ext cx="1289862" cy="1282826"/>
          </a:xfrm>
          <a:custGeom>
            <a:avLst/>
            <a:gdLst/>
            <a:ahLst/>
            <a:cxnLst/>
            <a:rect l="l" t="t" r="r" b="b"/>
            <a:pathLst>
              <a:path w="1289862" h="1282826">
                <a:moveTo>
                  <a:pt x="0" y="0"/>
                </a:moveTo>
                <a:lnTo>
                  <a:pt x="1289862" y="0"/>
                </a:lnTo>
                <a:lnTo>
                  <a:pt x="1289862" y="1282827"/>
                </a:lnTo>
                <a:lnTo>
                  <a:pt x="0" y="1282827"/>
                </a:lnTo>
                <a:lnTo>
                  <a:pt x="0" y="0"/>
                </a:lnTo>
                <a:close/>
              </a:path>
            </a:pathLst>
          </a:custGeom>
          <a:blipFill>
            <a:blip r:embed="rId24">
              <a:extLst>
                <a:ext uri="{96DAC541-7B7A-43D3-8B79-37D633B846F1}">
                  <asvg:svgBlip xmlns:asvg="http://schemas.microsoft.com/office/drawing/2016/SVG/main" xmlns="" r:embed="rId25"/>
                </a:ext>
              </a:extLst>
            </a:blip>
            <a:stretch>
              <a:fillRect/>
            </a:stretch>
          </a:blipFill>
        </p:spPr>
      </p:sp>
      <p:sp>
        <p:nvSpPr>
          <p:cNvPr id="16" name="Freeform 16"/>
          <p:cNvSpPr/>
          <p:nvPr/>
        </p:nvSpPr>
        <p:spPr>
          <a:xfrm>
            <a:off x="16915306" y="2461173"/>
            <a:ext cx="1673631" cy="1664502"/>
          </a:xfrm>
          <a:custGeom>
            <a:avLst/>
            <a:gdLst/>
            <a:ahLst/>
            <a:cxnLst/>
            <a:rect l="l" t="t" r="r" b="b"/>
            <a:pathLst>
              <a:path w="1673631" h="1664502">
                <a:moveTo>
                  <a:pt x="0" y="0"/>
                </a:moveTo>
                <a:lnTo>
                  <a:pt x="1673631" y="0"/>
                </a:lnTo>
                <a:lnTo>
                  <a:pt x="1673631" y="1664502"/>
                </a:lnTo>
                <a:lnTo>
                  <a:pt x="0" y="1664502"/>
                </a:lnTo>
                <a:lnTo>
                  <a:pt x="0" y="0"/>
                </a:lnTo>
                <a:close/>
              </a:path>
            </a:pathLst>
          </a:custGeom>
          <a:blipFill>
            <a:blip r:embed="rId26">
              <a:extLst>
                <a:ext uri="{96DAC541-7B7A-43D3-8B79-37D633B846F1}">
                  <asvg:svgBlip xmlns:asvg="http://schemas.microsoft.com/office/drawing/2016/SVG/main" xmlns="" r:embed="rId27"/>
                </a:ext>
              </a:extLst>
            </a:blip>
            <a:stretch>
              <a:fillRect/>
            </a:stretch>
          </a:blipFill>
        </p:spPr>
      </p:sp>
      <p:sp>
        <p:nvSpPr>
          <p:cNvPr id="17" name="Freeform 17"/>
          <p:cNvSpPr/>
          <p:nvPr/>
        </p:nvSpPr>
        <p:spPr>
          <a:xfrm>
            <a:off x="10820232" y="8068403"/>
            <a:ext cx="1108473" cy="1102427"/>
          </a:xfrm>
          <a:custGeom>
            <a:avLst/>
            <a:gdLst/>
            <a:ahLst/>
            <a:cxnLst/>
            <a:rect l="l" t="t" r="r" b="b"/>
            <a:pathLst>
              <a:path w="1108473" h="1102427">
                <a:moveTo>
                  <a:pt x="0" y="0"/>
                </a:moveTo>
                <a:lnTo>
                  <a:pt x="1108473" y="0"/>
                </a:lnTo>
                <a:lnTo>
                  <a:pt x="1108473" y="1102427"/>
                </a:lnTo>
                <a:lnTo>
                  <a:pt x="0" y="1102427"/>
                </a:lnTo>
                <a:lnTo>
                  <a:pt x="0" y="0"/>
                </a:lnTo>
                <a:close/>
              </a:path>
            </a:pathLst>
          </a:custGeom>
          <a:blipFill>
            <a:blip r:embed="rId28">
              <a:extLst>
                <a:ext uri="{96DAC541-7B7A-43D3-8B79-37D633B846F1}">
                  <asvg:svgBlip xmlns:asvg="http://schemas.microsoft.com/office/drawing/2016/SVG/main" xmlns="" r:embed="rId29"/>
                </a:ext>
              </a:extLst>
            </a:blip>
            <a:stretch>
              <a:fillRect/>
            </a:stretch>
          </a:blipFill>
        </p:spPr>
      </p:sp>
    </p:spTree>
    <p:extLst>
      <p:ext uri="{BB962C8B-B14F-4D97-AF65-F5344CB8AC3E}">
        <p14:creationId xmlns:p14="http://schemas.microsoft.com/office/powerpoint/2010/main" val="3808656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grpSp>
        <p:nvGrpSpPr>
          <p:cNvPr id="2" name="Group 2"/>
          <p:cNvGrpSpPr/>
          <p:nvPr/>
        </p:nvGrpSpPr>
        <p:grpSpPr>
          <a:xfrm>
            <a:off x="963118" y="2705100"/>
            <a:ext cx="9917196" cy="6858000"/>
            <a:chOff x="0" y="0"/>
            <a:chExt cx="2939145" cy="460121"/>
          </a:xfrm>
          <a:scene3d>
            <a:camera prst="orthographicFront">
              <a:rot lat="0" lon="0" rev="0"/>
            </a:camera>
            <a:lightRig rig="contrasting" dir="t">
              <a:rot lat="0" lon="0" rev="1500000"/>
            </a:lightRig>
          </a:scene3d>
        </p:grpSpPr>
        <p:sp>
          <p:nvSpPr>
            <p:cNvPr id="3" name="Freeform 3"/>
            <p:cNvSpPr/>
            <p:nvPr/>
          </p:nvSpPr>
          <p:spPr>
            <a:xfrm>
              <a:off x="0" y="0"/>
              <a:ext cx="2939145" cy="460121"/>
            </a:xfrm>
            <a:custGeom>
              <a:avLst/>
              <a:gdLst/>
              <a:ahLst/>
              <a:cxnLst/>
              <a:rect l="l" t="t" r="r" b="b"/>
              <a:pathLst>
                <a:path w="2939145" h="460121">
                  <a:moveTo>
                    <a:pt x="3123" y="0"/>
                  </a:moveTo>
                  <a:lnTo>
                    <a:pt x="2936022" y="0"/>
                  </a:lnTo>
                  <a:cubicBezTo>
                    <a:pt x="2936851" y="0"/>
                    <a:pt x="2937645" y="329"/>
                    <a:pt x="2938230" y="915"/>
                  </a:cubicBezTo>
                  <a:cubicBezTo>
                    <a:pt x="2938816" y="1500"/>
                    <a:pt x="2939145" y="2294"/>
                    <a:pt x="2939145" y="3123"/>
                  </a:cubicBezTo>
                  <a:lnTo>
                    <a:pt x="2939145" y="456999"/>
                  </a:lnTo>
                  <a:cubicBezTo>
                    <a:pt x="2939145" y="458723"/>
                    <a:pt x="2937747" y="460121"/>
                    <a:pt x="2936022" y="460121"/>
                  </a:cubicBezTo>
                  <a:lnTo>
                    <a:pt x="3123" y="460121"/>
                  </a:lnTo>
                  <a:cubicBezTo>
                    <a:pt x="1398" y="460121"/>
                    <a:pt x="0" y="458723"/>
                    <a:pt x="0" y="456999"/>
                  </a:cubicBezTo>
                  <a:lnTo>
                    <a:pt x="0" y="3123"/>
                  </a:lnTo>
                  <a:cubicBezTo>
                    <a:pt x="0" y="1398"/>
                    <a:pt x="1398" y="0"/>
                    <a:pt x="3123" y="0"/>
                  </a:cubicBezTo>
                  <a:close/>
                </a:path>
              </a:pathLst>
            </a:custGeom>
            <a:solidFill>
              <a:srgbClr val="F1C9B4"/>
            </a:solidFill>
            <a:ln w="28575" cap="sq">
              <a:noFill/>
              <a:prstDash val="solid"/>
              <a:miter/>
            </a:ln>
            <a:effectLst>
              <a:outerShdw blurRad="149987" dist="250190" dir="8460000" algn="ctr">
                <a:srgbClr val="000000">
                  <a:alpha val="28000"/>
                </a:srgbClr>
              </a:outerShdw>
            </a:effectLst>
            <a:sp3d prstMaterial="metal">
              <a:bevelT w="88900" h="88900"/>
            </a:sp3d>
          </p:spPr>
        </p:sp>
        <p:sp>
          <p:nvSpPr>
            <p:cNvPr id="4" name="TextBox 4"/>
            <p:cNvSpPr txBox="1"/>
            <p:nvPr/>
          </p:nvSpPr>
          <p:spPr>
            <a:xfrm>
              <a:off x="0" y="-38100"/>
              <a:ext cx="2939145" cy="498221"/>
            </a:xfrm>
            <a:prstGeom prst="rect">
              <a:avLst/>
            </a:prstGeom>
            <a:ln>
              <a:noFill/>
            </a:ln>
            <a:effectLst>
              <a:outerShdw blurRad="149987" dist="250190" dir="8460000" algn="ctr">
                <a:srgbClr val="000000">
                  <a:alpha val="28000"/>
                </a:srgbClr>
              </a:outerShdw>
            </a:effectLst>
            <a:sp3d prstMaterial="metal">
              <a:bevelT w="88900" h="88900"/>
            </a:sp3d>
          </p:spPr>
          <p:txBody>
            <a:bodyPr lIns="20239" tIns="20239" rIns="20239" bIns="20239" rtlCol="0" anchor="ctr"/>
            <a:lstStyle/>
            <a:p>
              <a:pPr marL="259080" lvl="1">
                <a:lnSpc>
                  <a:spcPts val="3359"/>
                </a:lnSpc>
              </a:pPr>
              <a:endParaRPr lang="en-US" sz="2400">
                <a:solidFill>
                  <a:srgbClr val="000000"/>
                </a:solidFill>
                <a:latin typeface="Garet Light"/>
                <a:ea typeface="Garet Light"/>
                <a:cs typeface="Garet Light"/>
                <a:sym typeface="Garet Light"/>
              </a:endParaRPr>
            </a:p>
          </p:txBody>
        </p:sp>
      </p:grpSp>
      <p:grpSp>
        <p:nvGrpSpPr>
          <p:cNvPr id="5" name="Group 5"/>
          <p:cNvGrpSpPr/>
          <p:nvPr/>
        </p:nvGrpSpPr>
        <p:grpSpPr>
          <a:xfrm>
            <a:off x="1066800" y="693854"/>
            <a:ext cx="8548269" cy="1434719"/>
            <a:chOff x="0" y="0"/>
            <a:chExt cx="2533438" cy="381069"/>
          </a:xfrm>
          <a:scene3d>
            <a:camera prst="orthographicFront">
              <a:rot lat="0" lon="0" rev="0"/>
            </a:camera>
            <a:lightRig rig="contrasting" dir="t">
              <a:rot lat="0" lon="0" rev="1500000"/>
            </a:lightRig>
          </a:scene3d>
        </p:grpSpPr>
        <p:sp>
          <p:nvSpPr>
            <p:cNvPr id="6" name="Freeform 6"/>
            <p:cNvSpPr/>
            <p:nvPr/>
          </p:nvSpPr>
          <p:spPr>
            <a:xfrm>
              <a:off x="0" y="0"/>
              <a:ext cx="2531869" cy="381069"/>
            </a:xfrm>
            <a:custGeom>
              <a:avLst/>
              <a:gdLst/>
              <a:ahLst/>
              <a:cxnLst/>
              <a:rect l="l" t="t" r="r" b="b"/>
              <a:pathLst>
                <a:path w="2531869" h="381069">
                  <a:moveTo>
                    <a:pt x="2326616" y="0"/>
                  </a:moveTo>
                  <a:lnTo>
                    <a:pt x="3623" y="0"/>
                  </a:lnTo>
                  <a:cubicBezTo>
                    <a:pt x="2662" y="0"/>
                    <a:pt x="1740" y="382"/>
                    <a:pt x="1061" y="1061"/>
                  </a:cubicBezTo>
                  <a:cubicBezTo>
                    <a:pt x="382" y="1740"/>
                    <a:pt x="0" y="2662"/>
                    <a:pt x="0" y="3623"/>
                  </a:cubicBezTo>
                  <a:lnTo>
                    <a:pt x="0" y="377446"/>
                  </a:lnTo>
                  <a:cubicBezTo>
                    <a:pt x="0" y="378407"/>
                    <a:pt x="382" y="379328"/>
                    <a:pt x="1061" y="380008"/>
                  </a:cubicBezTo>
                  <a:cubicBezTo>
                    <a:pt x="1740" y="380687"/>
                    <a:pt x="2662" y="381069"/>
                    <a:pt x="3623" y="381069"/>
                  </a:cubicBezTo>
                  <a:lnTo>
                    <a:pt x="2326616" y="381069"/>
                  </a:lnTo>
                  <a:cubicBezTo>
                    <a:pt x="2328943" y="381069"/>
                    <a:pt x="2331183" y="380183"/>
                    <a:pt x="2332881" y="378591"/>
                  </a:cubicBezTo>
                  <a:lnTo>
                    <a:pt x="2530796" y="193012"/>
                  </a:lnTo>
                  <a:cubicBezTo>
                    <a:pt x="2531480" y="192370"/>
                    <a:pt x="2531869" y="191473"/>
                    <a:pt x="2531869" y="190534"/>
                  </a:cubicBezTo>
                  <a:cubicBezTo>
                    <a:pt x="2531869" y="189596"/>
                    <a:pt x="2531480" y="188699"/>
                    <a:pt x="2530796" y="188056"/>
                  </a:cubicBezTo>
                  <a:lnTo>
                    <a:pt x="2332881" y="2478"/>
                  </a:lnTo>
                  <a:cubicBezTo>
                    <a:pt x="2331183" y="886"/>
                    <a:pt x="2328943" y="0"/>
                    <a:pt x="2326616" y="0"/>
                  </a:cubicBezTo>
                  <a:close/>
                </a:path>
              </a:pathLst>
            </a:custGeom>
            <a:solidFill>
              <a:srgbClr val="C3DBD1"/>
            </a:solidFill>
            <a:ln w="28575" cap="sq">
              <a:noFill/>
              <a:prstDash val="solid"/>
              <a:miter/>
            </a:ln>
            <a:effectLst>
              <a:outerShdw blurRad="149987" dist="250190" dir="8460000" algn="ctr">
                <a:srgbClr val="000000">
                  <a:alpha val="28000"/>
                </a:srgbClr>
              </a:outerShdw>
            </a:effectLst>
            <a:sp3d prstMaterial="metal">
              <a:bevelT w="88900" h="88900"/>
            </a:sp3d>
          </p:spPr>
        </p:sp>
        <p:sp>
          <p:nvSpPr>
            <p:cNvPr id="7" name="TextBox 7"/>
            <p:cNvSpPr txBox="1"/>
            <p:nvPr/>
          </p:nvSpPr>
          <p:spPr>
            <a:xfrm>
              <a:off x="0" y="66675"/>
              <a:ext cx="2419138" cy="314394"/>
            </a:xfrm>
            <a:prstGeom prst="rect">
              <a:avLst/>
            </a:prstGeom>
            <a:ln>
              <a:noFill/>
            </a:ln>
            <a:effectLst>
              <a:outerShdw blurRad="149987" dist="250190" dir="8460000" algn="ctr">
                <a:srgbClr val="000000">
                  <a:alpha val="28000"/>
                </a:srgbClr>
              </a:outerShdw>
            </a:effectLst>
            <a:sp3d prstMaterial="metal">
              <a:bevelT w="88900" h="88900"/>
            </a:sp3d>
          </p:spPr>
          <p:txBody>
            <a:bodyPr lIns="127000" tIns="127000" rIns="127000" bIns="127000" rtlCol="0" anchor="ctr"/>
            <a:lstStyle/>
            <a:p>
              <a:endParaRPr lang="en-GB" sz="8000">
                <a:latin typeface="Times New Roman" panose="02020603050405020304" pitchFamily="18" charset="0"/>
                <a:cs typeface="Times New Roman" panose="02020603050405020304" pitchFamily="18" charset="0"/>
              </a:endParaRPr>
            </a:p>
          </p:txBody>
        </p:sp>
      </p:grpSp>
      <p:sp>
        <p:nvSpPr>
          <p:cNvPr id="11" name="Freeform 11"/>
          <p:cNvSpPr/>
          <p:nvPr/>
        </p:nvSpPr>
        <p:spPr>
          <a:xfrm>
            <a:off x="11054480" y="-1466471"/>
            <a:ext cx="8236035" cy="8342209"/>
          </a:xfrm>
          <a:custGeom>
            <a:avLst/>
            <a:gdLst/>
            <a:ahLst/>
            <a:cxnLst/>
            <a:rect l="l" t="t" r="r" b="b"/>
            <a:pathLst>
              <a:path w="8236035" h="8342209">
                <a:moveTo>
                  <a:pt x="0" y="0"/>
                </a:moveTo>
                <a:lnTo>
                  <a:pt x="8236035" y="0"/>
                </a:lnTo>
                <a:lnTo>
                  <a:pt x="8236035" y="8342208"/>
                </a:lnTo>
                <a:lnTo>
                  <a:pt x="0" y="8342208"/>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5" name="Freeform 15"/>
          <p:cNvSpPr/>
          <p:nvPr/>
        </p:nvSpPr>
        <p:spPr>
          <a:xfrm flipH="1" flipV="1">
            <a:off x="12293968" y="8407762"/>
            <a:ext cx="2275069" cy="2304398"/>
          </a:xfrm>
          <a:custGeom>
            <a:avLst/>
            <a:gdLst/>
            <a:ahLst/>
            <a:cxnLst/>
            <a:rect l="l" t="t" r="r" b="b"/>
            <a:pathLst>
              <a:path w="2275069" h="2304398">
                <a:moveTo>
                  <a:pt x="2275070" y="2304398"/>
                </a:moveTo>
                <a:lnTo>
                  <a:pt x="0" y="2304398"/>
                </a:lnTo>
                <a:lnTo>
                  <a:pt x="0" y="0"/>
                </a:lnTo>
                <a:lnTo>
                  <a:pt x="2275070" y="0"/>
                </a:lnTo>
                <a:lnTo>
                  <a:pt x="2275070" y="2304398"/>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16" name="Freeform 16"/>
          <p:cNvSpPr/>
          <p:nvPr/>
        </p:nvSpPr>
        <p:spPr>
          <a:xfrm flipH="1">
            <a:off x="16536060" y="7675199"/>
            <a:ext cx="1446479" cy="1465126"/>
          </a:xfrm>
          <a:custGeom>
            <a:avLst/>
            <a:gdLst/>
            <a:ahLst/>
            <a:cxnLst/>
            <a:rect l="l" t="t" r="r" b="b"/>
            <a:pathLst>
              <a:path w="1446479" h="1465126">
                <a:moveTo>
                  <a:pt x="1446480" y="0"/>
                </a:moveTo>
                <a:lnTo>
                  <a:pt x="0" y="0"/>
                </a:lnTo>
                <a:lnTo>
                  <a:pt x="0" y="1465126"/>
                </a:lnTo>
                <a:lnTo>
                  <a:pt x="1446480" y="1465126"/>
                </a:lnTo>
                <a:lnTo>
                  <a:pt x="144648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17" name="Freeform 17"/>
          <p:cNvSpPr/>
          <p:nvPr/>
        </p:nvSpPr>
        <p:spPr>
          <a:xfrm rot="-5400000" flipH="1" flipV="1">
            <a:off x="-417779" y="-436426"/>
            <a:ext cx="1776568" cy="1799471"/>
          </a:xfrm>
          <a:custGeom>
            <a:avLst/>
            <a:gdLst/>
            <a:ahLst/>
            <a:cxnLst/>
            <a:rect l="l" t="t" r="r" b="b"/>
            <a:pathLst>
              <a:path w="1776568" h="1799471">
                <a:moveTo>
                  <a:pt x="1776568" y="1799470"/>
                </a:moveTo>
                <a:lnTo>
                  <a:pt x="0" y="1799470"/>
                </a:lnTo>
                <a:lnTo>
                  <a:pt x="0" y="0"/>
                </a:lnTo>
                <a:lnTo>
                  <a:pt x="1776568" y="0"/>
                </a:lnTo>
                <a:lnTo>
                  <a:pt x="1776568" y="1799470"/>
                </a:lnTo>
                <a:close/>
              </a:path>
            </a:pathLst>
          </a:custGeom>
          <a:blipFill>
            <a:blip r:embed="rId8">
              <a:extLst>
                <a:ext uri="{96DAC541-7B7A-43D3-8B79-37D633B846F1}">
                  <asvg:svgBlip xmlns:asvg="http://schemas.microsoft.com/office/drawing/2016/SVG/main" xmlns="" r:embed="rId9"/>
                </a:ext>
              </a:extLst>
            </a:blip>
            <a:stretch>
              <a:fillRect/>
            </a:stretch>
          </a:blipFill>
        </p:spPr>
      </p:sp>
      <p:sp>
        <p:nvSpPr>
          <p:cNvPr id="18" name="Rectangle 17"/>
          <p:cNvSpPr/>
          <p:nvPr/>
        </p:nvSpPr>
        <p:spPr>
          <a:xfrm>
            <a:off x="1310702" y="3010168"/>
            <a:ext cx="9222027" cy="6247864"/>
          </a:xfrm>
          <a:prstGeom prst="rect">
            <a:avLst/>
          </a:prstGeom>
        </p:spPr>
        <p:txBody>
          <a:bodyPr wrap="square">
            <a:spAutoFit/>
          </a:bodyPr>
          <a:lstStyle/>
          <a:p>
            <a:pPr algn="just">
              <a:spcAft>
                <a:spcPts val="0"/>
              </a:spcAft>
            </a:pPr>
            <a:r>
              <a:rPr lang="vi-VN" sz="4000">
                <a:latin typeface="Times New Roman" panose="02020603050405020304" pitchFamily="18" charset="0"/>
                <a:ea typeface="Times New Roman" panose="02020603050405020304" pitchFamily="18" charset="0"/>
                <a:cs typeface="Times New Roman" panose="02020603050405020304" pitchFamily="18" charset="0"/>
              </a:rPr>
              <a:t>- Văn bản có bố cục chặt chẽ, rõ ràng.</a:t>
            </a:r>
            <a:endParaRPr lang="en-GB" sz="4000">
              <a:latin typeface="Times New Roman" panose="02020603050405020304" pitchFamily="18" charset="0"/>
              <a:ea typeface="Times New Roman" panose="02020603050405020304" pitchFamily="18" charset="0"/>
            </a:endParaRPr>
          </a:p>
          <a:p>
            <a:pPr algn="just">
              <a:spcAft>
                <a:spcPts val="0"/>
              </a:spcAft>
            </a:pPr>
            <a:r>
              <a:rPr lang="vi-VN" sz="4000">
                <a:latin typeface="Times New Roman" panose="02020603050405020304" pitchFamily="18" charset="0"/>
                <a:ea typeface="Times New Roman" panose="02020603050405020304" pitchFamily="18" charset="0"/>
                <a:cs typeface="Times New Roman" panose="02020603050405020304" pitchFamily="18" charset="0"/>
              </a:rPr>
              <a:t>- Các luận điểm được triển khai với lí lẽ và bằng chứng xác đáng;</a:t>
            </a:r>
            <a:endParaRPr lang="en-GB" sz="4000">
              <a:latin typeface="Times New Roman" panose="02020603050405020304" pitchFamily="18" charset="0"/>
              <a:ea typeface="Times New Roman" panose="02020603050405020304" pitchFamily="18" charset="0"/>
            </a:endParaRPr>
          </a:p>
          <a:p>
            <a:pPr algn="just">
              <a:spcAft>
                <a:spcPts val="0"/>
              </a:spcAft>
            </a:pPr>
            <a:r>
              <a:rPr lang="vi-VN" sz="4000">
                <a:latin typeface="Times New Roman" panose="02020603050405020304" pitchFamily="18" charset="0"/>
                <a:ea typeface="Times New Roman" panose="02020603050405020304" pitchFamily="18" charset="0"/>
                <a:cs typeface="Times New Roman" panose="02020603050405020304" pitchFamily="18" charset="0"/>
              </a:rPr>
              <a:t>- Diễn đạt thuyết phục bởi sự kết hợp hài hòa giữa trí tuệ và cảm xúc.</a:t>
            </a:r>
            <a:endParaRPr lang="en-GB" sz="4000">
              <a:latin typeface="Times New Roman" panose="02020603050405020304" pitchFamily="18" charset="0"/>
              <a:ea typeface="Times New Roman" panose="02020603050405020304" pitchFamily="18" charset="0"/>
            </a:endParaRPr>
          </a:p>
          <a:p>
            <a:pPr algn="just">
              <a:spcAft>
                <a:spcPts val="0"/>
              </a:spcAft>
            </a:pPr>
            <a:r>
              <a:rPr lang="vi-VN" sz="4000">
                <a:latin typeface="Times New Roman" panose="02020603050405020304" pitchFamily="18" charset="0"/>
                <a:ea typeface="Times New Roman" panose="02020603050405020304" pitchFamily="18" charset="0"/>
                <a:cs typeface="Times New Roman" panose="02020603050405020304" pitchFamily="18" charset="0"/>
              </a:rPr>
              <a:t>- Sử dụng câu văn giàu hình ảnh (với nhiều biện pháp tu từ), kết hợp sự đa dạng về kiểu câu.</a:t>
            </a:r>
            <a:endParaRPr lang="en-GB" sz="4000">
              <a:latin typeface="Times New Roman" panose="02020603050405020304" pitchFamily="18" charset="0"/>
              <a:ea typeface="Times New Roman" panose="02020603050405020304" pitchFamily="18" charset="0"/>
            </a:endParaRPr>
          </a:p>
          <a:p>
            <a:pPr algn="just">
              <a:spcAft>
                <a:spcPts val="0"/>
              </a:spcAft>
            </a:pPr>
            <a:r>
              <a:rPr lang="vi-VN" sz="4000">
                <a:latin typeface="Times New Roman" panose="02020603050405020304" pitchFamily="18" charset="0"/>
                <a:ea typeface="Times New Roman" panose="02020603050405020304" pitchFamily="18" charset="0"/>
                <a:cs typeface="Times New Roman" panose="02020603050405020304" pitchFamily="18" charset="0"/>
              </a:rPr>
              <a:t>- Giọng văn phóng khoáng, bay bổng, tràn đầy nhiệt huyết.</a:t>
            </a:r>
            <a:endParaRPr lang="en-GB" sz="4000">
              <a:effectLst/>
              <a:latin typeface="Times New Roman" panose="02020603050405020304" pitchFamily="18" charset="0"/>
              <a:ea typeface="Times New Roman" panose="02020603050405020304" pitchFamily="18" charset="0"/>
            </a:endParaRPr>
          </a:p>
        </p:txBody>
      </p:sp>
      <p:sp>
        <p:nvSpPr>
          <p:cNvPr id="8" name="Rectangle 7"/>
          <p:cNvSpPr/>
          <p:nvPr/>
        </p:nvSpPr>
        <p:spPr>
          <a:xfrm>
            <a:off x="1562100" y="656208"/>
            <a:ext cx="6083717" cy="1323439"/>
          </a:xfrm>
          <a:prstGeom prst="rect">
            <a:avLst/>
          </a:prstGeom>
        </p:spPr>
        <p:txBody>
          <a:bodyPr wrap="none">
            <a:spAutoFit/>
          </a:bodyPr>
          <a:lstStyle/>
          <a:p>
            <a:pPr lvl="0"/>
            <a:r>
              <a:rPr lang="vi-VN" sz="8000" b="1">
                <a:solidFill>
                  <a:prstClr val="black"/>
                </a:solidFill>
                <a:latin typeface="Times New Roman" panose="02020603050405020304" pitchFamily="18" charset="0"/>
                <a:cs typeface="Times New Roman" panose="02020603050405020304" pitchFamily="18" charset="0"/>
              </a:rPr>
              <a:t>1. Nghệ thuật</a:t>
            </a:r>
            <a:endParaRPr lang="en-GB" sz="800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385726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1000"/>
                                        <p:tgtEl>
                                          <p:spTgt spid="2"/>
                                        </p:tgtEl>
                                      </p:cBhvr>
                                    </p:animEffect>
                                    <p:anim calcmode="lin" valueType="num">
                                      <p:cBhvr>
                                        <p:cTn id="25" dur="1000" fill="hold"/>
                                        <p:tgtEl>
                                          <p:spTgt spid="2"/>
                                        </p:tgtEl>
                                        <p:attrNameLst>
                                          <p:attrName>ppt_x</p:attrName>
                                        </p:attrNameLst>
                                      </p:cBhvr>
                                      <p:tavLst>
                                        <p:tav tm="0">
                                          <p:val>
                                            <p:strVal val="#ppt_x"/>
                                          </p:val>
                                        </p:tav>
                                        <p:tav tm="100000">
                                          <p:val>
                                            <p:strVal val="#ppt_x"/>
                                          </p:val>
                                        </p:tav>
                                      </p:tavLst>
                                    </p:anim>
                                    <p:anim calcmode="lin" valueType="num">
                                      <p:cBhvr>
                                        <p:cTn id="2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sp>
        <p:nvSpPr>
          <p:cNvPr id="5" name="Freeform 5"/>
          <p:cNvSpPr/>
          <p:nvPr/>
        </p:nvSpPr>
        <p:spPr>
          <a:xfrm>
            <a:off x="12170200" y="5143500"/>
            <a:ext cx="7015424" cy="6977159"/>
          </a:xfrm>
          <a:custGeom>
            <a:avLst/>
            <a:gdLst/>
            <a:ahLst/>
            <a:cxnLst/>
            <a:rect l="l" t="t" r="r" b="b"/>
            <a:pathLst>
              <a:path w="7015424" h="6977159">
                <a:moveTo>
                  <a:pt x="0" y="0"/>
                </a:moveTo>
                <a:lnTo>
                  <a:pt x="7015424" y="0"/>
                </a:lnTo>
                <a:lnTo>
                  <a:pt x="7015424" y="6977159"/>
                </a:lnTo>
                <a:lnTo>
                  <a:pt x="0" y="6977159"/>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grpSp>
        <p:nvGrpSpPr>
          <p:cNvPr id="6" name="Group 6"/>
          <p:cNvGrpSpPr/>
          <p:nvPr/>
        </p:nvGrpSpPr>
        <p:grpSpPr>
          <a:xfrm>
            <a:off x="2759260" y="906446"/>
            <a:ext cx="5114868" cy="1493854"/>
            <a:chOff x="0" y="0"/>
            <a:chExt cx="1515886" cy="295904"/>
          </a:xfrm>
          <a:scene3d>
            <a:camera prst="orthographicFront">
              <a:rot lat="0" lon="0" rev="0"/>
            </a:camera>
            <a:lightRig rig="contrasting" dir="t">
              <a:rot lat="0" lon="0" rev="1500000"/>
            </a:lightRig>
          </a:scene3d>
        </p:grpSpPr>
        <p:sp>
          <p:nvSpPr>
            <p:cNvPr id="7" name="Freeform 7"/>
            <p:cNvSpPr/>
            <p:nvPr/>
          </p:nvSpPr>
          <p:spPr>
            <a:xfrm>
              <a:off x="0" y="0"/>
              <a:ext cx="1512805" cy="295904"/>
            </a:xfrm>
            <a:custGeom>
              <a:avLst/>
              <a:gdLst/>
              <a:ahLst/>
              <a:cxnLst/>
              <a:rect l="l" t="t" r="r" b="b"/>
              <a:pathLst>
                <a:path w="1512805" h="295904">
                  <a:moveTo>
                    <a:pt x="1306631" y="0"/>
                  </a:moveTo>
                  <a:lnTo>
                    <a:pt x="6054" y="0"/>
                  </a:lnTo>
                  <a:cubicBezTo>
                    <a:pt x="4449" y="0"/>
                    <a:pt x="2909" y="638"/>
                    <a:pt x="1773" y="1773"/>
                  </a:cubicBezTo>
                  <a:cubicBezTo>
                    <a:pt x="638" y="2909"/>
                    <a:pt x="0" y="4449"/>
                    <a:pt x="0" y="6054"/>
                  </a:cubicBezTo>
                  <a:lnTo>
                    <a:pt x="0" y="289850"/>
                  </a:lnTo>
                  <a:cubicBezTo>
                    <a:pt x="0" y="291456"/>
                    <a:pt x="638" y="292996"/>
                    <a:pt x="1773" y="294131"/>
                  </a:cubicBezTo>
                  <a:cubicBezTo>
                    <a:pt x="2909" y="295267"/>
                    <a:pt x="4449" y="295904"/>
                    <a:pt x="6054" y="295904"/>
                  </a:cubicBezTo>
                  <a:lnTo>
                    <a:pt x="1306631" y="295904"/>
                  </a:lnTo>
                  <a:cubicBezTo>
                    <a:pt x="1310566" y="295904"/>
                    <a:pt x="1314400" y="294657"/>
                    <a:pt x="1317580" y="292341"/>
                  </a:cubicBezTo>
                  <a:lnTo>
                    <a:pt x="1510991" y="151516"/>
                  </a:lnTo>
                  <a:cubicBezTo>
                    <a:pt x="1512131" y="150686"/>
                    <a:pt x="1512805" y="149362"/>
                    <a:pt x="1512805" y="147952"/>
                  </a:cubicBezTo>
                  <a:cubicBezTo>
                    <a:pt x="1512805" y="146543"/>
                    <a:pt x="1512131" y="145218"/>
                    <a:pt x="1510991" y="144388"/>
                  </a:cubicBezTo>
                  <a:lnTo>
                    <a:pt x="1317580" y="3564"/>
                  </a:lnTo>
                  <a:cubicBezTo>
                    <a:pt x="1314400" y="1248"/>
                    <a:pt x="1310566" y="0"/>
                    <a:pt x="1306631" y="0"/>
                  </a:cubicBezTo>
                  <a:close/>
                </a:path>
              </a:pathLst>
            </a:custGeom>
            <a:solidFill>
              <a:srgbClr val="F5D5D1"/>
            </a:solidFill>
            <a:ln w="28575" cap="sq">
              <a:noFill/>
              <a:prstDash val="solid"/>
              <a:miter/>
            </a:ln>
            <a:effectLst>
              <a:outerShdw blurRad="149987" dist="250190" dir="8460000" algn="ctr">
                <a:srgbClr val="000000">
                  <a:alpha val="28000"/>
                </a:srgbClr>
              </a:outerShdw>
            </a:effectLst>
            <a:sp3d prstMaterial="metal">
              <a:bevelT w="88900" h="88900"/>
            </a:sp3d>
          </p:spPr>
        </p:sp>
        <p:sp>
          <p:nvSpPr>
            <p:cNvPr id="8" name="TextBox 8"/>
            <p:cNvSpPr txBox="1"/>
            <p:nvPr/>
          </p:nvSpPr>
          <p:spPr>
            <a:xfrm>
              <a:off x="0" y="38100"/>
              <a:ext cx="1401586" cy="257804"/>
            </a:xfrm>
            <a:prstGeom prst="rect">
              <a:avLst/>
            </a:prstGeom>
            <a:ln>
              <a:noFill/>
            </a:ln>
            <a:effectLst>
              <a:outerShdw blurRad="149987" dist="250190" dir="8460000" algn="ctr">
                <a:srgbClr val="000000">
                  <a:alpha val="28000"/>
                </a:srgbClr>
              </a:outerShdw>
            </a:effectLst>
            <a:sp3d prstMaterial="metal">
              <a:bevelT w="88900" h="88900"/>
            </a:sp3d>
          </p:spPr>
          <p:txBody>
            <a:bodyPr lIns="127000" tIns="127000" rIns="127000" bIns="127000" rtlCol="0" anchor="ctr"/>
            <a:lstStyle/>
            <a:p>
              <a:endParaRPr lang="en-GB" sz="2800">
                <a:latin typeface="Times New Roman" panose="02020603050405020304" pitchFamily="18" charset="0"/>
                <a:cs typeface="Times New Roman" panose="02020603050405020304" pitchFamily="18" charset="0"/>
              </a:endParaRPr>
            </a:p>
          </p:txBody>
        </p:sp>
      </p:grpSp>
      <p:sp>
        <p:nvSpPr>
          <p:cNvPr id="12" name="Freeform 12"/>
          <p:cNvSpPr/>
          <p:nvPr/>
        </p:nvSpPr>
        <p:spPr>
          <a:xfrm>
            <a:off x="8123564" y="428288"/>
            <a:ext cx="834814" cy="830261"/>
          </a:xfrm>
          <a:custGeom>
            <a:avLst/>
            <a:gdLst/>
            <a:ahLst/>
            <a:cxnLst/>
            <a:rect l="l" t="t" r="r" b="b"/>
            <a:pathLst>
              <a:path w="834814" h="830261">
                <a:moveTo>
                  <a:pt x="0" y="0"/>
                </a:moveTo>
                <a:lnTo>
                  <a:pt x="834814" y="0"/>
                </a:lnTo>
                <a:lnTo>
                  <a:pt x="834814" y="830261"/>
                </a:lnTo>
                <a:lnTo>
                  <a:pt x="0" y="830261"/>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13" name="Freeform 13"/>
          <p:cNvSpPr/>
          <p:nvPr/>
        </p:nvSpPr>
        <p:spPr>
          <a:xfrm>
            <a:off x="10602413" y="9535160"/>
            <a:ext cx="1267887" cy="1260971"/>
          </a:xfrm>
          <a:custGeom>
            <a:avLst/>
            <a:gdLst/>
            <a:ahLst/>
            <a:cxnLst/>
            <a:rect l="l" t="t" r="r" b="b"/>
            <a:pathLst>
              <a:path w="1267887" h="1260971">
                <a:moveTo>
                  <a:pt x="0" y="0"/>
                </a:moveTo>
                <a:lnTo>
                  <a:pt x="1267887" y="0"/>
                </a:lnTo>
                <a:lnTo>
                  <a:pt x="1267887" y="1260971"/>
                </a:lnTo>
                <a:lnTo>
                  <a:pt x="0" y="1260971"/>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14" name="Freeform 14"/>
          <p:cNvSpPr/>
          <p:nvPr/>
        </p:nvSpPr>
        <p:spPr>
          <a:xfrm>
            <a:off x="13864695" y="-774627"/>
            <a:ext cx="1813217" cy="1803327"/>
          </a:xfrm>
          <a:custGeom>
            <a:avLst/>
            <a:gdLst/>
            <a:ahLst/>
            <a:cxnLst/>
            <a:rect l="l" t="t" r="r" b="b"/>
            <a:pathLst>
              <a:path w="1813217" h="1803327">
                <a:moveTo>
                  <a:pt x="0" y="0"/>
                </a:moveTo>
                <a:lnTo>
                  <a:pt x="1813217" y="0"/>
                </a:lnTo>
                <a:lnTo>
                  <a:pt x="1813217" y="1803327"/>
                </a:lnTo>
                <a:lnTo>
                  <a:pt x="0" y="1803327"/>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sp>
        <p:nvSpPr>
          <p:cNvPr id="15" name="Freeform 15"/>
          <p:cNvSpPr/>
          <p:nvPr/>
        </p:nvSpPr>
        <p:spPr>
          <a:xfrm>
            <a:off x="15454495" y="2597149"/>
            <a:ext cx="2176458" cy="2164586"/>
          </a:xfrm>
          <a:custGeom>
            <a:avLst/>
            <a:gdLst/>
            <a:ahLst/>
            <a:cxnLst/>
            <a:rect l="l" t="t" r="r" b="b"/>
            <a:pathLst>
              <a:path w="2176458" h="2164586">
                <a:moveTo>
                  <a:pt x="0" y="0"/>
                </a:moveTo>
                <a:lnTo>
                  <a:pt x="2176458" y="0"/>
                </a:lnTo>
                <a:lnTo>
                  <a:pt x="2176458" y="2164586"/>
                </a:lnTo>
                <a:lnTo>
                  <a:pt x="0" y="2164586"/>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sp>
        <p:nvSpPr>
          <p:cNvPr id="16" name="Freeform 16"/>
          <p:cNvSpPr/>
          <p:nvPr/>
        </p:nvSpPr>
        <p:spPr>
          <a:xfrm>
            <a:off x="-781943" y="7242514"/>
            <a:ext cx="2026841" cy="2015786"/>
          </a:xfrm>
          <a:custGeom>
            <a:avLst/>
            <a:gdLst/>
            <a:ahLst/>
            <a:cxnLst/>
            <a:rect l="l" t="t" r="r" b="b"/>
            <a:pathLst>
              <a:path w="2026841" h="2015786">
                <a:moveTo>
                  <a:pt x="0" y="0"/>
                </a:moveTo>
                <a:lnTo>
                  <a:pt x="2026841" y="0"/>
                </a:lnTo>
                <a:lnTo>
                  <a:pt x="2026841" y="2015786"/>
                </a:lnTo>
                <a:lnTo>
                  <a:pt x="0" y="2015786"/>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7" name="Freeform 17"/>
          <p:cNvSpPr/>
          <p:nvPr/>
        </p:nvSpPr>
        <p:spPr>
          <a:xfrm>
            <a:off x="-781943" y="-973021"/>
            <a:ext cx="3063328" cy="3046619"/>
          </a:xfrm>
          <a:custGeom>
            <a:avLst/>
            <a:gdLst/>
            <a:ahLst/>
            <a:cxnLst/>
            <a:rect l="l" t="t" r="r" b="b"/>
            <a:pathLst>
              <a:path w="3063328" h="3046619">
                <a:moveTo>
                  <a:pt x="0" y="0"/>
                </a:moveTo>
                <a:lnTo>
                  <a:pt x="3063329" y="0"/>
                </a:lnTo>
                <a:lnTo>
                  <a:pt x="3063329" y="3046619"/>
                </a:lnTo>
                <a:lnTo>
                  <a:pt x="0" y="3046619"/>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sp>
      <p:sp>
        <p:nvSpPr>
          <p:cNvPr id="18" name="Freeform 18"/>
          <p:cNvSpPr/>
          <p:nvPr/>
        </p:nvSpPr>
        <p:spPr>
          <a:xfrm>
            <a:off x="16176784" y="893746"/>
            <a:ext cx="1328887" cy="1321638"/>
          </a:xfrm>
          <a:custGeom>
            <a:avLst/>
            <a:gdLst/>
            <a:ahLst/>
            <a:cxnLst/>
            <a:rect l="l" t="t" r="r" b="b"/>
            <a:pathLst>
              <a:path w="1328887" h="1321638">
                <a:moveTo>
                  <a:pt x="0" y="0"/>
                </a:moveTo>
                <a:lnTo>
                  <a:pt x="1328886" y="0"/>
                </a:lnTo>
                <a:lnTo>
                  <a:pt x="1328886" y="1321638"/>
                </a:lnTo>
                <a:lnTo>
                  <a:pt x="0" y="1321638"/>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19" name="Freeform 19"/>
          <p:cNvSpPr/>
          <p:nvPr/>
        </p:nvSpPr>
        <p:spPr>
          <a:xfrm>
            <a:off x="4166768" y="9012048"/>
            <a:ext cx="1437955" cy="1430111"/>
          </a:xfrm>
          <a:custGeom>
            <a:avLst/>
            <a:gdLst/>
            <a:ahLst/>
            <a:cxnLst/>
            <a:rect l="l" t="t" r="r" b="b"/>
            <a:pathLst>
              <a:path w="1437955" h="1430111">
                <a:moveTo>
                  <a:pt x="0" y="0"/>
                </a:moveTo>
                <a:lnTo>
                  <a:pt x="1437955" y="0"/>
                </a:lnTo>
                <a:lnTo>
                  <a:pt x="1437955" y="1430111"/>
                </a:lnTo>
                <a:lnTo>
                  <a:pt x="0" y="1430111"/>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21" name="Freeform 21"/>
          <p:cNvSpPr/>
          <p:nvPr/>
        </p:nvSpPr>
        <p:spPr>
          <a:xfrm>
            <a:off x="977647" y="3266033"/>
            <a:ext cx="11163524" cy="3630067"/>
          </a:xfrm>
          <a:custGeom>
            <a:avLst/>
            <a:gdLst/>
            <a:ahLst/>
            <a:cxnLst/>
            <a:rect l="l" t="t" r="r" b="b"/>
            <a:pathLst>
              <a:path w="3308518" h="781563">
                <a:moveTo>
                  <a:pt x="2774" y="0"/>
                </a:moveTo>
                <a:lnTo>
                  <a:pt x="3305744" y="0"/>
                </a:lnTo>
                <a:cubicBezTo>
                  <a:pt x="3307276" y="0"/>
                  <a:pt x="3308518" y="1242"/>
                  <a:pt x="3308518" y="2774"/>
                </a:cubicBezTo>
                <a:lnTo>
                  <a:pt x="3308518" y="778789"/>
                </a:lnTo>
                <a:cubicBezTo>
                  <a:pt x="3308518" y="779525"/>
                  <a:pt x="3308226" y="780231"/>
                  <a:pt x="3307705" y="780751"/>
                </a:cubicBezTo>
                <a:cubicBezTo>
                  <a:pt x="3307185" y="781271"/>
                  <a:pt x="3306480" y="781563"/>
                  <a:pt x="3305744" y="781563"/>
                </a:cubicBezTo>
                <a:lnTo>
                  <a:pt x="2774" y="781563"/>
                </a:lnTo>
                <a:cubicBezTo>
                  <a:pt x="1242" y="781563"/>
                  <a:pt x="0" y="780322"/>
                  <a:pt x="0" y="778789"/>
                </a:cubicBezTo>
                <a:lnTo>
                  <a:pt x="0" y="2774"/>
                </a:lnTo>
                <a:cubicBezTo>
                  <a:pt x="0" y="1242"/>
                  <a:pt x="1242" y="0"/>
                  <a:pt x="2774" y="0"/>
                </a:cubicBezTo>
                <a:close/>
              </a:path>
            </a:pathLst>
          </a:custGeom>
          <a:solidFill>
            <a:srgbClr val="F5E1B5"/>
          </a:solidFill>
          <a:ln w="28575" cap="sq">
            <a:noFill/>
            <a:prstDash val="solid"/>
            <a:miter/>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p>
      <p:sp>
        <p:nvSpPr>
          <p:cNvPr id="26" name="Freeform 26"/>
          <p:cNvSpPr/>
          <p:nvPr/>
        </p:nvSpPr>
        <p:spPr>
          <a:xfrm>
            <a:off x="14020611" y="5422788"/>
            <a:ext cx="5044226" cy="5373343"/>
          </a:xfrm>
          <a:custGeom>
            <a:avLst/>
            <a:gdLst/>
            <a:ahLst/>
            <a:cxnLst/>
            <a:rect l="l" t="t" r="r" b="b"/>
            <a:pathLst>
              <a:path w="5044226" h="5373343">
                <a:moveTo>
                  <a:pt x="0" y="0"/>
                </a:moveTo>
                <a:lnTo>
                  <a:pt x="5044226" y="0"/>
                </a:lnTo>
                <a:lnTo>
                  <a:pt x="5044226" y="5373343"/>
                </a:lnTo>
                <a:lnTo>
                  <a:pt x="0" y="5373343"/>
                </a:lnTo>
                <a:lnTo>
                  <a:pt x="0" y="0"/>
                </a:lnTo>
                <a:close/>
              </a:path>
            </a:pathLst>
          </a:custGeom>
          <a:blipFill>
            <a:blip r:embed="rId16"/>
            <a:stretch>
              <a:fillRect/>
            </a:stretch>
          </a:blipFill>
        </p:spPr>
      </p:sp>
      <p:sp>
        <p:nvSpPr>
          <p:cNvPr id="2" name="Rectangle 1"/>
          <p:cNvSpPr/>
          <p:nvPr/>
        </p:nvSpPr>
        <p:spPr>
          <a:xfrm>
            <a:off x="2932966" y="1028700"/>
            <a:ext cx="4349268" cy="1107996"/>
          </a:xfrm>
          <a:prstGeom prst="rect">
            <a:avLst/>
          </a:prstGeom>
        </p:spPr>
        <p:txBody>
          <a:bodyPr wrap="none">
            <a:spAutoFit/>
          </a:bodyPr>
          <a:lstStyle/>
          <a:p>
            <a:pPr lvl="0"/>
            <a:r>
              <a:rPr lang="vi-VN" sz="6600" b="1">
                <a:solidFill>
                  <a:prstClr val="black"/>
                </a:solidFill>
                <a:latin typeface="Times New Roman" panose="02020603050405020304" pitchFamily="18" charset="0"/>
                <a:cs typeface="Times New Roman" panose="02020603050405020304" pitchFamily="18" charset="0"/>
              </a:rPr>
              <a:t>2. Nội dung</a:t>
            </a:r>
            <a:endParaRPr lang="en-GB" sz="6600">
              <a:solidFill>
                <a:prstClr val="black"/>
              </a:solidFill>
              <a:latin typeface="Times New Roman" panose="02020603050405020304" pitchFamily="18" charset="0"/>
              <a:cs typeface="Times New Roman" panose="02020603050405020304" pitchFamily="18" charset="0"/>
            </a:endParaRPr>
          </a:p>
        </p:txBody>
      </p:sp>
      <p:sp>
        <p:nvSpPr>
          <p:cNvPr id="3" name="Rectangle 2"/>
          <p:cNvSpPr/>
          <p:nvPr/>
        </p:nvSpPr>
        <p:spPr>
          <a:xfrm>
            <a:off x="1369538" y="3679442"/>
            <a:ext cx="10289062" cy="2800767"/>
          </a:xfrm>
          <a:prstGeom prst="rect">
            <a:avLst/>
          </a:prstGeom>
        </p:spPr>
        <p:txBody>
          <a:bodyPr wrap="square">
            <a:spAutoFit/>
          </a:bodyPr>
          <a:lstStyle/>
          <a:p>
            <a:pPr lvl="0" algn="just"/>
            <a:r>
              <a:rPr lang="vi-VN" sz="4400">
                <a:solidFill>
                  <a:prstClr val="black"/>
                </a:solidFill>
                <a:latin typeface="Times New Roman" panose="02020603050405020304" pitchFamily="18" charset="0"/>
                <a:cs typeface="Times New Roman" panose="02020603050405020304" pitchFamily="18" charset="0"/>
              </a:rPr>
              <a:t>- Văn bản đã khẳng định một cách thuyết phục ý nghĩa, sức mạnh của khoa học; </a:t>
            </a:r>
            <a:endParaRPr lang="en-GB" sz="4400">
              <a:solidFill>
                <a:prstClr val="black"/>
              </a:solidFill>
              <a:latin typeface="Times New Roman" panose="02020603050405020304" pitchFamily="18" charset="0"/>
              <a:cs typeface="Times New Roman" panose="02020603050405020304" pitchFamily="18" charset="0"/>
            </a:endParaRPr>
          </a:p>
          <a:p>
            <a:pPr lvl="0" algn="just"/>
            <a:r>
              <a:rPr lang="vi-VN" sz="4400">
                <a:solidFill>
                  <a:prstClr val="black"/>
                </a:solidFill>
                <a:latin typeface="Times New Roman" panose="02020603050405020304" pitchFamily="18" charset="0"/>
                <a:cs typeface="Times New Roman" panose="02020603050405020304" pitchFamily="18" charset="0"/>
              </a:rPr>
              <a:t>- Thể hiện thái độ trân trọng của tác giả đối với khoa học và những người làm khoa học</a:t>
            </a:r>
            <a:endParaRPr lang="en-GB" sz="44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99250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arn(inVertical)">
                                      <p:cBhvr>
                                        <p:cTn id="19" dur="500"/>
                                        <p:tgtEl>
                                          <p:spTgt spid="3"/>
                                        </p:tgtEl>
                                      </p:cBhvr>
                                    </p:animEffect>
                                  </p:childTnLst>
                                </p:cTn>
                              </p:par>
                              <p:par>
                                <p:cTn id="20" presetID="16" presetClass="entr" presetSubtype="21" fill="hold"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barn(inVertical)">
                                      <p:cBhvr>
                                        <p:cTn id="2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sp>
        <p:nvSpPr>
          <p:cNvPr id="2" name="Freeform 2"/>
          <p:cNvSpPr/>
          <p:nvPr/>
        </p:nvSpPr>
        <p:spPr>
          <a:xfrm>
            <a:off x="3351317" y="6251731"/>
            <a:ext cx="4858476" cy="4948447"/>
          </a:xfrm>
          <a:custGeom>
            <a:avLst/>
            <a:gdLst/>
            <a:ahLst/>
            <a:cxnLst/>
            <a:rect l="l" t="t" r="r" b="b"/>
            <a:pathLst>
              <a:path w="4858476" h="4948447">
                <a:moveTo>
                  <a:pt x="0" y="0"/>
                </a:moveTo>
                <a:lnTo>
                  <a:pt x="4858475" y="0"/>
                </a:lnTo>
                <a:lnTo>
                  <a:pt x="4858475" y="4948447"/>
                </a:lnTo>
                <a:lnTo>
                  <a:pt x="0" y="4948447"/>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a:off x="12233673" y="-2184742"/>
            <a:ext cx="4118018" cy="4194277"/>
          </a:xfrm>
          <a:custGeom>
            <a:avLst/>
            <a:gdLst/>
            <a:ahLst/>
            <a:cxnLst/>
            <a:rect l="l" t="t" r="r" b="b"/>
            <a:pathLst>
              <a:path w="4118018" h="4194277">
                <a:moveTo>
                  <a:pt x="0" y="0"/>
                </a:moveTo>
                <a:lnTo>
                  <a:pt x="4118018" y="0"/>
                </a:lnTo>
                <a:lnTo>
                  <a:pt x="4118018" y="4194277"/>
                </a:lnTo>
                <a:lnTo>
                  <a:pt x="0" y="4194277"/>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4" name="Freeform 4"/>
          <p:cNvSpPr/>
          <p:nvPr/>
        </p:nvSpPr>
        <p:spPr>
          <a:xfrm>
            <a:off x="-1661370" y="-939164"/>
            <a:ext cx="4875167" cy="5267862"/>
          </a:xfrm>
          <a:custGeom>
            <a:avLst/>
            <a:gdLst/>
            <a:ahLst/>
            <a:cxnLst/>
            <a:rect l="l" t="t" r="r" b="b"/>
            <a:pathLst>
              <a:path w="4875167" h="5267862">
                <a:moveTo>
                  <a:pt x="0" y="0"/>
                </a:moveTo>
                <a:lnTo>
                  <a:pt x="4875167" y="0"/>
                </a:lnTo>
                <a:lnTo>
                  <a:pt x="4875167" y="5267862"/>
                </a:lnTo>
                <a:lnTo>
                  <a:pt x="0" y="5267862"/>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11" name="TextBox 11"/>
          <p:cNvSpPr txBox="1"/>
          <p:nvPr/>
        </p:nvSpPr>
        <p:spPr>
          <a:xfrm>
            <a:off x="3616422" y="2657235"/>
            <a:ext cx="13139596" cy="3539430"/>
          </a:xfrm>
          <a:prstGeom prst="rect">
            <a:avLst/>
          </a:prstGeom>
        </p:spPr>
        <p:txBody>
          <a:bodyPr lIns="0" tIns="0" rIns="0" bIns="0" rtlCol="0" anchor="t">
            <a:spAutoFit/>
          </a:bodyPr>
          <a:lstStyle/>
          <a:p>
            <a:pPr algn="ctr"/>
            <a:r>
              <a:rPr lang="pt-BR" sz="11500" b="1">
                <a:latin typeface="SVN-Ziclets" panose="02000603000000000000" pitchFamily="2" charset="0"/>
                <a:cs typeface="Times New Roman" panose="02020603050405020304" pitchFamily="18" charset="0"/>
              </a:rPr>
              <a:t>HOẠT ĐỘNG </a:t>
            </a:r>
            <a:r>
              <a:rPr lang="pt-BR" sz="11500" b="1" smtClean="0">
                <a:latin typeface="SVN-Ziclets" panose="02000603000000000000" pitchFamily="2" charset="0"/>
                <a:cs typeface="Times New Roman" panose="02020603050405020304" pitchFamily="18" charset="0"/>
              </a:rPr>
              <a:t>3</a:t>
            </a:r>
            <a:endParaRPr lang="vi-VN" sz="11500" b="1" smtClean="0">
              <a:latin typeface="Times New Roman" panose="02020603050405020304" pitchFamily="18" charset="0"/>
              <a:cs typeface="Times New Roman" panose="02020603050405020304" pitchFamily="18" charset="0"/>
            </a:endParaRPr>
          </a:p>
          <a:p>
            <a:pPr algn="ctr"/>
            <a:r>
              <a:rPr lang="pt-BR" sz="11500" b="1" smtClean="0">
                <a:latin typeface="SVN-Ziclets" panose="02000603000000000000" pitchFamily="2" charset="0"/>
                <a:cs typeface="Times New Roman" panose="02020603050405020304" pitchFamily="18" charset="0"/>
              </a:rPr>
              <a:t> </a:t>
            </a:r>
            <a:r>
              <a:rPr lang="pt-BR" sz="11500" b="1">
                <a:latin typeface="SVN-Ziclets" panose="02000603000000000000" pitchFamily="2" charset="0"/>
                <a:cs typeface="Times New Roman" panose="02020603050405020304" pitchFamily="18" charset="0"/>
              </a:rPr>
              <a:t>LUYỆN TẬP</a:t>
            </a:r>
            <a:endParaRPr lang="en-GB" sz="11500">
              <a:solidFill>
                <a:prstClr val="black"/>
              </a:solidFill>
              <a:latin typeface="SVN-Ziclets" panose="02000603000000000000" pitchFamily="2" charset="0"/>
              <a:cs typeface="Times New Roman" panose="02020603050405020304" pitchFamily="18" charset="0"/>
            </a:endParaRPr>
          </a:p>
        </p:txBody>
      </p:sp>
      <p:sp>
        <p:nvSpPr>
          <p:cNvPr id="12" name="Freeform 12"/>
          <p:cNvSpPr/>
          <p:nvPr/>
        </p:nvSpPr>
        <p:spPr>
          <a:xfrm>
            <a:off x="13634104" y="5896215"/>
            <a:ext cx="8236035" cy="8342209"/>
          </a:xfrm>
          <a:custGeom>
            <a:avLst/>
            <a:gdLst/>
            <a:ahLst/>
            <a:cxnLst/>
            <a:rect l="l" t="t" r="r" b="b"/>
            <a:pathLst>
              <a:path w="8236035" h="8342209">
                <a:moveTo>
                  <a:pt x="0" y="0"/>
                </a:moveTo>
                <a:lnTo>
                  <a:pt x="8236035" y="0"/>
                </a:lnTo>
                <a:lnTo>
                  <a:pt x="8236035" y="8342209"/>
                </a:lnTo>
                <a:lnTo>
                  <a:pt x="0" y="8342209"/>
                </a:lnTo>
                <a:lnTo>
                  <a:pt x="0" y="0"/>
                </a:lnTo>
                <a:close/>
              </a:path>
            </a:pathLst>
          </a:custGeom>
          <a:blipFill>
            <a:blip r:embed="rId8">
              <a:extLst>
                <a:ext uri="{96DAC541-7B7A-43D3-8B79-37D633B846F1}">
                  <asvg:svgBlip xmlns:asvg="http://schemas.microsoft.com/office/drawing/2016/SVG/main" xmlns="" r:embed="rId21"/>
                </a:ext>
              </a:extLst>
            </a:blip>
            <a:stretch>
              <a:fillRect/>
            </a:stretch>
          </a:blipFill>
        </p:spPr>
      </p:sp>
      <p:sp>
        <p:nvSpPr>
          <p:cNvPr id="14" name="Freeform 14"/>
          <p:cNvSpPr/>
          <p:nvPr/>
        </p:nvSpPr>
        <p:spPr>
          <a:xfrm>
            <a:off x="-533995" y="7162429"/>
            <a:ext cx="1821886" cy="1811948"/>
          </a:xfrm>
          <a:custGeom>
            <a:avLst/>
            <a:gdLst/>
            <a:ahLst/>
            <a:cxnLst/>
            <a:rect l="l" t="t" r="r" b="b"/>
            <a:pathLst>
              <a:path w="1821886" h="1811948">
                <a:moveTo>
                  <a:pt x="0" y="0"/>
                </a:moveTo>
                <a:lnTo>
                  <a:pt x="1821886" y="0"/>
                </a:lnTo>
                <a:lnTo>
                  <a:pt x="1821886" y="1811948"/>
                </a:lnTo>
                <a:lnTo>
                  <a:pt x="0" y="1811948"/>
                </a:lnTo>
                <a:lnTo>
                  <a:pt x="0" y="0"/>
                </a:lnTo>
                <a:close/>
              </a:path>
            </a:pathLst>
          </a:custGeom>
          <a:blipFill>
            <a:blip r:embed="rId22">
              <a:extLst>
                <a:ext uri="{96DAC541-7B7A-43D3-8B79-37D633B846F1}">
                  <asvg:svgBlip xmlns:asvg="http://schemas.microsoft.com/office/drawing/2016/SVG/main" xmlns="" r:embed="rId23"/>
                </a:ext>
              </a:extLst>
            </a:blip>
            <a:stretch>
              <a:fillRect/>
            </a:stretch>
          </a:blipFill>
        </p:spPr>
      </p:sp>
      <p:sp>
        <p:nvSpPr>
          <p:cNvPr id="15" name="Freeform 15"/>
          <p:cNvSpPr/>
          <p:nvPr/>
        </p:nvSpPr>
        <p:spPr>
          <a:xfrm>
            <a:off x="8896358" y="726708"/>
            <a:ext cx="1289862" cy="1282826"/>
          </a:xfrm>
          <a:custGeom>
            <a:avLst/>
            <a:gdLst/>
            <a:ahLst/>
            <a:cxnLst/>
            <a:rect l="l" t="t" r="r" b="b"/>
            <a:pathLst>
              <a:path w="1289862" h="1282826">
                <a:moveTo>
                  <a:pt x="0" y="0"/>
                </a:moveTo>
                <a:lnTo>
                  <a:pt x="1289862" y="0"/>
                </a:lnTo>
                <a:lnTo>
                  <a:pt x="1289862" y="1282827"/>
                </a:lnTo>
                <a:lnTo>
                  <a:pt x="0" y="1282827"/>
                </a:lnTo>
                <a:lnTo>
                  <a:pt x="0" y="0"/>
                </a:lnTo>
                <a:close/>
              </a:path>
            </a:pathLst>
          </a:custGeom>
          <a:blipFill>
            <a:blip r:embed="rId24">
              <a:extLst>
                <a:ext uri="{96DAC541-7B7A-43D3-8B79-37D633B846F1}">
                  <asvg:svgBlip xmlns:asvg="http://schemas.microsoft.com/office/drawing/2016/SVG/main" xmlns="" r:embed="rId25"/>
                </a:ext>
              </a:extLst>
            </a:blip>
            <a:stretch>
              <a:fillRect/>
            </a:stretch>
          </a:blipFill>
        </p:spPr>
      </p:sp>
      <p:sp>
        <p:nvSpPr>
          <p:cNvPr id="16" name="Freeform 16"/>
          <p:cNvSpPr/>
          <p:nvPr/>
        </p:nvSpPr>
        <p:spPr>
          <a:xfrm>
            <a:off x="16915306" y="2461173"/>
            <a:ext cx="1673631" cy="1664502"/>
          </a:xfrm>
          <a:custGeom>
            <a:avLst/>
            <a:gdLst/>
            <a:ahLst/>
            <a:cxnLst/>
            <a:rect l="l" t="t" r="r" b="b"/>
            <a:pathLst>
              <a:path w="1673631" h="1664502">
                <a:moveTo>
                  <a:pt x="0" y="0"/>
                </a:moveTo>
                <a:lnTo>
                  <a:pt x="1673631" y="0"/>
                </a:lnTo>
                <a:lnTo>
                  <a:pt x="1673631" y="1664502"/>
                </a:lnTo>
                <a:lnTo>
                  <a:pt x="0" y="1664502"/>
                </a:lnTo>
                <a:lnTo>
                  <a:pt x="0" y="0"/>
                </a:lnTo>
                <a:close/>
              </a:path>
            </a:pathLst>
          </a:custGeom>
          <a:blipFill>
            <a:blip r:embed="rId26">
              <a:extLst>
                <a:ext uri="{96DAC541-7B7A-43D3-8B79-37D633B846F1}">
                  <asvg:svgBlip xmlns:asvg="http://schemas.microsoft.com/office/drawing/2016/SVG/main" xmlns="" r:embed="rId27"/>
                </a:ext>
              </a:extLst>
            </a:blip>
            <a:stretch>
              <a:fillRect/>
            </a:stretch>
          </a:blipFill>
        </p:spPr>
      </p:sp>
      <p:sp>
        <p:nvSpPr>
          <p:cNvPr id="17" name="Freeform 17"/>
          <p:cNvSpPr/>
          <p:nvPr/>
        </p:nvSpPr>
        <p:spPr>
          <a:xfrm>
            <a:off x="10820232" y="8068403"/>
            <a:ext cx="1108473" cy="1102427"/>
          </a:xfrm>
          <a:custGeom>
            <a:avLst/>
            <a:gdLst/>
            <a:ahLst/>
            <a:cxnLst/>
            <a:rect l="l" t="t" r="r" b="b"/>
            <a:pathLst>
              <a:path w="1108473" h="1102427">
                <a:moveTo>
                  <a:pt x="0" y="0"/>
                </a:moveTo>
                <a:lnTo>
                  <a:pt x="1108473" y="0"/>
                </a:lnTo>
                <a:lnTo>
                  <a:pt x="1108473" y="1102427"/>
                </a:lnTo>
                <a:lnTo>
                  <a:pt x="0" y="1102427"/>
                </a:lnTo>
                <a:lnTo>
                  <a:pt x="0" y="0"/>
                </a:lnTo>
                <a:close/>
              </a:path>
            </a:pathLst>
          </a:custGeom>
          <a:blipFill>
            <a:blip r:embed="rId28">
              <a:extLst>
                <a:ext uri="{96DAC541-7B7A-43D3-8B79-37D633B846F1}">
                  <asvg:svgBlip xmlns:asvg="http://schemas.microsoft.com/office/drawing/2016/SVG/main" xmlns="" r:embed="rId29"/>
                </a:ext>
              </a:extLst>
            </a:blip>
            <a:stretch>
              <a:fillRect/>
            </a:stretch>
          </a:blipFill>
        </p:spPr>
      </p:sp>
      <p:pic>
        <p:nvPicPr>
          <p:cNvPr id="5" name="Picture 4"/>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4311451" y="1953122"/>
            <a:ext cx="11506200" cy="4345105"/>
          </a:xfrm>
          <a:prstGeom prst="rect">
            <a:avLst/>
          </a:prstGeom>
        </p:spPr>
      </p:pic>
    </p:spTree>
    <p:extLst>
      <p:ext uri="{BB962C8B-B14F-4D97-AF65-F5344CB8AC3E}">
        <p14:creationId xmlns:p14="http://schemas.microsoft.com/office/powerpoint/2010/main" val="567861673"/>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sp>
        <p:nvSpPr>
          <p:cNvPr id="5" name="Freeform 5"/>
          <p:cNvSpPr/>
          <p:nvPr/>
        </p:nvSpPr>
        <p:spPr>
          <a:xfrm>
            <a:off x="12170200" y="5143500"/>
            <a:ext cx="7015424" cy="6977159"/>
          </a:xfrm>
          <a:custGeom>
            <a:avLst/>
            <a:gdLst/>
            <a:ahLst/>
            <a:cxnLst/>
            <a:rect l="l" t="t" r="r" b="b"/>
            <a:pathLst>
              <a:path w="7015424" h="6977159">
                <a:moveTo>
                  <a:pt x="0" y="0"/>
                </a:moveTo>
                <a:lnTo>
                  <a:pt x="7015424" y="0"/>
                </a:lnTo>
                <a:lnTo>
                  <a:pt x="7015424" y="6977159"/>
                </a:lnTo>
                <a:lnTo>
                  <a:pt x="0" y="6977159"/>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3" name="Freeform 13"/>
          <p:cNvSpPr/>
          <p:nvPr/>
        </p:nvSpPr>
        <p:spPr>
          <a:xfrm>
            <a:off x="10602413" y="9535160"/>
            <a:ext cx="1267887" cy="1260971"/>
          </a:xfrm>
          <a:custGeom>
            <a:avLst/>
            <a:gdLst/>
            <a:ahLst/>
            <a:cxnLst/>
            <a:rect l="l" t="t" r="r" b="b"/>
            <a:pathLst>
              <a:path w="1267887" h="1260971">
                <a:moveTo>
                  <a:pt x="0" y="0"/>
                </a:moveTo>
                <a:lnTo>
                  <a:pt x="1267887" y="0"/>
                </a:lnTo>
                <a:lnTo>
                  <a:pt x="1267887" y="1260971"/>
                </a:lnTo>
                <a:lnTo>
                  <a:pt x="0" y="1260971"/>
                </a:lnTo>
                <a:lnTo>
                  <a:pt x="0" y="0"/>
                </a:lnTo>
                <a:close/>
              </a:path>
            </a:pathLst>
          </a:custGeom>
          <a:blipFill>
            <a:blip r:embed="rId4">
              <a:extLst>
                <a:ext uri="{96DAC541-7B7A-43D3-8B79-37D633B846F1}">
                  <asvg:svgBlip xmlns:asvg="http://schemas.microsoft.com/office/drawing/2016/SVG/main" xmlns="" r:embed="rId7"/>
                </a:ext>
              </a:extLst>
            </a:blip>
            <a:stretch>
              <a:fillRect/>
            </a:stretch>
          </a:blipFill>
        </p:spPr>
      </p:sp>
      <p:sp>
        <p:nvSpPr>
          <p:cNvPr id="14" name="Freeform 14"/>
          <p:cNvSpPr/>
          <p:nvPr/>
        </p:nvSpPr>
        <p:spPr>
          <a:xfrm>
            <a:off x="13864695" y="-774627"/>
            <a:ext cx="1813217" cy="1803327"/>
          </a:xfrm>
          <a:custGeom>
            <a:avLst/>
            <a:gdLst/>
            <a:ahLst/>
            <a:cxnLst/>
            <a:rect l="l" t="t" r="r" b="b"/>
            <a:pathLst>
              <a:path w="1813217" h="1803327">
                <a:moveTo>
                  <a:pt x="0" y="0"/>
                </a:moveTo>
                <a:lnTo>
                  <a:pt x="1813217" y="0"/>
                </a:lnTo>
                <a:lnTo>
                  <a:pt x="1813217" y="1803327"/>
                </a:lnTo>
                <a:lnTo>
                  <a:pt x="0" y="1803327"/>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sp>
        <p:nvSpPr>
          <p:cNvPr id="16" name="Freeform 16"/>
          <p:cNvSpPr/>
          <p:nvPr/>
        </p:nvSpPr>
        <p:spPr>
          <a:xfrm>
            <a:off x="-781943" y="7242514"/>
            <a:ext cx="2026841" cy="2015786"/>
          </a:xfrm>
          <a:custGeom>
            <a:avLst/>
            <a:gdLst/>
            <a:ahLst/>
            <a:cxnLst/>
            <a:rect l="l" t="t" r="r" b="b"/>
            <a:pathLst>
              <a:path w="2026841" h="2015786">
                <a:moveTo>
                  <a:pt x="0" y="0"/>
                </a:moveTo>
                <a:lnTo>
                  <a:pt x="2026841" y="0"/>
                </a:lnTo>
                <a:lnTo>
                  <a:pt x="2026841" y="2015786"/>
                </a:lnTo>
                <a:lnTo>
                  <a:pt x="0" y="2015786"/>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7" name="Freeform 17"/>
          <p:cNvSpPr/>
          <p:nvPr/>
        </p:nvSpPr>
        <p:spPr>
          <a:xfrm>
            <a:off x="-781943" y="-973021"/>
            <a:ext cx="3063328" cy="3046619"/>
          </a:xfrm>
          <a:custGeom>
            <a:avLst/>
            <a:gdLst/>
            <a:ahLst/>
            <a:cxnLst/>
            <a:rect l="l" t="t" r="r" b="b"/>
            <a:pathLst>
              <a:path w="3063328" h="3046619">
                <a:moveTo>
                  <a:pt x="0" y="0"/>
                </a:moveTo>
                <a:lnTo>
                  <a:pt x="3063329" y="0"/>
                </a:lnTo>
                <a:lnTo>
                  <a:pt x="3063329" y="3046619"/>
                </a:lnTo>
                <a:lnTo>
                  <a:pt x="0" y="3046619"/>
                </a:lnTo>
                <a:lnTo>
                  <a:pt x="0" y="0"/>
                </a:lnTo>
                <a:close/>
              </a:path>
            </a:pathLst>
          </a:custGeom>
          <a:blipFill>
            <a:blip r:embed="rId10">
              <a:extLst>
                <a:ext uri="{96DAC541-7B7A-43D3-8B79-37D633B846F1}">
                  <asvg:svgBlip xmlns:asvg="http://schemas.microsoft.com/office/drawing/2016/SVG/main" xmlns="" r:embed="rId13"/>
                </a:ext>
              </a:extLst>
            </a:blip>
            <a:stretch>
              <a:fillRect/>
            </a:stretch>
          </a:blipFill>
        </p:spPr>
      </p:sp>
      <p:sp>
        <p:nvSpPr>
          <p:cNvPr id="18" name="Freeform 18"/>
          <p:cNvSpPr/>
          <p:nvPr/>
        </p:nvSpPr>
        <p:spPr>
          <a:xfrm>
            <a:off x="16176784" y="893746"/>
            <a:ext cx="1328887" cy="1321638"/>
          </a:xfrm>
          <a:custGeom>
            <a:avLst/>
            <a:gdLst/>
            <a:ahLst/>
            <a:cxnLst/>
            <a:rect l="l" t="t" r="r" b="b"/>
            <a:pathLst>
              <a:path w="1328887" h="1321638">
                <a:moveTo>
                  <a:pt x="0" y="0"/>
                </a:moveTo>
                <a:lnTo>
                  <a:pt x="1328886" y="0"/>
                </a:lnTo>
                <a:lnTo>
                  <a:pt x="1328886" y="1321638"/>
                </a:lnTo>
                <a:lnTo>
                  <a:pt x="0" y="1321638"/>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19" name="Freeform 19"/>
          <p:cNvSpPr/>
          <p:nvPr/>
        </p:nvSpPr>
        <p:spPr>
          <a:xfrm>
            <a:off x="4166768" y="9012048"/>
            <a:ext cx="1437955" cy="1430111"/>
          </a:xfrm>
          <a:custGeom>
            <a:avLst/>
            <a:gdLst/>
            <a:ahLst/>
            <a:cxnLst/>
            <a:rect l="l" t="t" r="r" b="b"/>
            <a:pathLst>
              <a:path w="1437955" h="1430111">
                <a:moveTo>
                  <a:pt x="0" y="0"/>
                </a:moveTo>
                <a:lnTo>
                  <a:pt x="1437955" y="0"/>
                </a:lnTo>
                <a:lnTo>
                  <a:pt x="1437955" y="1430111"/>
                </a:lnTo>
                <a:lnTo>
                  <a:pt x="0" y="1430111"/>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26" name="Freeform 26"/>
          <p:cNvSpPr/>
          <p:nvPr/>
        </p:nvSpPr>
        <p:spPr>
          <a:xfrm>
            <a:off x="14020611" y="5422788"/>
            <a:ext cx="5044226" cy="5373343"/>
          </a:xfrm>
          <a:custGeom>
            <a:avLst/>
            <a:gdLst/>
            <a:ahLst/>
            <a:cxnLst/>
            <a:rect l="l" t="t" r="r" b="b"/>
            <a:pathLst>
              <a:path w="5044226" h="5373343">
                <a:moveTo>
                  <a:pt x="0" y="0"/>
                </a:moveTo>
                <a:lnTo>
                  <a:pt x="5044226" y="0"/>
                </a:lnTo>
                <a:lnTo>
                  <a:pt x="5044226" y="5373343"/>
                </a:lnTo>
                <a:lnTo>
                  <a:pt x="0" y="5373343"/>
                </a:lnTo>
                <a:lnTo>
                  <a:pt x="0" y="0"/>
                </a:lnTo>
                <a:close/>
              </a:path>
            </a:pathLst>
          </a:custGeom>
          <a:blipFill>
            <a:blip r:embed="rId16"/>
            <a:stretch>
              <a:fillRect/>
            </a:stretch>
          </a:blipFill>
        </p:spPr>
      </p:sp>
      <p:sp>
        <p:nvSpPr>
          <p:cNvPr id="28" name="Rectangle 27"/>
          <p:cNvSpPr/>
          <p:nvPr/>
        </p:nvSpPr>
        <p:spPr>
          <a:xfrm>
            <a:off x="2870017" y="351009"/>
            <a:ext cx="11469143" cy="1938992"/>
          </a:xfrm>
          <a:prstGeom prst="rect">
            <a:avLst/>
          </a:prstGeom>
        </p:spPr>
        <p:txBody>
          <a:bodyPr wrap="square">
            <a:spAutoFit/>
          </a:bodyPr>
          <a:lstStyle/>
          <a:p>
            <a:pPr algn="ctr">
              <a:spcAft>
                <a:spcPts val="0"/>
              </a:spcAft>
            </a:pPr>
            <a:r>
              <a:rPr lang="vi-VN" sz="4000" b="1">
                <a:latin typeface="Times New Roman" panose="02020603050405020304" pitchFamily="18" charset="0"/>
                <a:ea typeface="Calibri" panose="020F0502020204030204" pitchFamily="34" charset="0"/>
              </a:rPr>
              <a:t>Bài tập </a:t>
            </a:r>
            <a:r>
              <a:rPr lang="vi-VN" sz="4000" b="1" smtClean="0">
                <a:latin typeface="Times New Roman" panose="02020603050405020304" pitchFamily="18" charset="0"/>
                <a:ea typeface="Calibri" panose="020F0502020204030204" pitchFamily="34" charset="0"/>
              </a:rPr>
              <a:t>1</a:t>
            </a:r>
          </a:p>
          <a:p>
            <a:pPr>
              <a:spcAft>
                <a:spcPts val="0"/>
              </a:spcAft>
            </a:pPr>
            <a:r>
              <a:rPr lang="pt-BR" sz="4000" smtClean="0">
                <a:latin typeface="Times New Roman" panose="02020603050405020304" pitchFamily="18" charset="0"/>
                <a:ea typeface="Calibri" panose="020F0502020204030204" pitchFamily="34" charset="0"/>
              </a:rPr>
              <a:t>Khái </a:t>
            </a:r>
            <a:r>
              <a:rPr lang="pt-BR" sz="4000">
                <a:latin typeface="Times New Roman" panose="02020603050405020304" pitchFamily="18" charset="0"/>
                <a:ea typeface="Calibri" panose="020F0502020204030204" pitchFamily="34" charset="0"/>
              </a:rPr>
              <a:t>quát và hệ thống lại những nội dung đọc hiểu văn bản </a:t>
            </a:r>
            <a:r>
              <a:rPr lang="pt-BR" sz="4000" i="1">
                <a:latin typeface="Times New Roman" panose="02020603050405020304" pitchFamily="18" charset="0"/>
                <a:ea typeface="Calibri" panose="020F0502020204030204" pitchFamily="34" charset="0"/>
              </a:rPr>
              <a:t>Khoa học muôn năm!</a:t>
            </a:r>
            <a:r>
              <a:rPr lang="pt-BR" sz="4000">
                <a:latin typeface="Times New Roman" panose="02020603050405020304" pitchFamily="18" charset="0"/>
                <a:ea typeface="Calibri" panose="020F0502020204030204" pitchFamily="34" charset="0"/>
              </a:rPr>
              <a:t> theo gợi ý trong sơ đồ sau:</a:t>
            </a:r>
            <a:endParaRPr lang="en-GB" sz="4000">
              <a:effectLst/>
              <a:latin typeface="Times New Roman" panose="02020603050405020304" pitchFamily="18" charset="0"/>
              <a:ea typeface="Times New Roman" panose="02020603050405020304" pitchFamily="18" charset="0"/>
            </a:endParaRPr>
          </a:p>
        </p:txBody>
      </p:sp>
      <p:sp>
        <p:nvSpPr>
          <p:cNvPr id="30" name="Rectangle 29"/>
          <p:cNvSpPr/>
          <p:nvPr/>
        </p:nvSpPr>
        <p:spPr>
          <a:xfrm>
            <a:off x="5704645" y="2479119"/>
            <a:ext cx="3970951" cy="1575519"/>
          </a:xfrm>
          <a:prstGeom prst="rect">
            <a:avLst/>
          </a:prstGeom>
          <a:solidFill>
            <a:srgbClr val="FFFFCC"/>
          </a:solidFill>
          <a:ln w="12700" cap="flat" cmpd="sng" algn="ctr">
            <a:noFill/>
            <a:prstDash val="sysDot"/>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relaxedInset"/>
          </a:sp3d>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vi-VN" sz="32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Luận đề văn bản:</a:t>
            </a:r>
            <a:endParaRPr kumimoji="0" lang="en-GB" sz="3200" b="0" i="0" u="none" strike="noStrike" kern="0" cap="none" spc="0" normalizeH="0" baseline="0" noProof="0">
              <a:ln>
                <a:noFill/>
              </a:ln>
              <a:solidFill>
                <a:sysClr val="window" lastClr="FFFFFF"/>
              </a:solidFill>
              <a:effectLst/>
              <a:uLnTx/>
              <a:uFillTx/>
              <a:latin typeface="Times New Roman" panose="02020603050405020304" pitchFamily="18" charset="0"/>
              <a:ea typeface="Times New Roman" panose="02020603050405020304" pitchFamily="18" charset="0"/>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vi-VN" sz="32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a:t>
            </a:r>
            <a:endParaRPr kumimoji="0" lang="en-GB" sz="3200" b="0" i="0" u="none" strike="noStrike" kern="0" cap="none" spc="0" normalizeH="0" baseline="0" noProof="0">
              <a:ln>
                <a:noFill/>
              </a:ln>
              <a:solidFill>
                <a:sysClr val="window" lastClr="FFFFFF"/>
              </a:solidFill>
              <a:effectLst/>
              <a:uLnTx/>
              <a:uFillTx/>
              <a:latin typeface="Times New Roman" panose="02020603050405020304" pitchFamily="18" charset="0"/>
              <a:ea typeface="Times New Roman" panose="02020603050405020304" pitchFamily="18" charset="0"/>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vi-VN" sz="32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a:t>
            </a:r>
            <a:endParaRPr kumimoji="0" lang="en-GB" sz="3200" b="0" i="0" u="none" strike="noStrike" kern="0" cap="none" spc="0" normalizeH="0" baseline="0" noProof="0">
              <a:ln>
                <a:noFill/>
              </a:ln>
              <a:solidFill>
                <a:sysClr val="window" lastClr="FFFFFF"/>
              </a:solidFill>
              <a:effectLst/>
              <a:uLnTx/>
              <a:uFillTx/>
              <a:latin typeface="Times New Roman" panose="02020603050405020304" pitchFamily="18" charset="0"/>
              <a:ea typeface="Times New Roman" panose="02020603050405020304" pitchFamily="18" charset="0"/>
              <a:cs typeface="+mn-cs"/>
            </a:endParaRPr>
          </a:p>
        </p:txBody>
      </p:sp>
      <p:grpSp>
        <p:nvGrpSpPr>
          <p:cNvPr id="31" name="Group 30"/>
          <p:cNvGrpSpPr/>
          <p:nvPr/>
        </p:nvGrpSpPr>
        <p:grpSpPr>
          <a:xfrm>
            <a:off x="1070703" y="4186266"/>
            <a:ext cx="12793992" cy="2312829"/>
            <a:chOff x="-1773206" y="0"/>
            <a:chExt cx="8777557" cy="1352076"/>
          </a:xfrm>
        </p:grpSpPr>
        <p:sp>
          <p:nvSpPr>
            <p:cNvPr id="32" name="Rounded Rectangle 31"/>
            <p:cNvSpPr/>
            <p:nvPr/>
          </p:nvSpPr>
          <p:spPr>
            <a:xfrm>
              <a:off x="1252907" y="385496"/>
              <a:ext cx="2854463" cy="924014"/>
            </a:xfrm>
            <a:prstGeom prst="roundRect">
              <a:avLst/>
            </a:prstGeom>
            <a:solidFill>
              <a:srgbClr val="FFCCFF"/>
            </a:solidFill>
            <a:ln w="12700" cap="flat" cmpd="sng" algn="ctr">
              <a:noFill/>
              <a:prstDash val="sysDash"/>
              <a:miter lim="800000"/>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just" defTabSz="914400" eaLnBrk="1" fontAlgn="auto" latinLnBrk="0" hangingPunct="1">
                <a:lnSpc>
                  <a:spcPct val="100000"/>
                </a:lnSpc>
                <a:spcBef>
                  <a:spcPts val="0"/>
                </a:spcBef>
                <a:spcAft>
                  <a:spcPts val="0"/>
                </a:spcAft>
                <a:buClrTx/>
                <a:buSzTx/>
                <a:buFontTx/>
                <a:buNone/>
                <a:tabLst/>
                <a:defRPr/>
              </a:pPr>
              <a:endParaRPr kumimoji="0" lang="vi-VN" sz="3200" b="0" i="0" u="none" strike="noStrike" kern="0" cap="none" spc="0" normalizeH="0" baseline="0" noProof="0" smtClean="0">
                <a:ln>
                  <a:noFill/>
                </a:ln>
                <a:solidFill>
                  <a:sysClr val="windowText" lastClr="000000"/>
                </a:solidFill>
                <a:effectLst/>
                <a:uLnTx/>
                <a:uFillTx/>
                <a:latin typeface="Times New Roman" panose="02020603050405020304" pitchFamily="18" charset="0"/>
                <a:ea typeface="Times New Roman" panose="02020603050405020304" pitchFamily="18" charset="0"/>
                <a:cs typeface="+mn-cs"/>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3200" b="0" i="0" u="none" strike="noStrike" kern="0" cap="none" spc="0" normalizeH="0" baseline="0" noProof="0" smtClean="0">
                  <a:ln>
                    <a:noFill/>
                  </a:ln>
                  <a:solidFill>
                    <a:sysClr val="windowText" lastClr="000000"/>
                  </a:solidFill>
                  <a:effectLst/>
                  <a:uLnTx/>
                  <a:uFillTx/>
                  <a:latin typeface="Times New Roman" panose="02020603050405020304" pitchFamily="18" charset="0"/>
                  <a:ea typeface="Times New Roman" panose="02020603050405020304" pitchFamily="18" charset="0"/>
                  <a:cs typeface="+mn-cs"/>
                </a:rPr>
                <a:t>Luận </a:t>
              </a:r>
              <a:r>
                <a:rPr kumimoji="0" lang="vi-VN" sz="32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cs typeface="+mn-cs"/>
                </a:rPr>
                <a:t>điểm 2:..........</a:t>
              </a:r>
              <a:endParaRPr kumimoji="0" lang="en-GB" sz="32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vi-VN" sz="32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cs typeface="+mn-cs"/>
                </a:rPr>
                <a:t>- Lí lẽ:....</a:t>
              </a:r>
              <a:endParaRPr kumimoji="0" lang="en-GB" sz="32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vi-VN" sz="32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cs typeface="+mn-cs"/>
                </a:rPr>
                <a:t>- Bằng chứng:.....</a:t>
              </a:r>
              <a:endParaRPr kumimoji="0" lang="en-GB" sz="32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cs typeface="+mn-cs"/>
                </a:rPr>
                <a:t> </a:t>
              </a:r>
              <a:endParaRPr kumimoji="0" lang="en-GB" sz="32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cs typeface="+mn-cs"/>
              </a:endParaRPr>
            </a:p>
          </p:txBody>
        </p:sp>
        <p:sp>
          <p:nvSpPr>
            <p:cNvPr id="33" name="Rounded Rectangle 32"/>
            <p:cNvSpPr/>
            <p:nvPr/>
          </p:nvSpPr>
          <p:spPr>
            <a:xfrm>
              <a:off x="4264601" y="403851"/>
              <a:ext cx="2739750" cy="911634"/>
            </a:xfrm>
            <a:prstGeom prst="roundRect">
              <a:avLst/>
            </a:prstGeom>
            <a:solidFill>
              <a:srgbClr val="FFCCFF"/>
            </a:solidFill>
            <a:ln w="12700" cap="flat" cmpd="sng" algn="ctr">
              <a:noFill/>
              <a:prstDash val="sysDash"/>
              <a:miter lim="800000"/>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32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cs typeface="+mn-cs"/>
                </a:rPr>
                <a:t>Luận điểm 3:..........</a:t>
              </a:r>
              <a:endParaRPr kumimoji="0" lang="en-GB" sz="32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cs typeface="+mn-cs"/>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32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cs typeface="+mn-cs"/>
                </a:rPr>
                <a:t>- Lí lẽ:....</a:t>
              </a:r>
              <a:endParaRPr kumimoji="0" lang="en-GB" sz="32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cs typeface="+mn-cs"/>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32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cs typeface="+mn-cs"/>
                </a:rPr>
                <a:t>- Bằng chứng:.....</a:t>
              </a:r>
              <a:endParaRPr kumimoji="0" lang="en-GB" sz="32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cs typeface="+mn-cs"/>
                </a:rPr>
                <a:t> </a:t>
              </a:r>
              <a:endParaRPr kumimoji="0" lang="en-GB" sz="12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cs typeface="+mn-cs"/>
              </a:endParaRPr>
            </a:p>
          </p:txBody>
        </p:sp>
        <p:sp>
          <p:nvSpPr>
            <p:cNvPr id="34" name="Rounded Rectangle 33"/>
            <p:cNvSpPr/>
            <p:nvPr/>
          </p:nvSpPr>
          <p:spPr>
            <a:xfrm>
              <a:off x="-1773206" y="403851"/>
              <a:ext cx="2914497" cy="948225"/>
            </a:xfrm>
            <a:prstGeom prst="roundRect">
              <a:avLst/>
            </a:prstGeom>
            <a:solidFill>
              <a:srgbClr val="FFCCFF"/>
            </a:solidFill>
            <a:ln w="12700" cap="flat" cmpd="sng" algn="ctr">
              <a:noFill/>
              <a:prstDash val="sysDash"/>
              <a:miter lim="800000"/>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vi-VN" sz="32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cs typeface="+mn-cs"/>
                </a:rPr>
                <a:t>Luận điểm 1:..........</a:t>
              </a:r>
              <a:endParaRPr kumimoji="0" lang="en-GB" sz="32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vi-VN" sz="32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cs typeface="+mn-cs"/>
                </a:rPr>
                <a:t>- Lí lẽ:....</a:t>
              </a:r>
              <a:endParaRPr kumimoji="0" lang="en-GB" sz="32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vi-VN" sz="32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cs typeface="+mn-cs"/>
                </a:rPr>
                <a:t>- Bằng chứng:.....</a:t>
              </a:r>
              <a:endParaRPr kumimoji="0" lang="en-GB" sz="32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cs typeface="+mn-cs"/>
              </a:endParaRPr>
            </a:p>
          </p:txBody>
        </p:sp>
        <p:cxnSp>
          <p:nvCxnSpPr>
            <p:cNvPr id="35" name="Straight Connector 34"/>
            <p:cNvCxnSpPr/>
            <p:nvPr/>
          </p:nvCxnSpPr>
          <p:spPr>
            <a:xfrm>
              <a:off x="2680138" y="0"/>
              <a:ext cx="10576" cy="357352"/>
            </a:xfrm>
            <a:prstGeom prst="line">
              <a:avLst/>
            </a:prstGeom>
            <a:noFill/>
            <a:ln w="6350" cap="flat" cmpd="sng" algn="ctr">
              <a:solidFill>
                <a:sysClr val="windowText" lastClr="000000"/>
              </a:solidFill>
              <a:prstDash val="solid"/>
              <a:miter lim="800000"/>
            </a:ln>
            <a:effectLst/>
          </p:spPr>
        </p:cxnSp>
        <p:cxnSp>
          <p:nvCxnSpPr>
            <p:cNvPr id="36" name="Straight Connector 35"/>
            <p:cNvCxnSpPr/>
            <p:nvPr/>
          </p:nvCxnSpPr>
          <p:spPr>
            <a:xfrm flipV="1">
              <a:off x="819764" y="136577"/>
              <a:ext cx="3857094" cy="21780"/>
            </a:xfrm>
            <a:prstGeom prst="line">
              <a:avLst/>
            </a:prstGeom>
            <a:noFill/>
            <a:ln w="6350" cap="flat" cmpd="sng" algn="ctr">
              <a:solidFill>
                <a:sysClr val="windowText" lastClr="000000"/>
              </a:solidFill>
              <a:prstDash val="solid"/>
              <a:miter lim="800000"/>
            </a:ln>
            <a:effectLst/>
          </p:spPr>
        </p:cxnSp>
        <p:cxnSp>
          <p:nvCxnSpPr>
            <p:cNvPr id="37" name="Straight Connector 36"/>
            <p:cNvCxnSpPr/>
            <p:nvPr/>
          </p:nvCxnSpPr>
          <p:spPr>
            <a:xfrm flipH="1">
              <a:off x="809297" y="147145"/>
              <a:ext cx="20955" cy="199390"/>
            </a:xfrm>
            <a:prstGeom prst="line">
              <a:avLst/>
            </a:prstGeom>
            <a:noFill/>
            <a:ln w="6350" cap="flat" cmpd="sng" algn="ctr">
              <a:solidFill>
                <a:sysClr val="windowText" lastClr="000000"/>
              </a:solidFill>
              <a:prstDash val="solid"/>
              <a:miter lim="800000"/>
            </a:ln>
            <a:effectLst/>
          </p:spPr>
        </p:cxnSp>
        <p:cxnSp>
          <p:nvCxnSpPr>
            <p:cNvPr id="38" name="Straight Connector 37"/>
            <p:cNvCxnSpPr/>
            <p:nvPr/>
          </p:nvCxnSpPr>
          <p:spPr>
            <a:xfrm flipH="1">
              <a:off x="4677104" y="136635"/>
              <a:ext cx="10510" cy="241738"/>
            </a:xfrm>
            <a:prstGeom prst="line">
              <a:avLst/>
            </a:prstGeom>
            <a:noFill/>
            <a:ln w="6350" cap="flat" cmpd="sng" algn="ctr">
              <a:solidFill>
                <a:sysClr val="windowText" lastClr="000000"/>
              </a:solidFill>
              <a:prstDash val="solid"/>
              <a:miter lim="800000"/>
            </a:ln>
            <a:effectLst/>
          </p:spPr>
        </p:cxnSp>
      </p:grpSp>
      <p:sp>
        <p:nvSpPr>
          <p:cNvPr id="39" name="Rounded Rectangle 38"/>
          <p:cNvSpPr/>
          <p:nvPr/>
        </p:nvSpPr>
        <p:spPr>
          <a:xfrm>
            <a:off x="4413520" y="6769430"/>
            <a:ext cx="6553199" cy="2496990"/>
          </a:xfrm>
          <a:prstGeom prst="roundRect">
            <a:avLst/>
          </a:prstGeom>
          <a:solidFill>
            <a:srgbClr val="FFFFCC"/>
          </a:solidFill>
          <a:ln w="12700" cap="flat" cmpd="sng" algn="ctr">
            <a:noFill/>
            <a:prstDash val="sysDot"/>
            <a:miter lim="800000"/>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32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Nhận xét về đặc điểm hình thức của văn bản:</a:t>
            </a:r>
            <a:endParaRPr kumimoji="0" lang="en-GB" sz="32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cs typeface="+mn-cs"/>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32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 Bố cục:..........</a:t>
            </a:r>
            <a:endParaRPr kumimoji="0" lang="en-GB" sz="32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cs typeface="+mn-cs"/>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32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 Các yếu tố nghệ thuật: .............</a:t>
            </a:r>
            <a:endParaRPr kumimoji="0" lang="en-GB" sz="32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cs typeface="+mn-cs"/>
            </a:endParaRPr>
          </a:p>
        </p:txBody>
      </p:sp>
    </p:spTree>
    <p:extLst>
      <p:ext uri="{BB962C8B-B14F-4D97-AF65-F5344CB8AC3E}">
        <p14:creationId xmlns:p14="http://schemas.microsoft.com/office/powerpoint/2010/main" val="37658799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arn(inVertical)">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barn(inVertical)">
                                      <p:cBhvr>
                                        <p:cTn id="12" dur="500"/>
                                        <p:tgtEl>
                                          <p:spTgt spid="30"/>
                                        </p:tgtEl>
                                      </p:cBhvr>
                                    </p:animEffect>
                                  </p:childTnLst>
                                </p:cTn>
                              </p:par>
                              <p:par>
                                <p:cTn id="13" presetID="16" presetClass="entr" presetSubtype="21" fill="hold" nodeType="with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barn(inVertical)">
                                      <p:cBhvr>
                                        <p:cTn id="15" dur="500"/>
                                        <p:tgtEl>
                                          <p:spTgt spid="31"/>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39"/>
                                        </p:tgtEl>
                                        <p:attrNameLst>
                                          <p:attrName>style.visibility</p:attrName>
                                        </p:attrNameLst>
                                      </p:cBhvr>
                                      <p:to>
                                        <p:strVal val="visible"/>
                                      </p:to>
                                    </p:set>
                                    <p:animEffect transition="in" filter="barn(inVertical)">
                                      <p:cBhvr>
                                        <p:cTn id="18"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0" grpId="0" animBg="1"/>
      <p:bldP spid="39"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grpSp>
        <p:nvGrpSpPr>
          <p:cNvPr id="21" name="Group 20"/>
          <p:cNvGrpSpPr/>
          <p:nvPr/>
        </p:nvGrpSpPr>
        <p:grpSpPr>
          <a:xfrm>
            <a:off x="83999" y="15615"/>
            <a:ext cx="18166524" cy="7172475"/>
            <a:chOff x="-2270262" y="-713923"/>
            <a:chExt cx="10357082" cy="5103567"/>
          </a:xfrm>
        </p:grpSpPr>
        <p:sp>
          <p:nvSpPr>
            <p:cNvPr id="22" name="Rounded Rectangle 21"/>
            <p:cNvSpPr/>
            <p:nvPr/>
          </p:nvSpPr>
          <p:spPr>
            <a:xfrm>
              <a:off x="1069433" y="-713923"/>
              <a:ext cx="3779547" cy="985264"/>
            </a:xfrm>
            <a:prstGeom prst="roundRect">
              <a:avLst/>
            </a:prstGeom>
            <a:solidFill>
              <a:srgbClr val="FFFFCC"/>
            </a:solidFill>
            <a:ln w="12700" cap="flat" cmpd="sng" algn="ctr">
              <a:noFill/>
              <a:prstDash val="solid"/>
              <a:miter lim="800000"/>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vi-VN" sz="3200" b="1"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Luận đề văn bản</a:t>
              </a:r>
              <a:r>
                <a:rPr kumimoji="0" lang="vi-VN" sz="32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a:t>
              </a:r>
              <a:r>
                <a:rPr kumimoji="0" lang="en-US" sz="32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 Ca ngợi sự kì diệu của khoa học đối với cuộc sống</a:t>
              </a:r>
              <a:endParaRPr kumimoji="0" lang="en-GB" sz="3200" b="0" i="0" u="none" strike="noStrike" kern="0" cap="none" spc="0" normalizeH="0" baseline="0" noProof="0">
                <a:ln>
                  <a:noFill/>
                </a:ln>
                <a:solidFill>
                  <a:sysClr val="window" lastClr="FFFFFF"/>
                </a:solidFill>
                <a:effectLst/>
                <a:uLnTx/>
                <a:uFillTx/>
                <a:latin typeface="Times New Roman" panose="02020603050405020304" pitchFamily="18" charset="0"/>
                <a:ea typeface="Times New Roman" panose="02020603050405020304" pitchFamily="18" charset="0"/>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ysClr val="window" lastClr="FFFFFF"/>
                  </a:solidFill>
                  <a:effectLst/>
                  <a:uLnTx/>
                  <a:uFillTx/>
                  <a:latin typeface="Times New Roman" panose="02020603050405020304" pitchFamily="18" charset="0"/>
                  <a:ea typeface="Times New Roman" panose="02020603050405020304" pitchFamily="18" charset="0"/>
                  <a:cs typeface="+mn-cs"/>
                </a:rPr>
                <a:t> </a:t>
              </a:r>
              <a:endParaRPr kumimoji="0" lang="en-GB" sz="1200" b="0" i="0" u="none" strike="noStrike" kern="0" cap="none" spc="0" normalizeH="0" baseline="0" noProof="0">
                <a:ln>
                  <a:noFill/>
                </a:ln>
                <a:solidFill>
                  <a:sysClr val="window" lastClr="FFFFFF"/>
                </a:solidFill>
                <a:effectLst/>
                <a:uLnTx/>
                <a:uFillTx/>
                <a:latin typeface="Times New Roman" panose="02020603050405020304" pitchFamily="18" charset="0"/>
                <a:ea typeface="Times New Roman" panose="02020603050405020304" pitchFamily="18" charset="0"/>
                <a:cs typeface="+mn-cs"/>
              </a:endParaRPr>
            </a:p>
          </p:txBody>
        </p:sp>
        <p:sp>
          <p:nvSpPr>
            <p:cNvPr id="23" name="Rounded Rectangle 22"/>
            <p:cNvSpPr/>
            <p:nvPr/>
          </p:nvSpPr>
          <p:spPr>
            <a:xfrm>
              <a:off x="-2270262" y="162660"/>
              <a:ext cx="3471000" cy="4174942"/>
            </a:xfrm>
            <a:prstGeom prst="roundRect">
              <a:avLst/>
            </a:prstGeom>
            <a:solidFill>
              <a:srgbClr val="FFCCFF"/>
            </a:solidFill>
            <a:ln w="12700" cap="flat" cmpd="sng" algn="ctr">
              <a:noFill/>
              <a:prstDash val="solid"/>
              <a:miter lim="800000"/>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just" defTabSz="914400" eaLnBrk="1" fontAlgn="auto" latinLnBrk="0" hangingPunct="1">
                <a:lnSpc>
                  <a:spcPct val="100000"/>
                </a:lnSpc>
                <a:spcBef>
                  <a:spcPts val="0"/>
                </a:spcBef>
                <a:spcAft>
                  <a:spcPts val="0"/>
                </a:spcAft>
                <a:buClrTx/>
                <a:buSzTx/>
                <a:buFontTx/>
                <a:buNone/>
                <a:tabLst/>
                <a:defRPr/>
              </a:pPr>
              <a:endParaRPr kumimoji="0" lang="vi-VN" sz="2600" b="1" i="0" u="none" strike="noStrike" kern="0" cap="none" spc="0" normalizeH="0" baseline="0" noProof="0" smtClean="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en-US" sz="2600" b="1" i="0" u="none" strike="noStrike" kern="0" cap="none" spc="0" normalizeH="0" baseline="0" noProof="0" smtClean="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LĐ1</a:t>
              </a:r>
              <a:r>
                <a:rPr kumimoji="0" lang="en-US" sz="26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 Sự khác biệt giữa khoa học và nghệ thuật.</a:t>
              </a:r>
              <a:endParaRPr kumimoji="0" lang="en-GB" sz="2600" b="0" i="0" u="none" strike="noStrike" kern="0" cap="none" spc="0" normalizeH="0" baseline="0" noProof="0">
                <a:ln>
                  <a:noFill/>
                </a:ln>
                <a:solidFill>
                  <a:sysClr val="window" lastClr="FFFFFF"/>
                </a:solidFill>
                <a:effectLst/>
                <a:uLnTx/>
                <a:uFillTx/>
                <a:latin typeface="Times New Roman" panose="02020603050405020304" pitchFamily="18" charset="0"/>
                <a:ea typeface="Times New Roman" panose="02020603050405020304" pitchFamily="18" charset="0"/>
                <a:cs typeface="+mn-cs"/>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26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 Lí lẽ:</a:t>
              </a:r>
              <a:endParaRPr kumimoji="0" lang="en-GB" sz="2600" b="0" i="0" u="none" strike="noStrike" kern="0" cap="none" spc="0" normalizeH="0" baseline="0" noProof="0">
                <a:ln>
                  <a:noFill/>
                </a:ln>
                <a:solidFill>
                  <a:sysClr val="window" lastClr="FFFFFF"/>
                </a:solidFill>
                <a:effectLst/>
                <a:uLnTx/>
                <a:uFillTx/>
                <a:latin typeface="Times New Roman" panose="02020603050405020304" pitchFamily="18" charset="0"/>
                <a:ea typeface="Times New Roman" panose="02020603050405020304" pitchFamily="18" charset="0"/>
                <a:cs typeface="+mn-cs"/>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26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 </a:t>
              </a:r>
              <a:r>
                <a:rPr kumimoji="0" lang="en-US" sz="26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Nghệ thuật mang tính chủ quan, phụ thuộc vào cảm xúc cá nhân</a:t>
              </a:r>
              <a:endParaRPr kumimoji="0" lang="en-GB" sz="2600" b="0" i="0" u="none" strike="noStrike" kern="0" cap="none" spc="0" normalizeH="0" baseline="0" noProof="0">
                <a:ln>
                  <a:noFill/>
                </a:ln>
                <a:solidFill>
                  <a:sysClr val="window" lastClr="FFFFFF"/>
                </a:solidFill>
                <a:effectLst/>
                <a:uLnTx/>
                <a:uFillTx/>
                <a:latin typeface="Times New Roman" panose="02020603050405020304" pitchFamily="18" charset="0"/>
                <a:ea typeface="Times New Roman" panose="02020603050405020304" pitchFamily="18" charset="0"/>
                <a:cs typeface="+mn-cs"/>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26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 Khoa học mang tính khách quan, tính lô gích, chặt chẽ, thuộc về nhân loại.</a:t>
              </a:r>
              <a:endParaRPr kumimoji="0" lang="en-GB" sz="2600" b="0" i="0" u="none" strike="noStrike" kern="0" cap="none" spc="0" normalizeH="0" baseline="0" noProof="0">
                <a:ln>
                  <a:noFill/>
                </a:ln>
                <a:solidFill>
                  <a:sysClr val="window" lastClr="FFFFFF"/>
                </a:solidFill>
                <a:effectLst/>
                <a:uLnTx/>
                <a:uFillTx/>
                <a:latin typeface="Times New Roman" panose="02020603050405020304" pitchFamily="18" charset="0"/>
                <a:ea typeface="Times New Roman" panose="02020603050405020304" pitchFamily="18" charset="0"/>
                <a:cs typeface="+mn-cs"/>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26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 Bằng chứng:</a:t>
              </a:r>
              <a:endParaRPr kumimoji="0" lang="en-GB" sz="2600" b="0" i="0" u="none" strike="noStrike" kern="0" cap="none" spc="0" normalizeH="0" baseline="0" noProof="0">
                <a:ln>
                  <a:noFill/>
                </a:ln>
                <a:solidFill>
                  <a:sysClr val="window" lastClr="FFFFFF"/>
                </a:solidFill>
                <a:effectLst/>
                <a:uLnTx/>
                <a:uFillTx/>
                <a:latin typeface="Times New Roman" panose="02020603050405020304" pitchFamily="18" charset="0"/>
                <a:ea typeface="Times New Roman" panose="02020603050405020304" pitchFamily="18" charset="0"/>
                <a:cs typeface="+mn-cs"/>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26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 </a:t>
              </a:r>
              <a:r>
                <a:rPr kumimoji="0" lang="vi-VN" sz="2600" b="0" i="1"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Nền nghệ thuật của Nga, Đức, I-ta-li-a.</a:t>
              </a:r>
              <a:endParaRPr kumimoji="0" lang="en-GB" sz="2600" b="0" i="0" u="none" strike="noStrike" kern="0" cap="none" spc="0" normalizeH="0" baseline="0" noProof="0">
                <a:ln>
                  <a:noFill/>
                </a:ln>
                <a:solidFill>
                  <a:sysClr val="window" lastClr="FFFFFF"/>
                </a:solidFill>
                <a:effectLst/>
                <a:uLnTx/>
                <a:uFillTx/>
                <a:latin typeface="Times New Roman" panose="02020603050405020304" pitchFamily="18" charset="0"/>
                <a:ea typeface="Times New Roman" panose="02020603050405020304" pitchFamily="18" charset="0"/>
                <a:cs typeface="+mn-cs"/>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26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 </a:t>
              </a:r>
              <a:r>
                <a:rPr kumimoji="0" lang="vi-VN" sz="2600" b="0" i="1"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Khoa học khắp khắp năm châu bốn biển đều công nhận, đã giải đáp những vấn đề bi kịch của cuộc sống,  đem lại sự tự do, cái đẹp cho nhân loại</a:t>
              </a:r>
              <a:endParaRPr kumimoji="0" lang="en-GB" sz="2600" b="0" i="0" u="none" strike="noStrike" kern="0" cap="none" spc="0" normalizeH="0" baseline="0" noProof="0">
                <a:ln>
                  <a:noFill/>
                </a:ln>
                <a:solidFill>
                  <a:sysClr val="window" lastClr="FFFFFF"/>
                </a:solidFill>
                <a:effectLst/>
                <a:uLnTx/>
                <a:uFillTx/>
                <a:latin typeface="Times New Roman" panose="02020603050405020304" pitchFamily="18" charset="0"/>
                <a:ea typeface="Times New Roman" panose="02020603050405020304" pitchFamily="18" charset="0"/>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vi-VN" sz="2400" b="0" i="0" u="none" strike="noStrike" kern="0" cap="none" spc="0" normalizeH="0" baseline="0" noProof="0">
                  <a:ln>
                    <a:noFill/>
                  </a:ln>
                  <a:solidFill>
                    <a:sysClr val="window" lastClr="FFFFFF"/>
                  </a:solidFill>
                  <a:effectLst/>
                  <a:uLnTx/>
                  <a:uFillTx/>
                  <a:latin typeface="Times New Roman" panose="02020603050405020304" pitchFamily="18" charset="0"/>
                  <a:ea typeface="Times New Roman" panose="02020603050405020304" pitchFamily="18" charset="0"/>
                  <a:cs typeface="+mn-cs"/>
                </a:rPr>
                <a:t> </a:t>
              </a:r>
              <a:endParaRPr kumimoji="0" lang="en-GB" sz="2400" b="0" i="0" u="none" strike="noStrike" kern="0" cap="none" spc="0" normalizeH="0" baseline="0" noProof="0">
                <a:ln>
                  <a:noFill/>
                </a:ln>
                <a:solidFill>
                  <a:sysClr val="window" lastClr="FFFFFF"/>
                </a:solidFill>
                <a:effectLst/>
                <a:uLnTx/>
                <a:uFillTx/>
                <a:latin typeface="Times New Roman" panose="02020603050405020304" pitchFamily="18" charset="0"/>
                <a:ea typeface="Times New Roman" panose="02020603050405020304" pitchFamily="18" charset="0"/>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vi-VN" sz="900" b="0" i="0" u="none" strike="noStrike" kern="0" cap="none" spc="0" normalizeH="0" baseline="0" noProof="0">
                  <a:ln>
                    <a:noFill/>
                  </a:ln>
                  <a:solidFill>
                    <a:sysClr val="window" lastClr="FFFFFF"/>
                  </a:solidFill>
                  <a:effectLst/>
                  <a:uLnTx/>
                  <a:uFillTx/>
                  <a:latin typeface="Times New Roman" panose="02020603050405020304" pitchFamily="18" charset="0"/>
                  <a:ea typeface="Times New Roman" panose="02020603050405020304" pitchFamily="18" charset="0"/>
                  <a:cs typeface="+mn-cs"/>
                </a:rPr>
                <a:t> </a:t>
              </a:r>
              <a:endParaRPr kumimoji="0" lang="en-GB" sz="1200" b="0" i="0" u="none" strike="noStrike" kern="0" cap="none" spc="0" normalizeH="0" baseline="0" noProof="0">
                <a:ln>
                  <a:noFill/>
                </a:ln>
                <a:solidFill>
                  <a:sysClr val="window" lastClr="FFFFFF"/>
                </a:solidFill>
                <a:effectLst/>
                <a:uLnTx/>
                <a:uFillTx/>
                <a:latin typeface="Times New Roman" panose="02020603050405020304" pitchFamily="18" charset="0"/>
                <a:ea typeface="Times New Roman" panose="02020603050405020304" pitchFamily="18" charset="0"/>
                <a:cs typeface="+mn-cs"/>
              </a:endParaRPr>
            </a:p>
          </p:txBody>
        </p:sp>
        <p:sp>
          <p:nvSpPr>
            <p:cNvPr id="24" name="Rounded Rectangle 23"/>
            <p:cNvSpPr/>
            <p:nvPr/>
          </p:nvSpPr>
          <p:spPr>
            <a:xfrm>
              <a:off x="4763069" y="-47283"/>
              <a:ext cx="3323751" cy="4436927"/>
            </a:xfrm>
            <a:prstGeom prst="roundRect">
              <a:avLst/>
            </a:prstGeom>
            <a:solidFill>
              <a:srgbClr val="FFCCFF"/>
            </a:solidFill>
            <a:ln w="12700" cap="flat" cmpd="sng" algn="ctr">
              <a:noFill/>
              <a:prstDash val="solid"/>
              <a:miter lim="800000"/>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26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Times New Roman" panose="02020603050405020304" pitchFamily="18" charset="0"/>
                </a:rPr>
                <a:t>LĐ3:</a:t>
              </a:r>
              <a:r>
                <a:rPr kumimoji="0" lang="en-US" sz="26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Times New Roman" panose="02020603050405020304" pitchFamily="18" charset="0"/>
                </a:rPr>
                <a:t>Thái độ trân trọng của tác giả đối với khoa học và người làm khoa học</a:t>
              </a:r>
              <a:r>
                <a:rPr kumimoji="0" lang="vi-VN" sz="26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Times New Roman" panose="02020603050405020304" pitchFamily="18" charset="0"/>
                </a:rPr>
                <a:t>.</a:t>
              </a:r>
              <a:endParaRPr kumimoji="0" lang="en-GB" sz="26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26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Times New Roman" panose="02020603050405020304" pitchFamily="18" charset="0"/>
                </a:rPr>
                <a:t>- Lí lẽ: </a:t>
              </a:r>
              <a:endParaRPr kumimoji="0" lang="en-GB" sz="26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26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Times New Roman" panose="02020603050405020304" pitchFamily="18" charset="0"/>
                </a:rPr>
                <a:t>+ Qua mơ ước của mình, tác giả bộc lộ thái độ trân trọng, tin tưởng, ngưỡng mộ của mình vào các nhà khoa học</a:t>
              </a:r>
              <a:endParaRPr kumimoji="0" lang="en-GB" sz="26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26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Times New Roman" panose="02020603050405020304" pitchFamily="18" charset="0"/>
                </a:rPr>
                <a:t>+ Tác giả mong muốn các nhà koa học có những điều kiện tốt nhất để cống hiến.</a:t>
              </a:r>
              <a:endParaRPr kumimoji="0" lang="en-GB" sz="26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26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Times New Roman" panose="02020603050405020304" pitchFamily="18" charset="0"/>
                </a:rPr>
                <a:t>+ Khẳng định nhà khoa học và thành tựu của khoa học được xã hội thừa nhận, toàn dân luôn yêu mến, trân trọng.</a:t>
              </a:r>
              <a:endParaRPr kumimoji="0" lang="en-GB" sz="26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vi-VN" sz="9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cs typeface="+mn-cs"/>
                </a:rPr>
                <a:t> </a:t>
              </a:r>
              <a:endParaRPr kumimoji="0" lang="en-GB" sz="12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cs typeface="+mn-cs"/>
              </a:endParaRPr>
            </a:p>
          </p:txBody>
        </p:sp>
        <p:cxnSp>
          <p:nvCxnSpPr>
            <p:cNvPr id="25" name="Straight Connector 24"/>
            <p:cNvCxnSpPr/>
            <p:nvPr/>
          </p:nvCxnSpPr>
          <p:spPr>
            <a:xfrm>
              <a:off x="2854823" y="271341"/>
              <a:ext cx="21809" cy="462563"/>
            </a:xfrm>
            <a:prstGeom prst="line">
              <a:avLst/>
            </a:prstGeom>
            <a:noFill/>
            <a:ln w="6350" cap="flat" cmpd="sng" algn="ctr">
              <a:solidFill>
                <a:sysClr val="windowText" lastClr="000000"/>
              </a:solidFill>
              <a:prstDash val="solid"/>
              <a:miter lim="800000"/>
            </a:ln>
            <a:effectLst/>
          </p:spPr>
        </p:cxnSp>
        <p:cxnSp>
          <p:nvCxnSpPr>
            <p:cNvPr id="27" name="Straight Connector 26"/>
            <p:cNvCxnSpPr/>
            <p:nvPr/>
          </p:nvCxnSpPr>
          <p:spPr>
            <a:xfrm>
              <a:off x="1200738" y="486757"/>
              <a:ext cx="3972910" cy="10576"/>
            </a:xfrm>
            <a:prstGeom prst="line">
              <a:avLst/>
            </a:prstGeom>
            <a:noFill/>
            <a:ln w="6350" cap="flat" cmpd="sng" algn="ctr">
              <a:solidFill>
                <a:sysClr val="windowText" lastClr="000000"/>
              </a:solidFill>
              <a:prstDash val="solid"/>
              <a:miter lim="800000"/>
            </a:ln>
            <a:effectLst/>
          </p:spPr>
        </p:cxnSp>
      </p:grpSp>
      <p:sp>
        <p:nvSpPr>
          <p:cNvPr id="40" name="Rounded Rectangle 39"/>
          <p:cNvSpPr/>
          <p:nvPr/>
        </p:nvSpPr>
        <p:spPr>
          <a:xfrm>
            <a:off x="6324600" y="2123510"/>
            <a:ext cx="5943600" cy="5064582"/>
          </a:xfrm>
          <a:prstGeom prst="roundRect">
            <a:avLst/>
          </a:prstGeom>
          <a:solidFill>
            <a:srgbClr val="FFCCFF"/>
          </a:solidFill>
          <a:ln w="12700" cap="flat" cmpd="sng" algn="ctr">
            <a:noFill/>
            <a:prstDash val="solid"/>
            <a:miter lim="800000"/>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just" defTabSz="914400" eaLnBrk="1" fontAlgn="auto" latinLnBrk="0" hangingPunct="1">
              <a:lnSpc>
                <a:spcPct val="100000"/>
              </a:lnSpc>
              <a:spcBef>
                <a:spcPts val="0"/>
              </a:spcBef>
              <a:spcAft>
                <a:spcPts val="0"/>
              </a:spcAft>
              <a:buClrTx/>
              <a:buSzTx/>
              <a:buFontTx/>
              <a:buNone/>
              <a:tabLst/>
              <a:defRPr/>
            </a:pPr>
            <a:endParaRPr kumimoji="0" lang="vi-VN" sz="2000" b="1" i="0" u="none" strike="noStrike" kern="0" cap="none" spc="0" normalizeH="0" baseline="0" noProof="0" smtClean="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endParaRPr>
          </a:p>
          <a:p>
            <a:pPr marL="0" marR="0" lvl="0" indent="0" algn="just" defTabSz="914400" eaLnBrk="1" fontAlgn="auto" latinLnBrk="0" hangingPunct="1">
              <a:lnSpc>
                <a:spcPct val="100000"/>
              </a:lnSpc>
              <a:spcBef>
                <a:spcPts val="0"/>
              </a:spcBef>
              <a:spcAft>
                <a:spcPts val="0"/>
              </a:spcAft>
              <a:buClrTx/>
              <a:buSzTx/>
              <a:buFontTx/>
              <a:buNone/>
              <a:tabLst/>
              <a:defRPr/>
            </a:pPr>
            <a:endParaRPr kumimoji="0" lang="vi-VN" sz="2600" b="1" i="0" u="none" strike="noStrike" kern="0" cap="none" spc="0" normalizeH="0" baseline="0" noProof="0" smtClean="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endParaRPr>
          </a:p>
          <a:p>
            <a:pPr marL="0" marR="0" lvl="0" indent="0" algn="just" defTabSz="914400" eaLnBrk="1" fontAlgn="auto" latinLnBrk="0" hangingPunct="1">
              <a:lnSpc>
                <a:spcPct val="100000"/>
              </a:lnSpc>
              <a:spcBef>
                <a:spcPts val="0"/>
              </a:spcBef>
              <a:spcAft>
                <a:spcPts val="0"/>
              </a:spcAft>
              <a:buClrTx/>
              <a:buSzTx/>
              <a:buFontTx/>
              <a:buNone/>
              <a:tabLst/>
              <a:defRPr/>
            </a:pPr>
            <a:endParaRPr kumimoji="0" lang="vi-VN" sz="2600" b="1" i="0" u="none" strike="noStrike" kern="0" cap="none" spc="0" normalizeH="0" baseline="0" noProof="0" smtClean="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en-US" sz="2600" b="1" i="0" u="none" strike="noStrike" kern="0" cap="none" spc="0" normalizeH="0" baseline="0" noProof="0" smtClean="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LĐ2</a:t>
            </a:r>
            <a:r>
              <a:rPr kumimoji="0" lang="en-US" sz="2600" b="1"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a:t>
            </a:r>
            <a:r>
              <a:rPr kumimoji="0" lang="en-US" sz="2600" b="1" i="0" u="none" strike="noStrike" kern="0" cap="none" spc="0" normalizeH="0" baseline="0" noProof="0">
                <a:ln>
                  <a:noFill/>
                </a:ln>
                <a:solidFill>
                  <a:sysClr val="window" lastClr="FFFFFF"/>
                </a:solidFill>
                <a:effectLst/>
                <a:uLnTx/>
                <a:uFillTx/>
                <a:latin typeface="Times New Roman" panose="02020603050405020304" pitchFamily="18" charset="0"/>
                <a:ea typeface="Times New Roman" panose="02020603050405020304" pitchFamily="18" charset="0"/>
                <a:cs typeface="+mn-cs"/>
              </a:rPr>
              <a:t> </a:t>
            </a:r>
            <a:r>
              <a:rPr kumimoji="0" lang="en-US" sz="2600" b="1"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M</a:t>
            </a:r>
            <a:r>
              <a:rPr kumimoji="0" lang="en-US" sz="26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ối quan hệ của sự phát triển khoa học chính xác với nền dân chủ và cuộc sống tươi đẹp</a:t>
            </a:r>
            <a:r>
              <a:rPr kumimoji="0" lang="vi-VN" sz="26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a:t>
            </a:r>
            <a:endParaRPr kumimoji="0" lang="en-GB" sz="2600" b="0" i="0" u="none" strike="noStrike" kern="0" cap="none" spc="0" normalizeH="0" baseline="0" noProof="0">
              <a:ln>
                <a:noFill/>
              </a:ln>
              <a:solidFill>
                <a:sysClr val="window" lastClr="FFFFFF"/>
              </a:solidFill>
              <a:effectLst/>
              <a:uLnTx/>
              <a:uFillTx/>
              <a:latin typeface="Times New Roman" panose="02020603050405020304" pitchFamily="18" charset="0"/>
              <a:ea typeface="Times New Roman" panose="02020603050405020304" pitchFamily="18" charset="0"/>
              <a:cs typeface="+mn-cs"/>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26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 Lí lẽ:</a:t>
            </a:r>
            <a:endParaRPr kumimoji="0" lang="en-GB" sz="2600" b="0" i="0" u="none" strike="noStrike" kern="0" cap="none" spc="0" normalizeH="0" baseline="0" noProof="0">
              <a:ln>
                <a:noFill/>
              </a:ln>
              <a:solidFill>
                <a:sysClr val="window" lastClr="FFFFFF"/>
              </a:solidFill>
              <a:effectLst/>
              <a:uLnTx/>
              <a:uFillTx/>
              <a:latin typeface="Times New Roman" panose="02020603050405020304" pitchFamily="18" charset="0"/>
              <a:ea typeface="Times New Roman" panose="02020603050405020304" pitchFamily="18" charset="0"/>
              <a:cs typeface="+mn-cs"/>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26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 Chỉ có sự hỗ trợ của nên khoa học chính xác mới làm nên nền dân chủ tương lai</a:t>
            </a:r>
            <a:endParaRPr kumimoji="0" lang="en-GB" sz="2600" b="0" i="0" u="none" strike="noStrike" kern="0" cap="none" spc="0" normalizeH="0" baseline="0" noProof="0">
              <a:ln>
                <a:noFill/>
              </a:ln>
              <a:solidFill>
                <a:sysClr val="window" lastClr="FFFFFF"/>
              </a:solidFill>
              <a:effectLst/>
              <a:uLnTx/>
              <a:uFillTx/>
              <a:latin typeface="Times New Roman" panose="02020603050405020304" pitchFamily="18" charset="0"/>
              <a:ea typeface="Times New Roman" panose="02020603050405020304" pitchFamily="18" charset="0"/>
              <a:cs typeface="+mn-cs"/>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26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 Nhờ nền khoa học chính xác, các nhà khoa học ngày đêm làm việc mà cuộc sống của con người trở nên tươi đẹp</a:t>
            </a:r>
            <a:endParaRPr kumimoji="0" lang="en-GB" sz="2600" b="0" i="0" u="none" strike="noStrike" kern="0" cap="none" spc="0" normalizeH="0" baseline="0" noProof="0">
              <a:ln>
                <a:noFill/>
              </a:ln>
              <a:solidFill>
                <a:sysClr val="window" lastClr="FFFFFF"/>
              </a:solidFill>
              <a:effectLst/>
              <a:uLnTx/>
              <a:uFillTx/>
              <a:latin typeface="Times New Roman" panose="02020603050405020304" pitchFamily="18" charset="0"/>
              <a:ea typeface="Times New Roman" panose="02020603050405020304" pitchFamily="18" charset="0"/>
              <a:cs typeface="+mn-cs"/>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26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 Bằng chứng:</a:t>
            </a:r>
            <a:r>
              <a:rPr kumimoji="0" lang="vi-VN" sz="2600" b="0" i="1" u="none" strike="noStrike" kern="0" cap="none" spc="0" normalizeH="0" baseline="0" noProof="0">
                <a:ln>
                  <a:noFill/>
                </a:ln>
                <a:solidFill>
                  <a:sysClr val="window" lastClr="FFFFFF"/>
                </a:solidFill>
                <a:effectLst/>
                <a:uLnTx/>
                <a:uFillTx/>
                <a:latin typeface="Times New Roman" panose="02020603050405020304" pitchFamily="18" charset="0"/>
                <a:ea typeface="Times New Roman" panose="02020603050405020304" pitchFamily="18" charset="0"/>
                <a:cs typeface="+mn-cs"/>
              </a:rPr>
              <a:t> </a:t>
            </a:r>
            <a:r>
              <a:rPr kumimoji="0" lang="vi-VN" sz="2600" b="0" i="1"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câu nói của K.A. Ti-mi-ri-a-dép, ,..</a:t>
            </a:r>
            <a:endParaRPr kumimoji="0" lang="en-GB" sz="2600" b="0" i="0" u="none" strike="noStrike" kern="0" cap="none" spc="0" normalizeH="0" baseline="0" noProof="0">
              <a:ln>
                <a:noFill/>
              </a:ln>
              <a:solidFill>
                <a:sysClr val="window" lastClr="FFFFFF"/>
              </a:solidFill>
              <a:effectLst/>
              <a:uLnTx/>
              <a:uFillTx/>
              <a:latin typeface="Times New Roman" panose="02020603050405020304" pitchFamily="18" charset="0"/>
              <a:ea typeface="Times New Roman" panose="02020603050405020304" pitchFamily="18" charset="0"/>
              <a:cs typeface="+mn-cs"/>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20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 </a:t>
            </a:r>
            <a:endParaRPr kumimoji="0" lang="en-GB" sz="2000" b="0" i="0" u="none" strike="noStrike" kern="0" cap="none" spc="0" normalizeH="0" baseline="0" noProof="0">
              <a:ln>
                <a:noFill/>
              </a:ln>
              <a:solidFill>
                <a:sysClr val="window" lastClr="FFFFFF"/>
              </a:solidFill>
              <a:effectLst/>
              <a:uLnTx/>
              <a:uFillTx/>
              <a:latin typeface="Times New Roman" panose="02020603050405020304" pitchFamily="18" charset="0"/>
              <a:ea typeface="Times New Roman" panose="02020603050405020304" pitchFamily="18" charset="0"/>
              <a:cs typeface="+mn-cs"/>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20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 </a:t>
            </a:r>
            <a:endParaRPr kumimoji="0" lang="en-GB" sz="2000" b="0" i="0" u="none" strike="noStrike" kern="0" cap="none" spc="0" normalizeH="0" baseline="0" noProof="0">
              <a:ln>
                <a:noFill/>
              </a:ln>
              <a:solidFill>
                <a:sysClr val="window" lastClr="FFFFFF"/>
              </a:solidFill>
              <a:effectLst/>
              <a:uLnTx/>
              <a:uFillTx/>
              <a:latin typeface="Times New Roman" panose="02020603050405020304" pitchFamily="18" charset="0"/>
              <a:ea typeface="Times New Roman" panose="02020603050405020304" pitchFamily="18" charset="0"/>
              <a:cs typeface="+mn-cs"/>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20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 </a:t>
            </a:r>
            <a:endParaRPr kumimoji="0" lang="en-GB" sz="2000" b="0" i="0" u="none" strike="noStrike" kern="0" cap="none" spc="0" normalizeH="0" baseline="0" noProof="0">
              <a:ln>
                <a:noFill/>
              </a:ln>
              <a:solidFill>
                <a:sysClr val="window" lastClr="FFFFFF"/>
              </a:solidFill>
              <a:effectLst/>
              <a:uLnTx/>
              <a:uFillTx/>
              <a:latin typeface="Times New Roman" panose="02020603050405020304" pitchFamily="18" charset="0"/>
              <a:ea typeface="Times New Roman" panose="02020603050405020304" pitchFamily="18" charset="0"/>
              <a:cs typeface="+mn-cs"/>
            </a:endParaRPr>
          </a:p>
        </p:txBody>
      </p:sp>
      <p:sp>
        <p:nvSpPr>
          <p:cNvPr id="41" name="Rounded Rectangle 40"/>
          <p:cNvSpPr/>
          <p:nvPr/>
        </p:nvSpPr>
        <p:spPr>
          <a:xfrm>
            <a:off x="2209800" y="7327563"/>
            <a:ext cx="15011400" cy="2935448"/>
          </a:xfrm>
          <a:prstGeom prst="roundRect">
            <a:avLst/>
          </a:prstGeom>
          <a:solidFill>
            <a:srgbClr val="FFFFCC"/>
          </a:solidFill>
          <a:ln w="12700" cap="flat" cmpd="sng" algn="ctr">
            <a:solidFill>
              <a:srgbClr val="70AD47"/>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26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rPr>
              <a:t>Nhận xét về đặc điểm hình thức của văn bản:</a:t>
            </a:r>
            <a:endParaRPr kumimoji="0" lang="en-GB" sz="26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26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rPr>
              <a:t>- </a:t>
            </a:r>
            <a:r>
              <a:rPr kumimoji="0" lang="vi-VN" sz="2600" b="1"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rPr>
              <a:t>Bố cục</a:t>
            </a:r>
            <a:r>
              <a:rPr kumimoji="0" lang="vi-VN" sz="26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rPr>
              <a:t> của VB: 3 phần tường minh rành mạch, chặt chẽ, súc tích. </a:t>
            </a:r>
            <a:endParaRPr kumimoji="0" lang="en-GB" sz="26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2600" b="1"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rPr>
              <a:t>- Một số yếu tố nghệ thuật:</a:t>
            </a:r>
            <a:r>
              <a:rPr kumimoji="0" lang="vi-VN" sz="26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rPr>
              <a:t> </a:t>
            </a:r>
            <a:r>
              <a:rPr kumimoji="0" lang="vi-VN" sz="2600" b="1"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rPr>
              <a:t>ngôn ngữ văn văn bản vừa lô gích, chặt chẽ vừa giàu màu sắc biểu cảm.</a:t>
            </a:r>
            <a:endParaRPr kumimoji="0" lang="en-GB" sz="26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26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rPr>
              <a:t> </a:t>
            </a:r>
            <a:r>
              <a:rPr kumimoji="0" lang="vi-VN" sz="2600" b="1"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rPr>
              <a:t>+ </a:t>
            </a:r>
            <a:r>
              <a:rPr kumimoji="0" lang="vi-VN" sz="26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rPr>
              <a:t>Diễn đạt phóng khoáng, giàu hình ảnh cảm xúc:</a:t>
            </a:r>
            <a:endParaRPr kumimoji="0" lang="en-GB" sz="26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26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rPr>
              <a:t>+ Sử dụng phong phú các kiểu câu: câu khẳng định, câu phủ định, câu cảm, câu nghi vấn, ...</a:t>
            </a:r>
            <a:endParaRPr kumimoji="0" lang="en-GB" sz="26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26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rPr>
              <a:t>+ Sử dụng nhiều phép tu từ sinh động gợi hình, gợi cảm: ẩn dụ, so sánh, nhân hóa, điệp cấu trúc câu, ...</a:t>
            </a:r>
            <a:endParaRPr kumimoji="0" lang="en-GB" sz="26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26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rPr>
              <a:t> </a:t>
            </a:r>
            <a:r>
              <a:rPr lang="vi-VN" sz="2600" kern="0">
                <a:solidFill>
                  <a:sysClr val="windowText" lastClr="000000"/>
                </a:solidFill>
                <a:latin typeface="Times New Roman" panose="02020603050405020304" pitchFamily="18" charset="0"/>
                <a:ea typeface="Times New Roman" panose="02020603050405020304" pitchFamily="18" charset="0"/>
              </a:rPr>
              <a:t>-</a:t>
            </a:r>
            <a:r>
              <a:rPr kumimoji="0" lang="vi-VN" sz="2600" b="0" i="0" u="none" strike="noStrike" kern="0" cap="none" spc="0" normalizeH="0" baseline="0" noProof="0" smtClean="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rPr>
              <a:t> </a:t>
            </a:r>
            <a:r>
              <a:rPr kumimoji="0" lang="vi-VN" sz="26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rPr>
              <a:t>Các yếu tố nghệ thuật: .............</a:t>
            </a:r>
            <a:endParaRPr kumimoji="0" lang="en-GB" sz="26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vi-VN" sz="9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cs typeface="+mn-cs"/>
              </a:rPr>
              <a:t> </a:t>
            </a:r>
            <a:endParaRPr kumimoji="0" lang="en-GB" sz="12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cs typeface="+mn-cs"/>
            </a:endParaRPr>
          </a:p>
        </p:txBody>
      </p:sp>
    </p:spTree>
    <p:extLst>
      <p:ext uri="{BB962C8B-B14F-4D97-AF65-F5344CB8AC3E}">
        <p14:creationId xmlns:p14="http://schemas.microsoft.com/office/powerpoint/2010/main" val="4004316081"/>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sp>
        <p:nvSpPr>
          <p:cNvPr id="2" name="Freeform 2"/>
          <p:cNvSpPr/>
          <p:nvPr/>
        </p:nvSpPr>
        <p:spPr>
          <a:xfrm>
            <a:off x="3351317" y="6251731"/>
            <a:ext cx="4858476" cy="4948447"/>
          </a:xfrm>
          <a:custGeom>
            <a:avLst/>
            <a:gdLst/>
            <a:ahLst/>
            <a:cxnLst/>
            <a:rect l="l" t="t" r="r" b="b"/>
            <a:pathLst>
              <a:path w="4858476" h="4948447">
                <a:moveTo>
                  <a:pt x="0" y="0"/>
                </a:moveTo>
                <a:lnTo>
                  <a:pt x="4858475" y="0"/>
                </a:lnTo>
                <a:lnTo>
                  <a:pt x="4858475" y="4948447"/>
                </a:lnTo>
                <a:lnTo>
                  <a:pt x="0" y="4948447"/>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a:off x="12233673" y="-2184742"/>
            <a:ext cx="4118018" cy="4194277"/>
          </a:xfrm>
          <a:custGeom>
            <a:avLst/>
            <a:gdLst/>
            <a:ahLst/>
            <a:cxnLst/>
            <a:rect l="l" t="t" r="r" b="b"/>
            <a:pathLst>
              <a:path w="4118018" h="4194277">
                <a:moveTo>
                  <a:pt x="0" y="0"/>
                </a:moveTo>
                <a:lnTo>
                  <a:pt x="4118018" y="0"/>
                </a:lnTo>
                <a:lnTo>
                  <a:pt x="4118018" y="4194277"/>
                </a:lnTo>
                <a:lnTo>
                  <a:pt x="0" y="4194277"/>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4" name="Freeform 4"/>
          <p:cNvSpPr/>
          <p:nvPr/>
        </p:nvSpPr>
        <p:spPr>
          <a:xfrm>
            <a:off x="-1661370" y="-939164"/>
            <a:ext cx="4875167" cy="5267862"/>
          </a:xfrm>
          <a:custGeom>
            <a:avLst/>
            <a:gdLst/>
            <a:ahLst/>
            <a:cxnLst/>
            <a:rect l="l" t="t" r="r" b="b"/>
            <a:pathLst>
              <a:path w="4875167" h="5267862">
                <a:moveTo>
                  <a:pt x="0" y="0"/>
                </a:moveTo>
                <a:lnTo>
                  <a:pt x="4875167" y="0"/>
                </a:lnTo>
                <a:lnTo>
                  <a:pt x="4875167" y="5267862"/>
                </a:lnTo>
                <a:lnTo>
                  <a:pt x="0" y="5267862"/>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11" name="TextBox 11"/>
          <p:cNvSpPr txBox="1"/>
          <p:nvPr/>
        </p:nvSpPr>
        <p:spPr>
          <a:xfrm>
            <a:off x="2438400" y="2514317"/>
            <a:ext cx="13139596" cy="3539430"/>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lIns="0" tIns="0" rIns="0" bIns="0" rtlCol="0" anchor="t">
            <a:spAutoFit/>
          </a:bodyPr>
          <a:lstStyle/>
          <a:p>
            <a:pPr algn="ctr"/>
            <a:r>
              <a:rPr lang="vi-VN" sz="11500" b="1">
                <a:latin typeface="Times New Roman" panose="02020603050405020304" pitchFamily="18" charset="0"/>
                <a:cs typeface="Times New Roman" panose="02020603050405020304" pitchFamily="18" charset="0"/>
              </a:rPr>
              <a:t>HOẠT ĐỘNG </a:t>
            </a:r>
            <a:r>
              <a:rPr lang="vi-VN" sz="11500" b="1" smtClean="0">
                <a:latin typeface="Times New Roman" panose="02020603050405020304" pitchFamily="18" charset="0"/>
                <a:cs typeface="Times New Roman" panose="02020603050405020304" pitchFamily="18" charset="0"/>
              </a:rPr>
              <a:t>4</a:t>
            </a:r>
          </a:p>
          <a:p>
            <a:pPr algn="ctr"/>
            <a:r>
              <a:rPr lang="vi-VN" sz="11500" b="1" smtClean="0">
                <a:latin typeface="Times New Roman" panose="02020603050405020304" pitchFamily="18" charset="0"/>
                <a:cs typeface="Times New Roman" panose="02020603050405020304" pitchFamily="18" charset="0"/>
              </a:rPr>
              <a:t> </a:t>
            </a:r>
            <a:r>
              <a:rPr lang="vi-VN" sz="11500" b="1">
                <a:latin typeface="Times New Roman" panose="02020603050405020304" pitchFamily="18" charset="0"/>
                <a:cs typeface="Times New Roman" panose="02020603050405020304" pitchFamily="18" charset="0"/>
              </a:rPr>
              <a:t>VẬN DỤNG</a:t>
            </a:r>
            <a:endParaRPr lang="en-GB" sz="11500">
              <a:solidFill>
                <a:prstClr val="black"/>
              </a:solidFill>
              <a:latin typeface="Times New Roman" panose="02020603050405020304" pitchFamily="18" charset="0"/>
              <a:cs typeface="Times New Roman" panose="02020603050405020304" pitchFamily="18" charset="0"/>
            </a:endParaRPr>
          </a:p>
        </p:txBody>
      </p:sp>
      <p:sp>
        <p:nvSpPr>
          <p:cNvPr id="12" name="Freeform 12"/>
          <p:cNvSpPr/>
          <p:nvPr/>
        </p:nvSpPr>
        <p:spPr>
          <a:xfrm>
            <a:off x="13634104" y="5896215"/>
            <a:ext cx="8236035" cy="8342209"/>
          </a:xfrm>
          <a:custGeom>
            <a:avLst/>
            <a:gdLst/>
            <a:ahLst/>
            <a:cxnLst/>
            <a:rect l="l" t="t" r="r" b="b"/>
            <a:pathLst>
              <a:path w="8236035" h="8342209">
                <a:moveTo>
                  <a:pt x="0" y="0"/>
                </a:moveTo>
                <a:lnTo>
                  <a:pt x="8236035" y="0"/>
                </a:lnTo>
                <a:lnTo>
                  <a:pt x="8236035" y="8342209"/>
                </a:lnTo>
                <a:lnTo>
                  <a:pt x="0" y="8342209"/>
                </a:lnTo>
                <a:lnTo>
                  <a:pt x="0" y="0"/>
                </a:lnTo>
                <a:close/>
              </a:path>
            </a:pathLst>
          </a:custGeom>
          <a:blipFill>
            <a:blip r:embed="rId8">
              <a:extLst>
                <a:ext uri="{96DAC541-7B7A-43D3-8B79-37D633B846F1}">
                  <asvg:svgBlip xmlns:asvg="http://schemas.microsoft.com/office/drawing/2016/SVG/main" xmlns="" r:embed="rId21"/>
                </a:ext>
              </a:extLst>
            </a:blip>
            <a:stretch>
              <a:fillRect/>
            </a:stretch>
          </a:blipFill>
        </p:spPr>
      </p:sp>
      <p:sp>
        <p:nvSpPr>
          <p:cNvPr id="14" name="Freeform 14"/>
          <p:cNvSpPr/>
          <p:nvPr/>
        </p:nvSpPr>
        <p:spPr>
          <a:xfrm>
            <a:off x="-533995" y="7162429"/>
            <a:ext cx="1821886" cy="1811948"/>
          </a:xfrm>
          <a:custGeom>
            <a:avLst/>
            <a:gdLst/>
            <a:ahLst/>
            <a:cxnLst/>
            <a:rect l="l" t="t" r="r" b="b"/>
            <a:pathLst>
              <a:path w="1821886" h="1811948">
                <a:moveTo>
                  <a:pt x="0" y="0"/>
                </a:moveTo>
                <a:lnTo>
                  <a:pt x="1821886" y="0"/>
                </a:lnTo>
                <a:lnTo>
                  <a:pt x="1821886" y="1811948"/>
                </a:lnTo>
                <a:lnTo>
                  <a:pt x="0" y="1811948"/>
                </a:lnTo>
                <a:lnTo>
                  <a:pt x="0" y="0"/>
                </a:lnTo>
                <a:close/>
              </a:path>
            </a:pathLst>
          </a:custGeom>
          <a:blipFill>
            <a:blip r:embed="rId22">
              <a:extLst>
                <a:ext uri="{96DAC541-7B7A-43D3-8B79-37D633B846F1}">
                  <asvg:svgBlip xmlns:asvg="http://schemas.microsoft.com/office/drawing/2016/SVG/main" xmlns="" r:embed="rId23"/>
                </a:ext>
              </a:extLst>
            </a:blip>
            <a:stretch>
              <a:fillRect/>
            </a:stretch>
          </a:blipFill>
        </p:spPr>
      </p:sp>
      <p:sp>
        <p:nvSpPr>
          <p:cNvPr id="15" name="Freeform 15"/>
          <p:cNvSpPr/>
          <p:nvPr/>
        </p:nvSpPr>
        <p:spPr>
          <a:xfrm>
            <a:off x="8896358" y="726708"/>
            <a:ext cx="1289862" cy="1282826"/>
          </a:xfrm>
          <a:custGeom>
            <a:avLst/>
            <a:gdLst/>
            <a:ahLst/>
            <a:cxnLst/>
            <a:rect l="l" t="t" r="r" b="b"/>
            <a:pathLst>
              <a:path w="1289862" h="1282826">
                <a:moveTo>
                  <a:pt x="0" y="0"/>
                </a:moveTo>
                <a:lnTo>
                  <a:pt x="1289862" y="0"/>
                </a:lnTo>
                <a:lnTo>
                  <a:pt x="1289862" y="1282827"/>
                </a:lnTo>
                <a:lnTo>
                  <a:pt x="0" y="1282827"/>
                </a:lnTo>
                <a:lnTo>
                  <a:pt x="0" y="0"/>
                </a:lnTo>
                <a:close/>
              </a:path>
            </a:pathLst>
          </a:custGeom>
          <a:blipFill>
            <a:blip r:embed="rId24">
              <a:extLst>
                <a:ext uri="{96DAC541-7B7A-43D3-8B79-37D633B846F1}">
                  <asvg:svgBlip xmlns:asvg="http://schemas.microsoft.com/office/drawing/2016/SVG/main" xmlns="" r:embed="rId25"/>
                </a:ext>
              </a:extLst>
            </a:blip>
            <a:stretch>
              <a:fillRect/>
            </a:stretch>
          </a:blipFill>
        </p:spPr>
      </p:sp>
      <p:sp>
        <p:nvSpPr>
          <p:cNvPr id="16" name="Freeform 16"/>
          <p:cNvSpPr/>
          <p:nvPr/>
        </p:nvSpPr>
        <p:spPr>
          <a:xfrm>
            <a:off x="16915306" y="2461173"/>
            <a:ext cx="1673631" cy="1664502"/>
          </a:xfrm>
          <a:custGeom>
            <a:avLst/>
            <a:gdLst/>
            <a:ahLst/>
            <a:cxnLst/>
            <a:rect l="l" t="t" r="r" b="b"/>
            <a:pathLst>
              <a:path w="1673631" h="1664502">
                <a:moveTo>
                  <a:pt x="0" y="0"/>
                </a:moveTo>
                <a:lnTo>
                  <a:pt x="1673631" y="0"/>
                </a:lnTo>
                <a:lnTo>
                  <a:pt x="1673631" y="1664502"/>
                </a:lnTo>
                <a:lnTo>
                  <a:pt x="0" y="1664502"/>
                </a:lnTo>
                <a:lnTo>
                  <a:pt x="0" y="0"/>
                </a:lnTo>
                <a:close/>
              </a:path>
            </a:pathLst>
          </a:custGeom>
          <a:blipFill>
            <a:blip r:embed="rId26">
              <a:extLst>
                <a:ext uri="{96DAC541-7B7A-43D3-8B79-37D633B846F1}">
                  <asvg:svgBlip xmlns:asvg="http://schemas.microsoft.com/office/drawing/2016/SVG/main" xmlns="" r:embed="rId27"/>
                </a:ext>
              </a:extLst>
            </a:blip>
            <a:stretch>
              <a:fillRect/>
            </a:stretch>
          </a:blipFill>
        </p:spPr>
      </p:sp>
      <p:sp>
        <p:nvSpPr>
          <p:cNvPr id="17" name="Freeform 17"/>
          <p:cNvSpPr/>
          <p:nvPr/>
        </p:nvSpPr>
        <p:spPr>
          <a:xfrm>
            <a:off x="10820232" y="8068403"/>
            <a:ext cx="1108473" cy="1102427"/>
          </a:xfrm>
          <a:custGeom>
            <a:avLst/>
            <a:gdLst/>
            <a:ahLst/>
            <a:cxnLst/>
            <a:rect l="l" t="t" r="r" b="b"/>
            <a:pathLst>
              <a:path w="1108473" h="1102427">
                <a:moveTo>
                  <a:pt x="0" y="0"/>
                </a:moveTo>
                <a:lnTo>
                  <a:pt x="1108473" y="0"/>
                </a:lnTo>
                <a:lnTo>
                  <a:pt x="1108473" y="1102427"/>
                </a:lnTo>
                <a:lnTo>
                  <a:pt x="0" y="1102427"/>
                </a:lnTo>
                <a:lnTo>
                  <a:pt x="0" y="0"/>
                </a:lnTo>
                <a:close/>
              </a:path>
            </a:pathLst>
          </a:custGeom>
          <a:blipFill>
            <a:blip r:embed="rId28">
              <a:extLst>
                <a:ext uri="{96DAC541-7B7A-43D3-8B79-37D633B846F1}">
                  <asvg:svgBlip xmlns:asvg="http://schemas.microsoft.com/office/drawing/2016/SVG/main" xmlns="" r:embed="rId29"/>
                </a:ext>
              </a:extLst>
            </a:blip>
            <a:stretch>
              <a:fillRect/>
            </a:stretch>
          </a:blipFill>
        </p:spPr>
      </p:sp>
    </p:spTree>
    <p:extLst>
      <p:ext uri="{BB962C8B-B14F-4D97-AF65-F5344CB8AC3E}">
        <p14:creationId xmlns:p14="http://schemas.microsoft.com/office/powerpoint/2010/main" val="5413090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grpSp>
        <p:nvGrpSpPr>
          <p:cNvPr id="2" name="Group 2"/>
          <p:cNvGrpSpPr/>
          <p:nvPr/>
        </p:nvGrpSpPr>
        <p:grpSpPr>
          <a:xfrm>
            <a:off x="6553200" y="1867860"/>
            <a:ext cx="10154677" cy="4342440"/>
            <a:chOff x="0" y="0"/>
            <a:chExt cx="3009527" cy="746503"/>
          </a:xfrm>
          <a:scene3d>
            <a:camera prst="orthographicFront">
              <a:rot lat="0" lon="0" rev="0"/>
            </a:camera>
            <a:lightRig rig="contrasting" dir="t">
              <a:rot lat="0" lon="0" rev="1500000"/>
            </a:lightRig>
          </a:scene3d>
        </p:grpSpPr>
        <p:sp>
          <p:nvSpPr>
            <p:cNvPr id="3" name="Freeform 3"/>
            <p:cNvSpPr/>
            <p:nvPr/>
          </p:nvSpPr>
          <p:spPr>
            <a:xfrm>
              <a:off x="0" y="0"/>
              <a:ext cx="3009527" cy="746503"/>
            </a:xfrm>
            <a:custGeom>
              <a:avLst/>
              <a:gdLst/>
              <a:ahLst/>
              <a:cxnLst/>
              <a:rect l="l" t="t" r="r" b="b"/>
              <a:pathLst>
                <a:path w="3009527" h="746503">
                  <a:moveTo>
                    <a:pt x="3050" y="0"/>
                  </a:moveTo>
                  <a:lnTo>
                    <a:pt x="3006477" y="0"/>
                  </a:lnTo>
                  <a:cubicBezTo>
                    <a:pt x="3008162" y="0"/>
                    <a:pt x="3009527" y="1365"/>
                    <a:pt x="3009527" y="3050"/>
                  </a:cubicBezTo>
                  <a:lnTo>
                    <a:pt x="3009527" y="743453"/>
                  </a:lnTo>
                  <a:cubicBezTo>
                    <a:pt x="3009527" y="744262"/>
                    <a:pt x="3009206" y="745038"/>
                    <a:pt x="3008634" y="745609"/>
                  </a:cubicBezTo>
                  <a:cubicBezTo>
                    <a:pt x="3008062" y="746181"/>
                    <a:pt x="3007286" y="746503"/>
                    <a:pt x="3006477" y="746503"/>
                  </a:cubicBezTo>
                  <a:lnTo>
                    <a:pt x="3050" y="746503"/>
                  </a:lnTo>
                  <a:cubicBezTo>
                    <a:pt x="1365" y="746503"/>
                    <a:pt x="0" y="745137"/>
                    <a:pt x="0" y="743453"/>
                  </a:cubicBezTo>
                  <a:lnTo>
                    <a:pt x="0" y="3050"/>
                  </a:lnTo>
                  <a:cubicBezTo>
                    <a:pt x="0" y="1365"/>
                    <a:pt x="1365" y="0"/>
                    <a:pt x="3050" y="0"/>
                  </a:cubicBezTo>
                  <a:close/>
                </a:path>
              </a:pathLst>
            </a:custGeom>
            <a:solidFill>
              <a:srgbClr val="F5D5D1"/>
            </a:solidFill>
            <a:ln w="28575" cap="sq">
              <a:noFill/>
              <a:prstDash val="solid"/>
              <a:miter/>
            </a:ln>
            <a:effectLst>
              <a:outerShdw blurRad="149987" dist="250190" dir="8460000" algn="ctr">
                <a:srgbClr val="000000">
                  <a:alpha val="28000"/>
                </a:srgbClr>
              </a:outerShdw>
            </a:effectLst>
            <a:sp3d prstMaterial="metal">
              <a:bevelT w="88900" h="88900"/>
            </a:sp3d>
          </p:spPr>
        </p:sp>
        <p:sp>
          <p:nvSpPr>
            <p:cNvPr id="4" name="TextBox 4"/>
            <p:cNvSpPr txBox="1"/>
            <p:nvPr/>
          </p:nvSpPr>
          <p:spPr>
            <a:xfrm>
              <a:off x="0" y="0"/>
              <a:ext cx="3009527" cy="746503"/>
            </a:xfrm>
            <a:prstGeom prst="rect">
              <a:avLst/>
            </a:prstGeom>
            <a:ln>
              <a:noFill/>
            </a:ln>
            <a:effectLst>
              <a:outerShdw blurRad="149987" dist="250190" dir="8460000" algn="ctr">
                <a:srgbClr val="000000">
                  <a:alpha val="28000"/>
                </a:srgbClr>
              </a:outerShdw>
            </a:effectLst>
            <a:sp3d prstMaterial="metal">
              <a:bevelT w="88900" h="88900"/>
            </a:sp3d>
          </p:spPr>
          <p:txBody>
            <a:bodyPr lIns="127000" tIns="127000" rIns="127000" bIns="127000" rtlCol="0" anchor="ctr"/>
            <a:lstStyle/>
            <a:p>
              <a:endParaRPr lang="en-GB" sz="2800"/>
            </a:p>
          </p:txBody>
        </p:sp>
      </p:grpSp>
      <p:sp>
        <p:nvSpPr>
          <p:cNvPr id="18" name="Freeform 18"/>
          <p:cNvSpPr/>
          <p:nvPr/>
        </p:nvSpPr>
        <p:spPr>
          <a:xfrm flipH="1">
            <a:off x="363127" y="3293093"/>
            <a:ext cx="5919888" cy="6728741"/>
          </a:xfrm>
          <a:custGeom>
            <a:avLst/>
            <a:gdLst/>
            <a:ahLst/>
            <a:cxnLst/>
            <a:rect l="l" t="t" r="r" b="b"/>
            <a:pathLst>
              <a:path w="5919888" h="6728741">
                <a:moveTo>
                  <a:pt x="5919888" y="0"/>
                </a:moveTo>
                <a:lnTo>
                  <a:pt x="0" y="0"/>
                </a:lnTo>
                <a:lnTo>
                  <a:pt x="0" y="6728741"/>
                </a:lnTo>
                <a:lnTo>
                  <a:pt x="5919888" y="6728741"/>
                </a:lnTo>
                <a:lnTo>
                  <a:pt x="5919888" y="0"/>
                </a:lnTo>
                <a:close/>
              </a:path>
            </a:pathLst>
          </a:custGeom>
          <a:blipFill>
            <a:blip r:embed="rId2"/>
            <a:stretch>
              <a:fillRect b="-91780"/>
            </a:stretch>
          </a:blipFill>
        </p:spPr>
      </p:sp>
      <p:sp>
        <p:nvSpPr>
          <p:cNvPr id="19" name="Freeform 19"/>
          <p:cNvSpPr/>
          <p:nvPr/>
        </p:nvSpPr>
        <p:spPr>
          <a:xfrm rot="1135118">
            <a:off x="4586312" y="5626080"/>
            <a:ext cx="1256730" cy="1256730"/>
          </a:xfrm>
          <a:custGeom>
            <a:avLst/>
            <a:gdLst/>
            <a:ahLst/>
            <a:cxnLst/>
            <a:rect l="l" t="t" r="r" b="b"/>
            <a:pathLst>
              <a:path w="1256730" h="1256730">
                <a:moveTo>
                  <a:pt x="0" y="0"/>
                </a:moveTo>
                <a:lnTo>
                  <a:pt x="1256730" y="0"/>
                </a:lnTo>
                <a:lnTo>
                  <a:pt x="1256730" y="1256730"/>
                </a:lnTo>
                <a:lnTo>
                  <a:pt x="0" y="1256730"/>
                </a:lnTo>
                <a:lnTo>
                  <a:pt x="0" y="0"/>
                </a:lnTo>
                <a:close/>
              </a:path>
            </a:pathLst>
          </a:custGeom>
          <a:blipFill>
            <a:blip r:embed="rId3"/>
            <a:stretch>
              <a:fillRect/>
            </a:stretch>
          </a:blipFill>
        </p:spPr>
      </p:sp>
      <p:sp>
        <p:nvSpPr>
          <p:cNvPr id="20" name="Freeform 20"/>
          <p:cNvSpPr/>
          <p:nvPr/>
        </p:nvSpPr>
        <p:spPr>
          <a:xfrm>
            <a:off x="4631893" y="5671661"/>
            <a:ext cx="1165569" cy="1165569"/>
          </a:xfrm>
          <a:custGeom>
            <a:avLst/>
            <a:gdLst/>
            <a:ahLst/>
            <a:cxnLst/>
            <a:rect l="l" t="t" r="r" b="b"/>
            <a:pathLst>
              <a:path w="1165569" h="1165569">
                <a:moveTo>
                  <a:pt x="0" y="0"/>
                </a:moveTo>
                <a:lnTo>
                  <a:pt x="1165568" y="0"/>
                </a:lnTo>
                <a:lnTo>
                  <a:pt x="1165568" y="1165569"/>
                </a:lnTo>
                <a:lnTo>
                  <a:pt x="0" y="1165569"/>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21" name="Freeform 21"/>
          <p:cNvSpPr/>
          <p:nvPr/>
        </p:nvSpPr>
        <p:spPr>
          <a:xfrm>
            <a:off x="4784293" y="5824061"/>
            <a:ext cx="833403" cy="833403"/>
          </a:xfrm>
          <a:custGeom>
            <a:avLst/>
            <a:gdLst/>
            <a:ahLst/>
            <a:cxnLst/>
            <a:rect l="l" t="t" r="r" b="b"/>
            <a:pathLst>
              <a:path w="833403" h="833403">
                <a:moveTo>
                  <a:pt x="0" y="0"/>
                </a:moveTo>
                <a:lnTo>
                  <a:pt x="833402" y="0"/>
                </a:lnTo>
                <a:lnTo>
                  <a:pt x="833402" y="833403"/>
                </a:lnTo>
                <a:lnTo>
                  <a:pt x="0" y="833403"/>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22" name="Freeform 22"/>
          <p:cNvSpPr/>
          <p:nvPr/>
        </p:nvSpPr>
        <p:spPr>
          <a:xfrm>
            <a:off x="14552572" y="8173277"/>
            <a:ext cx="3735428" cy="2113723"/>
          </a:xfrm>
          <a:custGeom>
            <a:avLst/>
            <a:gdLst/>
            <a:ahLst/>
            <a:cxnLst/>
            <a:rect l="l" t="t" r="r" b="b"/>
            <a:pathLst>
              <a:path w="3735428" h="2113723">
                <a:moveTo>
                  <a:pt x="0" y="0"/>
                </a:moveTo>
                <a:lnTo>
                  <a:pt x="3735428" y="0"/>
                </a:lnTo>
                <a:lnTo>
                  <a:pt x="3735428" y="2113723"/>
                </a:lnTo>
                <a:lnTo>
                  <a:pt x="0" y="2113723"/>
                </a:lnTo>
                <a:lnTo>
                  <a:pt x="0" y="0"/>
                </a:lnTo>
                <a:close/>
              </a:path>
            </a:pathLst>
          </a:custGeom>
          <a:blipFill>
            <a:blip r:embed="rId6"/>
            <a:stretch>
              <a:fillRect r="-21701" b="-53239"/>
            </a:stretch>
          </a:blipFill>
        </p:spPr>
      </p:sp>
      <p:sp>
        <p:nvSpPr>
          <p:cNvPr id="24" name="Rectangle 23"/>
          <p:cNvSpPr/>
          <p:nvPr/>
        </p:nvSpPr>
        <p:spPr>
          <a:xfrm>
            <a:off x="6858000" y="2407741"/>
            <a:ext cx="9144000" cy="3416320"/>
          </a:xfrm>
          <a:prstGeom prst="rect">
            <a:avLst/>
          </a:prstGeom>
        </p:spPr>
        <p:txBody>
          <a:bodyPr>
            <a:spAutoFit/>
          </a:bodyPr>
          <a:lstStyle/>
          <a:p>
            <a:pPr lvl="0" algn="ctr"/>
            <a:r>
              <a:rPr lang="vi-VN" sz="5400" b="1">
                <a:solidFill>
                  <a:prstClr val="black"/>
                </a:solidFill>
                <a:latin typeface="Times New Roman" panose="02020603050405020304" pitchFamily="18" charset="0"/>
                <a:cs typeface="Times New Roman" panose="02020603050405020304" pitchFamily="18" charset="0"/>
              </a:rPr>
              <a:t>Bài tập </a:t>
            </a:r>
            <a:r>
              <a:rPr lang="vi-VN" sz="5400" b="1" smtClean="0">
                <a:solidFill>
                  <a:prstClr val="black"/>
                </a:solidFill>
                <a:latin typeface="Times New Roman" panose="02020603050405020304" pitchFamily="18" charset="0"/>
                <a:cs typeface="Times New Roman" panose="02020603050405020304" pitchFamily="18" charset="0"/>
              </a:rPr>
              <a:t>2</a:t>
            </a:r>
          </a:p>
          <a:p>
            <a:pPr lvl="0" algn="just"/>
            <a:r>
              <a:rPr lang="vi-VN" sz="5400" smtClean="0">
                <a:solidFill>
                  <a:prstClr val="black"/>
                </a:solidFill>
                <a:latin typeface="Times New Roman" panose="02020603050405020304" pitchFamily="18" charset="0"/>
                <a:cs typeface="Times New Roman" panose="02020603050405020304" pitchFamily="18" charset="0"/>
              </a:rPr>
              <a:t>Những </a:t>
            </a:r>
            <a:r>
              <a:rPr lang="vi-VN" sz="5400">
                <a:solidFill>
                  <a:prstClr val="black"/>
                </a:solidFill>
                <a:latin typeface="Times New Roman" panose="02020603050405020304" pitchFamily="18" charset="0"/>
                <a:cs typeface="Times New Roman" panose="02020603050405020304" pitchFamily="18" charset="0"/>
              </a:rPr>
              <a:t>thông điệp mà em rút ra từ văn bản </a:t>
            </a:r>
            <a:r>
              <a:rPr lang="vi-VN" sz="5400" i="1">
                <a:solidFill>
                  <a:prstClr val="black"/>
                </a:solidFill>
                <a:latin typeface="Times New Roman" panose="02020603050405020304" pitchFamily="18" charset="0"/>
                <a:cs typeface="Times New Roman" panose="02020603050405020304" pitchFamily="18" charset="0"/>
              </a:rPr>
              <a:t>Khoa học muôn năm! </a:t>
            </a:r>
            <a:r>
              <a:rPr lang="vi-VN" sz="5400">
                <a:solidFill>
                  <a:prstClr val="black"/>
                </a:solidFill>
                <a:latin typeface="Times New Roman" panose="02020603050405020304" pitchFamily="18" charset="0"/>
                <a:cs typeface="Times New Roman" panose="02020603050405020304" pitchFamily="18" charset="0"/>
              </a:rPr>
              <a:t>của Go- rơ- ki.</a:t>
            </a:r>
            <a:endParaRPr lang="en-GB" sz="540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par>
                                <p:cTn id="8" presetID="16" presetClass="entr" presetSubtype="2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grpSp>
        <p:nvGrpSpPr>
          <p:cNvPr id="2" name="Group 2"/>
          <p:cNvGrpSpPr/>
          <p:nvPr/>
        </p:nvGrpSpPr>
        <p:grpSpPr>
          <a:xfrm>
            <a:off x="7788453" y="2191841"/>
            <a:ext cx="771999" cy="771999"/>
            <a:chOff x="0" y="0"/>
            <a:chExt cx="6350000" cy="6350000"/>
          </a:xfrm>
        </p:grpSpPr>
        <p:sp>
          <p:nvSpPr>
            <p:cNvPr id="3" name="Freeform 3"/>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26A29A"/>
            </a:solidFill>
          </p:spPr>
        </p:sp>
      </p:grpSp>
      <p:grpSp>
        <p:nvGrpSpPr>
          <p:cNvPr id="4" name="Group 4"/>
          <p:cNvGrpSpPr/>
          <p:nvPr/>
        </p:nvGrpSpPr>
        <p:grpSpPr>
          <a:xfrm>
            <a:off x="7788453" y="4076700"/>
            <a:ext cx="771999" cy="771999"/>
            <a:chOff x="0" y="0"/>
            <a:chExt cx="6350000" cy="6350000"/>
          </a:xfrm>
        </p:grpSpPr>
        <p:sp>
          <p:nvSpPr>
            <p:cNvPr id="5" name="Freeform 5"/>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DF5925"/>
            </a:solidFill>
          </p:spPr>
        </p:sp>
      </p:grpSp>
      <p:grpSp>
        <p:nvGrpSpPr>
          <p:cNvPr id="8" name="Group 8"/>
          <p:cNvGrpSpPr/>
          <p:nvPr/>
        </p:nvGrpSpPr>
        <p:grpSpPr>
          <a:xfrm>
            <a:off x="7810224" y="6971922"/>
            <a:ext cx="771999" cy="771999"/>
            <a:chOff x="0" y="0"/>
            <a:chExt cx="6350000" cy="6350000"/>
          </a:xfrm>
        </p:grpSpPr>
        <p:sp>
          <p:nvSpPr>
            <p:cNvPr id="9" name="Freeform 9"/>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ED889A"/>
            </a:solidFill>
          </p:spPr>
        </p:sp>
      </p:grpSp>
      <p:grpSp>
        <p:nvGrpSpPr>
          <p:cNvPr id="12" name="Group 12"/>
          <p:cNvGrpSpPr/>
          <p:nvPr/>
        </p:nvGrpSpPr>
        <p:grpSpPr>
          <a:xfrm>
            <a:off x="11481" y="1028700"/>
            <a:ext cx="7405959" cy="1821746"/>
            <a:chOff x="0" y="0"/>
            <a:chExt cx="1219088" cy="299876"/>
          </a:xfrm>
          <a:scene3d>
            <a:camera prst="orthographicFront">
              <a:rot lat="0" lon="0" rev="0"/>
            </a:camera>
            <a:lightRig rig="contrasting" dir="t">
              <a:rot lat="0" lon="0" rev="1500000"/>
            </a:lightRig>
          </a:scene3d>
        </p:grpSpPr>
        <p:sp>
          <p:nvSpPr>
            <p:cNvPr id="13" name="Freeform 13"/>
            <p:cNvSpPr/>
            <p:nvPr/>
          </p:nvSpPr>
          <p:spPr>
            <a:xfrm>
              <a:off x="0" y="0"/>
              <a:ext cx="1214866" cy="299876"/>
            </a:xfrm>
            <a:custGeom>
              <a:avLst/>
              <a:gdLst/>
              <a:ahLst/>
              <a:cxnLst/>
              <a:rect l="l" t="t" r="r" b="b"/>
              <a:pathLst>
                <a:path w="1214866" h="299876">
                  <a:moveTo>
                    <a:pt x="1007525" y="0"/>
                  </a:moveTo>
                  <a:lnTo>
                    <a:pt x="8363" y="0"/>
                  </a:lnTo>
                  <a:cubicBezTo>
                    <a:pt x="6145" y="0"/>
                    <a:pt x="4018" y="881"/>
                    <a:pt x="2449" y="2449"/>
                  </a:cubicBezTo>
                  <a:cubicBezTo>
                    <a:pt x="881" y="4018"/>
                    <a:pt x="0" y="6145"/>
                    <a:pt x="0" y="8363"/>
                  </a:cubicBezTo>
                  <a:lnTo>
                    <a:pt x="0" y="291513"/>
                  </a:lnTo>
                  <a:cubicBezTo>
                    <a:pt x="0" y="293731"/>
                    <a:pt x="881" y="295858"/>
                    <a:pt x="2449" y="297426"/>
                  </a:cubicBezTo>
                  <a:cubicBezTo>
                    <a:pt x="4018" y="298995"/>
                    <a:pt x="6145" y="299876"/>
                    <a:pt x="8363" y="299876"/>
                  </a:cubicBezTo>
                  <a:lnTo>
                    <a:pt x="1007525" y="299876"/>
                  </a:lnTo>
                  <a:cubicBezTo>
                    <a:pt x="1012957" y="299876"/>
                    <a:pt x="1018246" y="298136"/>
                    <a:pt x="1022617" y="294910"/>
                  </a:cubicBezTo>
                  <a:lnTo>
                    <a:pt x="1212359" y="154903"/>
                  </a:lnTo>
                  <a:cubicBezTo>
                    <a:pt x="1213935" y="153740"/>
                    <a:pt x="1214866" y="151897"/>
                    <a:pt x="1214866" y="149938"/>
                  </a:cubicBezTo>
                  <a:cubicBezTo>
                    <a:pt x="1214866" y="147979"/>
                    <a:pt x="1213935" y="146136"/>
                    <a:pt x="1212359" y="144973"/>
                  </a:cubicBezTo>
                  <a:lnTo>
                    <a:pt x="1022617" y="4965"/>
                  </a:lnTo>
                  <a:cubicBezTo>
                    <a:pt x="1018246" y="1740"/>
                    <a:pt x="1012957" y="0"/>
                    <a:pt x="1007525" y="0"/>
                  </a:cubicBezTo>
                  <a:close/>
                </a:path>
              </a:pathLst>
            </a:custGeom>
            <a:solidFill>
              <a:srgbClr val="F5E1B5"/>
            </a:solidFill>
            <a:ln w="47625" cap="sq">
              <a:noFill/>
              <a:prstDash val="solid"/>
              <a:miter/>
            </a:ln>
            <a:effectLst>
              <a:outerShdw blurRad="149987" dist="250190" dir="8460000" algn="ctr">
                <a:srgbClr val="000000">
                  <a:alpha val="28000"/>
                </a:srgbClr>
              </a:outerShdw>
            </a:effectLst>
            <a:sp3d prstMaterial="metal">
              <a:bevelT w="88900" h="88900"/>
            </a:sp3d>
          </p:spPr>
        </p:sp>
        <p:sp>
          <p:nvSpPr>
            <p:cNvPr id="14" name="TextBox 14"/>
            <p:cNvSpPr txBox="1"/>
            <p:nvPr/>
          </p:nvSpPr>
          <p:spPr>
            <a:xfrm>
              <a:off x="0" y="95250"/>
              <a:ext cx="1104788" cy="204626"/>
            </a:xfrm>
            <a:prstGeom prst="rect">
              <a:avLst/>
            </a:prstGeom>
            <a:ln>
              <a:noFill/>
            </a:ln>
            <a:effectLst>
              <a:outerShdw blurRad="149987" dist="250190" dir="8460000" algn="ctr">
                <a:srgbClr val="000000">
                  <a:alpha val="28000"/>
                </a:srgbClr>
              </a:outerShdw>
            </a:effectLst>
            <a:sp3d prstMaterial="metal">
              <a:bevelT w="88900" h="88900"/>
            </a:sp3d>
          </p:spPr>
          <p:txBody>
            <a:bodyPr lIns="50800" tIns="50800" rIns="50800" bIns="50800" rtlCol="0" anchor="ctr"/>
            <a:lstStyle/>
            <a:p>
              <a:pPr algn="ctr">
                <a:lnSpc>
                  <a:spcPts val="7349"/>
                </a:lnSpc>
              </a:pPr>
              <a:r>
                <a:rPr lang="vi-VN" sz="11500" b="1">
                  <a:latin typeface="Times New Roman" panose="02020603050405020304" pitchFamily="18" charset="0"/>
                  <a:cs typeface="Times New Roman" panose="02020603050405020304" pitchFamily="18" charset="0"/>
                </a:rPr>
                <a:t>Gợi ý</a:t>
              </a:r>
              <a:endParaRPr lang="en-US" sz="9600">
                <a:solidFill>
                  <a:srgbClr val="000000"/>
                </a:solidFill>
                <a:latin typeface="Times New Roman" panose="02020603050405020304" pitchFamily="18" charset="0"/>
                <a:ea typeface="Garet Ultra-Bold"/>
                <a:cs typeface="Times New Roman" panose="02020603050405020304" pitchFamily="18" charset="0"/>
                <a:sym typeface="Garet Ultra-Bold"/>
              </a:endParaRPr>
            </a:p>
          </p:txBody>
        </p:sp>
      </p:grpSp>
      <p:sp>
        <p:nvSpPr>
          <p:cNvPr id="15" name="Freeform 15"/>
          <p:cNvSpPr/>
          <p:nvPr/>
        </p:nvSpPr>
        <p:spPr>
          <a:xfrm flipH="1" flipV="1">
            <a:off x="14946986" y="-2843227"/>
            <a:ext cx="5993568" cy="6070833"/>
          </a:xfrm>
          <a:custGeom>
            <a:avLst/>
            <a:gdLst/>
            <a:ahLst/>
            <a:cxnLst/>
            <a:rect l="l" t="t" r="r" b="b"/>
            <a:pathLst>
              <a:path w="5993568" h="6070833">
                <a:moveTo>
                  <a:pt x="5993568" y="6070834"/>
                </a:moveTo>
                <a:lnTo>
                  <a:pt x="0" y="6070834"/>
                </a:lnTo>
                <a:lnTo>
                  <a:pt x="0" y="0"/>
                </a:lnTo>
                <a:lnTo>
                  <a:pt x="5993568" y="0"/>
                </a:lnTo>
                <a:lnTo>
                  <a:pt x="5993568" y="6070834"/>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6" name="Freeform 16"/>
          <p:cNvSpPr/>
          <p:nvPr/>
        </p:nvSpPr>
        <p:spPr>
          <a:xfrm flipH="1">
            <a:off x="-118531" y="2605218"/>
            <a:ext cx="7259284" cy="7681782"/>
          </a:xfrm>
          <a:custGeom>
            <a:avLst/>
            <a:gdLst/>
            <a:ahLst/>
            <a:cxnLst/>
            <a:rect l="l" t="t" r="r" b="b"/>
            <a:pathLst>
              <a:path w="7259284" h="7681782">
                <a:moveTo>
                  <a:pt x="7259284" y="0"/>
                </a:moveTo>
                <a:lnTo>
                  <a:pt x="0" y="0"/>
                </a:lnTo>
                <a:lnTo>
                  <a:pt x="0" y="7681782"/>
                </a:lnTo>
                <a:lnTo>
                  <a:pt x="7259284" y="7681782"/>
                </a:lnTo>
                <a:lnTo>
                  <a:pt x="7259284" y="0"/>
                </a:lnTo>
                <a:close/>
              </a:path>
            </a:pathLst>
          </a:custGeom>
          <a:blipFill>
            <a:blip r:embed="rId4"/>
            <a:stretch>
              <a:fillRect/>
            </a:stretch>
          </a:blipFill>
        </p:spPr>
      </p:sp>
      <p:sp>
        <p:nvSpPr>
          <p:cNvPr id="17" name="TextBox 17"/>
          <p:cNvSpPr txBox="1"/>
          <p:nvPr/>
        </p:nvSpPr>
        <p:spPr>
          <a:xfrm>
            <a:off x="8829185" y="1928109"/>
            <a:ext cx="7322748" cy="1354217"/>
          </a:xfrm>
          <a:prstGeom prst="rect">
            <a:avLst/>
          </a:prstGeom>
        </p:spPr>
        <p:txBody>
          <a:bodyPr lIns="0" tIns="0" rIns="0" bIns="0" rtlCol="0" anchor="t">
            <a:spAutoFit/>
          </a:bodyPr>
          <a:lstStyle/>
          <a:p>
            <a:pPr algn="just"/>
            <a:r>
              <a:rPr lang="vi-VN" sz="4400">
                <a:latin typeface="Times New Roman" panose="02020603050405020304" pitchFamily="18" charset="0"/>
                <a:cs typeface="Times New Roman" panose="02020603050405020304" pitchFamily="18" charset="0"/>
              </a:rPr>
              <a:t>Chúng ta cần trân trọng, biết ơn những người làm khoa học.</a:t>
            </a:r>
            <a:endParaRPr lang="en-US" sz="4400">
              <a:solidFill>
                <a:srgbClr val="000000"/>
              </a:solidFill>
              <a:latin typeface="Times New Roman" panose="02020603050405020304" pitchFamily="18" charset="0"/>
              <a:ea typeface="Garet"/>
              <a:cs typeface="Times New Roman" panose="02020603050405020304" pitchFamily="18" charset="0"/>
              <a:sym typeface="Garet"/>
            </a:endParaRPr>
          </a:p>
        </p:txBody>
      </p:sp>
      <p:sp>
        <p:nvSpPr>
          <p:cNvPr id="18" name="TextBox 18"/>
          <p:cNvSpPr txBox="1"/>
          <p:nvPr/>
        </p:nvSpPr>
        <p:spPr>
          <a:xfrm>
            <a:off x="7901847" y="2171885"/>
            <a:ext cx="545211" cy="678561"/>
          </a:xfrm>
          <a:prstGeom prst="rect">
            <a:avLst/>
          </a:prstGeom>
        </p:spPr>
        <p:txBody>
          <a:bodyPr lIns="0" tIns="0" rIns="0" bIns="0" rtlCol="0" anchor="t">
            <a:spAutoFit/>
          </a:bodyPr>
          <a:lstStyle/>
          <a:p>
            <a:pPr algn="ctr">
              <a:lnSpc>
                <a:spcPts val="5652"/>
              </a:lnSpc>
            </a:pPr>
            <a:r>
              <a:rPr lang="en-US" sz="3600">
                <a:solidFill>
                  <a:srgbClr val="F7EEE3"/>
                </a:solidFill>
                <a:latin typeface="Garet Bold"/>
                <a:ea typeface="Garet Bold"/>
                <a:cs typeface="Garet Bold"/>
                <a:sym typeface="Garet Bold"/>
              </a:rPr>
              <a:t>1</a:t>
            </a:r>
          </a:p>
        </p:txBody>
      </p:sp>
      <p:sp>
        <p:nvSpPr>
          <p:cNvPr id="20" name="TextBox 20"/>
          <p:cNvSpPr txBox="1"/>
          <p:nvPr/>
        </p:nvSpPr>
        <p:spPr>
          <a:xfrm>
            <a:off x="7901847" y="4056744"/>
            <a:ext cx="545211" cy="678561"/>
          </a:xfrm>
          <a:prstGeom prst="rect">
            <a:avLst/>
          </a:prstGeom>
        </p:spPr>
        <p:txBody>
          <a:bodyPr lIns="0" tIns="0" rIns="0" bIns="0" rtlCol="0" anchor="t">
            <a:spAutoFit/>
          </a:bodyPr>
          <a:lstStyle/>
          <a:p>
            <a:pPr marL="0" lvl="1" indent="0" algn="ctr">
              <a:lnSpc>
                <a:spcPts val="5652"/>
              </a:lnSpc>
              <a:spcBef>
                <a:spcPct val="0"/>
              </a:spcBef>
            </a:pPr>
            <a:r>
              <a:rPr lang="en-US" sz="3600" u="none">
                <a:solidFill>
                  <a:srgbClr val="F7EEE3"/>
                </a:solidFill>
                <a:latin typeface="Garet Bold"/>
                <a:ea typeface="Garet Bold"/>
                <a:cs typeface="Garet Bold"/>
                <a:sym typeface="Garet Bold"/>
              </a:rPr>
              <a:t>2</a:t>
            </a:r>
          </a:p>
        </p:txBody>
      </p:sp>
      <p:sp>
        <p:nvSpPr>
          <p:cNvPr id="22" name="TextBox 22"/>
          <p:cNvSpPr txBox="1"/>
          <p:nvPr/>
        </p:nvSpPr>
        <p:spPr>
          <a:xfrm>
            <a:off x="7901847" y="6011407"/>
            <a:ext cx="545211" cy="678561"/>
          </a:xfrm>
          <a:prstGeom prst="rect">
            <a:avLst/>
          </a:prstGeom>
        </p:spPr>
        <p:txBody>
          <a:bodyPr lIns="0" tIns="0" rIns="0" bIns="0" rtlCol="0" anchor="t">
            <a:spAutoFit/>
          </a:bodyPr>
          <a:lstStyle/>
          <a:p>
            <a:pPr marL="0" lvl="1" indent="0" algn="ctr">
              <a:lnSpc>
                <a:spcPts val="5652"/>
              </a:lnSpc>
              <a:spcBef>
                <a:spcPct val="0"/>
              </a:spcBef>
            </a:pPr>
            <a:r>
              <a:rPr lang="en-US" sz="3600" u="none">
                <a:solidFill>
                  <a:srgbClr val="F7EEE3"/>
                </a:solidFill>
                <a:latin typeface="Garet Bold"/>
                <a:ea typeface="Garet Bold"/>
                <a:cs typeface="Garet Bold"/>
                <a:sym typeface="Garet Bold"/>
              </a:rPr>
              <a:t>4</a:t>
            </a:r>
          </a:p>
        </p:txBody>
      </p:sp>
      <p:sp>
        <p:nvSpPr>
          <p:cNvPr id="24" name="TextBox 24"/>
          <p:cNvSpPr txBox="1"/>
          <p:nvPr/>
        </p:nvSpPr>
        <p:spPr>
          <a:xfrm>
            <a:off x="7923618" y="6951966"/>
            <a:ext cx="545211" cy="678561"/>
          </a:xfrm>
          <a:prstGeom prst="rect">
            <a:avLst/>
          </a:prstGeom>
        </p:spPr>
        <p:txBody>
          <a:bodyPr lIns="0" tIns="0" rIns="0" bIns="0" rtlCol="0" anchor="t">
            <a:spAutoFit/>
          </a:bodyPr>
          <a:lstStyle/>
          <a:p>
            <a:pPr marL="0" lvl="1" indent="0" algn="ctr">
              <a:lnSpc>
                <a:spcPts val="5652"/>
              </a:lnSpc>
              <a:spcBef>
                <a:spcPct val="0"/>
              </a:spcBef>
            </a:pPr>
            <a:r>
              <a:rPr lang="en-US" sz="3600" u="none">
                <a:solidFill>
                  <a:srgbClr val="F7EEE3"/>
                </a:solidFill>
                <a:latin typeface="Garet Bold"/>
                <a:ea typeface="Garet Bold"/>
                <a:cs typeface="Garet Bold"/>
                <a:sym typeface="Garet Bold"/>
              </a:rPr>
              <a:t>3</a:t>
            </a:r>
          </a:p>
        </p:txBody>
      </p:sp>
      <p:sp>
        <p:nvSpPr>
          <p:cNvPr id="27" name="Rectangle 26"/>
          <p:cNvSpPr/>
          <p:nvPr/>
        </p:nvSpPr>
        <p:spPr>
          <a:xfrm>
            <a:off x="8803785" y="3839206"/>
            <a:ext cx="8931318" cy="2123658"/>
          </a:xfrm>
          <a:prstGeom prst="rect">
            <a:avLst/>
          </a:prstGeom>
        </p:spPr>
        <p:txBody>
          <a:bodyPr wrap="square">
            <a:spAutoFit/>
          </a:bodyPr>
          <a:lstStyle/>
          <a:p>
            <a:pPr algn="just"/>
            <a:r>
              <a:rPr lang="vi-VN" sz="4400">
                <a:latin typeface="Times New Roman" panose="02020603050405020304" pitchFamily="18" charset="0"/>
                <a:ea typeface="Times New Roman" panose="02020603050405020304" pitchFamily="18" charset="0"/>
                <a:cs typeface="Times New Roman" panose="02020603050405020304" pitchFamily="18" charset="0"/>
              </a:rPr>
              <a:t>Chúng ta cần nỗ lực học tập để tiếp cận được kiến thức khoa học và áp dụng vào thực tiễn cuộc sống.</a:t>
            </a:r>
            <a:endParaRPr lang="en-GB" sz="4400">
              <a:latin typeface="Times New Roman" panose="02020603050405020304" pitchFamily="18" charset="0"/>
              <a:cs typeface="Times New Roman" panose="02020603050405020304" pitchFamily="18" charset="0"/>
            </a:endParaRPr>
          </a:p>
        </p:txBody>
      </p:sp>
      <p:sp>
        <p:nvSpPr>
          <p:cNvPr id="28" name="Rectangle 27"/>
          <p:cNvSpPr/>
          <p:nvPr/>
        </p:nvSpPr>
        <p:spPr>
          <a:xfrm>
            <a:off x="8896478" y="6568698"/>
            <a:ext cx="8838625" cy="2123658"/>
          </a:xfrm>
          <a:prstGeom prst="rect">
            <a:avLst/>
          </a:prstGeom>
        </p:spPr>
        <p:txBody>
          <a:bodyPr wrap="square">
            <a:spAutoFit/>
          </a:bodyPr>
          <a:lstStyle/>
          <a:p>
            <a:pPr algn="just"/>
            <a:r>
              <a:rPr lang="vi-VN" sz="4400">
                <a:latin typeface="Times New Roman" panose="02020603050405020304" pitchFamily="18" charset="0"/>
                <a:ea typeface="Times New Roman" panose="02020603050405020304" pitchFamily="18" charset="0"/>
                <a:cs typeface="Times New Roman" panose="02020603050405020304" pitchFamily="18" charset="0"/>
              </a:rPr>
              <a:t>Chúng ta có nhiều cơ hội để tiếp xúc với tri thức mới, vì vậy hãy yêu lao động, và quý trọng sức lao động.</a:t>
            </a:r>
            <a:endParaRPr lang="en-GB" sz="4400">
              <a:latin typeface="Times New Roman" panose="02020603050405020304" pitchFamily="18" charset="0"/>
              <a:cs typeface="Times New Roman" panose="02020603050405020304" pitchFamily="18"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barn(inVertical)">
                                      <p:cBhvr>
                                        <p:cTn id="12" dur="500"/>
                                        <p:tgtEl>
                                          <p:spTgt spid="18"/>
                                        </p:tgtEl>
                                      </p:cBhvr>
                                    </p:animEffect>
                                  </p:childTnLst>
                                </p:cTn>
                              </p:par>
                              <p:par>
                                <p:cTn id="13" presetID="16" presetClass="entr" presetSubtype="21"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Vertical)">
                                      <p:cBhvr>
                                        <p:cTn id="15" dur="500"/>
                                        <p:tgtEl>
                                          <p:spTgt spid="2"/>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barn(inVertical)">
                                      <p:cBhvr>
                                        <p:cTn id="18" dur="500"/>
                                        <p:tgtEl>
                                          <p:spTgt spid="17"/>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barn(inVertical)">
                                      <p:cBhvr>
                                        <p:cTn id="23" dur="500"/>
                                        <p:tgtEl>
                                          <p:spTgt spid="4"/>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barn(inVertical)">
                                      <p:cBhvr>
                                        <p:cTn id="26" dur="500"/>
                                        <p:tgtEl>
                                          <p:spTgt spid="20"/>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barn(inVertical)">
                                      <p:cBhvr>
                                        <p:cTn id="29" dur="500"/>
                                        <p:tgtEl>
                                          <p:spTgt spid="27"/>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barn(inVertical)">
                                      <p:cBhvr>
                                        <p:cTn id="34" dur="500"/>
                                        <p:tgtEl>
                                          <p:spTgt spid="24"/>
                                        </p:tgtEl>
                                      </p:cBhvr>
                                    </p:animEffect>
                                  </p:childTnLst>
                                </p:cTn>
                              </p:par>
                              <p:par>
                                <p:cTn id="35" presetID="16" presetClass="entr" presetSubtype="21" fill="hold"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barn(inVertical)">
                                      <p:cBhvr>
                                        <p:cTn id="37" dur="500"/>
                                        <p:tgtEl>
                                          <p:spTgt spid="8"/>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barn(inVertical)">
                                      <p:cBhvr>
                                        <p:cTn id="4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0" grpId="0"/>
      <p:bldP spid="24" grpId="0"/>
      <p:bldP spid="27" grpId="0"/>
      <p:bldP spid="28"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sp>
        <p:nvSpPr>
          <p:cNvPr id="2" name="Freeform 2"/>
          <p:cNvSpPr/>
          <p:nvPr/>
        </p:nvSpPr>
        <p:spPr>
          <a:xfrm>
            <a:off x="4937482" y="7204366"/>
            <a:ext cx="4610242" cy="4669674"/>
          </a:xfrm>
          <a:custGeom>
            <a:avLst/>
            <a:gdLst/>
            <a:ahLst/>
            <a:cxnLst/>
            <a:rect l="l" t="t" r="r" b="b"/>
            <a:pathLst>
              <a:path w="4610242" h="4669674">
                <a:moveTo>
                  <a:pt x="0" y="0"/>
                </a:moveTo>
                <a:lnTo>
                  <a:pt x="4610241" y="0"/>
                </a:lnTo>
                <a:lnTo>
                  <a:pt x="4610241" y="4669674"/>
                </a:lnTo>
                <a:lnTo>
                  <a:pt x="0" y="4669674"/>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a:off x="-1682549" y="3293424"/>
            <a:ext cx="9953515" cy="17161232"/>
          </a:xfrm>
          <a:custGeom>
            <a:avLst/>
            <a:gdLst/>
            <a:ahLst/>
            <a:cxnLst/>
            <a:rect l="l" t="t" r="r" b="b"/>
            <a:pathLst>
              <a:path w="9953515" h="17161232">
                <a:moveTo>
                  <a:pt x="0" y="0"/>
                </a:moveTo>
                <a:lnTo>
                  <a:pt x="9953515" y="0"/>
                </a:lnTo>
                <a:lnTo>
                  <a:pt x="9953515" y="17161232"/>
                </a:lnTo>
                <a:lnTo>
                  <a:pt x="0" y="17161232"/>
                </a:lnTo>
                <a:lnTo>
                  <a:pt x="0" y="0"/>
                </a:lnTo>
                <a:close/>
              </a:path>
            </a:pathLst>
          </a:custGeom>
          <a:blipFill>
            <a:blip r:embed="rId4"/>
            <a:stretch>
              <a:fillRect/>
            </a:stretch>
          </a:blipFill>
        </p:spPr>
      </p:sp>
      <p:sp>
        <p:nvSpPr>
          <p:cNvPr id="4" name="Freeform 4"/>
          <p:cNvSpPr/>
          <p:nvPr/>
        </p:nvSpPr>
        <p:spPr>
          <a:xfrm>
            <a:off x="14606335" y="6691576"/>
            <a:ext cx="4617941" cy="4703459"/>
          </a:xfrm>
          <a:custGeom>
            <a:avLst/>
            <a:gdLst/>
            <a:ahLst/>
            <a:cxnLst/>
            <a:rect l="l" t="t" r="r" b="b"/>
            <a:pathLst>
              <a:path w="4617941" h="4703459">
                <a:moveTo>
                  <a:pt x="0" y="0"/>
                </a:moveTo>
                <a:lnTo>
                  <a:pt x="4617941" y="0"/>
                </a:lnTo>
                <a:lnTo>
                  <a:pt x="4617941" y="4703459"/>
                </a:lnTo>
                <a:lnTo>
                  <a:pt x="0" y="4703459"/>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5" name="Freeform 5"/>
          <p:cNvSpPr/>
          <p:nvPr/>
        </p:nvSpPr>
        <p:spPr>
          <a:xfrm>
            <a:off x="11817492" y="-2224591"/>
            <a:ext cx="4368288" cy="4449182"/>
          </a:xfrm>
          <a:custGeom>
            <a:avLst/>
            <a:gdLst/>
            <a:ahLst/>
            <a:cxnLst/>
            <a:rect l="l" t="t" r="r" b="b"/>
            <a:pathLst>
              <a:path w="4368288" h="4449182">
                <a:moveTo>
                  <a:pt x="0" y="0"/>
                </a:moveTo>
                <a:lnTo>
                  <a:pt x="4368288" y="0"/>
                </a:lnTo>
                <a:lnTo>
                  <a:pt x="4368288" y="4449182"/>
                </a:lnTo>
                <a:lnTo>
                  <a:pt x="0" y="4449182"/>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6" name="Freeform 6"/>
          <p:cNvSpPr/>
          <p:nvPr/>
        </p:nvSpPr>
        <p:spPr>
          <a:xfrm flipV="1">
            <a:off x="-2054534" y="-2428234"/>
            <a:ext cx="4981430" cy="5382685"/>
          </a:xfrm>
          <a:custGeom>
            <a:avLst/>
            <a:gdLst/>
            <a:ahLst/>
            <a:cxnLst/>
            <a:rect l="l" t="t" r="r" b="b"/>
            <a:pathLst>
              <a:path w="4981430" h="5382685">
                <a:moveTo>
                  <a:pt x="0" y="5382685"/>
                </a:moveTo>
                <a:lnTo>
                  <a:pt x="4981430" y="5382685"/>
                </a:lnTo>
                <a:lnTo>
                  <a:pt x="4981430" y="0"/>
                </a:lnTo>
                <a:lnTo>
                  <a:pt x="0" y="0"/>
                </a:lnTo>
                <a:lnTo>
                  <a:pt x="0" y="5382685"/>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7" name="Freeform 7"/>
          <p:cNvSpPr/>
          <p:nvPr/>
        </p:nvSpPr>
        <p:spPr>
          <a:xfrm>
            <a:off x="4293565" y="122726"/>
            <a:ext cx="1821886" cy="1811948"/>
          </a:xfrm>
          <a:custGeom>
            <a:avLst/>
            <a:gdLst/>
            <a:ahLst/>
            <a:cxnLst/>
            <a:rect l="l" t="t" r="r" b="b"/>
            <a:pathLst>
              <a:path w="1821886" h="1811948">
                <a:moveTo>
                  <a:pt x="0" y="0"/>
                </a:moveTo>
                <a:lnTo>
                  <a:pt x="1821886" y="0"/>
                </a:lnTo>
                <a:lnTo>
                  <a:pt x="1821886" y="1811948"/>
                </a:lnTo>
                <a:lnTo>
                  <a:pt x="0" y="1811948"/>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sp>
        <p:nvSpPr>
          <p:cNvPr id="8" name="Freeform 8"/>
          <p:cNvSpPr/>
          <p:nvPr/>
        </p:nvSpPr>
        <p:spPr>
          <a:xfrm>
            <a:off x="8999644" y="-254126"/>
            <a:ext cx="1289862" cy="1282826"/>
          </a:xfrm>
          <a:custGeom>
            <a:avLst/>
            <a:gdLst/>
            <a:ahLst/>
            <a:cxnLst/>
            <a:rect l="l" t="t" r="r" b="b"/>
            <a:pathLst>
              <a:path w="1289862" h="1282826">
                <a:moveTo>
                  <a:pt x="0" y="0"/>
                </a:moveTo>
                <a:lnTo>
                  <a:pt x="1289862" y="0"/>
                </a:lnTo>
                <a:lnTo>
                  <a:pt x="1289862" y="1282826"/>
                </a:lnTo>
                <a:lnTo>
                  <a:pt x="0" y="1282826"/>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sp>
      <p:sp>
        <p:nvSpPr>
          <p:cNvPr id="9" name="Freeform 9"/>
          <p:cNvSpPr/>
          <p:nvPr/>
        </p:nvSpPr>
        <p:spPr>
          <a:xfrm>
            <a:off x="16915306" y="2907357"/>
            <a:ext cx="1673631" cy="1664502"/>
          </a:xfrm>
          <a:custGeom>
            <a:avLst/>
            <a:gdLst/>
            <a:ahLst/>
            <a:cxnLst/>
            <a:rect l="l" t="t" r="r" b="b"/>
            <a:pathLst>
              <a:path w="1673631" h="1664502">
                <a:moveTo>
                  <a:pt x="0" y="0"/>
                </a:moveTo>
                <a:lnTo>
                  <a:pt x="1673631" y="0"/>
                </a:lnTo>
                <a:lnTo>
                  <a:pt x="1673631" y="1664502"/>
                </a:lnTo>
                <a:lnTo>
                  <a:pt x="0" y="1664502"/>
                </a:lnTo>
                <a:lnTo>
                  <a:pt x="0" y="0"/>
                </a:lnTo>
                <a:close/>
              </a:path>
            </a:pathLst>
          </a:custGeom>
          <a:blipFill>
            <a:blip r:embed="rId15">
              <a:extLst>
                <a:ext uri="{96DAC541-7B7A-43D3-8B79-37D633B846F1}">
                  <asvg:svgBlip xmlns:asvg="http://schemas.microsoft.com/office/drawing/2016/SVG/main" xmlns="" r:embed="rId16"/>
                </a:ext>
              </a:extLst>
            </a:blip>
            <a:stretch>
              <a:fillRect/>
            </a:stretch>
          </a:blipFill>
        </p:spPr>
      </p:sp>
      <p:sp>
        <p:nvSpPr>
          <p:cNvPr id="10" name="Freeform 10"/>
          <p:cNvSpPr/>
          <p:nvPr/>
        </p:nvSpPr>
        <p:spPr>
          <a:xfrm>
            <a:off x="10289506" y="7409219"/>
            <a:ext cx="1643048" cy="1634086"/>
          </a:xfrm>
          <a:custGeom>
            <a:avLst/>
            <a:gdLst/>
            <a:ahLst/>
            <a:cxnLst/>
            <a:rect l="l" t="t" r="r" b="b"/>
            <a:pathLst>
              <a:path w="1643048" h="1634086">
                <a:moveTo>
                  <a:pt x="0" y="0"/>
                </a:moveTo>
                <a:lnTo>
                  <a:pt x="1643049" y="0"/>
                </a:lnTo>
                <a:lnTo>
                  <a:pt x="1643049" y="1634086"/>
                </a:lnTo>
                <a:lnTo>
                  <a:pt x="0" y="1634086"/>
                </a:lnTo>
                <a:lnTo>
                  <a:pt x="0" y="0"/>
                </a:lnTo>
                <a:close/>
              </a:path>
            </a:pathLst>
          </a:custGeom>
          <a:blipFill>
            <a:blip r:embed="rId17">
              <a:extLst>
                <a:ext uri="{96DAC541-7B7A-43D3-8B79-37D633B846F1}">
                  <asvg:svgBlip xmlns:asvg="http://schemas.microsoft.com/office/drawing/2016/SVG/main" xmlns="" r:embed="rId18"/>
                </a:ext>
              </a:extLst>
            </a:blip>
            <a:stretch>
              <a:fillRect/>
            </a:stretch>
          </a:blipFill>
        </p:spPr>
      </p:sp>
      <p:sp>
        <p:nvSpPr>
          <p:cNvPr id="18" name="Freeform 18"/>
          <p:cNvSpPr/>
          <p:nvPr/>
        </p:nvSpPr>
        <p:spPr>
          <a:xfrm>
            <a:off x="17713766" y="-234543"/>
            <a:ext cx="1023407" cy="1017825"/>
          </a:xfrm>
          <a:custGeom>
            <a:avLst/>
            <a:gdLst/>
            <a:ahLst/>
            <a:cxnLst/>
            <a:rect l="l" t="t" r="r" b="b"/>
            <a:pathLst>
              <a:path w="1023407" h="1017825">
                <a:moveTo>
                  <a:pt x="0" y="0"/>
                </a:moveTo>
                <a:lnTo>
                  <a:pt x="1023407" y="0"/>
                </a:lnTo>
                <a:lnTo>
                  <a:pt x="1023407" y="1017825"/>
                </a:lnTo>
                <a:lnTo>
                  <a:pt x="0" y="1017825"/>
                </a:lnTo>
                <a:lnTo>
                  <a:pt x="0" y="0"/>
                </a:lnTo>
                <a:close/>
              </a:path>
            </a:pathLst>
          </a:custGeom>
          <a:blipFill>
            <a:blip r:embed="rId17">
              <a:extLst>
                <a:ext uri="{96DAC541-7B7A-43D3-8B79-37D633B846F1}">
                  <asvg:svgBlip xmlns:asvg="http://schemas.microsoft.com/office/drawing/2016/SVG/main" xmlns="" r:embed="rId18"/>
                </a:ext>
              </a:extLst>
            </a:blip>
            <a:stretch>
              <a:fillRect/>
            </a:stretch>
          </a:blipFill>
        </p:spPr>
      </p:sp>
      <p:sp>
        <p:nvSpPr>
          <p:cNvPr id="19" name="TextBox 19"/>
          <p:cNvSpPr txBox="1"/>
          <p:nvPr/>
        </p:nvSpPr>
        <p:spPr>
          <a:xfrm>
            <a:off x="4431148" y="2098972"/>
            <a:ext cx="8730151" cy="4592604"/>
          </a:xfrm>
          <a:prstGeom prst="rect">
            <a:avLst/>
          </a:prstGeom>
        </p:spPr>
        <p:txBody>
          <a:bodyPr lIns="0" tIns="0" rIns="0" bIns="0" rtlCol="0" anchor="t">
            <a:spAutoFit/>
          </a:bodyPr>
          <a:lstStyle/>
          <a:p>
            <a:pPr algn="ctr">
              <a:lnSpc>
                <a:spcPts val="9055"/>
              </a:lnSpc>
            </a:pPr>
            <a:r>
              <a:rPr lang="en-US" sz="7200" b="1">
                <a:latin typeface="Times New Roman" panose="02020603050405020304" pitchFamily="18" charset="0"/>
                <a:cs typeface="Times New Roman" panose="02020603050405020304" pitchFamily="18" charset="0"/>
              </a:rPr>
              <a:t>Một số điều kì diệu mà khoa học đã mang lại cho con người trong thế kỉ XXI </a:t>
            </a:r>
            <a:endParaRPr lang="en-US" sz="7200">
              <a:solidFill>
                <a:srgbClr val="000000"/>
              </a:solidFill>
              <a:latin typeface="Times New Roman" panose="02020603050405020304" pitchFamily="18" charset="0"/>
              <a:ea typeface="Garet"/>
              <a:cs typeface="Times New Roman" panose="02020603050405020304" pitchFamily="18" charset="0"/>
              <a:sym typeface="Garet"/>
            </a:endParaRPr>
          </a:p>
        </p:txBody>
      </p:sp>
    </p:spTree>
    <p:extLst>
      <p:ext uri="{BB962C8B-B14F-4D97-AF65-F5344CB8AC3E}">
        <p14:creationId xmlns:p14="http://schemas.microsoft.com/office/powerpoint/2010/main" val="42136606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sp>
        <p:nvSpPr>
          <p:cNvPr id="14" name="Freeform 14"/>
          <p:cNvSpPr/>
          <p:nvPr/>
        </p:nvSpPr>
        <p:spPr>
          <a:xfrm>
            <a:off x="-1297620" y="3524266"/>
            <a:ext cx="7015424" cy="6977159"/>
          </a:xfrm>
          <a:custGeom>
            <a:avLst/>
            <a:gdLst/>
            <a:ahLst/>
            <a:cxnLst/>
            <a:rect l="l" t="t" r="r" b="b"/>
            <a:pathLst>
              <a:path w="7015424" h="6977159">
                <a:moveTo>
                  <a:pt x="0" y="0"/>
                </a:moveTo>
                <a:lnTo>
                  <a:pt x="7015424" y="0"/>
                </a:lnTo>
                <a:lnTo>
                  <a:pt x="7015424" y="6977158"/>
                </a:lnTo>
                <a:lnTo>
                  <a:pt x="0" y="6977158"/>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5" name="Freeform 15"/>
          <p:cNvSpPr/>
          <p:nvPr/>
        </p:nvSpPr>
        <p:spPr>
          <a:xfrm>
            <a:off x="15468600" y="7608940"/>
            <a:ext cx="2459954" cy="2658103"/>
          </a:xfrm>
          <a:custGeom>
            <a:avLst/>
            <a:gdLst/>
            <a:ahLst/>
            <a:cxnLst/>
            <a:rect l="l" t="t" r="r" b="b"/>
            <a:pathLst>
              <a:path w="2459954" h="2658103">
                <a:moveTo>
                  <a:pt x="0" y="0"/>
                </a:moveTo>
                <a:lnTo>
                  <a:pt x="2459953" y="0"/>
                </a:lnTo>
                <a:lnTo>
                  <a:pt x="2459953" y="2658103"/>
                </a:lnTo>
                <a:lnTo>
                  <a:pt x="0" y="2658103"/>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16" name="Freeform 16"/>
          <p:cNvSpPr/>
          <p:nvPr/>
        </p:nvSpPr>
        <p:spPr>
          <a:xfrm>
            <a:off x="304800" y="2317813"/>
            <a:ext cx="7962138" cy="8229600"/>
          </a:xfrm>
          <a:custGeom>
            <a:avLst/>
            <a:gdLst/>
            <a:ahLst/>
            <a:cxnLst/>
            <a:rect l="l" t="t" r="r" b="b"/>
            <a:pathLst>
              <a:path w="7962138" h="8229600">
                <a:moveTo>
                  <a:pt x="0" y="0"/>
                </a:moveTo>
                <a:lnTo>
                  <a:pt x="7962138" y="0"/>
                </a:lnTo>
                <a:lnTo>
                  <a:pt x="7962138" y="8229600"/>
                </a:lnTo>
                <a:lnTo>
                  <a:pt x="0" y="8229600"/>
                </a:lnTo>
                <a:lnTo>
                  <a:pt x="0" y="0"/>
                </a:lnTo>
                <a:close/>
              </a:path>
            </a:pathLst>
          </a:custGeom>
          <a:blipFill>
            <a:blip r:embed="rId6"/>
            <a:stretch>
              <a:fillRect/>
            </a:stretch>
          </a:blipFill>
        </p:spPr>
      </p:sp>
      <p:sp>
        <p:nvSpPr>
          <p:cNvPr id="20" name="Freeform 20"/>
          <p:cNvSpPr/>
          <p:nvPr/>
        </p:nvSpPr>
        <p:spPr>
          <a:xfrm rot="260960">
            <a:off x="1080854" y="6283722"/>
            <a:ext cx="1413589" cy="865823"/>
          </a:xfrm>
          <a:custGeom>
            <a:avLst/>
            <a:gdLst/>
            <a:ahLst/>
            <a:cxnLst/>
            <a:rect l="l" t="t" r="r" b="b"/>
            <a:pathLst>
              <a:path w="1413589" h="865823">
                <a:moveTo>
                  <a:pt x="0" y="0"/>
                </a:moveTo>
                <a:lnTo>
                  <a:pt x="1413589" y="0"/>
                </a:lnTo>
                <a:lnTo>
                  <a:pt x="1413589" y="865823"/>
                </a:lnTo>
                <a:lnTo>
                  <a:pt x="0" y="865823"/>
                </a:lnTo>
                <a:lnTo>
                  <a:pt x="0" y="0"/>
                </a:lnTo>
                <a:close/>
              </a:path>
            </a:pathLst>
          </a:custGeom>
          <a:blipFill>
            <a:blip r:embed="rId7"/>
            <a:stretch>
              <a:fillRect/>
            </a:stretch>
          </a:blipFill>
        </p:spPr>
      </p:sp>
      <p:sp>
        <p:nvSpPr>
          <p:cNvPr id="22" name="Rectangle 21"/>
          <p:cNvSpPr/>
          <p:nvPr/>
        </p:nvSpPr>
        <p:spPr>
          <a:xfrm>
            <a:off x="8458200" y="1822986"/>
            <a:ext cx="9144000" cy="4893647"/>
          </a:xfrm>
          <a:prstGeom prst="rect">
            <a:avLst/>
          </a:prstGeom>
        </p:spPr>
        <p:txBody>
          <a:bodyPr>
            <a:spAutoFit/>
          </a:bodyPr>
          <a:lstStyle/>
          <a:p>
            <a:pPr algn="just">
              <a:lnSpc>
                <a:spcPct val="130000"/>
              </a:lnSpc>
              <a:spcAft>
                <a:spcPts val="0"/>
              </a:spcAft>
            </a:pPr>
            <a:r>
              <a:rPr lang="vi-VN" sz="4000" smtClean="0">
                <a:latin typeface="Times New Roman" panose="02020603050405020304" pitchFamily="18" charset="0"/>
                <a:ea typeface="Times New Roman" panose="02020603050405020304" pitchFamily="18" charset="0"/>
              </a:rPr>
              <a:t>B</a:t>
            </a:r>
            <a:r>
              <a:rPr lang="pt-BR" sz="4000" smtClean="0">
                <a:latin typeface="Times New Roman" panose="02020603050405020304" pitchFamily="18" charset="0"/>
                <a:ea typeface="Times New Roman" panose="02020603050405020304" pitchFamily="18" charset="0"/>
              </a:rPr>
              <a:t>ài </a:t>
            </a:r>
            <a:r>
              <a:rPr lang="pt-BR" sz="4000">
                <a:latin typeface="Times New Roman" panose="02020603050405020304" pitchFamily="18" charset="0"/>
                <a:ea typeface="Times New Roman" panose="02020603050405020304" pitchFamily="18" charset="0"/>
              </a:rPr>
              <a:t>tập cho HS thực hiện ở nhà.</a:t>
            </a:r>
            <a:endParaRPr lang="en-GB" sz="4000">
              <a:latin typeface="Times New Roman" panose="02020603050405020304" pitchFamily="18" charset="0"/>
              <a:ea typeface="Times New Roman" panose="02020603050405020304" pitchFamily="18" charset="0"/>
            </a:endParaRPr>
          </a:p>
          <a:p>
            <a:pPr algn="just">
              <a:lnSpc>
                <a:spcPct val="130000"/>
              </a:lnSpc>
              <a:spcAft>
                <a:spcPts val="0"/>
              </a:spcAft>
            </a:pPr>
            <a:r>
              <a:rPr lang="pt-BR" sz="4000" b="1">
                <a:latin typeface="Times New Roman" panose="02020603050405020304" pitchFamily="18" charset="0"/>
                <a:ea typeface="Times New Roman" panose="02020603050405020304" pitchFamily="18" charset="0"/>
              </a:rPr>
              <a:t>- </a:t>
            </a:r>
            <a:r>
              <a:rPr lang="pt-BR" sz="4000">
                <a:latin typeface="Times New Roman" panose="02020603050405020304" pitchFamily="18" charset="0"/>
                <a:ea typeface="Times New Roman" panose="02020603050405020304" pitchFamily="18" charset="0"/>
              </a:rPr>
              <a:t>Tìm đọc các văn bản </a:t>
            </a:r>
            <a:r>
              <a:rPr lang="vi-VN" sz="4000">
                <a:latin typeface="Times New Roman" panose="02020603050405020304" pitchFamily="18" charset="0"/>
                <a:ea typeface="Times New Roman" panose="02020603050405020304" pitchFamily="18" charset="0"/>
              </a:rPr>
              <a:t>nghị luận xã hội về chủ đề: </a:t>
            </a:r>
            <a:r>
              <a:rPr lang="vi-VN" sz="4000" b="1">
                <a:latin typeface="Times New Roman" panose="02020603050405020304" pitchFamily="18" charset="0"/>
                <a:ea typeface="Times New Roman" panose="02020603050405020304" pitchFamily="18" charset="0"/>
              </a:rPr>
              <a:t>Vai trò của tri thức khoa học và cách tiếp cận</a:t>
            </a:r>
            <a:endParaRPr lang="en-GB" sz="4000">
              <a:latin typeface="Times New Roman" panose="02020603050405020304" pitchFamily="18" charset="0"/>
              <a:ea typeface="Times New Roman" panose="02020603050405020304" pitchFamily="18" charset="0"/>
            </a:endParaRPr>
          </a:p>
          <a:p>
            <a:pPr algn="just">
              <a:lnSpc>
                <a:spcPct val="130000"/>
              </a:lnSpc>
              <a:spcAft>
                <a:spcPts val="0"/>
              </a:spcAft>
              <a:tabLst>
                <a:tab pos="4594860" algn="l"/>
              </a:tabLst>
            </a:pPr>
            <a:r>
              <a:rPr lang="vi-VN" sz="4000">
                <a:latin typeface="Times New Roman" panose="02020603050405020304" pitchFamily="18" charset="0"/>
                <a:ea typeface="Times New Roman" panose="02020603050405020304" pitchFamily="18" charset="0"/>
              </a:rPr>
              <a:t>- Soạn nghiên cứu phần Thực hành tiếng Việt về </a:t>
            </a:r>
            <a:r>
              <a:rPr lang="vi-VN" sz="4000" i="1">
                <a:latin typeface="Times New Roman" panose="02020603050405020304" pitchFamily="18" charset="0"/>
                <a:ea typeface="Times New Roman" panose="02020603050405020304" pitchFamily="18" charset="0"/>
              </a:rPr>
              <a:t>Câu đơn, câu ghép</a:t>
            </a:r>
            <a:endParaRPr lang="en-GB" sz="4000">
              <a:effectLst/>
              <a:latin typeface="Times New Roman" panose="02020603050405020304" pitchFamily="18" charset="0"/>
              <a:ea typeface="Times New Roman" panose="02020603050405020304" pitchFamily="18"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sp>
        <p:nvSpPr>
          <p:cNvPr id="2" name="Freeform 2"/>
          <p:cNvSpPr/>
          <p:nvPr/>
        </p:nvSpPr>
        <p:spPr>
          <a:xfrm>
            <a:off x="4937482" y="7204366"/>
            <a:ext cx="4610242" cy="4669674"/>
          </a:xfrm>
          <a:custGeom>
            <a:avLst/>
            <a:gdLst/>
            <a:ahLst/>
            <a:cxnLst/>
            <a:rect l="l" t="t" r="r" b="b"/>
            <a:pathLst>
              <a:path w="4610242" h="4669674">
                <a:moveTo>
                  <a:pt x="0" y="0"/>
                </a:moveTo>
                <a:lnTo>
                  <a:pt x="4610241" y="0"/>
                </a:lnTo>
                <a:lnTo>
                  <a:pt x="4610241" y="4669674"/>
                </a:lnTo>
                <a:lnTo>
                  <a:pt x="0" y="4669674"/>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a:off x="-1682549" y="3293424"/>
            <a:ext cx="9953515" cy="17161232"/>
          </a:xfrm>
          <a:custGeom>
            <a:avLst/>
            <a:gdLst/>
            <a:ahLst/>
            <a:cxnLst/>
            <a:rect l="l" t="t" r="r" b="b"/>
            <a:pathLst>
              <a:path w="9953515" h="17161232">
                <a:moveTo>
                  <a:pt x="0" y="0"/>
                </a:moveTo>
                <a:lnTo>
                  <a:pt x="9953515" y="0"/>
                </a:lnTo>
                <a:lnTo>
                  <a:pt x="9953515" y="17161232"/>
                </a:lnTo>
                <a:lnTo>
                  <a:pt x="0" y="17161232"/>
                </a:lnTo>
                <a:lnTo>
                  <a:pt x="0" y="0"/>
                </a:lnTo>
                <a:close/>
              </a:path>
            </a:pathLst>
          </a:custGeom>
          <a:blipFill>
            <a:blip r:embed="rId4"/>
            <a:stretch>
              <a:fillRect/>
            </a:stretch>
          </a:blipFill>
        </p:spPr>
      </p:sp>
      <p:sp>
        <p:nvSpPr>
          <p:cNvPr id="4" name="Freeform 4"/>
          <p:cNvSpPr/>
          <p:nvPr/>
        </p:nvSpPr>
        <p:spPr>
          <a:xfrm>
            <a:off x="14606335" y="6691576"/>
            <a:ext cx="4617941" cy="4703459"/>
          </a:xfrm>
          <a:custGeom>
            <a:avLst/>
            <a:gdLst/>
            <a:ahLst/>
            <a:cxnLst/>
            <a:rect l="l" t="t" r="r" b="b"/>
            <a:pathLst>
              <a:path w="4617941" h="4703459">
                <a:moveTo>
                  <a:pt x="0" y="0"/>
                </a:moveTo>
                <a:lnTo>
                  <a:pt x="4617941" y="0"/>
                </a:lnTo>
                <a:lnTo>
                  <a:pt x="4617941" y="4703459"/>
                </a:lnTo>
                <a:lnTo>
                  <a:pt x="0" y="4703459"/>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5" name="Freeform 5"/>
          <p:cNvSpPr/>
          <p:nvPr/>
        </p:nvSpPr>
        <p:spPr>
          <a:xfrm>
            <a:off x="11817492" y="-2224591"/>
            <a:ext cx="4368288" cy="4449182"/>
          </a:xfrm>
          <a:custGeom>
            <a:avLst/>
            <a:gdLst/>
            <a:ahLst/>
            <a:cxnLst/>
            <a:rect l="l" t="t" r="r" b="b"/>
            <a:pathLst>
              <a:path w="4368288" h="4449182">
                <a:moveTo>
                  <a:pt x="0" y="0"/>
                </a:moveTo>
                <a:lnTo>
                  <a:pt x="4368288" y="0"/>
                </a:lnTo>
                <a:lnTo>
                  <a:pt x="4368288" y="4449182"/>
                </a:lnTo>
                <a:lnTo>
                  <a:pt x="0" y="4449182"/>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6" name="Freeform 6"/>
          <p:cNvSpPr/>
          <p:nvPr/>
        </p:nvSpPr>
        <p:spPr>
          <a:xfrm flipV="1">
            <a:off x="-2054534" y="-2428234"/>
            <a:ext cx="4981430" cy="5382685"/>
          </a:xfrm>
          <a:custGeom>
            <a:avLst/>
            <a:gdLst/>
            <a:ahLst/>
            <a:cxnLst/>
            <a:rect l="l" t="t" r="r" b="b"/>
            <a:pathLst>
              <a:path w="4981430" h="5382685">
                <a:moveTo>
                  <a:pt x="0" y="5382685"/>
                </a:moveTo>
                <a:lnTo>
                  <a:pt x="4981430" y="5382685"/>
                </a:lnTo>
                <a:lnTo>
                  <a:pt x="4981430" y="0"/>
                </a:lnTo>
                <a:lnTo>
                  <a:pt x="0" y="0"/>
                </a:lnTo>
                <a:lnTo>
                  <a:pt x="0" y="5382685"/>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7" name="Freeform 7"/>
          <p:cNvSpPr/>
          <p:nvPr/>
        </p:nvSpPr>
        <p:spPr>
          <a:xfrm>
            <a:off x="4293565" y="122726"/>
            <a:ext cx="1821886" cy="1811948"/>
          </a:xfrm>
          <a:custGeom>
            <a:avLst/>
            <a:gdLst/>
            <a:ahLst/>
            <a:cxnLst/>
            <a:rect l="l" t="t" r="r" b="b"/>
            <a:pathLst>
              <a:path w="1821886" h="1811948">
                <a:moveTo>
                  <a:pt x="0" y="0"/>
                </a:moveTo>
                <a:lnTo>
                  <a:pt x="1821886" y="0"/>
                </a:lnTo>
                <a:lnTo>
                  <a:pt x="1821886" y="1811948"/>
                </a:lnTo>
                <a:lnTo>
                  <a:pt x="0" y="1811948"/>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sp>
        <p:nvSpPr>
          <p:cNvPr id="8" name="Freeform 8"/>
          <p:cNvSpPr/>
          <p:nvPr/>
        </p:nvSpPr>
        <p:spPr>
          <a:xfrm>
            <a:off x="8999644" y="-254126"/>
            <a:ext cx="1289862" cy="1282826"/>
          </a:xfrm>
          <a:custGeom>
            <a:avLst/>
            <a:gdLst/>
            <a:ahLst/>
            <a:cxnLst/>
            <a:rect l="l" t="t" r="r" b="b"/>
            <a:pathLst>
              <a:path w="1289862" h="1282826">
                <a:moveTo>
                  <a:pt x="0" y="0"/>
                </a:moveTo>
                <a:lnTo>
                  <a:pt x="1289862" y="0"/>
                </a:lnTo>
                <a:lnTo>
                  <a:pt x="1289862" y="1282826"/>
                </a:lnTo>
                <a:lnTo>
                  <a:pt x="0" y="1282826"/>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sp>
      <p:sp>
        <p:nvSpPr>
          <p:cNvPr id="9" name="Freeform 9"/>
          <p:cNvSpPr/>
          <p:nvPr/>
        </p:nvSpPr>
        <p:spPr>
          <a:xfrm>
            <a:off x="16915306" y="2907357"/>
            <a:ext cx="1673631" cy="1664502"/>
          </a:xfrm>
          <a:custGeom>
            <a:avLst/>
            <a:gdLst/>
            <a:ahLst/>
            <a:cxnLst/>
            <a:rect l="l" t="t" r="r" b="b"/>
            <a:pathLst>
              <a:path w="1673631" h="1664502">
                <a:moveTo>
                  <a:pt x="0" y="0"/>
                </a:moveTo>
                <a:lnTo>
                  <a:pt x="1673631" y="0"/>
                </a:lnTo>
                <a:lnTo>
                  <a:pt x="1673631" y="1664502"/>
                </a:lnTo>
                <a:lnTo>
                  <a:pt x="0" y="1664502"/>
                </a:lnTo>
                <a:lnTo>
                  <a:pt x="0" y="0"/>
                </a:lnTo>
                <a:close/>
              </a:path>
            </a:pathLst>
          </a:custGeom>
          <a:blipFill>
            <a:blip r:embed="rId15">
              <a:extLst>
                <a:ext uri="{96DAC541-7B7A-43D3-8B79-37D633B846F1}">
                  <asvg:svgBlip xmlns:asvg="http://schemas.microsoft.com/office/drawing/2016/SVG/main" xmlns="" r:embed="rId16"/>
                </a:ext>
              </a:extLst>
            </a:blip>
            <a:stretch>
              <a:fillRect/>
            </a:stretch>
          </a:blipFill>
        </p:spPr>
      </p:sp>
      <p:sp>
        <p:nvSpPr>
          <p:cNvPr id="10" name="Freeform 10"/>
          <p:cNvSpPr/>
          <p:nvPr/>
        </p:nvSpPr>
        <p:spPr>
          <a:xfrm>
            <a:off x="10289506" y="7409219"/>
            <a:ext cx="1643048" cy="1634086"/>
          </a:xfrm>
          <a:custGeom>
            <a:avLst/>
            <a:gdLst/>
            <a:ahLst/>
            <a:cxnLst/>
            <a:rect l="l" t="t" r="r" b="b"/>
            <a:pathLst>
              <a:path w="1643048" h="1634086">
                <a:moveTo>
                  <a:pt x="0" y="0"/>
                </a:moveTo>
                <a:lnTo>
                  <a:pt x="1643049" y="0"/>
                </a:lnTo>
                <a:lnTo>
                  <a:pt x="1643049" y="1634086"/>
                </a:lnTo>
                <a:lnTo>
                  <a:pt x="0" y="1634086"/>
                </a:lnTo>
                <a:lnTo>
                  <a:pt x="0" y="0"/>
                </a:lnTo>
                <a:close/>
              </a:path>
            </a:pathLst>
          </a:custGeom>
          <a:blipFill>
            <a:blip r:embed="rId17">
              <a:extLst>
                <a:ext uri="{96DAC541-7B7A-43D3-8B79-37D633B846F1}">
                  <asvg:svgBlip xmlns:asvg="http://schemas.microsoft.com/office/drawing/2016/SVG/main" xmlns="" r:embed="rId18"/>
                </a:ext>
              </a:extLst>
            </a:blip>
            <a:stretch>
              <a:fillRect/>
            </a:stretch>
          </a:blipFill>
        </p:spPr>
      </p:sp>
      <p:sp>
        <p:nvSpPr>
          <p:cNvPr id="18" name="Freeform 18"/>
          <p:cNvSpPr/>
          <p:nvPr/>
        </p:nvSpPr>
        <p:spPr>
          <a:xfrm>
            <a:off x="17713766" y="-234543"/>
            <a:ext cx="1023407" cy="1017825"/>
          </a:xfrm>
          <a:custGeom>
            <a:avLst/>
            <a:gdLst/>
            <a:ahLst/>
            <a:cxnLst/>
            <a:rect l="l" t="t" r="r" b="b"/>
            <a:pathLst>
              <a:path w="1023407" h="1017825">
                <a:moveTo>
                  <a:pt x="0" y="0"/>
                </a:moveTo>
                <a:lnTo>
                  <a:pt x="1023407" y="0"/>
                </a:lnTo>
                <a:lnTo>
                  <a:pt x="1023407" y="1017825"/>
                </a:lnTo>
                <a:lnTo>
                  <a:pt x="0" y="1017825"/>
                </a:lnTo>
                <a:lnTo>
                  <a:pt x="0" y="0"/>
                </a:lnTo>
                <a:close/>
              </a:path>
            </a:pathLst>
          </a:custGeom>
          <a:blipFill>
            <a:blip r:embed="rId17">
              <a:extLst>
                <a:ext uri="{96DAC541-7B7A-43D3-8B79-37D633B846F1}">
                  <asvg:svgBlip xmlns:asvg="http://schemas.microsoft.com/office/drawing/2016/SVG/main" xmlns="" r:embed="rId18"/>
                </a:ext>
              </a:extLst>
            </a:blip>
            <a:stretch>
              <a:fillRect/>
            </a:stretch>
          </a:blipFill>
        </p:spPr>
      </p:sp>
      <p:sp>
        <p:nvSpPr>
          <p:cNvPr id="19" name="TextBox 19"/>
          <p:cNvSpPr txBox="1"/>
          <p:nvPr/>
        </p:nvSpPr>
        <p:spPr>
          <a:xfrm>
            <a:off x="5182648" y="2992415"/>
            <a:ext cx="8730151" cy="4247317"/>
          </a:xfrm>
          <a:prstGeom prst="rect">
            <a:avLst/>
          </a:prstGeom>
        </p:spPr>
        <p:txBody>
          <a:bodyPr lIns="0" tIns="0" rIns="0" bIns="0" rtlCol="0" anchor="t">
            <a:spAutoFit/>
          </a:bodyPr>
          <a:lstStyle/>
          <a:p>
            <a:pPr algn="ctr"/>
            <a:r>
              <a:rPr lang="en-US" sz="13800" b="1" smtClean="0">
                <a:solidFill>
                  <a:srgbClr val="000000"/>
                </a:solidFill>
                <a:effectLst>
                  <a:outerShdw blurRad="38100" dist="38100" dir="2700000" algn="tl">
                    <a:srgbClr val="000000">
                      <a:alpha val="43137"/>
                    </a:srgbClr>
                  </a:outerShdw>
                </a:effectLst>
                <a:latin typeface="Times New Roman" panose="02020603050405020304" pitchFamily="18" charset="0"/>
                <a:ea typeface="Garet"/>
                <a:cs typeface="Times New Roman" panose="02020603050405020304" pitchFamily="18" charset="0"/>
                <a:sym typeface="Garet"/>
              </a:rPr>
              <a:t>THANK</a:t>
            </a:r>
            <a:r>
              <a:rPr lang="vi-VN" sz="13800" b="1" smtClean="0">
                <a:solidFill>
                  <a:srgbClr val="000000"/>
                </a:solidFill>
                <a:effectLst>
                  <a:outerShdw blurRad="38100" dist="38100" dir="2700000" algn="tl">
                    <a:srgbClr val="000000">
                      <a:alpha val="43137"/>
                    </a:srgbClr>
                  </a:outerShdw>
                </a:effectLst>
                <a:latin typeface="Times New Roman" panose="02020603050405020304" pitchFamily="18" charset="0"/>
                <a:ea typeface="Garet"/>
                <a:cs typeface="Times New Roman" panose="02020603050405020304" pitchFamily="18" charset="0"/>
                <a:sym typeface="Garet"/>
              </a:rPr>
              <a:t> YOU</a:t>
            </a:r>
            <a:endParaRPr lang="en-US" sz="13800" b="1">
              <a:solidFill>
                <a:srgbClr val="000000"/>
              </a:solidFill>
              <a:effectLst>
                <a:outerShdw blurRad="38100" dist="38100" dir="2700000" algn="tl">
                  <a:srgbClr val="000000">
                    <a:alpha val="43137"/>
                  </a:srgbClr>
                </a:outerShdw>
              </a:effectLst>
              <a:latin typeface="Times New Roman" panose="02020603050405020304" pitchFamily="18" charset="0"/>
              <a:ea typeface="Garet"/>
              <a:cs typeface="Times New Roman" panose="02020603050405020304" pitchFamily="18" charset="0"/>
              <a:sym typeface="Garet"/>
            </a:endParaRP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sp>
        <p:nvSpPr>
          <p:cNvPr id="3" name="Freeform 3"/>
          <p:cNvSpPr/>
          <p:nvPr/>
        </p:nvSpPr>
        <p:spPr>
          <a:xfrm>
            <a:off x="5867400" y="474444"/>
            <a:ext cx="11658600" cy="3241433"/>
          </a:xfrm>
          <a:custGeom>
            <a:avLst/>
            <a:gdLst/>
            <a:ahLst/>
            <a:cxnLst/>
            <a:rect l="l" t="t" r="r" b="b"/>
            <a:pathLst>
              <a:path w="3070578" h="746503">
                <a:moveTo>
                  <a:pt x="2989" y="0"/>
                </a:moveTo>
                <a:lnTo>
                  <a:pt x="3067589" y="0"/>
                </a:lnTo>
                <a:cubicBezTo>
                  <a:pt x="3068382" y="0"/>
                  <a:pt x="3069142" y="315"/>
                  <a:pt x="3069702" y="875"/>
                </a:cubicBezTo>
                <a:cubicBezTo>
                  <a:pt x="3070263" y="1436"/>
                  <a:pt x="3070578" y="2196"/>
                  <a:pt x="3070578" y="2989"/>
                </a:cubicBezTo>
                <a:lnTo>
                  <a:pt x="3070578" y="743514"/>
                </a:lnTo>
                <a:cubicBezTo>
                  <a:pt x="3070578" y="745164"/>
                  <a:pt x="3069239" y="746503"/>
                  <a:pt x="3067589" y="746503"/>
                </a:cubicBezTo>
                <a:lnTo>
                  <a:pt x="2989" y="746503"/>
                </a:lnTo>
                <a:cubicBezTo>
                  <a:pt x="1338" y="746503"/>
                  <a:pt x="0" y="745164"/>
                  <a:pt x="0" y="743514"/>
                </a:cubicBezTo>
                <a:lnTo>
                  <a:pt x="0" y="2989"/>
                </a:lnTo>
                <a:cubicBezTo>
                  <a:pt x="0" y="1338"/>
                  <a:pt x="1338" y="0"/>
                  <a:pt x="2989" y="0"/>
                </a:cubicBezTo>
                <a:close/>
              </a:path>
            </a:pathLst>
          </a:custGeom>
          <a:solidFill>
            <a:srgbClr val="C3DBD1"/>
          </a:solidFill>
          <a:ln w="28575" cap="sq">
            <a:noFill/>
            <a:prstDash val="solid"/>
            <a:miter/>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lstStyle/>
          <a:p>
            <a:endParaRPr lang="en-GB"/>
          </a:p>
        </p:txBody>
      </p:sp>
      <p:sp>
        <p:nvSpPr>
          <p:cNvPr id="14" name="Freeform 14"/>
          <p:cNvSpPr/>
          <p:nvPr/>
        </p:nvSpPr>
        <p:spPr>
          <a:xfrm>
            <a:off x="-1297620" y="3524266"/>
            <a:ext cx="7015424" cy="6977159"/>
          </a:xfrm>
          <a:custGeom>
            <a:avLst/>
            <a:gdLst/>
            <a:ahLst/>
            <a:cxnLst/>
            <a:rect l="l" t="t" r="r" b="b"/>
            <a:pathLst>
              <a:path w="7015424" h="6977159">
                <a:moveTo>
                  <a:pt x="0" y="0"/>
                </a:moveTo>
                <a:lnTo>
                  <a:pt x="7015424" y="0"/>
                </a:lnTo>
                <a:lnTo>
                  <a:pt x="7015424" y="6977158"/>
                </a:lnTo>
                <a:lnTo>
                  <a:pt x="0" y="6977158"/>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5" name="Freeform 15"/>
          <p:cNvSpPr/>
          <p:nvPr/>
        </p:nvSpPr>
        <p:spPr>
          <a:xfrm>
            <a:off x="15550700" y="3715878"/>
            <a:ext cx="2459954" cy="2658103"/>
          </a:xfrm>
          <a:custGeom>
            <a:avLst/>
            <a:gdLst/>
            <a:ahLst/>
            <a:cxnLst/>
            <a:rect l="l" t="t" r="r" b="b"/>
            <a:pathLst>
              <a:path w="2459954" h="2658103">
                <a:moveTo>
                  <a:pt x="0" y="0"/>
                </a:moveTo>
                <a:lnTo>
                  <a:pt x="2459953" y="0"/>
                </a:lnTo>
                <a:lnTo>
                  <a:pt x="2459953" y="2658103"/>
                </a:lnTo>
                <a:lnTo>
                  <a:pt x="0" y="2658103"/>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16" name="Freeform 16"/>
          <p:cNvSpPr/>
          <p:nvPr/>
        </p:nvSpPr>
        <p:spPr>
          <a:xfrm>
            <a:off x="-1603312" y="2735184"/>
            <a:ext cx="7962138" cy="8229600"/>
          </a:xfrm>
          <a:custGeom>
            <a:avLst/>
            <a:gdLst/>
            <a:ahLst/>
            <a:cxnLst/>
            <a:rect l="l" t="t" r="r" b="b"/>
            <a:pathLst>
              <a:path w="7962138" h="8229600">
                <a:moveTo>
                  <a:pt x="0" y="0"/>
                </a:moveTo>
                <a:lnTo>
                  <a:pt x="7962138" y="0"/>
                </a:lnTo>
                <a:lnTo>
                  <a:pt x="7962138" y="8229600"/>
                </a:lnTo>
                <a:lnTo>
                  <a:pt x="0" y="8229600"/>
                </a:lnTo>
                <a:lnTo>
                  <a:pt x="0" y="0"/>
                </a:lnTo>
                <a:close/>
              </a:path>
            </a:pathLst>
          </a:custGeom>
          <a:blipFill>
            <a:blip r:embed="rId6"/>
            <a:stretch>
              <a:fillRect/>
            </a:stretch>
          </a:blipFill>
        </p:spPr>
      </p:sp>
      <p:sp>
        <p:nvSpPr>
          <p:cNvPr id="20" name="Freeform 20"/>
          <p:cNvSpPr/>
          <p:nvPr/>
        </p:nvSpPr>
        <p:spPr>
          <a:xfrm rot="260960">
            <a:off x="1080854" y="6283722"/>
            <a:ext cx="1413589" cy="865823"/>
          </a:xfrm>
          <a:custGeom>
            <a:avLst/>
            <a:gdLst/>
            <a:ahLst/>
            <a:cxnLst/>
            <a:rect l="l" t="t" r="r" b="b"/>
            <a:pathLst>
              <a:path w="1413589" h="865823">
                <a:moveTo>
                  <a:pt x="0" y="0"/>
                </a:moveTo>
                <a:lnTo>
                  <a:pt x="1413589" y="0"/>
                </a:lnTo>
                <a:lnTo>
                  <a:pt x="1413589" y="865823"/>
                </a:lnTo>
                <a:lnTo>
                  <a:pt x="0" y="865823"/>
                </a:lnTo>
                <a:lnTo>
                  <a:pt x="0" y="0"/>
                </a:lnTo>
                <a:close/>
              </a:path>
            </a:pathLst>
          </a:custGeom>
          <a:blipFill>
            <a:blip r:embed="rId7"/>
            <a:stretch>
              <a:fillRect/>
            </a:stretch>
          </a:blipFill>
        </p:spPr>
      </p:sp>
      <p:sp>
        <p:nvSpPr>
          <p:cNvPr id="22" name="Rectangle 21"/>
          <p:cNvSpPr/>
          <p:nvPr/>
        </p:nvSpPr>
        <p:spPr>
          <a:xfrm>
            <a:off x="6210300" y="608599"/>
            <a:ext cx="10972800" cy="2973122"/>
          </a:xfrm>
          <a:prstGeom prst="rect">
            <a:avLst/>
          </a:prstGeom>
        </p:spPr>
        <p:txBody>
          <a:bodyPr wrap="square">
            <a:spAutoFit/>
          </a:bodyPr>
          <a:lstStyle/>
          <a:p>
            <a:pPr algn="just">
              <a:lnSpc>
                <a:spcPct val="130000"/>
              </a:lnSpc>
              <a:spcAft>
                <a:spcPts val="0"/>
              </a:spcAft>
            </a:pPr>
            <a:r>
              <a:rPr lang="vi-VN" sz="3600" b="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 Năm 2000:</a:t>
            </a:r>
            <a:r>
              <a:rPr lang="vi-VN" sz="36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Nhóm nhà khoa học Mỹ, Anh, Pháp, Đức, Trung Quốc và Nhật Bản đã hoàn thành công trình giải mã bộ gien người, giúp khám phá cơ chế hoạt động của sự sống, qua đó tìm cách khắc phục các loại bệnh tật.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23" name="Picture 22" descr="C:\Users\Admin\Desktop\28-may_first-human-genome.jpg"/>
          <p:cNvPicPr/>
          <p:nvPr/>
        </p:nvPicPr>
        <p:blipFill>
          <a:blip r:embed="rId8">
            <a:extLst>
              <a:ext uri="{28A0092B-C50C-407E-A947-70E740481C1C}">
                <a14:useLocalDpi xmlns:a14="http://schemas.microsoft.com/office/drawing/2010/main" val="0"/>
              </a:ext>
            </a:extLst>
          </a:blip>
          <a:srcRect/>
          <a:stretch>
            <a:fillRect/>
          </a:stretch>
        </p:blipFill>
        <p:spPr bwMode="auto">
          <a:xfrm>
            <a:off x="8065482" y="4094295"/>
            <a:ext cx="6844196" cy="427414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24" name="Rectangle 23"/>
          <p:cNvSpPr/>
          <p:nvPr/>
        </p:nvSpPr>
        <p:spPr>
          <a:xfrm>
            <a:off x="7162800" y="8724900"/>
            <a:ext cx="9606794" cy="1372683"/>
          </a:xfrm>
          <a:prstGeom prst="rect">
            <a:avLst/>
          </a:prstGeom>
        </p:spPr>
        <p:txBody>
          <a:bodyPr wrap="square">
            <a:spAutoFit/>
          </a:bodyPr>
          <a:lstStyle/>
          <a:p>
            <a:pPr algn="ctr">
              <a:lnSpc>
                <a:spcPct val="130000"/>
              </a:lnSpc>
              <a:spcAft>
                <a:spcPts val="0"/>
              </a:spcAft>
            </a:pPr>
            <a:r>
              <a:rPr lang="vi-VN" sz="3200">
                <a:latin typeface="Times New Roman" panose="02020603050405020304" pitchFamily="18" charset="0"/>
                <a:ea typeface="Times New Roman" panose="02020603050405020304" pitchFamily="18" charset="0"/>
              </a:rPr>
              <a:t>Hình 1: Hình ảnh </a:t>
            </a:r>
            <a:r>
              <a:rPr lang="en-US" sz="3200">
                <a:latin typeface="Times New Roman" panose="02020603050405020304" pitchFamily="18" charset="0"/>
                <a:ea typeface="Times New Roman" panose="02020603050405020304" pitchFamily="18" charset="0"/>
              </a:rPr>
              <a:t>giải mã bộ gien người</a:t>
            </a:r>
            <a:r>
              <a:rPr lang="vi-VN" sz="3200">
                <a:latin typeface="Times New Roman" panose="02020603050405020304" pitchFamily="18" charset="0"/>
                <a:ea typeface="Times New Roman" panose="02020603050405020304" pitchFamily="18" charset="0"/>
              </a:rPr>
              <a:t> của các nhà khoa học</a:t>
            </a:r>
            <a:r>
              <a:rPr lang="en-US" sz="3200">
                <a:latin typeface="Times New Roman" panose="02020603050405020304" pitchFamily="18" charset="0"/>
                <a:ea typeface="Times New Roman" panose="02020603050405020304" pitchFamily="18" charset="0"/>
              </a:rPr>
              <a:t> Mỹ, Anh, Pháp, Đức, Trung Quốc và Nhật Bản</a:t>
            </a:r>
            <a:endParaRPr lang="en-GB" sz="32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83394880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barn(inVertical)">
                                      <p:cBhvr>
                                        <p:cTn id="10" dur="500"/>
                                        <p:tgtEl>
                                          <p:spTgt spid="2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down)">
                                      <p:cBhvr>
                                        <p:cTn id="15" dur="500"/>
                                        <p:tgtEl>
                                          <p:spTgt spid="23"/>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wipe(down)">
                                      <p:cBhvr>
                                        <p:cTn id="1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2" grpId="0"/>
      <p:bldP spid="24"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sp>
        <p:nvSpPr>
          <p:cNvPr id="3" name="Freeform 3"/>
          <p:cNvSpPr/>
          <p:nvPr/>
        </p:nvSpPr>
        <p:spPr>
          <a:xfrm>
            <a:off x="5867400" y="653710"/>
            <a:ext cx="11506200" cy="3260728"/>
          </a:xfrm>
          <a:custGeom>
            <a:avLst/>
            <a:gdLst/>
            <a:ahLst/>
            <a:cxnLst/>
            <a:rect l="l" t="t" r="r" b="b"/>
            <a:pathLst>
              <a:path w="3070578" h="746503">
                <a:moveTo>
                  <a:pt x="2989" y="0"/>
                </a:moveTo>
                <a:lnTo>
                  <a:pt x="3067589" y="0"/>
                </a:lnTo>
                <a:cubicBezTo>
                  <a:pt x="3068382" y="0"/>
                  <a:pt x="3069142" y="315"/>
                  <a:pt x="3069702" y="875"/>
                </a:cubicBezTo>
                <a:cubicBezTo>
                  <a:pt x="3070263" y="1436"/>
                  <a:pt x="3070578" y="2196"/>
                  <a:pt x="3070578" y="2989"/>
                </a:cubicBezTo>
                <a:lnTo>
                  <a:pt x="3070578" y="743514"/>
                </a:lnTo>
                <a:cubicBezTo>
                  <a:pt x="3070578" y="745164"/>
                  <a:pt x="3069239" y="746503"/>
                  <a:pt x="3067589" y="746503"/>
                </a:cubicBezTo>
                <a:lnTo>
                  <a:pt x="2989" y="746503"/>
                </a:lnTo>
                <a:cubicBezTo>
                  <a:pt x="1338" y="746503"/>
                  <a:pt x="0" y="745164"/>
                  <a:pt x="0" y="743514"/>
                </a:cubicBezTo>
                <a:lnTo>
                  <a:pt x="0" y="2989"/>
                </a:lnTo>
                <a:cubicBezTo>
                  <a:pt x="0" y="1338"/>
                  <a:pt x="1338" y="0"/>
                  <a:pt x="2989" y="0"/>
                </a:cubicBezTo>
                <a:close/>
              </a:path>
            </a:pathLst>
          </a:custGeom>
          <a:solidFill>
            <a:srgbClr val="C3DBD1"/>
          </a:solidFill>
          <a:ln w="28575" cap="sq">
            <a:noFill/>
            <a:prstDash val="solid"/>
            <a:miter/>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p>
      <p:sp>
        <p:nvSpPr>
          <p:cNvPr id="14" name="Freeform 14"/>
          <p:cNvSpPr/>
          <p:nvPr/>
        </p:nvSpPr>
        <p:spPr>
          <a:xfrm>
            <a:off x="-1297620" y="3524266"/>
            <a:ext cx="7015424" cy="6977159"/>
          </a:xfrm>
          <a:custGeom>
            <a:avLst/>
            <a:gdLst/>
            <a:ahLst/>
            <a:cxnLst/>
            <a:rect l="l" t="t" r="r" b="b"/>
            <a:pathLst>
              <a:path w="7015424" h="6977159">
                <a:moveTo>
                  <a:pt x="0" y="0"/>
                </a:moveTo>
                <a:lnTo>
                  <a:pt x="7015424" y="0"/>
                </a:lnTo>
                <a:lnTo>
                  <a:pt x="7015424" y="6977158"/>
                </a:lnTo>
                <a:lnTo>
                  <a:pt x="0" y="6977158"/>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5" name="Freeform 15"/>
          <p:cNvSpPr/>
          <p:nvPr/>
        </p:nvSpPr>
        <p:spPr>
          <a:xfrm>
            <a:off x="15550700" y="3715878"/>
            <a:ext cx="2459954" cy="2658103"/>
          </a:xfrm>
          <a:custGeom>
            <a:avLst/>
            <a:gdLst/>
            <a:ahLst/>
            <a:cxnLst/>
            <a:rect l="l" t="t" r="r" b="b"/>
            <a:pathLst>
              <a:path w="2459954" h="2658103">
                <a:moveTo>
                  <a:pt x="0" y="0"/>
                </a:moveTo>
                <a:lnTo>
                  <a:pt x="2459953" y="0"/>
                </a:lnTo>
                <a:lnTo>
                  <a:pt x="2459953" y="2658103"/>
                </a:lnTo>
                <a:lnTo>
                  <a:pt x="0" y="2658103"/>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16" name="Freeform 16"/>
          <p:cNvSpPr/>
          <p:nvPr/>
        </p:nvSpPr>
        <p:spPr>
          <a:xfrm>
            <a:off x="-1603312" y="2735184"/>
            <a:ext cx="7962138" cy="8229600"/>
          </a:xfrm>
          <a:custGeom>
            <a:avLst/>
            <a:gdLst/>
            <a:ahLst/>
            <a:cxnLst/>
            <a:rect l="l" t="t" r="r" b="b"/>
            <a:pathLst>
              <a:path w="7962138" h="8229600">
                <a:moveTo>
                  <a:pt x="0" y="0"/>
                </a:moveTo>
                <a:lnTo>
                  <a:pt x="7962138" y="0"/>
                </a:lnTo>
                <a:lnTo>
                  <a:pt x="7962138" y="8229600"/>
                </a:lnTo>
                <a:lnTo>
                  <a:pt x="0" y="8229600"/>
                </a:lnTo>
                <a:lnTo>
                  <a:pt x="0" y="0"/>
                </a:lnTo>
                <a:close/>
              </a:path>
            </a:pathLst>
          </a:custGeom>
          <a:blipFill>
            <a:blip r:embed="rId6"/>
            <a:stretch>
              <a:fillRect/>
            </a:stretch>
          </a:blipFill>
        </p:spPr>
      </p:sp>
      <p:sp>
        <p:nvSpPr>
          <p:cNvPr id="20" name="Freeform 20"/>
          <p:cNvSpPr/>
          <p:nvPr/>
        </p:nvSpPr>
        <p:spPr>
          <a:xfrm rot="260960">
            <a:off x="1080854" y="6283722"/>
            <a:ext cx="1413589" cy="865823"/>
          </a:xfrm>
          <a:custGeom>
            <a:avLst/>
            <a:gdLst/>
            <a:ahLst/>
            <a:cxnLst/>
            <a:rect l="l" t="t" r="r" b="b"/>
            <a:pathLst>
              <a:path w="1413589" h="865823">
                <a:moveTo>
                  <a:pt x="0" y="0"/>
                </a:moveTo>
                <a:lnTo>
                  <a:pt x="1413589" y="0"/>
                </a:lnTo>
                <a:lnTo>
                  <a:pt x="1413589" y="865823"/>
                </a:lnTo>
                <a:lnTo>
                  <a:pt x="0" y="865823"/>
                </a:lnTo>
                <a:lnTo>
                  <a:pt x="0" y="0"/>
                </a:lnTo>
                <a:close/>
              </a:path>
            </a:pathLst>
          </a:custGeom>
          <a:blipFill>
            <a:blip r:embed="rId7"/>
            <a:stretch>
              <a:fillRect/>
            </a:stretch>
          </a:blipFill>
        </p:spPr>
      </p:sp>
      <p:sp>
        <p:nvSpPr>
          <p:cNvPr id="2" name="Rectangle 1"/>
          <p:cNvSpPr/>
          <p:nvPr/>
        </p:nvSpPr>
        <p:spPr>
          <a:xfrm>
            <a:off x="6027125" y="797513"/>
            <a:ext cx="10816704" cy="2973122"/>
          </a:xfrm>
          <a:prstGeom prst="rect">
            <a:avLst/>
          </a:prstGeom>
        </p:spPr>
        <p:txBody>
          <a:bodyPr wrap="square">
            <a:spAutoFit/>
          </a:bodyPr>
          <a:lstStyle/>
          <a:p>
            <a:pPr algn="just">
              <a:lnSpc>
                <a:spcPct val="130000"/>
              </a:lnSpc>
              <a:spcAft>
                <a:spcPts val="0"/>
              </a:spcAft>
            </a:pPr>
            <a:r>
              <a:rPr lang="vi-VN" sz="3600" b="1">
                <a:solidFill>
                  <a:srgbClr val="000000"/>
                </a:solidFill>
                <a:latin typeface="Times New Roman" panose="02020603050405020304" pitchFamily="18" charset="0"/>
                <a:ea typeface="Times New Roman" panose="02020603050405020304" pitchFamily="18" charset="0"/>
              </a:rPr>
              <a:t>2. Năm 2000:</a:t>
            </a:r>
            <a:r>
              <a:rPr lang="vi-VN" sz="3600">
                <a:solidFill>
                  <a:srgbClr val="000000"/>
                </a:solidFill>
                <a:latin typeface="Times New Roman" panose="02020603050405020304" pitchFamily="18" charset="0"/>
                <a:ea typeface="Times New Roman" panose="02020603050405020304" pitchFamily="18" charset="0"/>
              </a:rPr>
              <a:t> Sau 15 năm hoạt động trên vũ trụ và có nhiều kỳ tích, Trạm quỹ đạo Hòa bình của Nga chấm dứt tồn tại. Kỷ nguyên du lịch trên vũ trụ đã bắt đầu với việc người đầu tiên thực hiện chuyến bay tham quan an toàn.</a:t>
            </a:r>
            <a:endParaRPr lang="en-GB" sz="3600">
              <a:effectLst/>
              <a:latin typeface="Times New Roman" panose="02020603050405020304" pitchFamily="18" charset="0"/>
              <a:ea typeface="Times New Roman" panose="02020603050405020304" pitchFamily="18" charset="0"/>
            </a:endParaRPr>
          </a:p>
        </p:txBody>
      </p:sp>
      <p:pic>
        <p:nvPicPr>
          <p:cNvPr id="13" name="Picture 12" descr="C:\Users\Admin\Desktop\1200px-Mir_from_STS-81.jpg"/>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899278" y="4510374"/>
            <a:ext cx="7010400" cy="427902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4" name="Rectangle 3"/>
          <p:cNvSpPr/>
          <p:nvPr/>
        </p:nvSpPr>
        <p:spPr>
          <a:xfrm>
            <a:off x="7484367" y="8958023"/>
            <a:ext cx="8233921" cy="668645"/>
          </a:xfrm>
          <a:prstGeom prst="rect">
            <a:avLst/>
          </a:prstGeom>
        </p:spPr>
        <p:txBody>
          <a:bodyPr wrap="none">
            <a:spAutoFit/>
          </a:bodyPr>
          <a:lstStyle/>
          <a:p>
            <a:pPr algn="ctr">
              <a:lnSpc>
                <a:spcPct val="130000"/>
              </a:lnSpc>
              <a:spcAft>
                <a:spcPts val="0"/>
              </a:spcAft>
            </a:pPr>
            <a:r>
              <a:rPr lang="vi-VN" sz="3200">
                <a:latin typeface="Times New Roman" panose="02020603050405020304" pitchFamily="18" charset="0"/>
                <a:ea typeface="Times New Roman" panose="02020603050405020304" pitchFamily="18" charset="0"/>
              </a:rPr>
              <a:t>Hình 2: Hình ảnh Trạm vũ trụ Hòa Bình của Nga</a:t>
            </a:r>
            <a:endParaRPr lang="en-GB" sz="32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7848178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sp>
        <p:nvSpPr>
          <p:cNvPr id="3" name="Freeform 3"/>
          <p:cNvSpPr/>
          <p:nvPr/>
        </p:nvSpPr>
        <p:spPr>
          <a:xfrm>
            <a:off x="6561069" y="961273"/>
            <a:ext cx="10310830" cy="2518832"/>
          </a:xfrm>
          <a:custGeom>
            <a:avLst/>
            <a:gdLst/>
            <a:ahLst/>
            <a:cxnLst/>
            <a:rect l="l" t="t" r="r" b="b"/>
            <a:pathLst>
              <a:path w="3070578" h="746503">
                <a:moveTo>
                  <a:pt x="2989" y="0"/>
                </a:moveTo>
                <a:lnTo>
                  <a:pt x="3067589" y="0"/>
                </a:lnTo>
                <a:cubicBezTo>
                  <a:pt x="3068382" y="0"/>
                  <a:pt x="3069142" y="315"/>
                  <a:pt x="3069702" y="875"/>
                </a:cubicBezTo>
                <a:cubicBezTo>
                  <a:pt x="3070263" y="1436"/>
                  <a:pt x="3070578" y="2196"/>
                  <a:pt x="3070578" y="2989"/>
                </a:cubicBezTo>
                <a:lnTo>
                  <a:pt x="3070578" y="743514"/>
                </a:lnTo>
                <a:cubicBezTo>
                  <a:pt x="3070578" y="745164"/>
                  <a:pt x="3069239" y="746503"/>
                  <a:pt x="3067589" y="746503"/>
                </a:cubicBezTo>
                <a:lnTo>
                  <a:pt x="2989" y="746503"/>
                </a:lnTo>
                <a:cubicBezTo>
                  <a:pt x="1338" y="746503"/>
                  <a:pt x="0" y="745164"/>
                  <a:pt x="0" y="743514"/>
                </a:cubicBezTo>
                <a:lnTo>
                  <a:pt x="0" y="2989"/>
                </a:lnTo>
                <a:cubicBezTo>
                  <a:pt x="0" y="1338"/>
                  <a:pt x="1338" y="0"/>
                  <a:pt x="2989" y="0"/>
                </a:cubicBezTo>
                <a:close/>
              </a:path>
            </a:pathLst>
          </a:custGeom>
          <a:solidFill>
            <a:srgbClr val="C3DBD1"/>
          </a:solidFill>
          <a:ln w="28575" cap="sq">
            <a:noFill/>
            <a:prstDash val="solid"/>
            <a:miter/>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p>
      <p:sp>
        <p:nvSpPr>
          <p:cNvPr id="14" name="Freeform 14"/>
          <p:cNvSpPr/>
          <p:nvPr/>
        </p:nvSpPr>
        <p:spPr>
          <a:xfrm>
            <a:off x="-1297620" y="3524266"/>
            <a:ext cx="7015424" cy="6977159"/>
          </a:xfrm>
          <a:custGeom>
            <a:avLst/>
            <a:gdLst/>
            <a:ahLst/>
            <a:cxnLst/>
            <a:rect l="l" t="t" r="r" b="b"/>
            <a:pathLst>
              <a:path w="7015424" h="6977159">
                <a:moveTo>
                  <a:pt x="0" y="0"/>
                </a:moveTo>
                <a:lnTo>
                  <a:pt x="7015424" y="0"/>
                </a:lnTo>
                <a:lnTo>
                  <a:pt x="7015424" y="6977158"/>
                </a:lnTo>
                <a:lnTo>
                  <a:pt x="0" y="6977158"/>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5" name="Freeform 15"/>
          <p:cNvSpPr/>
          <p:nvPr/>
        </p:nvSpPr>
        <p:spPr>
          <a:xfrm>
            <a:off x="15550700" y="3715878"/>
            <a:ext cx="2459954" cy="2658103"/>
          </a:xfrm>
          <a:custGeom>
            <a:avLst/>
            <a:gdLst/>
            <a:ahLst/>
            <a:cxnLst/>
            <a:rect l="l" t="t" r="r" b="b"/>
            <a:pathLst>
              <a:path w="2459954" h="2658103">
                <a:moveTo>
                  <a:pt x="0" y="0"/>
                </a:moveTo>
                <a:lnTo>
                  <a:pt x="2459953" y="0"/>
                </a:lnTo>
                <a:lnTo>
                  <a:pt x="2459953" y="2658103"/>
                </a:lnTo>
                <a:lnTo>
                  <a:pt x="0" y="2658103"/>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16" name="Freeform 16"/>
          <p:cNvSpPr/>
          <p:nvPr/>
        </p:nvSpPr>
        <p:spPr>
          <a:xfrm>
            <a:off x="-1603312" y="2735184"/>
            <a:ext cx="7962138" cy="8229600"/>
          </a:xfrm>
          <a:custGeom>
            <a:avLst/>
            <a:gdLst/>
            <a:ahLst/>
            <a:cxnLst/>
            <a:rect l="l" t="t" r="r" b="b"/>
            <a:pathLst>
              <a:path w="7962138" h="8229600">
                <a:moveTo>
                  <a:pt x="0" y="0"/>
                </a:moveTo>
                <a:lnTo>
                  <a:pt x="7962138" y="0"/>
                </a:lnTo>
                <a:lnTo>
                  <a:pt x="7962138" y="8229600"/>
                </a:lnTo>
                <a:lnTo>
                  <a:pt x="0" y="8229600"/>
                </a:lnTo>
                <a:lnTo>
                  <a:pt x="0" y="0"/>
                </a:lnTo>
                <a:close/>
              </a:path>
            </a:pathLst>
          </a:custGeom>
          <a:blipFill>
            <a:blip r:embed="rId6"/>
            <a:stretch>
              <a:fillRect/>
            </a:stretch>
          </a:blipFill>
        </p:spPr>
      </p:sp>
      <p:sp>
        <p:nvSpPr>
          <p:cNvPr id="20" name="Freeform 20"/>
          <p:cNvSpPr/>
          <p:nvPr/>
        </p:nvSpPr>
        <p:spPr>
          <a:xfrm rot="260960">
            <a:off x="1080854" y="6283722"/>
            <a:ext cx="1413589" cy="865823"/>
          </a:xfrm>
          <a:custGeom>
            <a:avLst/>
            <a:gdLst/>
            <a:ahLst/>
            <a:cxnLst/>
            <a:rect l="l" t="t" r="r" b="b"/>
            <a:pathLst>
              <a:path w="1413589" h="865823">
                <a:moveTo>
                  <a:pt x="0" y="0"/>
                </a:moveTo>
                <a:lnTo>
                  <a:pt x="1413589" y="0"/>
                </a:lnTo>
                <a:lnTo>
                  <a:pt x="1413589" y="865823"/>
                </a:lnTo>
                <a:lnTo>
                  <a:pt x="0" y="865823"/>
                </a:lnTo>
                <a:lnTo>
                  <a:pt x="0" y="0"/>
                </a:lnTo>
                <a:close/>
              </a:path>
            </a:pathLst>
          </a:custGeom>
          <a:blipFill>
            <a:blip r:embed="rId7"/>
            <a:stretch>
              <a:fillRect/>
            </a:stretch>
          </a:blipFill>
        </p:spPr>
      </p:sp>
      <p:sp>
        <p:nvSpPr>
          <p:cNvPr id="2" name="Rectangle 1"/>
          <p:cNvSpPr/>
          <p:nvPr/>
        </p:nvSpPr>
        <p:spPr>
          <a:xfrm>
            <a:off x="6834858" y="978906"/>
            <a:ext cx="9821931" cy="2413161"/>
          </a:xfrm>
          <a:prstGeom prst="rect">
            <a:avLst/>
          </a:prstGeom>
        </p:spPr>
        <p:txBody>
          <a:bodyPr wrap="square">
            <a:spAutoFit/>
          </a:bodyPr>
          <a:lstStyle/>
          <a:p>
            <a:pPr algn="just">
              <a:lnSpc>
                <a:spcPct val="130000"/>
              </a:lnSpc>
              <a:spcAft>
                <a:spcPts val="0"/>
              </a:spcAft>
            </a:pPr>
            <a:r>
              <a:rPr lang="vi-VN" sz="4000">
                <a:solidFill>
                  <a:srgbClr val="000000"/>
                </a:solidFill>
                <a:latin typeface="Times New Roman" panose="02020603050405020304" pitchFamily="18" charset="0"/>
                <a:ea typeface="Times New Roman" panose="02020603050405020304" pitchFamily="18" charset="0"/>
              </a:rPr>
              <a:t>3. </a:t>
            </a:r>
            <a:r>
              <a:rPr lang="vi-VN" sz="4000" b="1">
                <a:solidFill>
                  <a:srgbClr val="000000"/>
                </a:solidFill>
                <a:latin typeface="Times New Roman" panose="02020603050405020304" pitchFamily="18" charset="0"/>
                <a:ea typeface="Times New Roman" panose="02020603050405020304" pitchFamily="18" charset="0"/>
              </a:rPr>
              <a:t>Năm 2003: </a:t>
            </a:r>
            <a:r>
              <a:rPr lang="vi-VN" sz="4000">
                <a:solidFill>
                  <a:srgbClr val="000000"/>
                </a:solidFill>
                <a:latin typeface="Times New Roman" panose="02020603050405020304" pitchFamily="18" charset="0"/>
                <a:ea typeface="Times New Roman" panose="02020603050405020304" pitchFamily="18" charset="0"/>
              </a:rPr>
              <a:t>Trung Quốc phóng thành công tàu vũ trụ Thần Châu 5 do nhà du hành Dương Lợi Vĩ điều khiển.</a:t>
            </a:r>
            <a:endParaRPr lang="en-GB" sz="4000">
              <a:effectLst/>
              <a:latin typeface="Times New Roman" panose="02020603050405020304" pitchFamily="18" charset="0"/>
              <a:ea typeface="Times New Roman" panose="02020603050405020304" pitchFamily="18" charset="0"/>
            </a:endParaRPr>
          </a:p>
        </p:txBody>
      </p:sp>
      <p:pic>
        <p:nvPicPr>
          <p:cNvPr id="13" name="Picture 12" descr="C:\Users\Admin\Desktop\con-duong-chinh-phuc-vu-tru-cua-trung-quoc-2.jpg"/>
          <p:cNvPicPr/>
          <p:nvPr/>
        </p:nvPicPr>
        <p:blipFill>
          <a:blip r:embed="rId8">
            <a:extLst>
              <a:ext uri="{28A0092B-C50C-407E-A947-70E740481C1C}">
                <a14:useLocalDpi xmlns:a14="http://schemas.microsoft.com/office/drawing/2010/main" val="0"/>
              </a:ext>
            </a:extLst>
          </a:blip>
          <a:srcRect/>
          <a:stretch>
            <a:fillRect/>
          </a:stretch>
        </p:blipFill>
        <p:spPr bwMode="auto">
          <a:xfrm>
            <a:off x="7696199" y="3886987"/>
            <a:ext cx="7610036" cy="412623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4" name="Rectangle 3"/>
          <p:cNvSpPr/>
          <p:nvPr/>
        </p:nvSpPr>
        <p:spPr>
          <a:xfrm>
            <a:off x="7486239" y="8420100"/>
            <a:ext cx="8029957" cy="1532727"/>
          </a:xfrm>
          <a:prstGeom prst="rect">
            <a:avLst/>
          </a:prstGeom>
        </p:spPr>
        <p:txBody>
          <a:bodyPr wrap="square">
            <a:spAutoFit/>
          </a:bodyPr>
          <a:lstStyle/>
          <a:p>
            <a:pPr algn="ctr">
              <a:lnSpc>
                <a:spcPct val="130000"/>
              </a:lnSpc>
              <a:spcAft>
                <a:spcPts val="0"/>
              </a:spcAft>
            </a:pPr>
            <a:r>
              <a:rPr lang="vi-VN" sz="3600">
                <a:latin typeface="Times New Roman" panose="02020603050405020304" pitchFamily="18" charset="0"/>
                <a:ea typeface="Times New Roman" panose="02020603050405020304" pitchFamily="18" charset="0"/>
              </a:rPr>
              <a:t>Hình 3: Hình ảnh </a:t>
            </a:r>
            <a:r>
              <a:rPr lang="en-US" sz="3600">
                <a:latin typeface="Times New Roman" panose="02020603050405020304" pitchFamily="18" charset="0"/>
                <a:ea typeface="Times New Roman" panose="02020603050405020304" pitchFamily="18" charset="0"/>
              </a:rPr>
              <a:t>Trung Quốc phóng thành công tàu vũ trụ Thần Châu 5</a:t>
            </a:r>
            <a:endParaRPr lang="en-GB" sz="36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2739415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00"/>
                                        <p:tgtEl>
                                          <p:spTgt spid="4"/>
                                        </p:tgtEl>
                                      </p:cBhvr>
                                    </p:animEffect>
                                  </p:childTnLst>
                                </p:cTn>
                              </p:par>
                              <p:par>
                                <p:cTn id="20" presetID="22" presetClass="entr" presetSubtype="4"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down)">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sp>
        <p:nvSpPr>
          <p:cNvPr id="3" name="Freeform 3"/>
          <p:cNvSpPr/>
          <p:nvPr/>
        </p:nvSpPr>
        <p:spPr>
          <a:xfrm>
            <a:off x="6561068" y="746941"/>
            <a:ext cx="10888731" cy="2567760"/>
          </a:xfrm>
          <a:custGeom>
            <a:avLst/>
            <a:gdLst/>
            <a:ahLst/>
            <a:cxnLst/>
            <a:rect l="l" t="t" r="r" b="b"/>
            <a:pathLst>
              <a:path w="3070578" h="746503">
                <a:moveTo>
                  <a:pt x="2989" y="0"/>
                </a:moveTo>
                <a:lnTo>
                  <a:pt x="3067589" y="0"/>
                </a:lnTo>
                <a:cubicBezTo>
                  <a:pt x="3068382" y="0"/>
                  <a:pt x="3069142" y="315"/>
                  <a:pt x="3069702" y="875"/>
                </a:cubicBezTo>
                <a:cubicBezTo>
                  <a:pt x="3070263" y="1436"/>
                  <a:pt x="3070578" y="2196"/>
                  <a:pt x="3070578" y="2989"/>
                </a:cubicBezTo>
                <a:lnTo>
                  <a:pt x="3070578" y="743514"/>
                </a:lnTo>
                <a:cubicBezTo>
                  <a:pt x="3070578" y="745164"/>
                  <a:pt x="3069239" y="746503"/>
                  <a:pt x="3067589" y="746503"/>
                </a:cubicBezTo>
                <a:lnTo>
                  <a:pt x="2989" y="746503"/>
                </a:lnTo>
                <a:cubicBezTo>
                  <a:pt x="1338" y="746503"/>
                  <a:pt x="0" y="745164"/>
                  <a:pt x="0" y="743514"/>
                </a:cubicBezTo>
                <a:lnTo>
                  <a:pt x="0" y="2989"/>
                </a:lnTo>
                <a:cubicBezTo>
                  <a:pt x="0" y="1338"/>
                  <a:pt x="1338" y="0"/>
                  <a:pt x="2989" y="0"/>
                </a:cubicBezTo>
                <a:close/>
              </a:path>
            </a:pathLst>
          </a:custGeom>
          <a:solidFill>
            <a:srgbClr val="C3DBD1"/>
          </a:solidFill>
          <a:ln w="28575" cap="sq">
            <a:noFill/>
            <a:prstDash val="solid"/>
            <a:miter/>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p>
      <p:sp>
        <p:nvSpPr>
          <p:cNvPr id="14" name="Freeform 14"/>
          <p:cNvSpPr/>
          <p:nvPr/>
        </p:nvSpPr>
        <p:spPr>
          <a:xfrm>
            <a:off x="-1297620" y="3524266"/>
            <a:ext cx="7015424" cy="6977159"/>
          </a:xfrm>
          <a:custGeom>
            <a:avLst/>
            <a:gdLst/>
            <a:ahLst/>
            <a:cxnLst/>
            <a:rect l="l" t="t" r="r" b="b"/>
            <a:pathLst>
              <a:path w="7015424" h="6977159">
                <a:moveTo>
                  <a:pt x="0" y="0"/>
                </a:moveTo>
                <a:lnTo>
                  <a:pt x="7015424" y="0"/>
                </a:lnTo>
                <a:lnTo>
                  <a:pt x="7015424" y="6977158"/>
                </a:lnTo>
                <a:lnTo>
                  <a:pt x="0" y="6977158"/>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5" name="Freeform 15"/>
          <p:cNvSpPr/>
          <p:nvPr/>
        </p:nvSpPr>
        <p:spPr>
          <a:xfrm>
            <a:off x="15550700" y="3715878"/>
            <a:ext cx="2459954" cy="2658103"/>
          </a:xfrm>
          <a:custGeom>
            <a:avLst/>
            <a:gdLst/>
            <a:ahLst/>
            <a:cxnLst/>
            <a:rect l="l" t="t" r="r" b="b"/>
            <a:pathLst>
              <a:path w="2459954" h="2658103">
                <a:moveTo>
                  <a:pt x="0" y="0"/>
                </a:moveTo>
                <a:lnTo>
                  <a:pt x="2459953" y="0"/>
                </a:lnTo>
                <a:lnTo>
                  <a:pt x="2459953" y="2658103"/>
                </a:lnTo>
                <a:lnTo>
                  <a:pt x="0" y="2658103"/>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16" name="Freeform 16"/>
          <p:cNvSpPr/>
          <p:nvPr/>
        </p:nvSpPr>
        <p:spPr>
          <a:xfrm>
            <a:off x="-1603312" y="2735184"/>
            <a:ext cx="7962138" cy="8229600"/>
          </a:xfrm>
          <a:custGeom>
            <a:avLst/>
            <a:gdLst/>
            <a:ahLst/>
            <a:cxnLst/>
            <a:rect l="l" t="t" r="r" b="b"/>
            <a:pathLst>
              <a:path w="7962138" h="8229600">
                <a:moveTo>
                  <a:pt x="0" y="0"/>
                </a:moveTo>
                <a:lnTo>
                  <a:pt x="7962138" y="0"/>
                </a:lnTo>
                <a:lnTo>
                  <a:pt x="7962138" y="8229600"/>
                </a:lnTo>
                <a:lnTo>
                  <a:pt x="0" y="8229600"/>
                </a:lnTo>
                <a:lnTo>
                  <a:pt x="0" y="0"/>
                </a:lnTo>
                <a:close/>
              </a:path>
            </a:pathLst>
          </a:custGeom>
          <a:blipFill>
            <a:blip r:embed="rId6"/>
            <a:stretch>
              <a:fillRect/>
            </a:stretch>
          </a:blipFill>
        </p:spPr>
      </p:sp>
      <p:sp>
        <p:nvSpPr>
          <p:cNvPr id="20" name="Freeform 20"/>
          <p:cNvSpPr/>
          <p:nvPr/>
        </p:nvSpPr>
        <p:spPr>
          <a:xfrm rot="260960">
            <a:off x="1080854" y="6283722"/>
            <a:ext cx="1413589" cy="865823"/>
          </a:xfrm>
          <a:custGeom>
            <a:avLst/>
            <a:gdLst/>
            <a:ahLst/>
            <a:cxnLst/>
            <a:rect l="l" t="t" r="r" b="b"/>
            <a:pathLst>
              <a:path w="1413589" h="865823">
                <a:moveTo>
                  <a:pt x="0" y="0"/>
                </a:moveTo>
                <a:lnTo>
                  <a:pt x="1413589" y="0"/>
                </a:lnTo>
                <a:lnTo>
                  <a:pt x="1413589" y="865823"/>
                </a:lnTo>
                <a:lnTo>
                  <a:pt x="0" y="865823"/>
                </a:lnTo>
                <a:lnTo>
                  <a:pt x="0" y="0"/>
                </a:lnTo>
                <a:close/>
              </a:path>
            </a:pathLst>
          </a:custGeom>
          <a:blipFill>
            <a:blip r:embed="rId7"/>
            <a:stretch>
              <a:fillRect/>
            </a:stretch>
          </a:blipFill>
        </p:spPr>
      </p:sp>
      <p:sp>
        <p:nvSpPr>
          <p:cNvPr id="2" name="Rectangle 1"/>
          <p:cNvSpPr/>
          <p:nvPr/>
        </p:nvSpPr>
        <p:spPr>
          <a:xfrm>
            <a:off x="6861933" y="746940"/>
            <a:ext cx="10287000" cy="2252924"/>
          </a:xfrm>
          <a:prstGeom prst="rect">
            <a:avLst/>
          </a:prstGeom>
        </p:spPr>
        <p:txBody>
          <a:bodyPr wrap="square">
            <a:spAutoFit/>
          </a:bodyPr>
          <a:lstStyle/>
          <a:p>
            <a:pPr algn="just">
              <a:lnSpc>
                <a:spcPct val="130000"/>
              </a:lnSpc>
              <a:spcAft>
                <a:spcPts val="0"/>
              </a:spcAft>
            </a:pPr>
            <a:r>
              <a:rPr lang="vi-VN" sz="3600">
                <a:solidFill>
                  <a:srgbClr val="000000"/>
                </a:solidFill>
                <a:latin typeface="Times New Roman" panose="02020603050405020304" pitchFamily="18" charset="0"/>
                <a:ea typeface="Times New Roman" panose="02020603050405020304" pitchFamily="18" charset="0"/>
              </a:rPr>
              <a:t>4. </a:t>
            </a:r>
            <a:r>
              <a:rPr lang="vi-VN" sz="3600" b="1">
                <a:solidFill>
                  <a:srgbClr val="000000"/>
                </a:solidFill>
                <a:latin typeface="Times New Roman" panose="02020603050405020304" pitchFamily="18" charset="0"/>
                <a:ea typeface="Times New Roman" panose="02020603050405020304" pitchFamily="18" charset="0"/>
              </a:rPr>
              <a:t>Năm 2004:</a:t>
            </a:r>
            <a:r>
              <a:rPr lang="vi-VN" sz="3600">
                <a:solidFill>
                  <a:srgbClr val="000000"/>
                </a:solidFill>
                <a:latin typeface="Times New Roman" panose="02020603050405020304" pitchFamily="18" charset="0"/>
                <a:ea typeface="Times New Roman" panose="02020603050405020304" pitchFamily="18" charset="0"/>
              </a:rPr>
              <a:t> Các rôbốt tự hành Spirit và Opportunity của Cơ quan Hàng không Vũ trụ Mỹ (NASA) thực hiện nhiều cuộc nghiên cứu khoa học trên Sao Hỏa.</a:t>
            </a:r>
            <a:endParaRPr lang="en-GB" sz="3600">
              <a:effectLst/>
              <a:latin typeface="Times New Roman" panose="02020603050405020304" pitchFamily="18" charset="0"/>
              <a:ea typeface="Times New Roman" panose="02020603050405020304" pitchFamily="18" charset="0"/>
            </a:endParaRPr>
          </a:p>
        </p:txBody>
      </p:sp>
      <p:pic>
        <p:nvPicPr>
          <p:cNvPr id="13" name="Picture 12" descr="C:\Users\Admin\Desktop\09-xetuhanhOpportunity.jpg"/>
          <p:cNvPicPr/>
          <p:nvPr/>
        </p:nvPicPr>
        <p:blipFill>
          <a:blip r:embed="rId8">
            <a:extLst>
              <a:ext uri="{28A0092B-C50C-407E-A947-70E740481C1C}">
                <a14:useLocalDpi xmlns:a14="http://schemas.microsoft.com/office/drawing/2010/main" val="0"/>
              </a:ext>
            </a:extLst>
          </a:blip>
          <a:srcRect/>
          <a:stretch>
            <a:fillRect/>
          </a:stretch>
        </p:blipFill>
        <p:spPr bwMode="auto">
          <a:xfrm>
            <a:off x="7620000" y="4013835"/>
            <a:ext cx="7444740" cy="410146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4" name="Rectangle 3"/>
          <p:cNvSpPr/>
          <p:nvPr/>
        </p:nvSpPr>
        <p:spPr>
          <a:xfrm>
            <a:off x="7239000" y="8805065"/>
            <a:ext cx="8770350" cy="668645"/>
          </a:xfrm>
          <a:prstGeom prst="rect">
            <a:avLst/>
          </a:prstGeom>
        </p:spPr>
        <p:txBody>
          <a:bodyPr wrap="none">
            <a:spAutoFit/>
          </a:bodyPr>
          <a:lstStyle/>
          <a:p>
            <a:pPr algn="ctr">
              <a:lnSpc>
                <a:spcPct val="130000"/>
              </a:lnSpc>
              <a:spcAft>
                <a:spcPts val="0"/>
              </a:spcAft>
            </a:pPr>
            <a:r>
              <a:rPr lang="vi-VN" sz="3200">
                <a:latin typeface="Times New Roman" panose="02020603050405020304" pitchFamily="18" charset="0"/>
                <a:ea typeface="Times New Roman" panose="02020603050405020304" pitchFamily="18" charset="0"/>
              </a:rPr>
              <a:t>Hình 4: Hình ảnh xe tự hành</a:t>
            </a:r>
            <a:r>
              <a:rPr lang="en-US" sz="3200">
                <a:latin typeface="Times New Roman" panose="02020603050405020304" pitchFamily="18" charset="0"/>
                <a:ea typeface="Times New Roman" panose="02020603050405020304" pitchFamily="18" charset="0"/>
              </a:rPr>
              <a:t> Opportunity</a:t>
            </a:r>
            <a:r>
              <a:rPr lang="vi-VN" sz="3200">
                <a:latin typeface="Times New Roman" panose="02020603050405020304" pitchFamily="18" charset="0"/>
                <a:ea typeface="Times New Roman" panose="02020603050405020304" pitchFamily="18" charset="0"/>
              </a:rPr>
              <a:t> (của Nasa)</a:t>
            </a:r>
            <a:endParaRPr lang="en-GB" sz="32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8867527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arn(inVertical)">
                                      <p:cBhvr>
                                        <p:cTn id="15" dur="500"/>
                                        <p:tgtEl>
                                          <p:spTgt spid="13"/>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arn(inVertical)">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sp>
        <p:nvSpPr>
          <p:cNvPr id="2" name="Freeform 2"/>
          <p:cNvSpPr/>
          <p:nvPr/>
        </p:nvSpPr>
        <p:spPr>
          <a:xfrm>
            <a:off x="3351317" y="6251731"/>
            <a:ext cx="4858476" cy="4948447"/>
          </a:xfrm>
          <a:custGeom>
            <a:avLst/>
            <a:gdLst/>
            <a:ahLst/>
            <a:cxnLst/>
            <a:rect l="l" t="t" r="r" b="b"/>
            <a:pathLst>
              <a:path w="4858476" h="4948447">
                <a:moveTo>
                  <a:pt x="0" y="0"/>
                </a:moveTo>
                <a:lnTo>
                  <a:pt x="4858475" y="0"/>
                </a:lnTo>
                <a:lnTo>
                  <a:pt x="4858475" y="4948447"/>
                </a:lnTo>
                <a:lnTo>
                  <a:pt x="0" y="4948447"/>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a:off x="12233673" y="-2184742"/>
            <a:ext cx="4118018" cy="4194277"/>
          </a:xfrm>
          <a:custGeom>
            <a:avLst/>
            <a:gdLst/>
            <a:ahLst/>
            <a:cxnLst/>
            <a:rect l="l" t="t" r="r" b="b"/>
            <a:pathLst>
              <a:path w="4118018" h="4194277">
                <a:moveTo>
                  <a:pt x="0" y="0"/>
                </a:moveTo>
                <a:lnTo>
                  <a:pt x="4118018" y="0"/>
                </a:lnTo>
                <a:lnTo>
                  <a:pt x="4118018" y="4194277"/>
                </a:lnTo>
                <a:lnTo>
                  <a:pt x="0" y="4194277"/>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4" name="Freeform 4"/>
          <p:cNvSpPr/>
          <p:nvPr/>
        </p:nvSpPr>
        <p:spPr>
          <a:xfrm>
            <a:off x="-1661370" y="-939164"/>
            <a:ext cx="4875167" cy="5267862"/>
          </a:xfrm>
          <a:custGeom>
            <a:avLst/>
            <a:gdLst/>
            <a:ahLst/>
            <a:cxnLst/>
            <a:rect l="l" t="t" r="r" b="b"/>
            <a:pathLst>
              <a:path w="4875167" h="5267862">
                <a:moveTo>
                  <a:pt x="0" y="0"/>
                </a:moveTo>
                <a:lnTo>
                  <a:pt x="4875167" y="0"/>
                </a:lnTo>
                <a:lnTo>
                  <a:pt x="4875167" y="5267862"/>
                </a:lnTo>
                <a:lnTo>
                  <a:pt x="0" y="5267862"/>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12" name="Freeform 12"/>
          <p:cNvSpPr/>
          <p:nvPr/>
        </p:nvSpPr>
        <p:spPr>
          <a:xfrm>
            <a:off x="13634104" y="5896215"/>
            <a:ext cx="8236035" cy="8342209"/>
          </a:xfrm>
          <a:custGeom>
            <a:avLst/>
            <a:gdLst/>
            <a:ahLst/>
            <a:cxnLst/>
            <a:rect l="l" t="t" r="r" b="b"/>
            <a:pathLst>
              <a:path w="8236035" h="8342209">
                <a:moveTo>
                  <a:pt x="0" y="0"/>
                </a:moveTo>
                <a:lnTo>
                  <a:pt x="8236035" y="0"/>
                </a:lnTo>
                <a:lnTo>
                  <a:pt x="8236035" y="8342209"/>
                </a:lnTo>
                <a:lnTo>
                  <a:pt x="0" y="8342209"/>
                </a:lnTo>
                <a:lnTo>
                  <a:pt x="0" y="0"/>
                </a:lnTo>
                <a:close/>
              </a:path>
            </a:pathLst>
          </a:custGeom>
          <a:blipFill>
            <a:blip r:embed="rId8">
              <a:extLst>
                <a:ext uri="{96DAC541-7B7A-43D3-8B79-37D633B846F1}">
                  <asvg:svgBlip xmlns:asvg="http://schemas.microsoft.com/office/drawing/2016/SVG/main" xmlns="" r:embed="rId21"/>
                </a:ext>
              </a:extLst>
            </a:blip>
            <a:stretch>
              <a:fillRect/>
            </a:stretch>
          </a:blipFill>
        </p:spPr>
      </p:sp>
      <p:sp>
        <p:nvSpPr>
          <p:cNvPr id="14" name="Freeform 14"/>
          <p:cNvSpPr/>
          <p:nvPr/>
        </p:nvSpPr>
        <p:spPr>
          <a:xfrm>
            <a:off x="-533995" y="7162429"/>
            <a:ext cx="1821886" cy="1811948"/>
          </a:xfrm>
          <a:custGeom>
            <a:avLst/>
            <a:gdLst/>
            <a:ahLst/>
            <a:cxnLst/>
            <a:rect l="l" t="t" r="r" b="b"/>
            <a:pathLst>
              <a:path w="1821886" h="1811948">
                <a:moveTo>
                  <a:pt x="0" y="0"/>
                </a:moveTo>
                <a:lnTo>
                  <a:pt x="1821886" y="0"/>
                </a:lnTo>
                <a:lnTo>
                  <a:pt x="1821886" y="1811948"/>
                </a:lnTo>
                <a:lnTo>
                  <a:pt x="0" y="1811948"/>
                </a:lnTo>
                <a:lnTo>
                  <a:pt x="0" y="0"/>
                </a:lnTo>
                <a:close/>
              </a:path>
            </a:pathLst>
          </a:custGeom>
          <a:blipFill>
            <a:blip r:embed="rId22">
              <a:extLst>
                <a:ext uri="{96DAC541-7B7A-43D3-8B79-37D633B846F1}">
                  <asvg:svgBlip xmlns:asvg="http://schemas.microsoft.com/office/drawing/2016/SVG/main" xmlns="" r:embed="rId23"/>
                </a:ext>
              </a:extLst>
            </a:blip>
            <a:stretch>
              <a:fillRect/>
            </a:stretch>
          </a:blipFill>
        </p:spPr>
      </p:sp>
      <p:sp>
        <p:nvSpPr>
          <p:cNvPr id="15" name="Freeform 15"/>
          <p:cNvSpPr/>
          <p:nvPr/>
        </p:nvSpPr>
        <p:spPr>
          <a:xfrm>
            <a:off x="8896358" y="726708"/>
            <a:ext cx="1289862" cy="1282826"/>
          </a:xfrm>
          <a:custGeom>
            <a:avLst/>
            <a:gdLst/>
            <a:ahLst/>
            <a:cxnLst/>
            <a:rect l="l" t="t" r="r" b="b"/>
            <a:pathLst>
              <a:path w="1289862" h="1282826">
                <a:moveTo>
                  <a:pt x="0" y="0"/>
                </a:moveTo>
                <a:lnTo>
                  <a:pt x="1289862" y="0"/>
                </a:lnTo>
                <a:lnTo>
                  <a:pt x="1289862" y="1282827"/>
                </a:lnTo>
                <a:lnTo>
                  <a:pt x="0" y="1282827"/>
                </a:lnTo>
                <a:lnTo>
                  <a:pt x="0" y="0"/>
                </a:lnTo>
                <a:close/>
              </a:path>
            </a:pathLst>
          </a:custGeom>
          <a:blipFill>
            <a:blip r:embed="rId24">
              <a:extLst>
                <a:ext uri="{96DAC541-7B7A-43D3-8B79-37D633B846F1}">
                  <asvg:svgBlip xmlns:asvg="http://schemas.microsoft.com/office/drawing/2016/SVG/main" xmlns="" r:embed="rId25"/>
                </a:ext>
              </a:extLst>
            </a:blip>
            <a:stretch>
              <a:fillRect/>
            </a:stretch>
          </a:blipFill>
        </p:spPr>
      </p:sp>
      <p:sp>
        <p:nvSpPr>
          <p:cNvPr id="16" name="Freeform 16"/>
          <p:cNvSpPr/>
          <p:nvPr/>
        </p:nvSpPr>
        <p:spPr>
          <a:xfrm>
            <a:off x="16915306" y="2461173"/>
            <a:ext cx="1673631" cy="1664502"/>
          </a:xfrm>
          <a:custGeom>
            <a:avLst/>
            <a:gdLst/>
            <a:ahLst/>
            <a:cxnLst/>
            <a:rect l="l" t="t" r="r" b="b"/>
            <a:pathLst>
              <a:path w="1673631" h="1664502">
                <a:moveTo>
                  <a:pt x="0" y="0"/>
                </a:moveTo>
                <a:lnTo>
                  <a:pt x="1673631" y="0"/>
                </a:lnTo>
                <a:lnTo>
                  <a:pt x="1673631" y="1664502"/>
                </a:lnTo>
                <a:lnTo>
                  <a:pt x="0" y="1664502"/>
                </a:lnTo>
                <a:lnTo>
                  <a:pt x="0" y="0"/>
                </a:lnTo>
                <a:close/>
              </a:path>
            </a:pathLst>
          </a:custGeom>
          <a:blipFill>
            <a:blip r:embed="rId26">
              <a:extLst>
                <a:ext uri="{96DAC541-7B7A-43D3-8B79-37D633B846F1}">
                  <asvg:svgBlip xmlns:asvg="http://schemas.microsoft.com/office/drawing/2016/SVG/main" xmlns="" r:embed="rId27"/>
                </a:ext>
              </a:extLst>
            </a:blip>
            <a:stretch>
              <a:fillRect/>
            </a:stretch>
          </a:blipFill>
        </p:spPr>
      </p:sp>
      <p:sp>
        <p:nvSpPr>
          <p:cNvPr id="17" name="Freeform 17"/>
          <p:cNvSpPr/>
          <p:nvPr/>
        </p:nvSpPr>
        <p:spPr>
          <a:xfrm>
            <a:off x="10820232" y="8068403"/>
            <a:ext cx="1108473" cy="1102427"/>
          </a:xfrm>
          <a:custGeom>
            <a:avLst/>
            <a:gdLst/>
            <a:ahLst/>
            <a:cxnLst/>
            <a:rect l="l" t="t" r="r" b="b"/>
            <a:pathLst>
              <a:path w="1108473" h="1102427">
                <a:moveTo>
                  <a:pt x="0" y="0"/>
                </a:moveTo>
                <a:lnTo>
                  <a:pt x="1108473" y="0"/>
                </a:lnTo>
                <a:lnTo>
                  <a:pt x="1108473" y="1102427"/>
                </a:lnTo>
                <a:lnTo>
                  <a:pt x="0" y="1102427"/>
                </a:lnTo>
                <a:lnTo>
                  <a:pt x="0" y="0"/>
                </a:lnTo>
                <a:close/>
              </a:path>
            </a:pathLst>
          </a:custGeom>
          <a:blipFill>
            <a:blip r:embed="rId28">
              <a:extLst>
                <a:ext uri="{96DAC541-7B7A-43D3-8B79-37D633B846F1}">
                  <asvg:svgBlip xmlns:asvg="http://schemas.microsoft.com/office/drawing/2016/SVG/main" xmlns="" r:embed="rId29"/>
                </a:ext>
              </a:extLst>
            </a:blip>
            <a:stretch>
              <a:fillRect/>
            </a:stretch>
          </a:blipFill>
        </p:spPr>
      </p:sp>
      <p:sp>
        <p:nvSpPr>
          <p:cNvPr id="5" name="Rectangle 4"/>
          <p:cNvSpPr/>
          <p:nvPr/>
        </p:nvSpPr>
        <p:spPr>
          <a:xfrm>
            <a:off x="5277223" y="2247900"/>
            <a:ext cx="8025894" cy="4524315"/>
          </a:xfrm>
          <a:prstGeom prst="rect">
            <a:avLst/>
          </a:prstGeom>
        </p:spPr>
        <p:txBody>
          <a:bodyPr wrap="square">
            <a:spAutoFit/>
          </a:bodyPr>
          <a:lstStyle/>
          <a:p>
            <a:pPr algn="ctr"/>
            <a:r>
              <a:rPr lang="vi-VN" sz="9600" b="1">
                <a:latin typeface="iCiel Brush Up" panose="02000000000000000000" pitchFamily="2" charset="-93"/>
                <a:ea typeface="Times New Roman" panose="02020603050405020304" pitchFamily="18" charset="0"/>
              </a:rPr>
              <a:t>HOẠT ĐỘNG </a:t>
            </a:r>
            <a:r>
              <a:rPr lang="vi-VN" sz="9600" b="1" smtClean="0">
                <a:latin typeface="iCiel Brush Up" panose="02000000000000000000" pitchFamily="2" charset="-93"/>
                <a:ea typeface="Times New Roman" panose="02020603050405020304" pitchFamily="18" charset="0"/>
              </a:rPr>
              <a:t>2</a:t>
            </a:r>
          </a:p>
          <a:p>
            <a:pPr algn="ctr"/>
            <a:r>
              <a:rPr lang="vi-VN" sz="9600" b="1" smtClean="0">
                <a:latin typeface="iCiel Brush Up" panose="02000000000000000000" pitchFamily="2" charset="-93"/>
                <a:ea typeface="Times New Roman" panose="02020603050405020304" pitchFamily="18" charset="0"/>
              </a:rPr>
              <a:t>HÌNH </a:t>
            </a:r>
            <a:r>
              <a:rPr lang="vi-VN" sz="9600" b="1">
                <a:latin typeface="iCiel Brush Up" panose="02000000000000000000" pitchFamily="2" charset="-93"/>
                <a:ea typeface="Times New Roman" panose="02020603050405020304" pitchFamily="18" charset="0"/>
              </a:rPr>
              <a:t>THÀNH KIẾN THỨC MỚI</a:t>
            </a:r>
            <a:endParaRPr lang="en-GB" sz="9600">
              <a:latin typeface="iCiel Brush Up" panose="02000000000000000000" pitchFamily="2" charset="-93"/>
            </a:endParaRPr>
          </a:p>
        </p:txBody>
      </p:sp>
      <p:pic>
        <p:nvPicPr>
          <p:cNvPr id="6" name="Picture 5"/>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4572000" y="1694767"/>
            <a:ext cx="9220823" cy="5277533"/>
          </a:xfrm>
          <a:prstGeom prst="rect">
            <a:avLst/>
          </a:prstGeom>
        </p:spPr>
      </p:pic>
    </p:spTree>
    <p:extLst>
      <p:ext uri="{BB962C8B-B14F-4D97-AF65-F5344CB8AC3E}">
        <p14:creationId xmlns:p14="http://schemas.microsoft.com/office/powerpoint/2010/main" val="422566343"/>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203</TotalTime>
  <Words>3235</Words>
  <Application>Microsoft Office PowerPoint</Application>
  <PresentationFormat>Custom</PresentationFormat>
  <Paragraphs>278</Paragraphs>
  <Slides>41</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41</vt:i4>
      </vt:variant>
    </vt:vector>
  </HeadingPairs>
  <TitlesOfParts>
    <vt:vector size="52" baseType="lpstr">
      <vt:lpstr>Arial</vt:lpstr>
      <vt:lpstr>Calibri</vt:lpstr>
      <vt:lpstr>Garet</vt:lpstr>
      <vt:lpstr>Garet Bold</vt:lpstr>
      <vt:lpstr>Garet Light</vt:lpstr>
      <vt:lpstr>Garet Ultra-Bold</vt:lpstr>
      <vt:lpstr>iCiel Brush Up</vt:lpstr>
      <vt:lpstr>MS Mincho</vt:lpstr>
      <vt:lpstr>SVN-Ziclets</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Xanh dương và Hồng Người Được tô màu Hình minh họa Nội quy Lớp học và Quy tắc ứng xử Trực tuyến Bản thuyết trình Giáo dục</dc:title>
  <dc:creator>Admin</dc:creator>
  <cp:lastModifiedBy>Admin</cp:lastModifiedBy>
  <cp:revision>134</cp:revision>
  <dcterms:created xsi:type="dcterms:W3CDTF">2006-08-16T00:00:00Z</dcterms:created>
  <dcterms:modified xsi:type="dcterms:W3CDTF">2024-12-30T02:14:20Z</dcterms:modified>
  <dc:identifier>DAFRR0rXZSo</dc:identifier>
</cp:coreProperties>
</file>