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57" r:id="rId4"/>
    <p:sldId id="258" r:id="rId5"/>
    <p:sldId id="270" r:id="rId6"/>
    <p:sldId id="259" r:id="rId7"/>
    <p:sldId id="271" r:id="rId8"/>
    <p:sldId id="260" r:id="rId9"/>
    <p:sldId id="261" r:id="rId10"/>
    <p:sldId id="272" r:id="rId11"/>
    <p:sldId id="275" r:id="rId12"/>
    <p:sldId id="273" r:id="rId13"/>
    <p:sldId id="262" r:id="rId14"/>
    <p:sldId id="276" r:id="rId15"/>
    <p:sldId id="277" r:id="rId16"/>
    <p:sldId id="263" r:id="rId17"/>
    <p:sldId id="264" r:id="rId18"/>
    <p:sldId id="274" r:id="rId19"/>
    <p:sldId id="278" r:id="rId20"/>
    <p:sldId id="279" r:id="rId21"/>
    <p:sldId id="266" r:id="rId22"/>
    <p:sldId id="268" r:id="rId23"/>
  </p:sldIdLst>
  <p:sldSz cx="18288000" cy="10287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6" d="100"/>
          <a:sy n="46" d="100"/>
        </p:scale>
        <p:origin x="756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12" Type="http://schemas.openxmlformats.org/officeDocument/2006/relationships/image" Target="../media/image11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12" Type="http://schemas.openxmlformats.org/officeDocument/2006/relationships/image" Target="../media/image11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12" Type="http://schemas.openxmlformats.org/officeDocument/2006/relationships/image" Target="../media/image11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3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.png"/><Relationship Id="rId12" Type="http://schemas.openxmlformats.org/officeDocument/2006/relationships/image" Target="../media/image7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11" Type="http://schemas.openxmlformats.org/officeDocument/2006/relationships/image" Target="../media/image4.png"/><Relationship Id="rId5" Type="http://schemas.openxmlformats.org/officeDocument/2006/relationships/image" Target="../media/image6.png"/><Relationship Id="rId10" Type="http://schemas.openxmlformats.org/officeDocument/2006/relationships/image" Target="../media/image5.svg"/><Relationship Id="rId4" Type="http://schemas.openxmlformats.org/officeDocument/2006/relationships/image" Target="../media/image9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3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1.svg"/><Relationship Id="rId10" Type="http://schemas.openxmlformats.org/officeDocument/2006/relationships/image" Target="../media/image6.png"/><Relationship Id="rId9" Type="http://schemas.openxmlformats.org/officeDocument/2006/relationships/image" Target="../media/image5.png"/><Relationship Id="rId4" Type="http://schemas.openxmlformats.org/officeDocument/2006/relationships/image" Target="../media/image9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3.png"/><Relationship Id="rId7" Type="http://schemas.openxmlformats.org/officeDocument/2006/relationships/image" Target="../media/image4.png"/><Relationship Id="rId12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1.svg"/><Relationship Id="rId10" Type="http://schemas.openxmlformats.org/officeDocument/2006/relationships/image" Target="../media/image6.png"/><Relationship Id="rId9" Type="http://schemas.openxmlformats.org/officeDocument/2006/relationships/image" Target="../media/image5.png"/><Relationship Id="rId4" Type="http://schemas.openxmlformats.org/officeDocument/2006/relationships/image" Target="../media/image9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image" Target="../media/image5.png"/><Relationship Id="rId7" Type="http://schemas.openxmlformats.org/officeDocument/2006/relationships/image" Target="../media/image2.png"/><Relationship Id="rId12" Type="http://schemas.openxmlformats.org/officeDocument/2006/relationships/image" Target="../media/image7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11" Type="http://schemas.openxmlformats.org/officeDocument/2006/relationships/image" Target="../media/image4.png"/><Relationship Id="rId5" Type="http://schemas.openxmlformats.org/officeDocument/2006/relationships/image" Target="../media/image6.png"/><Relationship Id="rId10" Type="http://schemas.openxmlformats.org/officeDocument/2006/relationships/image" Target="../media/image5.svg"/><Relationship Id="rId4" Type="http://schemas.openxmlformats.org/officeDocument/2006/relationships/image" Target="../media/image9.svg"/><Relationship Id="rId9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image" Target="../media/image5.png"/><Relationship Id="rId7" Type="http://schemas.openxmlformats.org/officeDocument/2006/relationships/image" Target="../media/image2.png"/><Relationship Id="rId12" Type="http://schemas.openxmlformats.org/officeDocument/2006/relationships/image" Target="../media/image7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11" Type="http://schemas.openxmlformats.org/officeDocument/2006/relationships/image" Target="../media/image4.png"/><Relationship Id="rId5" Type="http://schemas.openxmlformats.org/officeDocument/2006/relationships/image" Target="../media/image6.png"/><Relationship Id="rId10" Type="http://schemas.openxmlformats.org/officeDocument/2006/relationships/image" Target="../media/image5.svg"/><Relationship Id="rId4" Type="http://schemas.openxmlformats.org/officeDocument/2006/relationships/image" Target="../media/image9.svg"/><Relationship Id="rId9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3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3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12" Type="http://schemas.openxmlformats.org/officeDocument/2006/relationships/image" Target="../media/image11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12" Type="http://schemas.openxmlformats.org/officeDocument/2006/relationships/image" Target="../media/image11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.svg"/><Relationship Id="rId3" Type="http://schemas.openxmlformats.org/officeDocument/2006/relationships/image" Target="../media/image5.png"/><Relationship Id="rId7" Type="http://schemas.openxmlformats.org/officeDocument/2006/relationships/image" Target="../media/image3.png"/><Relationship Id="rId12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11" Type="http://schemas.openxmlformats.org/officeDocument/2006/relationships/image" Target="../media/image5.svg"/><Relationship Id="rId5" Type="http://schemas.openxmlformats.org/officeDocument/2006/relationships/image" Target="../media/image6.png"/><Relationship Id="rId4" Type="http://schemas.openxmlformats.org/officeDocument/2006/relationships/image" Target="../media/image9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image" Target="../media/image5.png"/><Relationship Id="rId7" Type="http://schemas.openxmlformats.org/officeDocument/2006/relationships/image" Target="../media/image2.png"/><Relationship Id="rId12" Type="http://schemas.openxmlformats.org/officeDocument/2006/relationships/image" Target="../media/image7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11" Type="http://schemas.openxmlformats.org/officeDocument/2006/relationships/image" Target="../media/image4.png"/><Relationship Id="rId5" Type="http://schemas.openxmlformats.org/officeDocument/2006/relationships/image" Target="../media/image6.png"/><Relationship Id="rId10" Type="http://schemas.openxmlformats.org/officeDocument/2006/relationships/image" Target="../media/image5.svg"/><Relationship Id="rId4" Type="http://schemas.openxmlformats.org/officeDocument/2006/relationships/image" Target="../media/image9.svg"/><Relationship Id="rId9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.jpeg"/><Relationship Id="rId3" Type="http://schemas.openxmlformats.org/officeDocument/2006/relationships/image" Target="../media/image5.png"/><Relationship Id="rId7" Type="http://schemas.openxmlformats.org/officeDocument/2006/relationships/image" Target="../media/image3.png"/><Relationship Id="rId12" Type="http://schemas.openxmlformats.org/officeDocument/2006/relationships/image" Target="../media/image7.svg"/><Relationship Id="rId2" Type="http://schemas.openxmlformats.org/officeDocument/2006/relationships/image" Target="../media/image1.jpeg"/><Relationship Id="rId16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11" Type="http://schemas.openxmlformats.org/officeDocument/2006/relationships/image" Target="../media/image4.png"/><Relationship Id="rId5" Type="http://schemas.openxmlformats.org/officeDocument/2006/relationships/image" Target="../media/image6.png"/><Relationship Id="rId15" Type="http://schemas.openxmlformats.org/officeDocument/2006/relationships/image" Target="../media/image10.jpeg"/><Relationship Id="rId10" Type="http://schemas.openxmlformats.org/officeDocument/2006/relationships/image" Target="../media/image5.svg"/><Relationship Id="rId4" Type="http://schemas.openxmlformats.org/officeDocument/2006/relationships/image" Target="../media/image9.svg"/><Relationship Id="rId1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image" Target="../media/image5.png"/><Relationship Id="rId7" Type="http://schemas.openxmlformats.org/officeDocument/2006/relationships/image" Target="../media/image2.png"/><Relationship Id="rId12" Type="http://schemas.openxmlformats.org/officeDocument/2006/relationships/image" Target="../media/image7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11" Type="http://schemas.openxmlformats.org/officeDocument/2006/relationships/image" Target="../media/image4.png"/><Relationship Id="rId5" Type="http://schemas.openxmlformats.org/officeDocument/2006/relationships/image" Target="../media/image6.png"/><Relationship Id="rId10" Type="http://schemas.openxmlformats.org/officeDocument/2006/relationships/image" Target="../media/image5.svg"/><Relationship Id="rId4" Type="http://schemas.openxmlformats.org/officeDocument/2006/relationships/image" Target="../media/image9.svg"/><Relationship Id="rId9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12" Type="http://schemas.openxmlformats.org/officeDocument/2006/relationships/image" Target="../media/image11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image" Target="../media/image5.png"/><Relationship Id="rId7" Type="http://schemas.openxmlformats.org/officeDocument/2006/relationships/image" Target="../media/image2.png"/><Relationship Id="rId12" Type="http://schemas.openxmlformats.org/officeDocument/2006/relationships/image" Target="../media/image7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11" Type="http://schemas.openxmlformats.org/officeDocument/2006/relationships/image" Target="../media/image4.png"/><Relationship Id="rId5" Type="http://schemas.openxmlformats.org/officeDocument/2006/relationships/image" Target="../media/image6.png"/><Relationship Id="rId10" Type="http://schemas.openxmlformats.org/officeDocument/2006/relationships/image" Target="../media/image5.svg"/><Relationship Id="rId4" Type="http://schemas.openxmlformats.org/officeDocument/2006/relationships/image" Target="../media/image9.svg"/><Relationship Id="rId9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.png"/><Relationship Id="rId12" Type="http://schemas.openxmlformats.org/officeDocument/2006/relationships/image" Target="../media/image7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11" Type="http://schemas.openxmlformats.org/officeDocument/2006/relationships/image" Target="../media/image4.png"/><Relationship Id="rId5" Type="http://schemas.openxmlformats.org/officeDocument/2006/relationships/image" Target="../media/image6.png"/><Relationship Id="rId10" Type="http://schemas.openxmlformats.org/officeDocument/2006/relationships/image" Target="../media/image5.svg"/><Relationship Id="rId4" Type="http://schemas.openxmlformats.org/officeDocument/2006/relationships/image" Target="../media/image9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image" Target="../media/image5.png"/><Relationship Id="rId7" Type="http://schemas.openxmlformats.org/officeDocument/2006/relationships/image" Target="../media/image2.png"/><Relationship Id="rId12" Type="http://schemas.openxmlformats.org/officeDocument/2006/relationships/image" Target="../media/image7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11" Type="http://schemas.openxmlformats.org/officeDocument/2006/relationships/image" Target="../media/image4.png"/><Relationship Id="rId5" Type="http://schemas.openxmlformats.org/officeDocument/2006/relationships/image" Target="../media/image6.png"/><Relationship Id="rId10" Type="http://schemas.openxmlformats.org/officeDocument/2006/relationships/image" Target="../media/image5.svg"/><Relationship Id="rId4" Type="http://schemas.openxmlformats.org/officeDocument/2006/relationships/image" Target="../media/image9.svg"/><Relationship Id="rId9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image" Target="../media/image5.png"/><Relationship Id="rId7" Type="http://schemas.openxmlformats.org/officeDocument/2006/relationships/image" Target="../media/image2.png"/><Relationship Id="rId12" Type="http://schemas.openxmlformats.org/officeDocument/2006/relationships/image" Target="../media/image7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11" Type="http://schemas.openxmlformats.org/officeDocument/2006/relationships/image" Target="../media/image4.png"/><Relationship Id="rId5" Type="http://schemas.openxmlformats.org/officeDocument/2006/relationships/image" Target="../media/image6.png"/><Relationship Id="rId10" Type="http://schemas.openxmlformats.org/officeDocument/2006/relationships/image" Target="../media/image5.svg"/><Relationship Id="rId4" Type="http://schemas.openxmlformats.org/officeDocument/2006/relationships/image" Target="../media/image9.svg"/><Relationship Id="rId9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40640" b="-37137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600737" y="1409701"/>
            <a:ext cx="17077664" cy="4592196"/>
          </a:xfrm>
          <a:custGeom>
            <a:avLst/>
            <a:gdLst/>
            <a:ahLst/>
            <a:cxnLst/>
            <a:rect l="l" t="t" r="r" b="b"/>
            <a:pathLst>
              <a:path w="12751425" h="3431293">
                <a:moveTo>
                  <a:pt x="0" y="0"/>
                </a:moveTo>
                <a:lnTo>
                  <a:pt x="12751426" y="0"/>
                </a:lnTo>
                <a:lnTo>
                  <a:pt x="12751426" y="3431293"/>
                </a:lnTo>
                <a:lnTo>
                  <a:pt x="0" y="343129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5076751" y="789955"/>
            <a:ext cx="1819648" cy="1331376"/>
          </a:xfrm>
          <a:custGeom>
            <a:avLst/>
            <a:gdLst/>
            <a:ahLst/>
            <a:cxnLst/>
            <a:rect l="l" t="t" r="r" b="b"/>
            <a:pathLst>
              <a:path w="1819648" h="1331376">
                <a:moveTo>
                  <a:pt x="0" y="0"/>
                </a:moveTo>
                <a:lnTo>
                  <a:pt x="1819648" y="0"/>
                </a:lnTo>
                <a:lnTo>
                  <a:pt x="1819648" y="1331376"/>
                </a:lnTo>
                <a:lnTo>
                  <a:pt x="0" y="133137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600736" y="2121331"/>
            <a:ext cx="1835819" cy="1343208"/>
          </a:xfrm>
          <a:custGeom>
            <a:avLst/>
            <a:gdLst/>
            <a:ahLst/>
            <a:cxnLst/>
            <a:rect l="l" t="t" r="r" b="b"/>
            <a:pathLst>
              <a:path w="1835819" h="1343208">
                <a:moveTo>
                  <a:pt x="0" y="0"/>
                </a:moveTo>
                <a:lnTo>
                  <a:pt x="1835819" y="0"/>
                </a:lnTo>
                <a:lnTo>
                  <a:pt x="1835819" y="1343208"/>
                </a:lnTo>
                <a:lnTo>
                  <a:pt x="0" y="134320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flipH="1">
            <a:off x="-208897" y="6818756"/>
            <a:ext cx="3028857" cy="3605782"/>
          </a:xfrm>
          <a:custGeom>
            <a:avLst/>
            <a:gdLst/>
            <a:ahLst/>
            <a:cxnLst/>
            <a:rect l="l" t="t" r="r" b="b"/>
            <a:pathLst>
              <a:path w="3028857" h="3605782">
                <a:moveTo>
                  <a:pt x="3028856" y="0"/>
                </a:moveTo>
                <a:lnTo>
                  <a:pt x="0" y="0"/>
                </a:lnTo>
                <a:lnTo>
                  <a:pt x="0" y="3605782"/>
                </a:lnTo>
                <a:lnTo>
                  <a:pt x="3028856" y="3605782"/>
                </a:lnTo>
                <a:lnTo>
                  <a:pt x="3028856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5381971" y="6818756"/>
            <a:ext cx="3028857" cy="3605782"/>
          </a:xfrm>
          <a:custGeom>
            <a:avLst/>
            <a:gdLst/>
            <a:ahLst/>
            <a:cxnLst/>
            <a:rect l="l" t="t" r="r" b="b"/>
            <a:pathLst>
              <a:path w="3028857" h="3605782">
                <a:moveTo>
                  <a:pt x="0" y="0"/>
                </a:moveTo>
                <a:lnTo>
                  <a:pt x="3028857" y="0"/>
                </a:lnTo>
                <a:lnTo>
                  <a:pt x="3028857" y="3605782"/>
                </a:lnTo>
                <a:lnTo>
                  <a:pt x="0" y="360578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5255267" y="8305818"/>
            <a:ext cx="2002200" cy="2383572"/>
          </a:xfrm>
          <a:custGeom>
            <a:avLst/>
            <a:gdLst/>
            <a:ahLst/>
            <a:cxnLst/>
            <a:rect l="l" t="t" r="r" b="b"/>
            <a:pathLst>
              <a:path w="2002200" h="2383572">
                <a:moveTo>
                  <a:pt x="0" y="0"/>
                </a:moveTo>
                <a:lnTo>
                  <a:pt x="2002200" y="0"/>
                </a:lnTo>
                <a:lnTo>
                  <a:pt x="2002200" y="2383572"/>
                </a:lnTo>
                <a:lnTo>
                  <a:pt x="0" y="238357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flipH="1">
            <a:off x="11026592" y="8305818"/>
            <a:ext cx="2002200" cy="2383572"/>
          </a:xfrm>
          <a:custGeom>
            <a:avLst/>
            <a:gdLst/>
            <a:ahLst/>
            <a:cxnLst/>
            <a:rect l="l" t="t" r="r" b="b"/>
            <a:pathLst>
              <a:path w="2002200" h="2383572">
                <a:moveTo>
                  <a:pt x="2002200" y="0"/>
                </a:moveTo>
                <a:lnTo>
                  <a:pt x="0" y="0"/>
                </a:lnTo>
                <a:lnTo>
                  <a:pt x="0" y="2383572"/>
                </a:lnTo>
                <a:lnTo>
                  <a:pt x="2002200" y="2383572"/>
                </a:lnTo>
                <a:lnTo>
                  <a:pt x="200220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flipH="1">
            <a:off x="2436555" y="7399437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2818712" y="0"/>
                </a:moveTo>
                <a:lnTo>
                  <a:pt x="0" y="0"/>
                </a:lnTo>
                <a:lnTo>
                  <a:pt x="0" y="3717726"/>
                </a:lnTo>
                <a:lnTo>
                  <a:pt x="2818712" y="3717726"/>
                </a:lnTo>
                <a:lnTo>
                  <a:pt x="2818712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3028792" y="7399437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0" y="0"/>
                </a:moveTo>
                <a:lnTo>
                  <a:pt x="2818712" y="0"/>
                </a:lnTo>
                <a:lnTo>
                  <a:pt x="2818712" y="3717726"/>
                </a:lnTo>
                <a:lnTo>
                  <a:pt x="0" y="371772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7734644" y="7805503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0" y="0"/>
                </a:moveTo>
                <a:lnTo>
                  <a:pt x="2818712" y="0"/>
                </a:lnTo>
                <a:lnTo>
                  <a:pt x="2818712" y="3717726"/>
                </a:lnTo>
                <a:lnTo>
                  <a:pt x="0" y="371772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5" name="Rectangle 14"/>
          <p:cNvSpPr/>
          <p:nvPr/>
        </p:nvSpPr>
        <p:spPr>
          <a:xfrm>
            <a:off x="2841731" y="2439245"/>
            <a:ext cx="121979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#9Slide05 Angelline" pitchFamily="2" charset="-93"/>
                <a:ea typeface="Times New Roman" panose="02020603050405020304" pitchFamily="18" charset="0"/>
              </a:rPr>
              <a:t>Trình bày ý kiến về một </a:t>
            </a:r>
            <a:r>
              <a:rPr lang="vi-VN" sz="8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#9Slide05 Angelline" pitchFamily="2" charset="-93"/>
                <a:ea typeface="Times New Roman" panose="02020603050405020304" pitchFamily="18" charset="0"/>
              </a:rPr>
              <a:t>sự</a:t>
            </a:r>
            <a:r>
              <a:rPr lang="vi-VN" sz="8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#9Slide05 Angelline" pitchFamily="2" charset="-93"/>
                <a:ea typeface="Times New Roman" panose="02020603050405020304" pitchFamily="18" charset="0"/>
              </a:rPr>
              <a:t> </a:t>
            </a:r>
            <a:r>
              <a:rPr lang="vi-VN" sz="8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#9Slide05 Angelline" pitchFamily="2" charset="-93"/>
                <a:ea typeface="Times New Roman" panose="02020603050405020304" pitchFamily="18" charset="0"/>
              </a:rPr>
              <a:t>việc</a:t>
            </a:r>
            <a:r>
              <a:rPr lang="en-US" sz="8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#9Slide05 Angelline" pitchFamily="2" charset="-93"/>
                <a:ea typeface="Times New Roman" panose="02020603050405020304" pitchFamily="18" charset="0"/>
              </a:rPr>
              <a:t> có tính thời sự</a:t>
            </a:r>
            <a:endParaRPr lang="en-GB" sz="8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#9Slide05 Angelline" pitchFamily="2" charset="-93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983" y="1907876"/>
            <a:ext cx="12947245" cy="31133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40640" b="-37137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768287" y="1959450"/>
            <a:ext cx="12751425" cy="4721767"/>
          </a:xfrm>
          <a:custGeom>
            <a:avLst/>
            <a:gdLst/>
            <a:ahLst/>
            <a:cxnLst/>
            <a:rect l="l" t="t" r="r" b="b"/>
            <a:pathLst>
              <a:path w="12751425" h="3431293">
                <a:moveTo>
                  <a:pt x="0" y="0"/>
                </a:moveTo>
                <a:lnTo>
                  <a:pt x="12751426" y="0"/>
                </a:lnTo>
                <a:lnTo>
                  <a:pt x="12751426" y="3431293"/>
                </a:lnTo>
                <a:lnTo>
                  <a:pt x="0" y="343129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5076751" y="789955"/>
            <a:ext cx="1819648" cy="1331376"/>
          </a:xfrm>
          <a:custGeom>
            <a:avLst/>
            <a:gdLst/>
            <a:ahLst/>
            <a:cxnLst/>
            <a:rect l="l" t="t" r="r" b="b"/>
            <a:pathLst>
              <a:path w="1819648" h="1331376">
                <a:moveTo>
                  <a:pt x="0" y="0"/>
                </a:moveTo>
                <a:lnTo>
                  <a:pt x="1819648" y="0"/>
                </a:lnTo>
                <a:lnTo>
                  <a:pt x="1819648" y="1331376"/>
                </a:lnTo>
                <a:lnTo>
                  <a:pt x="0" y="133137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600736" y="2121331"/>
            <a:ext cx="1835819" cy="1343208"/>
          </a:xfrm>
          <a:custGeom>
            <a:avLst/>
            <a:gdLst/>
            <a:ahLst/>
            <a:cxnLst/>
            <a:rect l="l" t="t" r="r" b="b"/>
            <a:pathLst>
              <a:path w="1835819" h="1343208">
                <a:moveTo>
                  <a:pt x="0" y="0"/>
                </a:moveTo>
                <a:lnTo>
                  <a:pt x="1835819" y="0"/>
                </a:lnTo>
                <a:lnTo>
                  <a:pt x="1835819" y="1343208"/>
                </a:lnTo>
                <a:lnTo>
                  <a:pt x="0" y="134320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flipH="1">
            <a:off x="-208897" y="6818756"/>
            <a:ext cx="3028857" cy="3605782"/>
          </a:xfrm>
          <a:custGeom>
            <a:avLst/>
            <a:gdLst/>
            <a:ahLst/>
            <a:cxnLst/>
            <a:rect l="l" t="t" r="r" b="b"/>
            <a:pathLst>
              <a:path w="3028857" h="3605782">
                <a:moveTo>
                  <a:pt x="3028856" y="0"/>
                </a:moveTo>
                <a:lnTo>
                  <a:pt x="0" y="0"/>
                </a:lnTo>
                <a:lnTo>
                  <a:pt x="0" y="3605782"/>
                </a:lnTo>
                <a:lnTo>
                  <a:pt x="3028856" y="3605782"/>
                </a:lnTo>
                <a:lnTo>
                  <a:pt x="3028856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5381971" y="6818756"/>
            <a:ext cx="3028857" cy="3605782"/>
          </a:xfrm>
          <a:custGeom>
            <a:avLst/>
            <a:gdLst/>
            <a:ahLst/>
            <a:cxnLst/>
            <a:rect l="l" t="t" r="r" b="b"/>
            <a:pathLst>
              <a:path w="3028857" h="3605782">
                <a:moveTo>
                  <a:pt x="0" y="0"/>
                </a:moveTo>
                <a:lnTo>
                  <a:pt x="3028857" y="0"/>
                </a:lnTo>
                <a:lnTo>
                  <a:pt x="3028857" y="3605782"/>
                </a:lnTo>
                <a:lnTo>
                  <a:pt x="0" y="360578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5255267" y="8305818"/>
            <a:ext cx="2002200" cy="2383572"/>
          </a:xfrm>
          <a:custGeom>
            <a:avLst/>
            <a:gdLst/>
            <a:ahLst/>
            <a:cxnLst/>
            <a:rect l="l" t="t" r="r" b="b"/>
            <a:pathLst>
              <a:path w="2002200" h="2383572">
                <a:moveTo>
                  <a:pt x="0" y="0"/>
                </a:moveTo>
                <a:lnTo>
                  <a:pt x="2002200" y="0"/>
                </a:lnTo>
                <a:lnTo>
                  <a:pt x="2002200" y="2383572"/>
                </a:lnTo>
                <a:lnTo>
                  <a:pt x="0" y="238357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flipH="1">
            <a:off x="11026592" y="8305818"/>
            <a:ext cx="2002200" cy="2383572"/>
          </a:xfrm>
          <a:custGeom>
            <a:avLst/>
            <a:gdLst/>
            <a:ahLst/>
            <a:cxnLst/>
            <a:rect l="l" t="t" r="r" b="b"/>
            <a:pathLst>
              <a:path w="2002200" h="2383572">
                <a:moveTo>
                  <a:pt x="2002200" y="0"/>
                </a:moveTo>
                <a:lnTo>
                  <a:pt x="0" y="0"/>
                </a:lnTo>
                <a:lnTo>
                  <a:pt x="0" y="2383572"/>
                </a:lnTo>
                <a:lnTo>
                  <a:pt x="2002200" y="2383572"/>
                </a:lnTo>
                <a:lnTo>
                  <a:pt x="200220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flipH="1">
            <a:off x="2436555" y="7399437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2818712" y="0"/>
                </a:moveTo>
                <a:lnTo>
                  <a:pt x="0" y="0"/>
                </a:lnTo>
                <a:lnTo>
                  <a:pt x="0" y="3717726"/>
                </a:lnTo>
                <a:lnTo>
                  <a:pt x="2818712" y="3717726"/>
                </a:lnTo>
                <a:lnTo>
                  <a:pt x="2818712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3028792" y="7399437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0" y="0"/>
                </a:moveTo>
                <a:lnTo>
                  <a:pt x="2818712" y="0"/>
                </a:lnTo>
                <a:lnTo>
                  <a:pt x="2818712" y="3717726"/>
                </a:lnTo>
                <a:lnTo>
                  <a:pt x="0" y="371772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7734644" y="7805503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0" y="0"/>
                </a:moveTo>
                <a:lnTo>
                  <a:pt x="2818712" y="0"/>
                </a:lnTo>
                <a:lnTo>
                  <a:pt x="2818712" y="3717726"/>
                </a:lnTo>
                <a:lnTo>
                  <a:pt x="0" y="371772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5" name="Rectangle 14"/>
          <p:cNvSpPr/>
          <p:nvPr/>
        </p:nvSpPr>
        <p:spPr>
          <a:xfrm>
            <a:off x="5476714" y="3009900"/>
            <a:ext cx="7172486" cy="2667000"/>
          </a:xfrm>
          <a:prstGeom prst="rect">
            <a:avLst/>
          </a:prstGeom>
        </p:spPr>
        <p:txBody>
          <a:bodyPr wrap="none">
            <a:prstTxWarp prst="textStop">
              <a:avLst/>
            </a:prstTxWarp>
            <a:spAutoFit/>
          </a:bodyPr>
          <a:lstStyle/>
          <a:p>
            <a:pPr algn="ctr"/>
            <a:r>
              <a:rPr lang="vi-VN" sz="7200" b="1"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</a:t>
            </a:r>
            <a:r>
              <a:rPr lang="vi-VN" sz="7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  <a:p>
            <a:pPr algn="ctr"/>
            <a:r>
              <a:rPr lang="vi-VN" sz="7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THỰC </a:t>
            </a:r>
            <a:r>
              <a:rPr lang="vi-VN" sz="7200" b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endParaRPr lang="en-GB" sz="720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0612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40640" b="-37137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768287" y="2570603"/>
            <a:ext cx="12751425" cy="3431293"/>
          </a:xfrm>
          <a:custGeom>
            <a:avLst/>
            <a:gdLst/>
            <a:ahLst/>
            <a:cxnLst/>
            <a:rect l="l" t="t" r="r" b="b"/>
            <a:pathLst>
              <a:path w="12751425" h="3431293">
                <a:moveTo>
                  <a:pt x="0" y="0"/>
                </a:moveTo>
                <a:lnTo>
                  <a:pt x="12751426" y="0"/>
                </a:lnTo>
                <a:lnTo>
                  <a:pt x="12751426" y="3431293"/>
                </a:lnTo>
                <a:lnTo>
                  <a:pt x="0" y="343129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5076751" y="789955"/>
            <a:ext cx="1819648" cy="1331376"/>
          </a:xfrm>
          <a:custGeom>
            <a:avLst/>
            <a:gdLst/>
            <a:ahLst/>
            <a:cxnLst/>
            <a:rect l="l" t="t" r="r" b="b"/>
            <a:pathLst>
              <a:path w="1819648" h="1331376">
                <a:moveTo>
                  <a:pt x="0" y="0"/>
                </a:moveTo>
                <a:lnTo>
                  <a:pt x="1819648" y="0"/>
                </a:lnTo>
                <a:lnTo>
                  <a:pt x="1819648" y="1331376"/>
                </a:lnTo>
                <a:lnTo>
                  <a:pt x="0" y="133137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600736" y="2121331"/>
            <a:ext cx="1835819" cy="1343208"/>
          </a:xfrm>
          <a:custGeom>
            <a:avLst/>
            <a:gdLst/>
            <a:ahLst/>
            <a:cxnLst/>
            <a:rect l="l" t="t" r="r" b="b"/>
            <a:pathLst>
              <a:path w="1835819" h="1343208">
                <a:moveTo>
                  <a:pt x="0" y="0"/>
                </a:moveTo>
                <a:lnTo>
                  <a:pt x="1835819" y="0"/>
                </a:lnTo>
                <a:lnTo>
                  <a:pt x="1835819" y="1343208"/>
                </a:lnTo>
                <a:lnTo>
                  <a:pt x="0" y="134320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flipH="1">
            <a:off x="-208897" y="6818756"/>
            <a:ext cx="3028857" cy="3605782"/>
          </a:xfrm>
          <a:custGeom>
            <a:avLst/>
            <a:gdLst/>
            <a:ahLst/>
            <a:cxnLst/>
            <a:rect l="l" t="t" r="r" b="b"/>
            <a:pathLst>
              <a:path w="3028857" h="3605782">
                <a:moveTo>
                  <a:pt x="3028856" y="0"/>
                </a:moveTo>
                <a:lnTo>
                  <a:pt x="0" y="0"/>
                </a:lnTo>
                <a:lnTo>
                  <a:pt x="0" y="3605782"/>
                </a:lnTo>
                <a:lnTo>
                  <a:pt x="3028856" y="3605782"/>
                </a:lnTo>
                <a:lnTo>
                  <a:pt x="3028856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5381971" y="6818756"/>
            <a:ext cx="3028857" cy="3605782"/>
          </a:xfrm>
          <a:custGeom>
            <a:avLst/>
            <a:gdLst/>
            <a:ahLst/>
            <a:cxnLst/>
            <a:rect l="l" t="t" r="r" b="b"/>
            <a:pathLst>
              <a:path w="3028857" h="3605782">
                <a:moveTo>
                  <a:pt x="0" y="0"/>
                </a:moveTo>
                <a:lnTo>
                  <a:pt x="3028857" y="0"/>
                </a:lnTo>
                <a:lnTo>
                  <a:pt x="3028857" y="3605782"/>
                </a:lnTo>
                <a:lnTo>
                  <a:pt x="0" y="360578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5255267" y="8305818"/>
            <a:ext cx="2002200" cy="2383572"/>
          </a:xfrm>
          <a:custGeom>
            <a:avLst/>
            <a:gdLst/>
            <a:ahLst/>
            <a:cxnLst/>
            <a:rect l="l" t="t" r="r" b="b"/>
            <a:pathLst>
              <a:path w="2002200" h="2383572">
                <a:moveTo>
                  <a:pt x="0" y="0"/>
                </a:moveTo>
                <a:lnTo>
                  <a:pt x="2002200" y="0"/>
                </a:lnTo>
                <a:lnTo>
                  <a:pt x="2002200" y="2383572"/>
                </a:lnTo>
                <a:lnTo>
                  <a:pt x="0" y="238357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flipH="1">
            <a:off x="11026592" y="8305818"/>
            <a:ext cx="2002200" cy="2383572"/>
          </a:xfrm>
          <a:custGeom>
            <a:avLst/>
            <a:gdLst/>
            <a:ahLst/>
            <a:cxnLst/>
            <a:rect l="l" t="t" r="r" b="b"/>
            <a:pathLst>
              <a:path w="2002200" h="2383572">
                <a:moveTo>
                  <a:pt x="2002200" y="0"/>
                </a:moveTo>
                <a:lnTo>
                  <a:pt x="0" y="0"/>
                </a:lnTo>
                <a:lnTo>
                  <a:pt x="0" y="2383572"/>
                </a:lnTo>
                <a:lnTo>
                  <a:pt x="2002200" y="2383572"/>
                </a:lnTo>
                <a:lnTo>
                  <a:pt x="200220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flipH="1">
            <a:off x="2436555" y="7399437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2818712" y="0"/>
                </a:moveTo>
                <a:lnTo>
                  <a:pt x="0" y="0"/>
                </a:lnTo>
                <a:lnTo>
                  <a:pt x="0" y="3717726"/>
                </a:lnTo>
                <a:lnTo>
                  <a:pt x="2818712" y="3717726"/>
                </a:lnTo>
                <a:lnTo>
                  <a:pt x="2818712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3028792" y="7399437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0" y="0"/>
                </a:moveTo>
                <a:lnTo>
                  <a:pt x="2818712" y="0"/>
                </a:lnTo>
                <a:lnTo>
                  <a:pt x="2818712" y="3717726"/>
                </a:lnTo>
                <a:lnTo>
                  <a:pt x="0" y="371772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7734644" y="7805503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0" y="0"/>
                </a:moveTo>
                <a:lnTo>
                  <a:pt x="2818712" y="0"/>
                </a:lnTo>
                <a:lnTo>
                  <a:pt x="2818712" y="3717726"/>
                </a:lnTo>
                <a:lnTo>
                  <a:pt x="0" y="371772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5" name="Rectangle 14"/>
          <p:cNvSpPr/>
          <p:nvPr/>
        </p:nvSpPr>
        <p:spPr>
          <a:xfrm>
            <a:off x="5258896" y="3543300"/>
            <a:ext cx="743504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b="1">
                <a:latin typeface="Times New Roman" panose="02020603050405020304" pitchFamily="18" charset="0"/>
                <a:cs typeface="Times New Roman" panose="02020603050405020304" pitchFamily="18" charset="0"/>
              </a:rPr>
              <a:t>Bước 1: </a:t>
            </a:r>
            <a:r>
              <a:rPr lang="vi-VN" sz="6600" b="1">
                <a:latin typeface="Times New Roman" panose="02020603050405020304" pitchFamily="18" charset="0"/>
                <a:cs typeface="Times New Roman" panose="02020603050405020304" pitchFamily="18" charset="0"/>
              </a:rPr>
              <a:t>CHUẨN BỊ</a:t>
            </a:r>
            <a:endParaRPr lang="en-GB" sz="660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5216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40640" b="-37137"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6154400" y="33243"/>
            <a:ext cx="1819648" cy="1331376"/>
          </a:xfrm>
          <a:custGeom>
            <a:avLst/>
            <a:gdLst/>
            <a:ahLst/>
            <a:cxnLst/>
            <a:rect l="l" t="t" r="r" b="b"/>
            <a:pathLst>
              <a:path w="1819648" h="1331376">
                <a:moveTo>
                  <a:pt x="0" y="0"/>
                </a:moveTo>
                <a:lnTo>
                  <a:pt x="1819648" y="0"/>
                </a:lnTo>
                <a:lnTo>
                  <a:pt x="1819648" y="1331376"/>
                </a:lnTo>
                <a:lnTo>
                  <a:pt x="0" y="133137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228600" y="-190500"/>
            <a:ext cx="1835819" cy="1343208"/>
          </a:xfrm>
          <a:custGeom>
            <a:avLst/>
            <a:gdLst/>
            <a:ahLst/>
            <a:cxnLst/>
            <a:rect l="l" t="t" r="r" b="b"/>
            <a:pathLst>
              <a:path w="1835819" h="1343208">
                <a:moveTo>
                  <a:pt x="0" y="0"/>
                </a:moveTo>
                <a:lnTo>
                  <a:pt x="1835819" y="0"/>
                </a:lnTo>
                <a:lnTo>
                  <a:pt x="1835819" y="1343208"/>
                </a:lnTo>
                <a:lnTo>
                  <a:pt x="0" y="134320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014492"/>
              </p:ext>
            </p:extLst>
          </p:nvPr>
        </p:nvGraphicFramePr>
        <p:xfrm>
          <a:off x="914400" y="342900"/>
          <a:ext cx="16078200" cy="9446514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3258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19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96850" algn="l"/>
                        </a:tabLst>
                      </a:pPr>
                      <a:r>
                        <a:rPr lang="pt-BR" sz="32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PHIẾU CHUẨN BỊ BÀI </a:t>
                      </a:r>
                      <a:r>
                        <a:rPr lang="pt-BR" sz="3200" b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NÓI</a:t>
                      </a:r>
                      <a:endParaRPr lang="en-GB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96850" algn="l"/>
                        </a:tabLst>
                      </a:pPr>
                      <a:r>
                        <a:rPr lang="pt-BR" sz="32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Trình bày ý kiến </a:t>
                      </a:r>
                      <a:r>
                        <a:rPr lang="vi-VN" sz="32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về một </a:t>
                      </a:r>
                      <a:r>
                        <a:rPr lang="vi-VN" sz="32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về sự việc có tính thời sự </a:t>
                      </a:r>
                      <a:r>
                        <a:rPr lang="vi-VN" sz="3200" b="1">
                          <a:solidFill>
                            <a:srgbClr val="0D0D0D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(HS chuẩn bị ở nhà)</a:t>
                      </a:r>
                      <a:endParaRPr lang="en-GB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pt-BR" sz="3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 Mục đích của bài nói - Đối tượng người nghe</a:t>
                      </a:r>
                      <a:endParaRPr lang="en-GB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pt-BR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.................</a:t>
                      </a:r>
                      <a:endParaRPr lang="en-GB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pt-BR" sz="3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 Thời gian trình bày</a:t>
                      </a:r>
                      <a:endParaRPr lang="en-GB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pt-BR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.................</a:t>
                      </a:r>
                      <a:endParaRPr lang="en-GB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pt-BR" sz="3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 Đề tài của bài nói </a:t>
                      </a:r>
                      <a:r>
                        <a:rPr lang="pt-BR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vi-VN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sự việc</a:t>
                      </a:r>
                      <a:r>
                        <a:rPr lang="pt-BR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có tính thời sự</a:t>
                      </a:r>
                      <a:r>
                        <a:rPr lang="vi-VN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là sự việc gì</a:t>
                      </a:r>
                      <a:r>
                        <a:rPr lang="pt-BR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GB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pt-BR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.................</a:t>
                      </a:r>
                      <a:endParaRPr lang="en-GB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 Nội dung bài nói</a:t>
                      </a:r>
                      <a:endParaRPr lang="en-GB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32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Mở đầu:</a:t>
                      </a: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Giới thiệu trực tiếp/ gián tiếp </a:t>
                      </a:r>
                      <a:r>
                        <a:rPr lang="vi-VN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sự việc</a:t>
                      </a: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GB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32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Triển khai</a:t>
                      </a:r>
                      <a:endParaRPr lang="en-GB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+ Lí do lựa chọn sự việc.</a:t>
                      </a:r>
                      <a:endParaRPr lang="en-GB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+ Trình bày ý kiến về sự việc.</a:t>
                      </a:r>
                      <a:endParaRPr lang="en-GB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+ Nêu giải pháp giải quyết sự việc</a:t>
                      </a:r>
                      <a:endParaRPr lang="en-GB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32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Kết thúc</a:t>
                      </a: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: Khẳng định </a:t>
                      </a:r>
                      <a:r>
                        <a:rPr lang="vi-VN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quan điểm của bản thân về sự việc được </a:t>
                      </a: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bàn luận. </a:t>
                      </a:r>
                      <a:r>
                        <a:rPr lang="vi-VN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Nêu lên suy nghĩ, mong muốn của bản thân liên quan đến sự việc.</a:t>
                      </a:r>
                      <a:endParaRPr lang="en-GB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pt-BR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.................</a:t>
                      </a:r>
                      <a:endParaRPr lang="en-GB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pt-BR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.................</a:t>
                      </a:r>
                      <a:endParaRPr lang="en-GB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pt-BR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.................</a:t>
                      </a:r>
                      <a:endParaRPr lang="en-GB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pt-BR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.................</a:t>
                      </a:r>
                      <a:endParaRPr lang="en-GB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pt-BR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.................</a:t>
                      </a:r>
                      <a:endParaRPr lang="en-GB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pt-BR" sz="3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 Phương tiện hỗ trợ bài nói</a:t>
                      </a:r>
                      <a:endParaRPr lang="en-GB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pt-BR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.................</a:t>
                      </a:r>
                      <a:endParaRPr lang="en-GB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pt-BR" sz="3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 Dự kiến các câu hỏi của người nghe</a:t>
                      </a:r>
                      <a:endParaRPr lang="en-GB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pt-BR" sz="3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.................</a:t>
                      </a:r>
                      <a:endParaRPr lang="en-GB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7514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40640" b="-37137"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-208897" y="6818756"/>
            <a:ext cx="3028857" cy="3605782"/>
          </a:xfrm>
          <a:custGeom>
            <a:avLst/>
            <a:gdLst/>
            <a:ahLst/>
            <a:cxnLst/>
            <a:rect l="l" t="t" r="r" b="b"/>
            <a:pathLst>
              <a:path w="3028857" h="3605782">
                <a:moveTo>
                  <a:pt x="3028856" y="0"/>
                </a:moveTo>
                <a:lnTo>
                  <a:pt x="0" y="0"/>
                </a:lnTo>
                <a:lnTo>
                  <a:pt x="0" y="3605782"/>
                </a:lnTo>
                <a:lnTo>
                  <a:pt x="3028856" y="3605782"/>
                </a:lnTo>
                <a:lnTo>
                  <a:pt x="3028856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381971" y="6818756"/>
            <a:ext cx="3028857" cy="3605782"/>
          </a:xfrm>
          <a:custGeom>
            <a:avLst/>
            <a:gdLst/>
            <a:ahLst/>
            <a:cxnLst/>
            <a:rect l="l" t="t" r="r" b="b"/>
            <a:pathLst>
              <a:path w="3028857" h="3605782">
                <a:moveTo>
                  <a:pt x="0" y="0"/>
                </a:moveTo>
                <a:lnTo>
                  <a:pt x="3028857" y="0"/>
                </a:lnTo>
                <a:lnTo>
                  <a:pt x="3028857" y="3605782"/>
                </a:lnTo>
                <a:lnTo>
                  <a:pt x="0" y="360578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5255267" y="8305818"/>
            <a:ext cx="2002200" cy="2383572"/>
          </a:xfrm>
          <a:custGeom>
            <a:avLst/>
            <a:gdLst/>
            <a:ahLst/>
            <a:cxnLst/>
            <a:rect l="l" t="t" r="r" b="b"/>
            <a:pathLst>
              <a:path w="2002200" h="2383572">
                <a:moveTo>
                  <a:pt x="0" y="0"/>
                </a:moveTo>
                <a:lnTo>
                  <a:pt x="2002200" y="0"/>
                </a:lnTo>
                <a:lnTo>
                  <a:pt x="2002200" y="2383572"/>
                </a:lnTo>
                <a:lnTo>
                  <a:pt x="0" y="238357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flipH="1">
            <a:off x="11026592" y="8305818"/>
            <a:ext cx="2002200" cy="2383572"/>
          </a:xfrm>
          <a:custGeom>
            <a:avLst/>
            <a:gdLst/>
            <a:ahLst/>
            <a:cxnLst/>
            <a:rect l="l" t="t" r="r" b="b"/>
            <a:pathLst>
              <a:path w="2002200" h="2383572">
                <a:moveTo>
                  <a:pt x="2002200" y="0"/>
                </a:moveTo>
                <a:lnTo>
                  <a:pt x="0" y="0"/>
                </a:lnTo>
                <a:lnTo>
                  <a:pt x="0" y="2383572"/>
                </a:lnTo>
                <a:lnTo>
                  <a:pt x="2002200" y="2383572"/>
                </a:lnTo>
                <a:lnTo>
                  <a:pt x="200220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flipH="1">
            <a:off x="2436555" y="7399437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2818712" y="0"/>
                </a:moveTo>
                <a:lnTo>
                  <a:pt x="0" y="0"/>
                </a:lnTo>
                <a:lnTo>
                  <a:pt x="0" y="3717726"/>
                </a:lnTo>
                <a:lnTo>
                  <a:pt x="2818712" y="3717726"/>
                </a:lnTo>
                <a:lnTo>
                  <a:pt x="281871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3028792" y="7399437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0" y="0"/>
                </a:moveTo>
                <a:lnTo>
                  <a:pt x="2818712" y="0"/>
                </a:lnTo>
                <a:lnTo>
                  <a:pt x="2818712" y="3717726"/>
                </a:lnTo>
                <a:lnTo>
                  <a:pt x="0" y="371772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7734644" y="7805503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0" y="0"/>
                </a:moveTo>
                <a:lnTo>
                  <a:pt x="2818712" y="0"/>
                </a:lnTo>
                <a:lnTo>
                  <a:pt x="2818712" y="3717726"/>
                </a:lnTo>
                <a:lnTo>
                  <a:pt x="0" y="371772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10" name="Group 10"/>
          <p:cNvGrpSpPr/>
          <p:nvPr/>
        </p:nvGrpSpPr>
        <p:grpSpPr>
          <a:xfrm>
            <a:off x="2058650" y="697699"/>
            <a:ext cx="14170700" cy="7629037"/>
            <a:chOff x="0" y="0"/>
            <a:chExt cx="3732201" cy="168539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732201" cy="1685395"/>
            </a:xfrm>
            <a:custGeom>
              <a:avLst/>
              <a:gdLst/>
              <a:ahLst/>
              <a:cxnLst/>
              <a:rect l="l" t="t" r="r" b="b"/>
              <a:pathLst>
                <a:path w="3732201" h="1685395">
                  <a:moveTo>
                    <a:pt x="40975" y="0"/>
                  </a:moveTo>
                  <a:lnTo>
                    <a:pt x="3691226" y="0"/>
                  </a:lnTo>
                  <a:cubicBezTo>
                    <a:pt x="3702093" y="0"/>
                    <a:pt x="3712515" y="4317"/>
                    <a:pt x="3720200" y="12001"/>
                  </a:cubicBezTo>
                  <a:cubicBezTo>
                    <a:pt x="3727884" y="19686"/>
                    <a:pt x="3732201" y="30108"/>
                    <a:pt x="3732201" y="40975"/>
                  </a:cubicBezTo>
                  <a:lnTo>
                    <a:pt x="3732201" y="1644420"/>
                  </a:lnTo>
                  <a:cubicBezTo>
                    <a:pt x="3732201" y="1655287"/>
                    <a:pt x="3727884" y="1665709"/>
                    <a:pt x="3720200" y="1673394"/>
                  </a:cubicBezTo>
                  <a:cubicBezTo>
                    <a:pt x="3712515" y="1681078"/>
                    <a:pt x="3702093" y="1685395"/>
                    <a:pt x="3691226" y="1685395"/>
                  </a:cubicBezTo>
                  <a:lnTo>
                    <a:pt x="40975" y="1685395"/>
                  </a:lnTo>
                  <a:cubicBezTo>
                    <a:pt x="30108" y="1685395"/>
                    <a:pt x="19686" y="1681078"/>
                    <a:pt x="12001" y="1673394"/>
                  </a:cubicBezTo>
                  <a:cubicBezTo>
                    <a:pt x="4317" y="1665709"/>
                    <a:pt x="0" y="1655287"/>
                    <a:pt x="0" y="1644420"/>
                  </a:cubicBezTo>
                  <a:lnTo>
                    <a:pt x="0" y="40975"/>
                  </a:lnTo>
                  <a:cubicBezTo>
                    <a:pt x="0" y="30108"/>
                    <a:pt x="4317" y="19686"/>
                    <a:pt x="12001" y="12001"/>
                  </a:cubicBezTo>
                  <a:cubicBezTo>
                    <a:pt x="19686" y="4317"/>
                    <a:pt x="30108" y="0"/>
                    <a:pt x="40975" y="0"/>
                  </a:cubicBezTo>
                  <a:close/>
                </a:path>
              </a:pathLst>
            </a:custGeom>
            <a:solidFill>
              <a:srgbClr val="FFE9E8">
                <a:alpha val="89804"/>
              </a:srgbClr>
            </a:solidFill>
            <a:ln w="38100" cap="rnd">
              <a:solidFill>
                <a:srgbClr val="FF807A">
                  <a:alpha val="89804"/>
                </a:srgbClr>
              </a:solidFill>
              <a:prstDash val="dash"/>
              <a:round/>
            </a:ln>
          </p:spPr>
        </p:sp>
        <p:sp>
          <p:nvSpPr>
            <p:cNvPr id="12" name="TextBox 12"/>
            <p:cNvSpPr txBox="1"/>
            <p:nvPr/>
          </p:nvSpPr>
          <p:spPr>
            <a:xfrm>
              <a:off x="0" y="-38100"/>
              <a:ext cx="3732201" cy="17234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6" name="Freeform 16"/>
          <p:cNvSpPr/>
          <p:nvPr/>
        </p:nvSpPr>
        <p:spPr>
          <a:xfrm>
            <a:off x="16093995" y="697699"/>
            <a:ext cx="1385313" cy="1013587"/>
          </a:xfrm>
          <a:custGeom>
            <a:avLst/>
            <a:gdLst/>
            <a:ahLst/>
            <a:cxnLst/>
            <a:rect l="l" t="t" r="r" b="b"/>
            <a:pathLst>
              <a:path w="1385313" h="1013587">
                <a:moveTo>
                  <a:pt x="0" y="0"/>
                </a:moveTo>
                <a:lnTo>
                  <a:pt x="1385312" y="0"/>
                </a:lnTo>
                <a:lnTo>
                  <a:pt x="1385312" y="1013587"/>
                </a:lnTo>
                <a:lnTo>
                  <a:pt x="0" y="101358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354279" y="2009863"/>
            <a:ext cx="1348841" cy="986902"/>
          </a:xfrm>
          <a:custGeom>
            <a:avLst/>
            <a:gdLst/>
            <a:ahLst/>
            <a:cxnLst/>
            <a:rect l="l" t="t" r="r" b="b"/>
            <a:pathLst>
              <a:path w="1348841" h="986902">
                <a:moveTo>
                  <a:pt x="0" y="0"/>
                </a:moveTo>
                <a:lnTo>
                  <a:pt x="1348842" y="0"/>
                </a:lnTo>
                <a:lnTo>
                  <a:pt x="1348842" y="986903"/>
                </a:lnTo>
                <a:lnTo>
                  <a:pt x="0" y="986903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8" name="Rectangle 17"/>
          <p:cNvSpPr/>
          <p:nvPr/>
        </p:nvSpPr>
        <p:spPr>
          <a:xfrm>
            <a:off x="2436554" y="1576187"/>
            <a:ext cx="529808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Mục đích </a:t>
            </a:r>
            <a:r>
              <a:rPr 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nói</a:t>
            </a:r>
            <a:endParaRPr lang="en-GB" sz="320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3200">
                <a:solidFill>
                  <a:srgbClr val="0D0D0D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Thuyết phục người nghe đồng tình với ý kiến của mình về cách giải quyết vấn đề, từ đó tác động đến nhận thức và hành động của người nghe.</a:t>
            </a:r>
            <a:endParaRPr lang="en-GB" sz="320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436554" y="5391983"/>
            <a:ext cx="482091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 nghe</a:t>
            </a:r>
            <a:endParaRPr lang="vi-VN" sz="3200" b="1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320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 </a:t>
            </a:r>
            <a:r>
              <a:rPr lang="en-US" sz="32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 quan tâm đến các </a:t>
            </a:r>
            <a:r>
              <a:rPr lang="vi-VN" sz="32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sự việc</a:t>
            </a:r>
            <a:r>
              <a:rPr lang="en-US" sz="32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có tính thời sự</a:t>
            </a:r>
            <a:r>
              <a:rPr lang="vi-VN" sz="32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32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GB" sz="320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8999872" y="1199049"/>
            <a:ext cx="673859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Chuẩn 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bị nội dung bài </a:t>
            </a:r>
            <a:r>
              <a:rPr 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nói</a:t>
            </a:r>
            <a:endParaRPr lang="en-GB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492760" algn="l"/>
              </a:tabLst>
            </a:pPr>
            <a:r>
              <a:rPr lang="en-US" sz="32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Lựa chọn một </a:t>
            </a:r>
            <a:r>
              <a:rPr lang="vi-VN" sz="32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sự việc</a:t>
            </a:r>
            <a:r>
              <a:rPr lang="en-US" sz="32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có tính thời sự trong đời sống</a:t>
            </a:r>
            <a:r>
              <a:rPr lang="vi-VN" sz="32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GB" sz="320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492760" algn="l"/>
              </a:tabLst>
            </a:pPr>
            <a:r>
              <a:rPr lang="vi-VN" sz="32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Tìm ý và lập dàn ý cho bài nói theo các phần: Mở đầu, Triển khai, Kết luận.</a:t>
            </a:r>
            <a:endParaRPr lang="en-GB" sz="320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vi-VN" sz="32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Lựa chọn một số từ ngữ then chốt phù hợp với vấn đề trình bày.</a:t>
            </a:r>
            <a:endParaRPr lang="en-GB" sz="320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9149964" y="5310089"/>
            <a:ext cx="647103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vi-V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 </a:t>
            </a:r>
            <a:r>
              <a:rPr lang="vi-VN" sz="32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luyện</a:t>
            </a:r>
            <a:endParaRPr lang="en-GB" sz="320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vi-VN" sz="32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HS tự soát lại phần đã chuẩn bị của bài nói.</a:t>
            </a:r>
            <a:endParaRPr lang="en-GB" sz="320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vi-VN" sz="32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HS nói tập nói trước nhóm/tổ.</a:t>
            </a:r>
            <a:endParaRPr lang="en-GB" sz="320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40640" b="-37137"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6154400" y="33243"/>
            <a:ext cx="1819648" cy="1331376"/>
          </a:xfrm>
          <a:custGeom>
            <a:avLst/>
            <a:gdLst/>
            <a:ahLst/>
            <a:cxnLst/>
            <a:rect l="l" t="t" r="r" b="b"/>
            <a:pathLst>
              <a:path w="1819648" h="1331376">
                <a:moveTo>
                  <a:pt x="0" y="0"/>
                </a:moveTo>
                <a:lnTo>
                  <a:pt x="1819648" y="0"/>
                </a:lnTo>
                <a:lnTo>
                  <a:pt x="1819648" y="1331376"/>
                </a:lnTo>
                <a:lnTo>
                  <a:pt x="0" y="133137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228600" y="-190500"/>
            <a:ext cx="1835819" cy="1343208"/>
          </a:xfrm>
          <a:custGeom>
            <a:avLst/>
            <a:gdLst/>
            <a:ahLst/>
            <a:cxnLst/>
            <a:rect l="l" t="t" r="r" b="b"/>
            <a:pathLst>
              <a:path w="1835819" h="1343208">
                <a:moveTo>
                  <a:pt x="0" y="0"/>
                </a:moveTo>
                <a:lnTo>
                  <a:pt x="1835819" y="0"/>
                </a:lnTo>
                <a:lnTo>
                  <a:pt x="1835819" y="1343208"/>
                </a:lnTo>
                <a:lnTo>
                  <a:pt x="0" y="134320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4" name="Rectangle 3"/>
          <p:cNvSpPr/>
          <p:nvPr/>
        </p:nvSpPr>
        <p:spPr>
          <a:xfrm>
            <a:off x="2436555" y="2166208"/>
            <a:ext cx="1294541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7200" b="1">
                <a:latin typeface="Times New Roman" panose="02020603050405020304" pitchFamily="18" charset="0"/>
                <a:ea typeface="MS Mincho"/>
              </a:rPr>
              <a:t>Bước 2: TRÌNH BÀY BÀI NÓI – TRAO ĐỔI, ĐÁNH GIÁ SAU KHI NÓI</a:t>
            </a:r>
            <a:endParaRPr lang="en-GB" sz="8800"/>
          </a:p>
        </p:txBody>
      </p:sp>
      <p:sp>
        <p:nvSpPr>
          <p:cNvPr id="8" name="Freeform 3"/>
          <p:cNvSpPr/>
          <p:nvPr/>
        </p:nvSpPr>
        <p:spPr>
          <a:xfrm flipH="1">
            <a:off x="-208897" y="6818756"/>
            <a:ext cx="3028857" cy="3605782"/>
          </a:xfrm>
          <a:custGeom>
            <a:avLst/>
            <a:gdLst/>
            <a:ahLst/>
            <a:cxnLst/>
            <a:rect l="l" t="t" r="r" b="b"/>
            <a:pathLst>
              <a:path w="3028857" h="3605782">
                <a:moveTo>
                  <a:pt x="3028856" y="0"/>
                </a:moveTo>
                <a:lnTo>
                  <a:pt x="0" y="0"/>
                </a:lnTo>
                <a:lnTo>
                  <a:pt x="0" y="3605782"/>
                </a:lnTo>
                <a:lnTo>
                  <a:pt x="3028856" y="3605782"/>
                </a:lnTo>
                <a:lnTo>
                  <a:pt x="3028856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4"/>
          <p:cNvSpPr/>
          <p:nvPr/>
        </p:nvSpPr>
        <p:spPr>
          <a:xfrm>
            <a:off x="15381971" y="6818756"/>
            <a:ext cx="3028857" cy="3605782"/>
          </a:xfrm>
          <a:custGeom>
            <a:avLst/>
            <a:gdLst/>
            <a:ahLst/>
            <a:cxnLst/>
            <a:rect l="l" t="t" r="r" b="b"/>
            <a:pathLst>
              <a:path w="3028857" h="3605782">
                <a:moveTo>
                  <a:pt x="0" y="0"/>
                </a:moveTo>
                <a:lnTo>
                  <a:pt x="3028857" y="0"/>
                </a:lnTo>
                <a:lnTo>
                  <a:pt x="3028857" y="3605782"/>
                </a:lnTo>
                <a:lnTo>
                  <a:pt x="0" y="360578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5"/>
          <p:cNvSpPr/>
          <p:nvPr/>
        </p:nvSpPr>
        <p:spPr>
          <a:xfrm>
            <a:off x="5255267" y="8305818"/>
            <a:ext cx="2002200" cy="2383572"/>
          </a:xfrm>
          <a:custGeom>
            <a:avLst/>
            <a:gdLst/>
            <a:ahLst/>
            <a:cxnLst/>
            <a:rect l="l" t="t" r="r" b="b"/>
            <a:pathLst>
              <a:path w="2002200" h="2383572">
                <a:moveTo>
                  <a:pt x="0" y="0"/>
                </a:moveTo>
                <a:lnTo>
                  <a:pt x="2002200" y="0"/>
                </a:lnTo>
                <a:lnTo>
                  <a:pt x="2002200" y="2383572"/>
                </a:lnTo>
                <a:lnTo>
                  <a:pt x="0" y="238357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6"/>
          <p:cNvSpPr/>
          <p:nvPr/>
        </p:nvSpPr>
        <p:spPr>
          <a:xfrm flipH="1">
            <a:off x="11026592" y="8305818"/>
            <a:ext cx="2002200" cy="2383572"/>
          </a:xfrm>
          <a:custGeom>
            <a:avLst/>
            <a:gdLst/>
            <a:ahLst/>
            <a:cxnLst/>
            <a:rect l="l" t="t" r="r" b="b"/>
            <a:pathLst>
              <a:path w="2002200" h="2383572">
                <a:moveTo>
                  <a:pt x="2002200" y="0"/>
                </a:moveTo>
                <a:lnTo>
                  <a:pt x="0" y="0"/>
                </a:lnTo>
                <a:lnTo>
                  <a:pt x="0" y="2383572"/>
                </a:lnTo>
                <a:lnTo>
                  <a:pt x="2002200" y="2383572"/>
                </a:lnTo>
                <a:lnTo>
                  <a:pt x="200220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7"/>
          <p:cNvSpPr/>
          <p:nvPr/>
        </p:nvSpPr>
        <p:spPr>
          <a:xfrm flipH="1">
            <a:off x="2436555" y="7399437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2818712" y="0"/>
                </a:moveTo>
                <a:lnTo>
                  <a:pt x="0" y="0"/>
                </a:lnTo>
                <a:lnTo>
                  <a:pt x="0" y="3717726"/>
                </a:lnTo>
                <a:lnTo>
                  <a:pt x="2818712" y="3717726"/>
                </a:lnTo>
                <a:lnTo>
                  <a:pt x="2818712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8"/>
          <p:cNvSpPr/>
          <p:nvPr/>
        </p:nvSpPr>
        <p:spPr>
          <a:xfrm>
            <a:off x="13028792" y="7399437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0" y="0"/>
                </a:moveTo>
                <a:lnTo>
                  <a:pt x="2818712" y="0"/>
                </a:lnTo>
                <a:lnTo>
                  <a:pt x="2818712" y="3717726"/>
                </a:lnTo>
                <a:lnTo>
                  <a:pt x="0" y="371772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9"/>
          <p:cNvSpPr/>
          <p:nvPr/>
        </p:nvSpPr>
        <p:spPr>
          <a:xfrm>
            <a:off x="7734644" y="7805503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0" y="0"/>
                </a:moveTo>
                <a:lnTo>
                  <a:pt x="2818712" y="0"/>
                </a:lnTo>
                <a:lnTo>
                  <a:pt x="2818712" y="3717726"/>
                </a:lnTo>
                <a:lnTo>
                  <a:pt x="0" y="371772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1970330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40640" b="-37137"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6154400" y="33243"/>
            <a:ext cx="1819648" cy="1331376"/>
          </a:xfrm>
          <a:custGeom>
            <a:avLst/>
            <a:gdLst/>
            <a:ahLst/>
            <a:cxnLst/>
            <a:rect l="l" t="t" r="r" b="b"/>
            <a:pathLst>
              <a:path w="1819648" h="1331376">
                <a:moveTo>
                  <a:pt x="0" y="0"/>
                </a:moveTo>
                <a:lnTo>
                  <a:pt x="1819648" y="0"/>
                </a:lnTo>
                <a:lnTo>
                  <a:pt x="1819648" y="1331376"/>
                </a:lnTo>
                <a:lnTo>
                  <a:pt x="0" y="133137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228600" y="-190500"/>
            <a:ext cx="1835819" cy="1343208"/>
          </a:xfrm>
          <a:custGeom>
            <a:avLst/>
            <a:gdLst/>
            <a:ahLst/>
            <a:cxnLst/>
            <a:rect l="l" t="t" r="r" b="b"/>
            <a:pathLst>
              <a:path w="1835819" h="1343208">
                <a:moveTo>
                  <a:pt x="0" y="0"/>
                </a:moveTo>
                <a:lnTo>
                  <a:pt x="1835819" y="0"/>
                </a:lnTo>
                <a:lnTo>
                  <a:pt x="1835819" y="1343208"/>
                </a:lnTo>
                <a:lnTo>
                  <a:pt x="0" y="134320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4" name="Rectangle 3"/>
          <p:cNvSpPr/>
          <p:nvPr/>
        </p:nvSpPr>
        <p:spPr>
          <a:xfrm>
            <a:off x="1910052" y="2847876"/>
            <a:ext cx="12942390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vi-VN" sz="9600" b="1">
                <a:latin typeface="iCiel Brush Up" panose="02000000000000000000" pitchFamily="2" charset="-93"/>
              </a:rPr>
              <a:t>CUỘC </a:t>
            </a:r>
            <a:r>
              <a:rPr lang="vi-VN" sz="9600" b="1" smtClean="0">
                <a:latin typeface="iCiel Brush Up" panose="02000000000000000000" pitchFamily="2" charset="-93"/>
              </a:rPr>
              <a:t>THI</a:t>
            </a:r>
            <a:endParaRPr lang="en-GB" sz="9600">
              <a:latin typeface="iCiel Brush Up" panose="02000000000000000000" pitchFamily="2" charset="-93"/>
            </a:endParaRPr>
          </a:p>
          <a:p>
            <a:pPr algn="ctr"/>
            <a:r>
              <a:rPr lang="vi-VN" sz="9600" b="1">
                <a:latin typeface="iCiel Brush Up" panose="02000000000000000000" pitchFamily="2" charset="-93"/>
              </a:rPr>
              <a:t>“NHÀ HÙNG BIỆN TÀI NĂNG”</a:t>
            </a:r>
            <a:endParaRPr lang="en-GB" sz="9600">
              <a:latin typeface="iCiel Brush Up" panose="02000000000000000000" pitchFamily="2" charset="-93"/>
            </a:endParaRPr>
          </a:p>
        </p:txBody>
      </p:sp>
      <p:sp>
        <p:nvSpPr>
          <p:cNvPr id="8" name="Freeform 3"/>
          <p:cNvSpPr/>
          <p:nvPr/>
        </p:nvSpPr>
        <p:spPr>
          <a:xfrm flipH="1">
            <a:off x="-208897" y="6818756"/>
            <a:ext cx="3028857" cy="3605782"/>
          </a:xfrm>
          <a:custGeom>
            <a:avLst/>
            <a:gdLst/>
            <a:ahLst/>
            <a:cxnLst/>
            <a:rect l="l" t="t" r="r" b="b"/>
            <a:pathLst>
              <a:path w="3028857" h="3605782">
                <a:moveTo>
                  <a:pt x="3028856" y="0"/>
                </a:moveTo>
                <a:lnTo>
                  <a:pt x="0" y="0"/>
                </a:lnTo>
                <a:lnTo>
                  <a:pt x="0" y="3605782"/>
                </a:lnTo>
                <a:lnTo>
                  <a:pt x="3028856" y="3605782"/>
                </a:lnTo>
                <a:lnTo>
                  <a:pt x="3028856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4"/>
          <p:cNvSpPr/>
          <p:nvPr/>
        </p:nvSpPr>
        <p:spPr>
          <a:xfrm>
            <a:off x="15381971" y="6818756"/>
            <a:ext cx="3028857" cy="3605782"/>
          </a:xfrm>
          <a:custGeom>
            <a:avLst/>
            <a:gdLst/>
            <a:ahLst/>
            <a:cxnLst/>
            <a:rect l="l" t="t" r="r" b="b"/>
            <a:pathLst>
              <a:path w="3028857" h="3605782">
                <a:moveTo>
                  <a:pt x="0" y="0"/>
                </a:moveTo>
                <a:lnTo>
                  <a:pt x="3028857" y="0"/>
                </a:lnTo>
                <a:lnTo>
                  <a:pt x="3028857" y="3605782"/>
                </a:lnTo>
                <a:lnTo>
                  <a:pt x="0" y="360578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5"/>
          <p:cNvSpPr/>
          <p:nvPr/>
        </p:nvSpPr>
        <p:spPr>
          <a:xfrm>
            <a:off x="5255267" y="8305818"/>
            <a:ext cx="2002200" cy="2383572"/>
          </a:xfrm>
          <a:custGeom>
            <a:avLst/>
            <a:gdLst/>
            <a:ahLst/>
            <a:cxnLst/>
            <a:rect l="l" t="t" r="r" b="b"/>
            <a:pathLst>
              <a:path w="2002200" h="2383572">
                <a:moveTo>
                  <a:pt x="0" y="0"/>
                </a:moveTo>
                <a:lnTo>
                  <a:pt x="2002200" y="0"/>
                </a:lnTo>
                <a:lnTo>
                  <a:pt x="2002200" y="2383572"/>
                </a:lnTo>
                <a:lnTo>
                  <a:pt x="0" y="238357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6"/>
          <p:cNvSpPr/>
          <p:nvPr/>
        </p:nvSpPr>
        <p:spPr>
          <a:xfrm flipH="1">
            <a:off x="11026592" y="8305818"/>
            <a:ext cx="2002200" cy="2383572"/>
          </a:xfrm>
          <a:custGeom>
            <a:avLst/>
            <a:gdLst/>
            <a:ahLst/>
            <a:cxnLst/>
            <a:rect l="l" t="t" r="r" b="b"/>
            <a:pathLst>
              <a:path w="2002200" h="2383572">
                <a:moveTo>
                  <a:pt x="2002200" y="0"/>
                </a:moveTo>
                <a:lnTo>
                  <a:pt x="0" y="0"/>
                </a:lnTo>
                <a:lnTo>
                  <a:pt x="0" y="2383572"/>
                </a:lnTo>
                <a:lnTo>
                  <a:pt x="2002200" y="2383572"/>
                </a:lnTo>
                <a:lnTo>
                  <a:pt x="200220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7"/>
          <p:cNvSpPr/>
          <p:nvPr/>
        </p:nvSpPr>
        <p:spPr>
          <a:xfrm flipH="1">
            <a:off x="2436555" y="7399437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2818712" y="0"/>
                </a:moveTo>
                <a:lnTo>
                  <a:pt x="0" y="0"/>
                </a:lnTo>
                <a:lnTo>
                  <a:pt x="0" y="3717726"/>
                </a:lnTo>
                <a:lnTo>
                  <a:pt x="2818712" y="3717726"/>
                </a:lnTo>
                <a:lnTo>
                  <a:pt x="2818712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8"/>
          <p:cNvSpPr/>
          <p:nvPr/>
        </p:nvSpPr>
        <p:spPr>
          <a:xfrm>
            <a:off x="13028792" y="7399437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0" y="0"/>
                </a:moveTo>
                <a:lnTo>
                  <a:pt x="2818712" y="0"/>
                </a:lnTo>
                <a:lnTo>
                  <a:pt x="2818712" y="3717726"/>
                </a:lnTo>
                <a:lnTo>
                  <a:pt x="0" y="371772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9"/>
          <p:cNvSpPr/>
          <p:nvPr/>
        </p:nvSpPr>
        <p:spPr>
          <a:xfrm>
            <a:off x="7734644" y="7805503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0" y="0"/>
                </a:moveTo>
                <a:lnTo>
                  <a:pt x="2818712" y="0"/>
                </a:lnTo>
                <a:lnTo>
                  <a:pt x="2818712" y="3717726"/>
                </a:lnTo>
                <a:lnTo>
                  <a:pt x="0" y="371772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a:blipFill>
        </p:spPr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104614"/>
            <a:ext cx="15316200" cy="4495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044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40640" b="-37137"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-208897" y="6818756"/>
            <a:ext cx="3028857" cy="3605782"/>
          </a:xfrm>
          <a:custGeom>
            <a:avLst/>
            <a:gdLst/>
            <a:ahLst/>
            <a:cxnLst/>
            <a:rect l="l" t="t" r="r" b="b"/>
            <a:pathLst>
              <a:path w="3028857" h="3605782">
                <a:moveTo>
                  <a:pt x="3028856" y="0"/>
                </a:moveTo>
                <a:lnTo>
                  <a:pt x="0" y="0"/>
                </a:lnTo>
                <a:lnTo>
                  <a:pt x="0" y="3605782"/>
                </a:lnTo>
                <a:lnTo>
                  <a:pt x="3028856" y="3605782"/>
                </a:lnTo>
                <a:lnTo>
                  <a:pt x="3028856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381971" y="6818756"/>
            <a:ext cx="3028857" cy="3605782"/>
          </a:xfrm>
          <a:custGeom>
            <a:avLst/>
            <a:gdLst/>
            <a:ahLst/>
            <a:cxnLst/>
            <a:rect l="l" t="t" r="r" b="b"/>
            <a:pathLst>
              <a:path w="3028857" h="3605782">
                <a:moveTo>
                  <a:pt x="0" y="0"/>
                </a:moveTo>
                <a:lnTo>
                  <a:pt x="3028857" y="0"/>
                </a:lnTo>
                <a:lnTo>
                  <a:pt x="3028857" y="3605782"/>
                </a:lnTo>
                <a:lnTo>
                  <a:pt x="0" y="360578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5255267" y="8305818"/>
            <a:ext cx="2002200" cy="2383572"/>
          </a:xfrm>
          <a:custGeom>
            <a:avLst/>
            <a:gdLst/>
            <a:ahLst/>
            <a:cxnLst/>
            <a:rect l="l" t="t" r="r" b="b"/>
            <a:pathLst>
              <a:path w="2002200" h="2383572">
                <a:moveTo>
                  <a:pt x="0" y="0"/>
                </a:moveTo>
                <a:lnTo>
                  <a:pt x="2002200" y="0"/>
                </a:lnTo>
                <a:lnTo>
                  <a:pt x="2002200" y="2383572"/>
                </a:lnTo>
                <a:lnTo>
                  <a:pt x="0" y="238357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flipH="1">
            <a:off x="11026592" y="8305818"/>
            <a:ext cx="2002200" cy="2383572"/>
          </a:xfrm>
          <a:custGeom>
            <a:avLst/>
            <a:gdLst/>
            <a:ahLst/>
            <a:cxnLst/>
            <a:rect l="l" t="t" r="r" b="b"/>
            <a:pathLst>
              <a:path w="2002200" h="2383572">
                <a:moveTo>
                  <a:pt x="2002200" y="0"/>
                </a:moveTo>
                <a:lnTo>
                  <a:pt x="0" y="0"/>
                </a:lnTo>
                <a:lnTo>
                  <a:pt x="0" y="2383572"/>
                </a:lnTo>
                <a:lnTo>
                  <a:pt x="2002200" y="2383572"/>
                </a:lnTo>
                <a:lnTo>
                  <a:pt x="200220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flipH="1">
            <a:off x="2436555" y="7399437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2818712" y="0"/>
                </a:moveTo>
                <a:lnTo>
                  <a:pt x="0" y="0"/>
                </a:lnTo>
                <a:lnTo>
                  <a:pt x="0" y="3717726"/>
                </a:lnTo>
                <a:lnTo>
                  <a:pt x="2818712" y="3717726"/>
                </a:lnTo>
                <a:lnTo>
                  <a:pt x="281871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3028792" y="7399437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0" y="0"/>
                </a:moveTo>
                <a:lnTo>
                  <a:pt x="2818712" y="0"/>
                </a:lnTo>
                <a:lnTo>
                  <a:pt x="2818712" y="3717726"/>
                </a:lnTo>
                <a:lnTo>
                  <a:pt x="0" y="371772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7734644" y="7805503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0" y="0"/>
                </a:moveTo>
                <a:lnTo>
                  <a:pt x="2818712" y="0"/>
                </a:lnTo>
                <a:lnTo>
                  <a:pt x="2818712" y="3717726"/>
                </a:lnTo>
                <a:lnTo>
                  <a:pt x="0" y="371772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10" name="Group 10"/>
          <p:cNvGrpSpPr/>
          <p:nvPr/>
        </p:nvGrpSpPr>
        <p:grpSpPr>
          <a:xfrm>
            <a:off x="2058650" y="1927503"/>
            <a:ext cx="14170700" cy="6399233"/>
            <a:chOff x="0" y="0"/>
            <a:chExt cx="3732201" cy="168539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732201" cy="1685395"/>
            </a:xfrm>
            <a:custGeom>
              <a:avLst/>
              <a:gdLst/>
              <a:ahLst/>
              <a:cxnLst/>
              <a:rect l="l" t="t" r="r" b="b"/>
              <a:pathLst>
                <a:path w="3732201" h="1685395">
                  <a:moveTo>
                    <a:pt x="40975" y="0"/>
                  </a:moveTo>
                  <a:lnTo>
                    <a:pt x="3691226" y="0"/>
                  </a:lnTo>
                  <a:cubicBezTo>
                    <a:pt x="3702093" y="0"/>
                    <a:pt x="3712515" y="4317"/>
                    <a:pt x="3720200" y="12001"/>
                  </a:cubicBezTo>
                  <a:cubicBezTo>
                    <a:pt x="3727884" y="19686"/>
                    <a:pt x="3732201" y="30108"/>
                    <a:pt x="3732201" y="40975"/>
                  </a:cubicBezTo>
                  <a:lnTo>
                    <a:pt x="3732201" y="1644420"/>
                  </a:lnTo>
                  <a:cubicBezTo>
                    <a:pt x="3732201" y="1655287"/>
                    <a:pt x="3727884" y="1665709"/>
                    <a:pt x="3720200" y="1673394"/>
                  </a:cubicBezTo>
                  <a:cubicBezTo>
                    <a:pt x="3712515" y="1681078"/>
                    <a:pt x="3702093" y="1685395"/>
                    <a:pt x="3691226" y="1685395"/>
                  </a:cubicBezTo>
                  <a:lnTo>
                    <a:pt x="40975" y="1685395"/>
                  </a:lnTo>
                  <a:cubicBezTo>
                    <a:pt x="30108" y="1685395"/>
                    <a:pt x="19686" y="1681078"/>
                    <a:pt x="12001" y="1673394"/>
                  </a:cubicBezTo>
                  <a:cubicBezTo>
                    <a:pt x="4317" y="1665709"/>
                    <a:pt x="0" y="1655287"/>
                    <a:pt x="0" y="1644420"/>
                  </a:cubicBezTo>
                  <a:lnTo>
                    <a:pt x="0" y="40975"/>
                  </a:lnTo>
                  <a:cubicBezTo>
                    <a:pt x="0" y="30108"/>
                    <a:pt x="4317" y="19686"/>
                    <a:pt x="12001" y="12001"/>
                  </a:cubicBezTo>
                  <a:cubicBezTo>
                    <a:pt x="19686" y="4317"/>
                    <a:pt x="30108" y="0"/>
                    <a:pt x="40975" y="0"/>
                  </a:cubicBezTo>
                  <a:close/>
                </a:path>
              </a:pathLst>
            </a:custGeom>
            <a:solidFill>
              <a:srgbClr val="FFE9E8">
                <a:alpha val="89804"/>
              </a:srgbClr>
            </a:solidFill>
            <a:ln w="38100" cap="rnd">
              <a:solidFill>
                <a:srgbClr val="FF807A">
                  <a:alpha val="89804"/>
                </a:srgbClr>
              </a:solidFill>
              <a:prstDash val="dash"/>
              <a:round/>
            </a:ln>
          </p:spPr>
        </p:sp>
        <p:sp>
          <p:nvSpPr>
            <p:cNvPr id="12" name="TextBox 12"/>
            <p:cNvSpPr txBox="1"/>
            <p:nvPr/>
          </p:nvSpPr>
          <p:spPr>
            <a:xfrm>
              <a:off x="0" y="-38100"/>
              <a:ext cx="3732201" cy="17234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2819959" y="2981421"/>
            <a:ext cx="12648082" cy="49859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/>
            <a:r>
              <a:rPr lang="vi-VN" sz="3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Mở </a:t>
            </a:r>
            <a:r>
              <a:rPr lang="vi-V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đầu: </a:t>
            </a:r>
            <a:r>
              <a:rPr lang="vi-VN" sz="3600">
                <a:latin typeface="Times New Roman" panose="02020603050405020304" pitchFamily="18" charset="0"/>
                <a:cs typeface="Times New Roman" panose="02020603050405020304" pitchFamily="18" charset="0"/>
              </a:rPr>
              <a:t>Giới thiệu sự việc có tính thời sự và ý kiến cảu bản thân về sự việc này.</a:t>
            </a:r>
            <a:endParaRPr lang="en-GB" sz="36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vi-VN" sz="3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Triển </a:t>
            </a:r>
            <a:r>
              <a:rPr lang="vi-V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khai:</a:t>
            </a:r>
            <a:endParaRPr lang="en-GB" sz="36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vi-VN" sz="360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vi-VN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vi-VN" sz="3600">
                <a:latin typeface="Times New Roman" panose="02020603050405020304" pitchFamily="18" charset="0"/>
                <a:cs typeface="Times New Roman" panose="02020603050405020304" pitchFamily="18" charset="0"/>
              </a:rPr>
              <a:t>Nêu ngắn gọn lí do lựa chọn sự việc có tính thời sự này.</a:t>
            </a:r>
            <a:endParaRPr lang="en-GB" sz="36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vi-VN" sz="360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vi-VN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vi-VN" sz="3600">
                <a:latin typeface="Times New Roman" panose="02020603050405020304" pitchFamily="18" charset="0"/>
                <a:cs typeface="Times New Roman" panose="02020603050405020304" pitchFamily="18" charset="0"/>
              </a:rPr>
              <a:t>Trình bày ý kiến về sự việc có tính thời sự được chọn</a:t>
            </a:r>
            <a:endParaRPr lang="en-GB" sz="36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vi-VN" sz="3600">
                <a:latin typeface="Times New Roman" panose="02020603050405020304" pitchFamily="18" charset="0"/>
                <a:cs typeface="Times New Roman" panose="02020603050405020304" pitchFamily="18" charset="0"/>
              </a:rPr>
              <a:t> Chú ý sử dụng lí lẽ và bằng chứng.</a:t>
            </a:r>
            <a:endParaRPr lang="en-GB" sz="36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vi-VN" sz="360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vi-VN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vi-VN" sz="3600">
                <a:latin typeface="Times New Roman" panose="02020603050405020304" pitchFamily="18" charset="0"/>
                <a:cs typeface="Times New Roman" panose="02020603050405020304" pitchFamily="18" charset="0"/>
              </a:rPr>
              <a:t>Nêu giải pháp khả thi để giải quyết vấn đề.</a:t>
            </a:r>
            <a:endParaRPr lang="en-GB" sz="36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vi-VN" sz="3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Kết </a:t>
            </a:r>
            <a:r>
              <a:rPr lang="vi-V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thúc: </a:t>
            </a:r>
            <a:r>
              <a:rPr lang="vi-VN" sz="3600">
                <a:latin typeface="Times New Roman" panose="02020603050405020304" pitchFamily="18" charset="0"/>
                <a:cs typeface="Times New Roman" panose="02020603050405020304" pitchFamily="18" charset="0"/>
              </a:rPr>
              <a:t>Khẳng định ý nghĩa của việc bàn luận về sự việc có tính thời sự này.</a:t>
            </a:r>
            <a:endParaRPr lang="en-GB" sz="3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5486400" y="952680"/>
            <a:ext cx="7391400" cy="1797658"/>
          </a:xfrm>
          <a:custGeom>
            <a:avLst/>
            <a:gdLst/>
            <a:ahLst/>
            <a:cxnLst/>
            <a:rect l="l" t="t" r="r" b="b"/>
            <a:pathLst>
              <a:path w="6115674" h="1645672">
                <a:moveTo>
                  <a:pt x="0" y="0"/>
                </a:moveTo>
                <a:lnTo>
                  <a:pt x="6115674" y="0"/>
                </a:lnTo>
                <a:lnTo>
                  <a:pt x="6115674" y="1645673"/>
                </a:lnTo>
                <a:lnTo>
                  <a:pt x="0" y="164567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6981171" y="1453046"/>
            <a:ext cx="4325657" cy="9040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62"/>
              </a:lnSpc>
              <a:spcBef>
                <a:spcPct val="0"/>
              </a:spcBef>
            </a:pPr>
            <a:r>
              <a:rPr lang="vi-VN" sz="8000" b="1">
                <a:latin typeface="Times New Roman" panose="02020603050405020304" pitchFamily="18" charset="0"/>
                <a:cs typeface="Times New Roman" panose="02020603050405020304" pitchFamily="18" charset="0"/>
              </a:rPr>
              <a:t>Người nói</a:t>
            </a:r>
            <a:endParaRPr lang="en-US" sz="7200">
              <a:solidFill>
                <a:srgbClr val="6D3800"/>
              </a:solidFill>
              <a:latin typeface="Times New Roman" panose="02020603050405020304" pitchFamily="18" charset="0"/>
              <a:ea typeface="Londrina Solid"/>
              <a:cs typeface="Times New Roman" panose="02020603050405020304" pitchFamily="18" charset="0"/>
              <a:sym typeface="Londrina Solid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16093995" y="697699"/>
            <a:ext cx="1385313" cy="1013587"/>
          </a:xfrm>
          <a:custGeom>
            <a:avLst/>
            <a:gdLst/>
            <a:ahLst/>
            <a:cxnLst/>
            <a:rect l="l" t="t" r="r" b="b"/>
            <a:pathLst>
              <a:path w="1385313" h="1013587">
                <a:moveTo>
                  <a:pt x="0" y="0"/>
                </a:moveTo>
                <a:lnTo>
                  <a:pt x="1385312" y="0"/>
                </a:lnTo>
                <a:lnTo>
                  <a:pt x="1385312" y="1013587"/>
                </a:lnTo>
                <a:lnTo>
                  <a:pt x="0" y="101358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354279" y="2009863"/>
            <a:ext cx="1348841" cy="986902"/>
          </a:xfrm>
          <a:custGeom>
            <a:avLst/>
            <a:gdLst/>
            <a:ahLst/>
            <a:cxnLst/>
            <a:rect l="l" t="t" r="r" b="b"/>
            <a:pathLst>
              <a:path w="1348841" h="986902">
                <a:moveTo>
                  <a:pt x="0" y="0"/>
                </a:moveTo>
                <a:lnTo>
                  <a:pt x="1348842" y="0"/>
                </a:lnTo>
                <a:lnTo>
                  <a:pt x="1348842" y="986903"/>
                </a:lnTo>
                <a:lnTo>
                  <a:pt x="0" y="986903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40640" b="-37137"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-208897" y="6818756"/>
            <a:ext cx="3028857" cy="3605782"/>
          </a:xfrm>
          <a:custGeom>
            <a:avLst/>
            <a:gdLst/>
            <a:ahLst/>
            <a:cxnLst/>
            <a:rect l="l" t="t" r="r" b="b"/>
            <a:pathLst>
              <a:path w="3028857" h="3605782">
                <a:moveTo>
                  <a:pt x="3028856" y="0"/>
                </a:moveTo>
                <a:lnTo>
                  <a:pt x="0" y="0"/>
                </a:lnTo>
                <a:lnTo>
                  <a:pt x="0" y="3605782"/>
                </a:lnTo>
                <a:lnTo>
                  <a:pt x="3028856" y="3605782"/>
                </a:lnTo>
                <a:lnTo>
                  <a:pt x="3028856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381971" y="6818756"/>
            <a:ext cx="3028857" cy="3605782"/>
          </a:xfrm>
          <a:custGeom>
            <a:avLst/>
            <a:gdLst/>
            <a:ahLst/>
            <a:cxnLst/>
            <a:rect l="l" t="t" r="r" b="b"/>
            <a:pathLst>
              <a:path w="3028857" h="3605782">
                <a:moveTo>
                  <a:pt x="0" y="0"/>
                </a:moveTo>
                <a:lnTo>
                  <a:pt x="3028857" y="0"/>
                </a:lnTo>
                <a:lnTo>
                  <a:pt x="3028857" y="3605782"/>
                </a:lnTo>
                <a:lnTo>
                  <a:pt x="0" y="360578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5255267" y="8305818"/>
            <a:ext cx="2002200" cy="2383572"/>
          </a:xfrm>
          <a:custGeom>
            <a:avLst/>
            <a:gdLst/>
            <a:ahLst/>
            <a:cxnLst/>
            <a:rect l="l" t="t" r="r" b="b"/>
            <a:pathLst>
              <a:path w="2002200" h="2383572">
                <a:moveTo>
                  <a:pt x="0" y="0"/>
                </a:moveTo>
                <a:lnTo>
                  <a:pt x="2002200" y="0"/>
                </a:lnTo>
                <a:lnTo>
                  <a:pt x="2002200" y="2383572"/>
                </a:lnTo>
                <a:lnTo>
                  <a:pt x="0" y="238357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flipH="1">
            <a:off x="11026592" y="8305818"/>
            <a:ext cx="2002200" cy="2383572"/>
          </a:xfrm>
          <a:custGeom>
            <a:avLst/>
            <a:gdLst/>
            <a:ahLst/>
            <a:cxnLst/>
            <a:rect l="l" t="t" r="r" b="b"/>
            <a:pathLst>
              <a:path w="2002200" h="2383572">
                <a:moveTo>
                  <a:pt x="2002200" y="0"/>
                </a:moveTo>
                <a:lnTo>
                  <a:pt x="0" y="0"/>
                </a:lnTo>
                <a:lnTo>
                  <a:pt x="0" y="2383572"/>
                </a:lnTo>
                <a:lnTo>
                  <a:pt x="2002200" y="2383572"/>
                </a:lnTo>
                <a:lnTo>
                  <a:pt x="200220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flipH="1">
            <a:off x="2436555" y="7399437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2818712" y="0"/>
                </a:moveTo>
                <a:lnTo>
                  <a:pt x="0" y="0"/>
                </a:lnTo>
                <a:lnTo>
                  <a:pt x="0" y="3717726"/>
                </a:lnTo>
                <a:lnTo>
                  <a:pt x="2818712" y="3717726"/>
                </a:lnTo>
                <a:lnTo>
                  <a:pt x="281871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3028792" y="7399437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0" y="0"/>
                </a:moveTo>
                <a:lnTo>
                  <a:pt x="2818712" y="0"/>
                </a:lnTo>
                <a:lnTo>
                  <a:pt x="2818712" y="3717726"/>
                </a:lnTo>
                <a:lnTo>
                  <a:pt x="0" y="371772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7734644" y="7805503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0" y="0"/>
                </a:moveTo>
                <a:lnTo>
                  <a:pt x="2818712" y="0"/>
                </a:lnTo>
                <a:lnTo>
                  <a:pt x="2818712" y="3717726"/>
                </a:lnTo>
                <a:lnTo>
                  <a:pt x="0" y="371772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10" name="Group 10"/>
          <p:cNvGrpSpPr/>
          <p:nvPr/>
        </p:nvGrpSpPr>
        <p:grpSpPr>
          <a:xfrm>
            <a:off x="2058650" y="1927503"/>
            <a:ext cx="14170700" cy="6399233"/>
            <a:chOff x="0" y="0"/>
            <a:chExt cx="3732201" cy="168539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732201" cy="1685395"/>
            </a:xfrm>
            <a:custGeom>
              <a:avLst/>
              <a:gdLst/>
              <a:ahLst/>
              <a:cxnLst/>
              <a:rect l="l" t="t" r="r" b="b"/>
              <a:pathLst>
                <a:path w="3732201" h="1685395">
                  <a:moveTo>
                    <a:pt x="40975" y="0"/>
                  </a:moveTo>
                  <a:lnTo>
                    <a:pt x="3691226" y="0"/>
                  </a:lnTo>
                  <a:cubicBezTo>
                    <a:pt x="3702093" y="0"/>
                    <a:pt x="3712515" y="4317"/>
                    <a:pt x="3720200" y="12001"/>
                  </a:cubicBezTo>
                  <a:cubicBezTo>
                    <a:pt x="3727884" y="19686"/>
                    <a:pt x="3732201" y="30108"/>
                    <a:pt x="3732201" y="40975"/>
                  </a:cubicBezTo>
                  <a:lnTo>
                    <a:pt x="3732201" y="1644420"/>
                  </a:lnTo>
                  <a:cubicBezTo>
                    <a:pt x="3732201" y="1655287"/>
                    <a:pt x="3727884" y="1665709"/>
                    <a:pt x="3720200" y="1673394"/>
                  </a:cubicBezTo>
                  <a:cubicBezTo>
                    <a:pt x="3712515" y="1681078"/>
                    <a:pt x="3702093" y="1685395"/>
                    <a:pt x="3691226" y="1685395"/>
                  </a:cubicBezTo>
                  <a:lnTo>
                    <a:pt x="40975" y="1685395"/>
                  </a:lnTo>
                  <a:cubicBezTo>
                    <a:pt x="30108" y="1685395"/>
                    <a:pt x="19686" y="1681078"/>
                    <a:pt x="12001" y="1673394"/>
                  </a:cubicBezTo>
                  <a:cubicBezTo>
                    <a:pt x="4317" y="1665709"/>
                    <a:pt x="0" y="1655287"/>
                    <a:pt x="0" y="1644420"/>
                  </a:cubicBezTo>
                  <a:lnTo>
                    <a:pt x="0" y="40975"/>
                  </a:lnTo>
                  <a:cubicBezTo>
                    <a:pt x="0" y="30108"/>
                    <a:pt x="4317" y="19686"/>
                    <a:pt x="12001" y="12001"/>
                  </a:cubicBezTo>
                  <a:cubicBezTo>
                    <a:pt x="19686" y="4317"/>
                    <a:pt x="30108" y="0"/>
                    <a:pt x="40975" y="0"/>
                  </a:cubicBezTo>
                  <a:close/>
                </a:path>
              </a:pathLst>
            </a:custGeom>
            <a:solidFill>
              <a:srgbClr val="FFE9E8">
                <a:alpha val="89804"/>
              </a:srgbClr>
            </a:solidFill>
            <a:ln w="38100" cap="rnd">
              <a:solidFill>
                <a:srgbClr val="FF807A">
                  <a:alpha val="89804"/>
                </a:srgbClr>
              </a:solidFill>
              <a:prstDash val="dash"/>
              <a:round/>
            </a:ln>
          </p:spPr>
        </p:sp>
        <p:sp>
          <p:nvSpPr>
            <p:cNvPr id="12" name="TextBox 12"/>
            <p:cNvSpPr txBox="1"/>
            <p:nvPr/>
          </p:nvSpPr>
          <p:spPr>
            <a:xfrm>
              <a:off x="0" y="-38100"/>
              <a:ext cx="3732201" cy="17234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3163745" y="3192043"/>
            <a:ext cx="11960510" cy="47397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/>
            <a:r>
              <a:rPr lang="vi-VN" sz="4400">
                <a:latin typeface="Times New Roman" panose="02020603050405020304" pitchFamily="18" charset="0"/>
                <a:cs typeface="Times New Roman" panose="02020603050405020304" pitchFamily="18" charset="0"/>
              </a:rPr>
              <a:t>+ Chú ý lắng nghe bài nói của bạn.</a:t>
            </a:r>
            <a:endParaRPr lang="en-GB" sz="4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vi-VN" sz="4400">
                <a:latin typeface="Times New Roman" panose="02020603050405020304" pitchFamily="18" charset="0"/>
                <a:cs typeface="Times New Roman" panose="02020603050405020304" pitchFamily="18" charset="0"/>
              </a:rPr>
              <a:t>+ Nghe trên tinh thần chuẩn bị đưa ra quan điểm của mình để đối thoại với người nói.</a:t>
            </a:r>
            <a:endParaRPr lang="en-GB" sz="4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vi-VN" sz="4400">
                <a:latin typeface="Times New Roman" panose="02020603050405020304" pitchFamily="18" charset="0"/>
                <a:cs typeface="Times New Roman" panose="02020603050405020304" pitchFamily="18" charset="0"/>
              </a:rPr>
              <a:t>+ Đặt câu hỏi để người nói trình bày, giải thích về những nội dung còn băn khoăn chưa rõ. </a:t>
            </a:r>
            <a:endParaRPr lang="en-GB" sz="4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vi-VN" sz="4400">
                <a:latin typeface="Times New Roman" panose="02020603050405020304" pitchFamily="18" charset="0"/>
                <a:cs typeface="Times New Roman" panose="02020603050405020304" pitchFamily="18" charset="0"/>
              </a:rPr>
              <a:t>+ Trao đổi với người nói về những điểm mà mình chưa đồng tình.</a:t>
            </a:r>
            <a:endParaRPr lang="en-US" sz="4400">
              <a:solidFill>
                <a:srgbClr val="000000"/>
              </a:solidFill>
              <a:latin typeface="Times New Roman" panose="02020603050405020304" pitchFamily="18" charset="0"/>
              <a:ea typeface="Sniglet"/>
              <a:cs typeface="Times New Roman" panose="02020603050405020304" pitchFamily="18" charset="0"/>
              <a:sym typeface="Sniglet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5486400" y="1104666"/>
            <a:ext cx="7391399" cy="1645672"/>
          </a:xfrm>
          <a:custGeom>
            <a:avLst/>
            <a:gdLst/>
            <a:ahLst/>
            <a:cxnLst/>
            <a:rect l="l" t="t" r="r" b="b"/>
            <a:pathLst>
              <a:path w="6115674" h="1645672">
                <a:moveTo>
                  <a:pt x="0" y="0"/>
                </a:moveTo>
                <a:lnTo>
                  <a:pt x="6115674" y="0"/>
                </a:lnTo>
                <a:lnTo>
                  <a:pt x="6115674" y="1645673"/>
                </a:lnTo>
                <a:lnTo>
                  <a:pt x="0" y="164567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6441055" y="1525668"/>
            <a:ext cx="5363228" cy="8848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862"/>
              </a:lnSpc>
              <a:spcBef>
                <a:spcPct val="0"/>
              </a:spcBef>
            </a:pPr>
            <a:r>
              <a:rPr lang="vi-VN" sz="8000" b="1">
                <a:latin typeface="Times New Roman" panose="02020603050405020304" pitchFamily="18" charset="0"/>
                <a:cs typeface="Times New Roman" panose="02020603050405020304" pitchFamily="18" charset="0"/>
              </a:rPr>
              <a:t>Người nghe</a:t>
            </a:r>
            <a:endParaRPr lang="en-US" sz="7200">
              <a:solidFill>
                <a:srgbClr val="6D3800"/>
              </a:solidFill>
              <a:latin typeface="Times New Roman" panose="02020603050405020304" pitchFamily="18" charset="0"/>
              <a:ea typeface="Londrina Solid"/>
              <a:cs typeface="Times New Roman" panose="02020603050405020304" pitchFamily="18" charset="0"/>
              <a:sym typeface="Londrina Solid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16093995" y="697699"/>
            <a:ext cx="1385313" cy="1013587"/>
          </a:xfrm>
          <a:custGeom>
            <a:avLst/>
            <a:gdLst/>
            <a:ahLst/>
            <a:cxnLst/>
            <a:rect l="l" t="t" r="r" b="b"/>
            <a:pathLst>
              <a:path w="1385313" h="1013587">
                <a:moveTo>
                  <a:pt x="0" y="0"/>
                </a:moveTo>
                <a:lnTo>
                  <a:pt x="1385312" y="0"/>
                </a:lnTo>
                <a:lnTo>
                  <a:pt x="1385312" y="1013587"/>
                </a:lnTo>
                <a:lnTo>
                  <a:pt x="0" y="101358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354279" y="2009863"/>
            <a:ext cx="1348841" cy="986902"/>
          </a:xfrm>
          <a:custGeom>
            <a:avLst/>
            <a:gdLst/>
            <a:ahLst/>
            <a:cxnLst/>
            <a:rect l="l" t="t" r="r" b="b"/>
            <a:pathLst>
              <a:path w="1348841" h="986902">
                <a:moveTo>
                  <a:pt x="0" y="0"/>
                </a:moveTo>
                <a:lnTo>
                  <a:pt x="1348842" y="0"/>
                </a:lnTo>
                <a:lnTo>
                  <a:pt x="1348842" y="986903"/>
                </a:lnTo>
                <a:lnTo>
                  <a:pt x="0" y="986903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40640" b="-37137"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6154400" y="33243"/>
            <a:ext cx="1819648" cy="1331376"/>
          </a:xfrm>
          <a:custGeom>
            <a:avLst/>
            <a:gdLst/>
            <a:ahLst/>
            <a:cxnLst/>
            <a:rect l="l" t="t" r="r" b="b"/>
            <a:pathLst>
              <a:path w="1819648" h="1331376">
                <a:moveTo>
                  <a:pt x="0" y="0"/>
                </a:moveTo>
                <a:lnTo>
                  <a:pt x="1819648" y="0"/>
                </a:lnTo>
                <a:lnTo>
                  <a:pt x="1819648" y="1331376"/>
                </a:lnTo>
                <a:lnTo>
                  <a:pt x="0" y="133137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228600" y="-190500"/>
            <a:ext cx="1835819" cy="1343208"/>
          </a:xfrm>
          <a:custGeom>
            <a:avLst/>
            <a:gdLst/>
            <a:ahLst/>
            <a:cxnLst/>
            <a:rect l="l" t="t" r="r" b="b"/>
            <a:pathLst>
              <a:path w="1835819" h="1343208">
                <a:moveTo>
                  <a:pt x="0" y="0"/>
                </a:moveTo>
                <a:lnTo>
                  <a:pt x="1835819" y="0"/>
                </a:lnTo>
                <a:lnTo>
                  <a:pt x="1835819" y="1343208"/>
                </a:lnTo>
                <a:lnTo>
                  <a:pt x="0" y="134320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3" name="Rectangle 2"/>
          <p:cNvSpPr/>
          <p:nvPr/>
        </p:nvSpPr>
        <p:spPr>
          <a:xfrm>
            <a:off x="732971" y="682602"/>
            <a:ext cx="17526000" cy="95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386840" algn="l"/>
              </a:tabLst>
            </a:pPr>
            <a:r>
              <a:rPr lang="vi-VN" sz="44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PHIẾU GHI CHÉP PHẦN </a:t>
            </a:r>
            <a:r>
              <a:rPr lang="vi-VN" sz="4400" b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NGHE  </a:t>
            </a:r>
            <a:endParaRPr lang="en-GB" sz="440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386840" algn="l"/>
              </a:tabLst>
            </a:pPr>
            <a:r>
              <a:rPr lang="pt-BR" sz="4400" b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 bày ý kiến </a:t>
            </a:r>
            <a:r>
              <a:rPr lang="vi-VN" sz="4400" b="1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về một </a:t>
            </a:r>
            <a:r>
              <a:rPr lang="vi-VN" sz="4400" b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 sự việc có tính thời sự </a:t>
            </a:r>
            <a:endParaRPr lang="en-GB" sz="440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386840" algn="l"/>
              </a:tabLst>
            </a:pPr>
            <a:r>
              <a:rPr lang="vi-VN" sz="4400" b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Đề tài bài nói:……………………………………………</a:t>
            </a:r>
            <a:endParaRPr lang="en-GB" sz="440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1386840" algn="l"/>
              </a:tabLst>
            </a:pPr>
            <a:r>
              <a:rPr lang="vi-VN" sz="4400" b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 nói:……………………………………………</a:t>
            </a:r>
            <a:endParaRPr lang="en-GB" sz="440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1386840" algn="l"/>
              </a:tabLst>
            </a:pPr>
            <a:r>
              <a:rPr lang="vi-VN" sz="4400" b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 nghe:…………………………………………..</a:t>
            </a:r>
            <a:endParaRPr lang="en-GB" sz="440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1386840" algn="l"/>
              </a:tabLst>
            </a:pPr>
            <a:r>
              <a:rPr lang="vi-VN" sz="44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*Nhận xét về nội dung và cách thức trình bày của bài nói: </a:t>
            </a:r>
            <a:r>
              <a:rPr lang="vi-VN" sz="4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 nghe trả lời các câu hỏi sau:</a:t>
            </a:r>
            <a:endParaRPr lang="en-GB" sz="440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1386840" algn="l"/>
              </a:tabLst>
            </a:pPr>
            <a:r>
              <a:rPr lang="vi-VN" sz="4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Đề tài bài nói có mang tính thời sự không?</a:t>
            </a:r>
            <a:endParaRPr lang="en-GB" sz="440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1386840" algn="l"/>
              </a:tabLst>
            </a:pPr>
            <a:r>
              <a:rPr lang="vi-VN" sz="4400" i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vi-VN" sz="4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 nói đưa ra ý kiến gì về sự việc? Những lí lẽ, bằng chứng mà người viết đưa ra có đủ sức thuyết phục không?</a:t>
            </a:r>
            <a:endParaRPr lang="en-GB" sz="440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1386840" algn="l"/>
              </a:tabLst>
            </a:pPr>
            <a:r>
              <a:rPr lang="vi-VN" sz="4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Cách trình bày ý kiến của người viết có rõ ràng mạch lạc không? Các phương tiện phi ngôn ngữ có được sử dụng hiệu quả không?</a:t>
            </a:r>
            <a:endParaRPr lang="en-GB" sz="440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1386840" algn="l"/>
              </a:tabLst>
            </a:pPr>
            <a:r>
              <a:rPr lang="vi-VN" sz="44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*Câu hỏi về những điểm còn băn khoăn, muốn trao đổi để làm rõ thêm:</a:t>
            </a:r>
            <a:endParaRPr lang="en-GB" sz="440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4400" smtClean="0">
                <a:latin typeface="Times New Roman" panose="02020603050405020304" pitchFamily="18" charset="0"/>
                <a:ea typeface="Calibri" panose="020F0502020204030204" pitchFamily="34" charset="0"/>
              </a:rPr>
              <a:t>………………………………………………………………………</a:t>
            </a:r>
            <a:endParaRPr lang="en-GB" sz="4400"/>
          </a:p>
        </p:txBody>
      </p:sp>
    </p:spTree>
    <p:extLst>
      <p:ext uri="{BB962C8B-B14F-4D97-AF65-F5344CB8AC3E}">
        <p14:creationId xmlns:p14="http://schemas.microsoft.com/office/powerpoint/2010/main" val="3709501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40640" b="-37137"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6154400" y="33243"/>
            <a:ext cx="1819648" cy="1331376"/>
          </a:xfrm>
          <a:custGeom>
            <a:avLst/>
            <a:gdLst/>
            <a:ahLst/>
            <a:cxnLst/>
            <a:rect l="l" t="t" r="r" b="b"/>
            <a:pathLst>
              <a:path w="1819648" h="1331376">
                <a:moveTo>
                  <a:pt x="0" y="0"/>
                </a:moveTo>
                <a:lnTo>
                  <a:pt x="1819648" y="0"/>
                </a:lnTo>
                <a:lnTo>
                  <a:pt x="1819648" y="1331376"/>
                </a:lnTo>
                <a:lnTo>
                  <a:pt x="0" y="133137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228600" y="-190500"/>
            <a:ext cx="1835819" cy="1343208"/>
          </a:xfrm>
          <a:custGeom>
            <a:avLst/>
            <a:gdLst/>
            <a:ahLst/>
            <a:cxnLst/>
            <a:rect l="l" t="t" r="r" b="b"/>
            <a:pathLst>
              <a:path w="1835819" h="1343208">
                <a:moveTo>
                  <a:pt x="0" y="0"/>
                </a:moveTo>
                <a:lnTo>
                  <a:pt x="1835819" y="0"/>
                </a:lnTo>
                <a:lnTo>
                  <a:pt x="1835819" y="1343208"/>
                </a:lnTo>
                <a:lnTo>
                  <a:pt x="0" y="134320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4" name="Rectangle 3"/>
          <p:cNvSpPr/>
          <p:nvPr/>
        </p:nvSpPr>
        <p:spPr>
          <a:xfrm>
            <a:off x="2899909" y="346237"/>
            <a:ext cx="12389972" cy="1612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indent="179705" algn="ctr">
              <a:lnSpc>
                <a:spcPct val="130000"/>
              </a:lnSpc>
              <a:spcAft>
                <a:spcPts val="0"/>
              </a:spcAft>
            </a:pPr>
            <a:r>
              <a:rPr lang="vi-VN" sz="40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BẢNG KIỂM ĐÁNH GIÁ BÀI TRÌNH BÀY Ý KIẾN VỀ MỘT SỰ VIỆC CÓ TÍNH THỜI SỰ </a:t>
            </a:r>
            <a:endParaRPr lang="en-GB" sz="40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7929696"/>
              </p:ext>
            </p:extLst>
          </p:nvPr>
        </p:nvGraphicFramePr>
        <p:xfrm>
          <a:off x="685800" y="2379552"/>
          <a:ext cx="16535400" cy="6711108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1759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57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1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9343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Tiêu chí</a:t>
                      </a:r>
                      <a:endParaRPr lang="en-GB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Đạt</a:t>
                      </a:r>
                      <a:endParaRPr lang="en-GB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Không đạt</a:t>
                      </a:r>
                      <a:endParaRPr lang="en-GB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6719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Lựa chọn vấn đề phù hợp.</a:t>
                      </a:r>
                      <a:endParaRPr lang="en-GB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36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en-GB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36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en-GB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6719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Mở đầu thu hút.</a:t>
                      </a:r>
                      <a:endParaRPr lang="en-GB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36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en-GB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36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en-GB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6719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Nêu được ý kiến về vấn đề bằng một số luận điểm.</a:t>
                      </a:r>
                      <a:endParaRPr lang="en-GB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36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en-GB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36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en-GB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6719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Luận điểm được làm sáng tỏ bằng lí lẽ, bằng chứng.</a:t>
                      </a:r>
                      <a:endParaRPr lang="en-GB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36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en-GB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36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en-GB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6719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Đề xuất được giải pháp để giải quyết vấn đề.</a:t>
                      </a:r>
                      <a:endParaRPr lang="en-GB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36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en-GB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36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en-GB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76068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360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sz="3600" smtClean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ết </a:t>
                      </a:r>
                      <a:r>
                        <a:rPr lang="en-US" sz="360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hợp hiệu quả các phương tiện ngôn ngữ và phi ngôn ngữ.</a:t>
                      </a:r>
                      <a:endParaRPr lang="en-GB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36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en-GB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36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en-GB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46719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Kết thúc ấn tượng.</a:t>
                      </a:r>
                      <a:endParaRPr lang="en-GB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36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en-GB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36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en-GB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46719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Đảm bảo thời gian theo quy định.</a:t>
                      </a:r>
                      <a:endParaRPr lang="en-GB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36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en-GB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36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en-GB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093438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Tương tác với người nghe khi nói, trao đổi với người nghe sau khi kết thúc bài nói.</a:t>
                      </a:r>
                      <a:endParaRPr lang="en-GB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36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en-GB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36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en-GB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5434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40640" b="-37137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768287" y="2121331"/>
            <a:ext cx="12751425" cy="4559887"/>
          </a:xfrm>
          <a:custGeom>
            <a:avLst/>
            <a:gdLst/>
            <a:ahLst/>
            <a:cxnLst/>
            <a:rect l="l" t="t" r="r" b="b"/>
            <a:pathLst>
              <a:path w="12751425" h="3431293">
                <a:moveTo>
                  <a:pt x="0" y="0"/>
                </a:moveTo>
                <a:lnTo>
                  <a:pt x="12751426" y="0"/>
                </a:lnTo>
                <a:lnTo>
                  <a:pt x="12751426" y="3431293"/>
                </a:lnTo>
                <a:lnTo>
                  <a:pt x="0" y="343129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5076751" y="789955"/>
            <a:ext cx="1819648" cy="1331376"/>
          </a:xfrm>
          <a:custGeom>
            <a:avLst/>
            <a:gdLst/>
            <a:ahLst/>
            <a:cxnLst/>
            <a:rect l="l" t="t" r="r" b="b"/>
            <a:pathLst>
              <a:path w="1819648" h="1331376">
                <a:moveTo>
                  <a:pt x="0" y="0"/>
                </a:moveTo>
                <a:lnTo>
                  <a:pt x="1819648" y="0"/>
                </a:lnTo>
                <a:lnTo>
                  <a:pt x="1819648" y="1331376"/>
                </a:lnTo>
                <a:lnTo>
                  <a:pt x="0" y="133137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600736" y="2121331"/>
            <a:ext cx="1835819" cy="1343208"/>
          </a:xfrm>
          <a:custGeom>
            <a:avLst/>
            <a:gdLst/>
            <a:ahLst/>
            <a:cxnLst/>
            <a:rect l="l" t="t" r="r" b="b"/>
            <a:pathLst>
              <a:path w="1835819" h="1343208">
                <a:moveTo>
                  <a:pt x="0" y="0"/>
                </a:moveTo>
                <a:lnTo>
                  <a:pt x="1835819" y="0"/>
                </a:lnTo>
                <a:lnTo>
                  <a:pt x="1835819" y="1343208"/>
                </a:lnTo>
                <a:lnTo>
                  <a:pt x="0" y="134320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flipH="1">
            <a:off x="-208897" y="6818756"/>
            <a:ext cx="3028857" cy="3605782"/>
          </a:xfrm>
          <a:custGeom>
            <a:avLst/>
            <a:gdLst/>
            <a:ahLst/>
            <a:cxnLst/>
            <a:rect l="l" t="t" r="r" b="b"/>
            <a:pathLst>
              <a:path w="3028857" h="3605782">
                <a:moveTo>
                  <a:pt x="3028856" y="0"/>
                </a:moveTo>
                <a:lnTo>
                  <a:pt x="0" y="0"/>
                </a:lnTo>
                <a:lnTo>
                  <a:pt x="0" y="3605782"/>
                </a:lnTo>
                <a:lnTo>
                  <a:pt x="3028856" y="3605782"/>
                </a:lnTo>
                <a:lnTo>
                  <a:pt x="3028856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5381971" y="6818756"/>
            <a:ext cx="3028857" cy="3605782"/>
          </a:xfrm>
          <a:custGeom>
            <a:avLst/>
            <a:gdLst/>
            <a:ahLst/>
            <a:cxnLst/>
            <a:rect l="l" t="t" r="r" b="b"/>
            <a:pathLst>
              <a:path w="3028857" h="3605782">
                <a:moveTo>
                  <a:pt x="0" y="0"/>
                </a:moveTo>
                <a:lnTo>
                  <a:pt x="3028857" y="0"/>
                </a:lnTo>
                <a:lnTo>
                  <a:pt x="3028857" y="3605782"/>
                </a:lnTo>
                <a:lnTo>
                  <a:pt x="0" y="360578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5255267" y="8305818"/>
            <a:ext cx="2002200" cy="2383572"/>
          </a:xfrm>
          <a:custGeom>
            <a:avLst/>
            <a:gdLst/>
            <a:ahLst/>
            <a:cxnLst/>
            <a:rect l="l" t="t" r="r" b="b"/>
            <a:pathLst>
              <a:path w="2002200" h="2383572">
                <a:moveTo>
                  <a:pt x="0" y="0"/>
                </a:moveTo>
                <a:lnTo>
                  <a:pt x="2002200" y="0"/>
                </a:lnTo>
                <a:lnTo>
                  <a:pt x="2002200" y="2383572"/>
                </a:lnTo>
                <a:lnTo>
                  <a:pt x="0" y="238357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flipH="1">
            <a:off x="11026592" y="8305818"/>
            <a:ext cx="2002200" cy="2383572"/>
          </a:xfrm>
          <a:custGeom>
            <a:avLst/>
            <a:gdLst/>
            <a:ahLst/>
            <a:cxnLst/>
            <a:rect l="l" t="t" r="r" b="b"/>
            <a:pathLst>
              <a:path w="2002200" h="2383572">
                <a:moveTo>
                  <a:pt x="2002200" y="0"/>
                </a:moveTo>
                <a:lnTo>
                  <a:pt x="0" y="0"/>
                </a:lnTo>
                <a:lnTo>
                  <a:pt x="0" y="2383572"/>
                </a:lnTo>
                <a:lnTo>
                  <a:pt x="2002200" y="2383572"/>
                </a:lnTo>
                <a:lnTo>
                  <a:pt x="200220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flipH="1">
            <a:off x="2436555" y="7399437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2818712" y="0"/>
                </a:moveTo>
                <a:lnTo>
                  <a:pt x="0" y="0"/>
                </a:lnTo>
                <a:lnTo>
                  <a:pt x="0" y="3717726"/>
                </a:lnTo>
                <a:lnTo>
                  <a:pt x="2818712" y="3717726"/>
                </a:lnTo>
                <a:lnTo>
                  <a:pt x="2818712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3028792" y="7399437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0" y="0"/>
                </a:moveTo>
                <a:lnTo>
                  <a:pt x="2818712" y="0"/>
                </a:lnTo>
                <a:lnTo>
                  <a:pt x="2818712" y="3717726"/>
                </a:lnTo>
                <a:lnTo>
                  <a:pt x="0" y="371772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7734644" y="7805503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0" y="0"/>
                </a:moveTo>
                <a:lnTo>
                  <a:pt x="2818712" y="0"/>
                </a:lnTo>
                <a:lnTo>
                  <a:pt x="2818712" y="3717726"/>
                </a:lnTo>
                <a:lnTo>
                  <a:pt x="0" y="371772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5" name="Rectangle 14"/>
          <p:cNvSpPr/>
          <p:nvPr/>
        </p:nvSpPr>
        <p:spPr>
          <a:xfrm>
            <a:off x="5853996" y="2933700"/>
            <a:ext cx="6580006" cy="230832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>
            <a:spAutoFit/>
          </a:bodyPr>
          <a:lstStyle/>
          <a:p>
            <a:pPr algn="ctr"/>
            <a:r>
              <a:rPr lang="vi-VN" sz="7200" b="1">
                <a:latin typeface="+mj-lt"/>
              </a:rPr>
              <a:t>HOẠT ĐỘNG </a:t>
            </a:r>
            <a:r>
              <a:rPr lang="vi-VN" sz="7200" b="1" smtClean="0">
                <a:latin typeface="+mj-lt"/>
              </a:rPr>
              <a:t>1</a:t>
            </a:r>
          </a:p>
          <a:p>
            <a:pPr algn="ctr"/>
            <a:r>
              <a:rPr lang="vi-VN" sz="7200" b="1" smtClean="0">
                <a:latin typeface="+mj-lt"/>
              </a:rPr>
              <a:t> </a:t>
            </a:r>
            <a:r>
              <a:rPr lang="vi-VN" sz="7200" b="1">
                <a:latin typeface="+mj-lt"/>
              </a:rPr>
              <a:t>KHỞI ĐỘNG</a:t>
            </a:r>
            <a:endParaRPr lang="en-GB" sz="7200">
              <a:solidFill>
                <a:prstClr val="black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58799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40640" b="-37137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768287" y="2121331"/>
            <a:ext cx="12751425" cy="4041878"/>
          </a:xfrm>
          <a:custGeom>
            <a:avLst/>
            <a:gdLst/>
            <a:ahLst/>
            <a:cxnLst/>
            <a:rect l="l" t="t" r="r" b="b"/>
            <a:pathLst>
              <a:path w="12751425" h="3431293">
                <a:moveTo>
                  <a:pt x="0" y="0"/>
                </a:moveTo>
                <a:lnTo>
                  <a:pt x="12751426" y="0"/>
                </a:lnTo>
                <a:lnTo>
                  <a:pt x="12751426" y="3431293"/>
                </a:lnTo>
                <a:lnTo>
                  <a:pt x="0" y="343129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5076751" y="789955"/>
            <a:ext cx="1819648" cy="1331376"/>
          </a:xfrm>
          <a:custGeom>
            <a:avLst/>
            <a:gdLst/>
            <a:ahLst/>
            <a:cxnLst/>
            <a:rect l="l" t="t" r="r" b="b"/>
            <a:pathLst>
              <a:path w="1819648" h="1331376">
                <a:moveTo>
                  <a:pt x="0" y="0"/>
                </a:moveTo>
                <a:lnTo>
                  <a:pt x="1819648" y="0"/>
                </a:lnTo>
                <a:lnTo>
                  <a:pt x="1819648" y="1331376"/>
                </a:lnTo>
                <a:lnTo>
                  <a:pt x="0" y="133137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600736" y="2121331"/>
            <a:ext cx="1835819" cy="1343208"/>
          </a:xfrm>
          <a:custGeom>
            <a:avLst/>
            <a:gdLst/>
            <a:ahLst/>
            <a:cxnLst/>
            <a:rect l="l" t="t" r="r" b="b"/>
            <a:pathLst>
              <a:path w="1835819" h="1343208">
                <a:moveTo>
                  <a:pt x="0" y="0"/>
                </a:moveTo>
                <a:lnTo>
                  <a:pt x="1835819" y="0"/>
                </a:lnTo>
                <a:lnTo>
                  <a:pt x="1835819" y="1343208"/>
                </a:lnTo>
                <a:lnTo>
                  <a:pt x="0" y="134320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flipH="1">
            <a:off x="-208897" y="6818756"/>
            <a:ext cx="3028857" cy="3605782"/>
          </a:xfrm>
          <a:custGeom>
            <a:avLst/>
            <a:gdLst/>
            <a:ahLst/>
            <a:cxnLst/>
            <a:rect l="l" t="t" r="r" b="b"/>
            <a:pathLst>
              <a:path w="3028857" h="3605782">
                <a:moveTo>
                  <a:pt x="3028856" y="0"/>
                </a:moveTo>
                <a:lnTo>
                  <a:pt x="0" y="0"/>
                </a:lnTo>
                <a:lnTo>
                  <a:pt x="0" y="3605782"/>
                </a:lnTo>
                <a:lnTo>
                  <a:pt x="3028856" y="3605782"/>
                </a:lnTo>
                <a:lnTo>
                  <a:pt x="3028856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5381971" y="6818756"/>
            <a:ext cx="3028857" cy="3605782"/>
          </a:xfrm>
          <a:custGeom>
            <a:avLst/>
            <a:gdLst/>
            <a:ahLst/>
            <a:cxnLst/>
            <a:rect l="l" t="t" r="r" b="b"/>
            <a:pathLst>
              <a:path w="3028857" h="3605782">
                <a:moveTo>
                  <a:pt x="0" y="0"/>
                </a:moveTo>
                <a:lnTo>
                  <a:pt x="3028857" y="0"/>
                </a:lnTo>
                <a:lnTo>
                  <a:pt x="3028857" y="3605782"/>
                </a:lnTo>
                <a:lnTo>
                  <a:pt x="0" y="360578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5255267" y="8305818"/>
            <a:ext cx="2002200" cy="2383572"/>
          </a:xfrm>
          <a:custGeom>
            <a:avLst/>
            <a:gdLst/>
            <a:ahLst/>
            <a:cxnLst/>
            <a:rect l="l" t="t" r="r" b="b"/>
            <a:pathLst>
              <a:path w="2002200" h="2383572">
                <a:moveTo>
                  <a:pt x="0" y="0"/>
                </a:moveTo>
                <a:lnTo>
                  <a:pt x="2002200" y="0"/>
                </a:lnTo>
                <a:lnTo>
                  <a:pt x="2002200" y="2383572"/>
                </a:lnTo>
                <a:lnTo>
                  <a:pt x="0" y="238357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flipH="1">
            <a:off x="11026592" y="8305818"/>
            <a:ext cx="2002200" cy="2383572"/>
          </a:xfrm>
          <a:custGeom>
            <a:avLst/>
            <a:gdLst/>
            <a:ahLst/>
            <a:cxnLst/>
            <a:rect l="l" t="t" r="r" b="b"/>
            <a:pathLst>
              <a:path w="2002200" h="2383572">
                <a:moveTo>
                  <a:pt x="2002200" y="0"/>
                </a:moveTo>
                <a:lnTo>
                  <a:pt x="0" y="0"/>
                </a:lnTo>
                <a:lnTo>
                  <a:pt x="0" y="2383572"/>
                </a:lnTo>
                <a:lnTo>
                  <a:pt x="2002200" y="2383572"/>
                </a:lnTo>
                <a:lnTo>
                  <a:pt x="200220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flipH="1">
            <a:off x="2436555" y="7399437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2818712" y="0"/>
                </a:moveTo>
                <a:lnTo>
                  <a:pt x="0" y="0"/>
                </a:lnTo>
                <a:lnTo>
                  <a:pt x="0" y="3717726"/>
                </a:lnTo>
                <a:lnTo>
                  <a:pt x="2818712" y="3717726"/>
                </a:lnTo>
                <a:lnTo>
                  <a:pt x="2818712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3028792" y="7399437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0" y="0"/>
                </a:moveTo>
                <a:lnTo>
                  <a:pt x="2818712" y="0"/>
                </a:lnTo>
                <a:lnTo>
                  <a:pt x="2818712" y="3717726"/>
                </a:lnTo>
                <a:lnTo>
                  <a:pt x="0" y="371772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7734644" y="7805503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0" y="0"/>
                </a:moveTo>
                <a:lnTo>
                  <a:pt x="2818712" y="0"/>
                </a:lnTo>
                <a:lnTo>
                  <a:pt x="2818712" y="3717726"/>
                </a:lnTo>
                <a:lnTo>
                  <a:pt x="0" y="371772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5" name="Rectangle 14"/>
          <p:cNvSpPr/>
          <p:nvPr/>
        </p:nvSpPr>
        <p:spPr>
          <a:xfrm>
            <a:off x="5132595" y="2868849"/>
            <a:ext cx="7291484" cy="255454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>
            <a:spAutoFit/>
          </a:bodyPr>
          <a:lstStyle/>
          <a:p>
            <a:pPr algn="ctr"/>
            <a:r>
              <a:rPr lang="vi-VN" sz="8000" b="1"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</a:t>
            </a:r>
            <a:r>
              <a:rPr lang="vi-VN" sz="8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  <a:p>
            <a:pPr algn="ctr"/>
            <a:r>
              <a:rPr lang="vi-VN" sz="8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VẬN </a:t>
            </a:r>
            <a:r>
              <a:rPr lang="vi-VN" sz="8000" b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GB" sz="800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524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40640" b="-37137"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-208897" y="6818756"/>
            <a:ext cx="3028857" cy="3605782"/>
          </a:xfrm>
          <a:custGeom>
            <a:avLst/>
            <a:gdLst/>
            <a:ahLst/>
            <a:cxnLst/>
            <a:rect l="l" t="t" r="r" b="b"/>
            <a:pathLst>
              <a:path w="3028857" h="3605782">
                <a:moveTo>
                  <a:pt x="3028856" y="0"/>
                </a:moveTo>
                <a:lnTo>
                  <a:pt x="0" y="0"/>
                </a:lnTo>
                <a:lnTo>
                  <a:pt x="0" y="3605782"/>
                </a:lnTo>
                <a:lnTo>
                  <a:pt x="3028856" y="3605782"/>
                </a:lnTo>
                <a:lnTo>
                  <a:pt x="3028856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381971" y="6818756"/>
            <a:ext cx="3028857" cy="3605782"/>
          </a:xfrm>
          <a:custGeom>
            <a:avLst/>
            <a:gdLst/>
            <a:ahLst/>
            <a:cxnLst/>
            <a:rect l="l" t="t" r="r" b="b"/>
            <a:pathLst>
              <a:path w="3028857" h="3605782">
                <a:moveTo>
                  <a:pt x="0" y="0"/>
                </a:moveTo>
                <a:lnTo>
                  <a:pt x="3028857" y="0"/>
                </a:lnTo>
                <a:lnTo>
                  <a:pt x="3028857" y="3605782"/>
                </a:lnTo>
                <a:lnTo>
                  <a:pt x="0" y="360578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5255267" y="8305818"/>
            <a:ext cx="2002200" cy="2383572"/>
          </a:xfrm>
          <a:custGeom>
            <a:avLst/>
            <a:gdLst/>
            <a:ahLst/>
            <a:cxnLst/>
            <a:rect l="l" t="t" r="r" b="b"/>
            <a:pathLst>
              <a:path w="2002200" h="2383572">
                <a:moveTo>
                  <a:pt x="0" y="0"/>
                </a:moveTo>
                <a:lnTo>
                  <a:pt x="2002200" y="0"/>
                </a:lnTo>
                <a:lnTo>
                  <a:pt x="2002200" y="2383572"/>
                </a:lnTo>
                <a:lnTo>
                  <a:pt x="0" y="238357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flipH="1">
            <a:off x="11026592" y="8305818"/>
            <a:ext cx="2002200" cy="2383572"/>
          </a:xfrm>
          <a:custGeom>
            <a:avLst/>
            <a:gdLst/>
            <a:ahLst/>
            <a:cxnLst/>
            <a:rect l="l" t="t" r="r" b="b"/>
            <a:pathLst>
              <a:path w="2002200" h="2383572">
                <a:moveTo>
                  <a:pt x="2002200" y="0"/>
                </a:moveTo>
                <a:lnTo>
                  <a:pt x="0" y="0"/>
                </a:lnTo>
                <a:lnTo>
                  <a:pt x="0" y="2383572"/>
                </a:lnTo>
                <a:lnTo>
                  <a:pt x="2002200" y="2383572"/>
                </a:lnTo>
                <a:lnTo>
                  <a:pt x="200220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flipH="1">
            <a:off x="2436555" y="7399437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2818712" y="0"/>
                </a:moveTo>
                <a:lnTo>
                  <a:pt x="0" y="0"/>
                </a:lnTo>
                <a:lnTo>
                  <a:pt x="0" y="3717726"/>
                </a:lnTo>
                <a:lnTo>
                  <a:pt x="2818712" y="3717726"/>
                </a:lnTo>
                <a:lnTo>
                  <a:pt x="281871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3028792" y="7399437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0" y="0"/>
                </a:moveTo>
                <a:lnTo>
                  <a:pt x="2818712" y="0"/>
                </a:lnTo>
                <a:lnTo>
                  <a:pt x="2818712" y="3717726"/>
                </a:lnTo>
                <a:lnTo>
                  <a:pt x="0" y="371772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7734644" y="7805503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0" y="0"/>
                </a:moveTo>
                <a:lnTo>
                  <a:pt x="2818712" y="0"/>
                </a:lnTo>
                <a:lnTo>
                  <a:pt x="2818712" y="3717726"/>
                </a:lnTo>
                <a:lnTo>
                  <a:pt x="0" y="371772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10" name="Group 10"/>
          <p:cNvGrpSpPr/>
          <p:nvPr/>
        </p:nvGrpSpPr>
        <p:grpSpPr>
          <a:xfrm>
            <a:off x="2058650" y="1927503"/>
            <a:ext cx="14170700" cy="6399233"/>
            <a:chOff x="0" y="0"/>
            <a:chExt cx="3732201" cy="168539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732201" cy="1685395"/>
            </a:xfrm>
            <a:custGeom>
              <a:avLst/>
              <a:gdLst/>
              <a:ahLst/>
              <a:cxnLst/>
              <a:rect l="l" t="t" r="r" b="b"/>
              <a:pathLst>
                <a:path w="3732201" h="1685395">
                  <a:moveTo>
                    <a:pt x="40975" y="0"/>
                  </a:moveTo>
                  <a:lnTo>
                    <a:pt x="3691226" y="0"/>
                  </a:lnTo>
                  <a:cubicBezTo>
                    <a:pt x="3702093" y="0"/>
                    <a:pt x="3712515" y="4317"/>
                    <a:pt x="3720200" y="12001"/>
                  </a:cubicBezTo>
                  <a:cubicBezTo>
                    <a:pt x="3727884" y="19686"/>
                    <a:pt x="3732201" y="30108"/>
                    <a:pt x="3732201" y="40975"/>
                  </a:cubicBezTo>
                  <a:lnTo>
                    <a:pt x="3732201" y="1644420"/>
                  </a:lnTo>
                  <a:cubicBezTo>
                    <a:pt x="3732201" y="1655287"/>
                    <a:pt x="3727884" y="1665709"/>
                    <a:pt x="3720200" y="1673394"/>
                  </a:cubicBezTo>
                  <a:cubicBezTo>
                    <a:pt x="3712515" y="1681078"/>
                    <a:pt x="3702093" y="1685395"/>
                    <a:pt x="3691226" y="1685395"/>
                  </a:cubicBezTo>
                  <a:lnTo>
                    <a:pt x="40975" y="1685395"/>
                  </a:lnTo>
                  <a:cubicBezTo>
                    <a:pt x="30108" y="1685395"/>
                    <a:pt x="19686" y="1681078"/>
                    <a:pt x="12001" y="1673394"/>
                  </a:cubicBezTo>
                  <a:cubicBezTo>
                    <a:pt x="4317" y="1665709"/>
                    <a:pt x="0" y="1655287"/>
                    <a:pt x="0" y="1644420"/>
                  </a:cubicBezTo>
                  <a:lnTo>
                    <a:pt x="0" y="40975"/>
                  </a:lnTo>
                  <a:cubicBezTo>
                    <a:pt x="0" y="30108"/>
                    <a:pt x="4317" y="19686"/>
                    <a:pt x="12001" y="12001"/>
                  </a:cubicBezTo>
                  <a:cubicBezTo>
                    <a:pt x="19686" y="4317"/>
                    <a:pt x="30108" y="0"/>
                    <a:pt x="40975" y="0"/>
                  </a:cubicBezTo>
                  <a:close/>
                </a:path>
              </a:pathLst>
            </a:custGeom>
            <a:solidFill>
              <a:srgbClr val="FFE9E8">
                <a:alpha val="89804"/>
              </a:srgbClr>
            </a:solidFill>
            <a:ln w="38100" cap="rnd">
              <a:solidFill>
                <a:srgbClr val="FF807A">
                  <a:alpha val="89804"/>
                </a:srgbClr>
              </a:solidFill>
              <a:prstDash val="dash"/>
              <a:round/>
            </a:ln>
          </p:spPr>
        </p:sp>
        <p:sp>
          <p:nvSpPr>
            <p:cNvPr id="12" name="TextBox 12"/>
            <p:cNvSpPr txBox="1"/>
            <p:nvPr/>
          </p:nvSpPr>
          <p:spPr>
            <a:xfrm>
              <a:off x="0" y="-38100"/>
              <a:ext cx="3732201" cy="17234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2845360" y="2357284"/>
            <a:ext cx="12673941" cy="50783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vi-VN" sz="6600" b="1">
                <a:latin typeface="Times New Roman" panose="02020603050405020304" pitchFamily="18" charset="0"/>
                <a:cs typeface="Times New Roman" panose="02020603050405020304" pitchFamily="18" charset="0"/>
              </a:rPr>
              <a:t>Yêu </a:t>
            </a:r>
            <a:r>
              <a:rPr lang="vi-VN" sz="6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endParaRPr lang="vi-VN" sz="66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vi-VN" sz="6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Tự </a:t>
            </a:r>
            <a:r>
              <a:rPr lang="vi-VN" sz="6600">
                <a:latin typeface="Times New Roman" panose="02020603050405020304" pitchFamily="18" charset="0"/>
                <a:cs typeface="Times New Roman" panose="02020603050405020304" pitchFamily="18" charset="0"/>
              </a:rPr>
              <a:t>quay sản phẩm video thuyết trình của cá nhân em, gửi vào zalo nhóm để nhờ các thành viên trong nhóm nhận xét, đánh giá chéo lẫn nhau.</a:t>
            </a:r>
            <a:endParaRPr lang="en-GB" sz="6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Freeform 17"/>
          <p:cNvSpPr/>
          <p:nvPr/>
        </p:nvSpPr>
        <p:spPr>
          <a:xfrm>
            <a:off x="16093995" y="697699"/>
            <a:ext cx="1385313" cy="1013587"/>
          </a:xfrm>
          <a:custGeom>
            <a:avLst/>
            <a:gdLst/>
            <a:ahLst/>
            <a:cxnLst/>
            <a:rect l="l" t="t" r="r" b="b"/>
            <a:pathLst>
              <a:path w="1385313" h="1013587">
                <a:moveTo>
                  <a:pt x="0" y="0"/>
                </a:moveTo>
                <a:lnTo>
                  <a:pt x="1385312" y="0"/>
                </a:lnTo>
                <a:lnTo>
                  <a:pt x="1385312" y="1013587"/>
                </a:lnTo>
                <a:lnTo>
                  <a:pt x="0" y="101358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354279" y="2009863"/>
            <a:ext cx="1348841" cy="986902"/>
          </a:xfrm>
          <a:custGeom>
            <a:avLst/>
            <a:gdLst/>
            <a:ahLst/>
            <a:cxnLst/>
            <a:rect l="l" t="t" r="r" b="b"/>
            <a:pathLst>
              <a:path w="1348841" h="986902">
                <a:moveTo>
                  <a:pt x="0" y="0"/>
                </a:moveTo>
                <a:lnTo>
                  <a:pt x="1348842" y="0"/>
                </a:lnTo>
                <a:lnTo>
                  <a:pt x="1348842" y="986903"/>
                </a:lnTo>
                <a:lnTo>
                  <a:pt x="0" y="986903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40640" b="-37137"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-208897" y="6818756"/>
            <a:ext cx="3028857" cy="3605782"/>
          </a:xfrm>
          <a:custGeom>
            <a:avLst/>
            <a:gdLst/>
            <a:ahLst/>
            <a:cxnLst/>
            <a:rect l="l" t="t" r="r" b="b"/>
            <a:pathLst>
              <a:path w="3028857" h="3605782">
                <a:moveTo>
                  <a:pt x="3028856" y="0"/>
                </a:moveTo>
                <a:lnTo>
                  <a:pt x="0" y="0"/>
                </a:lnTo>
                <a:lnTo>
                  <a:pt x="0" y="3605782"/>
                </a:lnTo>
                <a:lnTo>
                  <a:pt x="3028856" y="3605782"/>
                </a:lnTo>
                <a:lnTo>
                  <a:pt x="3028856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381971" y="6818756"/>
            <a:ext cx="3028857" cy="3605782"/>
          </a:xfrm>
          <a:custGeom>
            <a:avLst/>
            <a:gdLst/>
            <a:ahLst/>
            <a:cxnLst/>
            <a:rect l="l" t="t" r="r" b="b"/>
            <a:pathLst>
              <a:path w="3028857" h="3605782">
                <a:moveTo>
                  <a:pt x="0" y="0"/>
                </a:moveTo>
                <a:lnTo>
                  <a:pt x="3028857" y="0"/>
                </a:lnTo>
                <a:lnTo>
                  <a:pt x="3028857" y="3605782"/>
                </a:lnTo>
                <a:lnTo>
                  <a:pt x="0" y="360578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5255267" y="8305818"/>
            <a:ext cx="2002200" cy="2383572"/>
          </a:xfrm>
          <a:custGeom>
            <a:avLst/>
            <a:gdLst/>
            <a:ahLst/>
            <a:cxnLst/>
            <a:rect l="l" t="t" r="r" b="b"/>
            <a:pathLst>
              <a:path w="2002200" h="2383572">
                <a:moveTo>
                  <a:pt x="0" y="0"/>
                </a:moveTo>
                <a:lnTo>
                  <a:pt x="2002200" y="0"/>
                </a:lnTo>
                <a:lnTo>
                  <a:pt x="2002200" y="2383572"/>
                </a:lnTo>
                <a:lnTo>
                  <a:pt x="0" y="238357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flipH="1">
            <a:off x="11026592" y="8305818"/>
            <a:ext cx="2002200" cy="2383572"/>
          </a:xfrm>
          <a:custGeom>
            <a:avLst/>
            <a:gdLst/>
            <a:ahLst/>
            <a:cxnLst/>
            <a:rect l="l" t="t" r="r" b="b"/>
            <a:pathLst>
              <a:path w="2002200" h="2383572">
                <a:moveTo>
                  <a:pt x="2002200" y="0"/>
                </a:moveTo>
                <a:lnTo>
                  <a:pt x="0" y="0"/>
                </a:lnTo>
                <a:lnTo>
                  <a:pt x="0" y="2383572"/>
                </a:lnTo>
                <a:lnTo>
                  <a:pt x="2002200" y="2383572"/>
                </a:lnTo>
                <a:lnTo>
                  <a:pt x="200220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flipH="1">
            <a:off x="2436555" y="7399437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2818712" y="0"/>
                </a:moveTo>
                <a:lnTo>
                  <a:pt x="0" y="0"/>
                </a:lnTo>
                <a:lnTo>
                  <a:pt x="0" y="3717726"/>
                </a:lnTo>
                <a:lnTo>
                  <a:pt x="2818712" y="3717726"/>
                </a:lnTo>
                <a:lnTo>
                  <a:pt x="281871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3028792" y="7399437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0" y="0"/>
                </a:moveTo>
                <a:lnTo>
                  <a:pt x="2818712" y="0"/>
                </a:lnTo>
                <a:lnTo>
                  <a:pt x="2818712" y="3717726"/>
                </a:lnTo>
                <a:lnTo>
                  <a:pt x="0" y="371772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7734644" y="7805503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0" y="0"/>
                </a:moveTo>
                <a:lnTo>
                  <a:pt x="2818712" y="0"/>
                </a:lnTo>
                <a:lnTo>
                  <a:pt x="2818712" y="3717726"/>
                </a:lnTo>
                <a:lnTo>
                  <a:pt x="0" y="371772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2768287" y="2570603"/>
            <a:ext cx="12751425" cy="3431293"/>
          </a:xfrm>
          <a:custGeom>
            <a:avLst/>
            <a:gdLst/>
            <a:ahLst/>
            <a:cxnLst/>
            <a:rect l="l" t="t" r="r" b="b"/>
            <a:pathLst>
              <a:path w="12751425" h="3431293">
                <a:moveTo>
                  <a:pt x="0" y="0"/>
                </a:moveTo>
                <a:lnTo>
                  <a:pt x="12751426" y="0"/>
                </a:lnTo>
                <a:lnTo>
                  <a:pt x="12751426" y="3431293"/>
                </a:lnTo>
                <a:lnTo>
                  <a:pt x="0" y="343129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5076751" y="789955"/>
            <a:ext cx="1819648" cy="1331376"/>
          </a:xfrm>
          <a:custGeom>
            <a:avLst/>
            <a:gdLst/>
            <a:ahLst/>
            <a:cxnLst/>
            <a:rect l="l" t="t" r="r" b="b"/>
            <a:pathLst>
              <a:path w="1819648" h="1331376">
                <a:moveTo>
                  <a:pt x="0" y="0"/>
                </a:moveTo>
                <a:lnTo>
                  <a:pt x="1819648" y="0"/>
                </a:lnTo>
                <a:lnTo>
                  <a:pt x="1819648" y="1331376"/>
                </a:lnTo>
                <a:lnTo>
                  <a:pt x="0" y="133137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600736" y="2121331"/>
            <a:ext cx="1835819" cy="1343208"/>
          </a:xfrm>
          <a:custGeom>
            <a:avLst/>
            <a:gdLst/>
            <a:ahLst/>
            <a:cxnLst/>
            <a:rect l="l" t="t" r="r" b="b"/>
            <a:pathLst>
              <a:path w="1835819" h="1343208">
                <a:moveTo>
                  <a:pt x="0" y="0"/>
                </a:moveTo>
                <a:lnTo>
                  <a:pt x="1835819" y="0"/>
                </a:lnTo>
                <a:lnTo>
                  <a:pt x="1835819" y="1343208"/>
                </a:lnTo>
                <a:lnTo>
                  <a:pt x="0" y="1343208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4526494" y="3314700"/>
            <a:ext cx="8484155" cy="16501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459"/>
              </a:lnSpc>
              <a:spcBef>
                <a:spcPct val="0"/>
              </a:spcBef>
            </a:pPr>
            <a:r>
              <a:rPr lang="en-US" sz="9614" b="1">
                <a:solidFill>
                  <a:srgbClr val="6D38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Londrina Solid"/>
                <a:cs typeface="Times New Roman" panose="02020603050405020304" pitchFamily="18" charset="0"/>
                <a:sym typeface="Londrina Solid"/>
              </a:rPr>
              <a:t>THANK YOU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40640" b="-37137"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-208897" y="6818756"/>
            <a:ext cx="3028857" cy="3605782"/>
          </a:xfrm>
          <a:custGeom>
            <a:avLst/>
            <a:gdLst/>
            <a:ahLst/>
            <a:cxnLst/>
            <a:rect l="l" t="t" r="r" b="b"/>
            <a:pathLst>
              <a:path w="3028857" h="3605782">
                <a:moveTo>
                  <a:pt x="3028856" y="0"/>
                </a:moveTo>
                <a:lnTo>
                  <a:pt x="0" y="0"/>
                </a:lnTo>
                <a:lnTo>
                  <a:pt x="0" y="3605782"/>
                </a:lnTo>
                <a:lnTo>
                  <a:pt x="3028856" y="3605782"/>
                </a:lnTo>
                <a:lnTo>
                  <a:pt x="3028856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381971" y="6818756"/>
            <a:ext cx="3028857" cy="3605782"/>
          </a:xfrm>
          <a:custGeom>
            <a:avLst/>
            <a:gdLst/>
            <a:ahLst/>
            <a:cxnLst/>
            <a:rect l="l" t="t" r="r" b="b"/>
            <a:pathLst>
              <a:path w="3028857" h="3605782">
                <a:moveTo>
                  <a:pt x="0" y="0"/>
                </a:moveTo>
                <a:lnTo>
                  <a:pt x="3028857" y="0"/>
                </a:lnTo>
                <a:lnTo>
                  <a:pt x="3028857" y="3605782"/>
                </a:lnTo>
                <a:lnTo>
                  <a:pt x="0" y="360578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5255267" y="8305818"/>
            <a:ext cx="2002200" cy="2383572"/>
          </a:xfrm>
          <a:custGeom>
            <a:avLst/>
            <a:gdLst/>
            <a:ahLst/>
            <a:cxnLst/>
            <a:rect l="l" t="t" r="r" b="b"/>
            <a:pathLst>
              <a:path w="2002200" h="2383572">
                <a:moveTo>
                  <a:pt x="0" y="0"/>
                </a:moveTo>
                <a:lnTo>
                  <a:pt x="2002200" y="0"/>
                </a:lnTo>
                <a:lnTo>
                  <a:pt x="2002200" y="2383572"/>
                </a:lnTo>
                <a:lnTo>
                  <a:pt x="0" y="238357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flipH="1">
            <a:off x="11026592" y="8305818"/>
            <a:ext cx="2002200" cy="2383572"/>
          </a:xfrm>
          <a:custGeom>
            <a:avLst/>
            <a:gdLst/>
            <a:ahLst/>
            <a:cxnLst/>
            <a:rect l="l" t="t" r="r" b="b"/>
            <a:pathLst>
              <a:path w="2002200" h="2383572">
                <a:moveTo>
                  <a:pt x="2002200" y="0"/>
                </a:moveTo>
                <a:lnTo>
                  <a:pt x="0" y="0"/>
                </a:lnTo>
                <a:lnTo>
                  <a:pt x="0" y="2383572"/>
                </a:lnTo>
                <a:lnTo>
                  <a:pt x="2002200" y="2383572"/>
                </a:lnTo>
                <a:lnTo>
                  <a:pt x="200220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flipH="1">
            <a:off x="2436555" y="7399437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2818712" y="0"/>
                </a:moveTo>
                <a:lnTo>
                  <a:pt x="0" y="0"/>
                </a:lnTo>
                <a:lnTo>
                  <a:pt x="0" y="3717726"/>
                </a:lnTo>
                <a:lnTo>
                  <a:pt x="2818712" y="3717726"/>
                </a:lnTo>
                <a:lnTo>
                  <a:pt x="281871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3028792" y="7399437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0" y="0"/>
                </a:moveTo>
                <a:lnTo>
                  <a:pt x="2818712" y="0"/>
                </a:lnTo>
                <a:lnTo>
                  <a:pt x="2818712" y="3717726"/>
                </a:lnTo>
                <a:lnTo>
                  <a:pt x="0" y="371772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7734644" y="7805503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0" y="0"/>
                </a:moveTo>
                <a:lnTo>
                  <a:pt x="2818712" y="0"/>
                </a:lnTo>
                <a:lnTo>
                  <a:pt x="2818712" y="3717726"/>
                </a:lnTo>
                <a:lnTo>
                  <a:pt x="0" y="371772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10" name="Group 10"/>
          <p:cNvGrpSpPr/>
          <p:nvPr/>
        </p:nvGrpSpPr>
        <p:grpSpPr>
          <a:xfrm>
            <a:off x="1676804" y="342901"/>
            <a:ext cx="14706196" cy="7270294"/>
            <a:chOff x="0" y="0"/>
            <a:chExt cx="3732201" cy="168539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732201" cy="1685395"/>
            </a:xfrm>
            <a:custGeom>
              <a:avLst/>
              <a:gdLst/>
              <a:ahLst/>
              <a:cxnLst/>
              <a:rect l="l" t="t" r="r" b="b"/>
              <a:pathLst>
                <a:path w="3732201" h="1685395">
                  <a:moveTo>
                    <a:pt x="40975" y="0"/>
                  </a:moveTo>
                  <a:lnTo>
                    <a:pt x="3691226" y="0"/>
                  </a:lnTo>
                  <a:cubicBezTo>
                    <a:pt x="3702093" y="0"/>
                    <a:pt x="3712515" y="4317"/>
                    <a:pt x="3720200" y="12001"/>
                  </a:cubicBezTo>
                  <a:cubicBezTo>
                    <a:pt x="3727884" y="19686"/>
                    <a:pt x="3732201" y="30108"/>
                    <a:pt x="3732201" y="40975"/>
                  </a:cubicBezTo>
                  <a:lnTo>
                    <a:pt x="3732201" y="1644420"/>
                  </a:lnTo>
                  <a:cubicBezTo>
                    <a:pt x="3732201" y="1655287"/>
                    <a:pt x="3727884" y="1665709"/>
                    <a:pt x="3720200" y="1673394"/>
                  </a:cubicBezTo>
                  <a:cubicBezTo>
                    <a:pt x="3712515" y="1681078"/>
                    <a:pt x="3702093" y="1685395"/>
                    <a:pt x="3691226" y="1685395"/>
                  </a:cubicBezTo>
                  <a:lnTo>
                    <a:pt x="40975" y="1685395"/>
                  </a:lnTo>
                  <a:cubicBezTo>
                    <a:pt x="30108" y="1685395"/>
                    <a:pt x="19686" y="1681078"/>
                    <a:pt x="12001" y="1673394"/>
                  </a:cubicBezTo>
                  <a:cubicBezTo>
                    <a:pt x="4317" y="1665709"/>
                    <a:pt x="0" y="1655287"/>
                    <a:pt x="0" y="1644420"/>
                  </a:cubicBezTo>
                  <a:lnTo>
                    <a:pt x="0" y="40975"/>
                  </a:lnTo>
                  <a:cubicBezTo>
                    <a:pt x="0" y="30108"/>
                    <a:pt x="4317" y="19686"/>
                    <a:pt x="12001" y="12001"/>
                  </a:cubicBezTo>
                  <a:cubicBezTo>
                    <a:pt x="19686" y="4317"/>
                    <a:pt x="30108" y="0"/>
                    <a:pt x="40975" y="0"/>
                  </a:cubicBezTo>
                  <a:close/>
                </a:path>
              </a:pathLst>
            </a:custGeom>
            <a:solidFill>
              <a:srgbClr val="FFE9E8">
                <a:alpha val="89804"/>
              </a:srgbClr>
            </a:solidFill>
            <a:ln w="38100" cap="rnd">
              <a:solidFill>
                <a:srgbClr val="FF807A">
                  <a:alpha val="89804"/>
                </a:srgbClr>
              </a:solidFill>
              <a:prstDash val="dash"/>
              <a:round/>
            </a:ln>
          </p:spPr>
        </p:sp>
        <p:sp>
          <p:nvSpPr>
            <p:cNvPr id="12" name="TextBox 12"/>
            <p:cNvSpPr txBox="1"/>
            <p:nvPr/>
          </p:nvSpPr>
          <p:spPr>
            <a:xfrm>
              <a:off x="0" y="-38100"/>
              <a:ext cx="3732201" cy="17234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 sz="40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6" name="Freeform 16"/>
          <p:cNvSpPr/>
          <p:nvPr/>
        </p:nvSpPr>
        <p:spPr>
          <a:xfrm>
            <a:off x="16674491" y="560161"/>
            <a:ext cx="1385313" cy="1013587"/>
          </a:xfrm>
          <a:custGeom>
            <a:avLst/>
            <a:gdLst/>
            <a:ahLst/>
            <a:cxnLst/>
            <a:rect l="l" t="t" r="r" b="b"/>
            <a:pathLst>
              <a:path w="1385313" h="1013587">
                <a:moveTo>
                  <a:pt x="0" y="0"/>
                </a:moveTo>
                <a:lnTo>
                  <a:pt x="1385312" y="0"/>
                </a:lnTo>
                <a:lnTo>
                  <a:pt x="1385312" y="1013587"/>
                </a:lnTo>
                <a:lnTo>
                  <a:pt x="0" y="101358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354279" y="2009863"/>
            <a:ext cx="1348841" cy="986902"/>
          </a:xfrm>
          <a:custGeom>
            <a:avLst/>
            <a:gdLst/>
            <a:ahLst/>
            <a:cxnLst/>
            <a:rect l="l" t="t" r="r" b="b"/>
            <a:pathLst>
              <a:path w="1348841" h="986902">
                <a:moveTo>
                  <a:pt x="0" y="0"/>
                </a:moveTo>
                <a:lnTo>
                  <a:pt x="1348842" y="0"/>
                </a:lnTo>
                <a:lnTo>
                  <a:pt x="1348842" y="986903"/>
                </a:lnTo>
                <a:lnTo>
                  <a:pt x="0" y="986903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8" name="Rectangle 17"/>
          <p:cNvSpPr/>
          <p:nvPr/>
        </p:nvSpPr>
        <p:spPr>
          <a:xfrm>
            <a:off x="3878685" y="864045"/>
            <a:ext cx="1030243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i="1">
                <a:solidFill>
                  <a:srgbClr val="0D0D0D"/>
                </a:solidFill>
                <a:latin typeface="Times New Roman" panose="02020603050405020304" pitchFamily="18" charset="0"/>
                <a:ea typeface="MS Mincho"/>
              </a:rPr>
              <a:t>Những hình ảnh gợi cho em liên tưởng tới vấn đề nào mà em bắt gặp trong cuộc sống?</a:t>
            </a:r>
            <a:endParaRPr lang="en-GB" sz="4000"/>
          </a:p>
        </p:txBody>
      </p:sp>
      <p:pic>
        <p:nvPicPr>
          <p:cNvPr id="19" name="Picture 18" descr="1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2016" y="2765025"/>
            <a:ext cx="3536363" cy="32491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0" name="Rectangle 19"/>
          <p:cNvSpPr/>
          <p:nvPr/>
        </p:nvSpPr>
        <p:spPr>
          <a:xfrm>
            <a:off x="2601047" y="6352870"/>
            <a:ext cx="16818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>
                <a:solidFill>
                  <a:srgbClr val="0D0D0D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Hình 1</a:t>
            </a:r>
            <a:endParaRPr lang="en-GB" sz="4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" name="Picture 20" descr="2"/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3591" y="2806935"/>
            <a:ext cx="3460409" cy="336246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2" name="Rectangle 21"/>
          <p:cNvSpPr/>
          <p:nvPr/>
        </p:nvSpPr>
        <p:spPr>
          <a:xfrm>
            <a:off x="6416531" y="6361704"/>
            <a:ext cx="16818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>
                <a:solidFill>
                  <a:srgbClr val="0D0D0D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Hình 2</a:t>
            </a:r>
            <a:endParaRPr lang="en-GB" sz="4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" name="Picture 22" descr="3"/>
          <p:cNvPicPr/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3033" y="2756783"/>
            <a:ext cx="3405711" cy="340196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4" name="Rectangle 23"/>
          <p:cNvSpPr/>
          <p:nvPr/>
        </p:nvSpPr>
        <p:spPr>
          <a:xfrm>
            <a:off x="10235644" y="6351056"/>
            <a:ext cx="16818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>
                <a:solidFill>
                  <a:srgbClr val="0D0D0D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Hình 3</a:t>
            </a:r>
            <a:endParaRPr lang="en-GB" sz="4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" name="Picture 24" descr="4"/>
          <p:cNvPicPr/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27642" y="2705281"/>
            <a:ext cx="3202958" cy="35082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6" name="Rectangle 25"/>
          <p:cNvSpPr/>
          <p:nvPr/>
        </p:nvSpPr>
        <p:spPr>
          <a:xfrm>
            <a:off x="13744416" y="6337134"/>
            <a:ext cx="16818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>
                <a:solidFill>
                  <a:srgbClr val="0D0D0D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Hình 4</a:t>
            </a:r>
            <a:endParaRPr lang="en-GB" sz="4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40640" b="-37137"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-208897" y="6818756"/>
            <a:ext cx="3028857" cy="3605782"/>
          </a:xfrm>
          <a:custGeom>
            <a:avLst/>
            <a:gdLst/>
            <a:ahLst/>
            <a:cxnLst/>
            <a:rect l="l" t="t" r="r" b="b"/>
            <a:pathLst>
              <a:path w="3028857" h="3605782">
                <a:moveTo>
                  <a:pt x="3028856" y="0"/>
                </a:moveTo>
                <a:lnTo>
                  <a:pt x="0" y="0"/>
                </a:lnTo>
                <a:lnTo>
                  <a:pt x="0" y="3605782"/>
                </a:lnTo>
                <a:lnTo>
                  <a:pt x="3028856" y="3605782"/>
                </a:lnTo>
                <a:lnTo>
                  <a:pt x="3028856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381971" y="6818756"/>
            <a:ext cx="3028857" cy="3605782"/>
          </a:xfrm>
          <a:custGeom>
            <a:avLst/>
            <a:gdLst/>
            <a:ahLst/>
            <a:cxnLst/>
            <a:rect l="l" t="t" r="r" b="b"/>
            <a:pathLst>
              <a:path w="3028857" h="3605782">
                <a:moveTo>
                  <a:pt x="0" y="0"/>
                </a:moveTo>
                <a:lnTo>
                  <a:pt x="3028857" y="0"/>
                </a:lnTo>
                <a:lnTo>
                  <a:pt x="3028857" y="3605782"/>
                </a:lnTo>
                <a:lnTo>
                  <a:pt x="0" y="360578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5255267" y="8305818"/>
            <a:ext cx="2002200" cy="2383572"/>
          </a:xfrm>
          <a:custGeom>
            <a:avLst/>
            <a:gdLst/>
            <a:ahLst/>
            <a:cxnLst/>
            <a:rect l="l" t="t" r="r" b="b"/>
            <a:pathLst>
              <a:path w="2002200" h="2383572">
                <a:moveTo>
                  <a:pt x="0" y="0"/>
                </a:moveTo>
                <a:lnTo>
                  <a:pt x="2002200" y="0"/>
                </a:lnTo>
                <a:lnTo>
                  <a:pt x="2002200" y="2383572"/>
                </a:lnTo>
                <a:lnTo>
                  <a:pt x="0" y="238357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flipH="1">
            <a:off x="11026592" y="8305818"/>
            <a:ext cx="2002200" cy="2383572"/>
          </a:xfrm>
          <a:custGeom>
            <a:avLst/>
            <a:gdLst/>
            <a:ahLst/>
            <a:cxnLst/>
            <a:rect l="l" t="t" r="r" b="b"/>
            <a:pathLst>
              <a:path w="2002200" h="2383572">
                <a:moveTo>
                  <a:pt x="2002200" y="0"/>
                </a:moveTo>
                <a:lnTo>
                  <a:pt x="0" y="0"/>
                </a:lnTo>
                <a:lnTo>
                  <a:pt x="0" y="2383572"/>
                </a:lnTo>
                <a:lnTo>
                  <a:pt x="2002200" y="2383572"/>
                </a:lnTo>
                <a:lnTo>
                  <a:pt x="200220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flipH="1">
            <a:off x="2436555" y="7399437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2818712" y="0"/>
                </a:moveTo>
                <a:lnTo>
                  <a:pt x="0" y="0"/>
                </a:lnTo>
                <a:lnTo>
                  <a:pt x="0" y="3717726"/>
                </a:lnTo>
                <a:lnTo>
                  <a:pt x="2818712" y="3717726"/>
                </a:lnTo>
                <a:lnTo>
                  <a:pt x="281871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3028792" y="7399437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0" y="0"/>
                </a:moveTo>
                <a:lnTo>
                  <a:pt x="2818712" y="0"/>
                </a:lnTo>
                <a:lnTo>
                  <a:pt x="2818712" y="3717726"/>
                </a:lnTo>
                <a:lnTo>
                  <a:pt x="0" y="371772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7734644" y="7805503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0" y="0"/>
                </a:moveTo>
                <a:lnTo>
                  <a:pt x="2818712" y="0"/>
                </a:lnTo>
                <a:lnTo>
                  <a:pt x="2818712" y="3717726"/>
                </a:lnTo>
                <a:lnTo>
                  <a:pt x="0" y="371772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10" name="Group 10"/>
          <p:cNvGrpSpPr/>
          <p:nvPr/>
        </p:nvGrpSpPr>
        <p:grpSpPr>
          <a:xfrm>
            <a:off x="2058650" y="1927503"/>
            <a:ext cx="14170700" cy="6399233"/>
            <a:chOff x="0" y="0"/>
            <a:chExt cx="3732201" cy="168539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732201" cy="1685395"/>
            </a:xfrm>
            <a:custGeom>
              <a:avLst/>
              <a:gdLst/>
              <a:ahLst/>
              <a:cxnLst/>
              <a:rect l="l" t="t" r="r" b="b"/>
              <a:pathLst>
                <a:path w="3732201" h="1685395">
                  <a:moveTo>
                    <a:pt x="40975" y="0"/>
                  </a:moveTo>
                  <a:lnTo>
                    <a:pt x="3691226" y="0"/>
                  </a:lnTo>
                  <a:cubicBezTo>
                    <a:pt x="3702093" y="0"/>
                    <a:pt x="3712515" y="4317"/>
                    <a:pt x="3720200" y="12001"/>
                  </a:cubicBezTo>
                  <a:cubicBezTo>
                    <a:pt x="3727884" y="19686"/>
                    <a:pt x="3732201" y="30108"/>
                    <a:pt x="3732201" y="40975"/>
                  </a:cubicBezTo>
                  <a:lnTo>
                    <a:pt x="3732201" y="1644420"/>
                  </a:lnTo>
                  <a:cubicBezTo>
                    <a:pt x="3732201" y="1655287"/>
                    <a:pt x="3727884" y="1665709"/>
                    <a:pt x="3720200" y="1673394"/>
                  </a:cubicBezTo>
                  <a:cubicBezTo>
                    <a:pt x="3712515" y="1681078"/>
                    <a:pt x="3702093" y="1685395"/>
                    <a:pt x="3691226" y="1685395"/>
                  </a:cubicBezTo>
                  <a:lnTo>
                    <a:pt x="40975" y="1685395"/>
                  </a:lnTo>
                  <a:cubicBezTo>
                    <a:pt x="30108" y="1685395"/>
                    <a:pt x="19686" y="1681078"/>
                    <a:pt x="12001" y="1673394"/>
                  </a:cubicBezTo>
                  <a:cubicBezTo>
                    <a:pt x="4317" y="1665709"/>
                    <a:pt x="0" y="1655287"/>
                    <a:pt x="0" y="1644420"/>
                  </a:cubicBezTo>
                  <a:lnTo>
                    <a:pt x="0" y="40975"/>
                  </a:lnTo>
                  <a:cubicBezTo>
                    <a:pt x="0" y="30108"/>
                    <a:pt x="4317" y="19686"/>
                    <a:pt x="12001" y="12001"/>
                  </a:cubicBezTo>
                  <a:cubicBezTo>
                    <a:pt x="19686" y="4317"/>
                    <a:pt x="30108" y="0"/>
                    <a:pt x="40975" y="0"/>
                  </a:cubicBezTo>
                  <a:close/>
                </a:path>
              </a:pathLst>
            </a:custGeom>
            <a:solidFill>
              <a:srgbClr val="FFE9E8">
                <a:alpha val="89804"/>
              </a:srgbClr>
            </a:solidFill>
            <a:ln w="38100" cap="rnd">
              <a:solidFill>
                <a:srgbClr val="FF807A">
                  <a:alpha val="89804"/>
                </a:srgbClr>
              </a:solidFill>
              <a:prstDash val="dash"/>
              <a:round/>
            </a:ln>
          </p:spPr>
        </p:sp>
        <p:sp>
          <p:nvSpPr>
            <p:cNvPr id="12" name="TextBox 12"/>
            <p:cNvSpPr txBox="1"/>
            <p:nvPr/>
          </p:nvSpPr>
          <p:spPr>
            <a:xfrm>
              <a:off x="0" y="-38100"/>
              <a:ext cx="3732201" cy="17234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3" name="Freeform 13"/>
          <p:cNvSpPr/>
          <p:nvPr/>
        </p:nvSpPr>
        <p:spPr>
          <a:xfrm>
            <a:off x="6086163" y="1104666"/>
            <a:ext cx="6115674" cy="1645672"/>
          </a:xfrm>
          <a:custGeom>
            <a:avLst/>
            <a:gdLst/>
            <a:ahLst/>
            <a:cxnLst/>
            <a:rect l="l" t="t" r="r" b="b"/>
            <a:pathLst>
              <a:path w="6115674" h="1645672">
                <a:moveTo>
                  <a:pt x="0" y="0"/>
                </a:moveTo>
                <a:lnTo>
                  <a:pt x="6115674" y="0"/>
                </a:lnTo>
                <a:lnTo>
                  <a:pt x="6115674" y="1645673"/>
                </a:lnTo>
                <a:lnTo>
                  <a:pt x="0" y="164567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2590801" y="3201568"/>
            <a:ext cx="10309956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Hình 1: </a:t>
            </a:r>
            <a:r>
              <a:rPr 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Tình bạn khác giới ở tuổi học trò</a:t>
            </a:r>
            <a:endParaRPr lang="en-GB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16093995" y="697699"/>
            <a:ext cx="1385313" cy="1013587"/>
          </a:xfrm>
          <a:custGeom>
            <a:avLst/>
            <a:gdLst/>
            <a:ahLst/>
            <a:cxnLst/>
            <a:rect l="l" t="t" r="r" b="b"/>
            <a:pathLst>
              <a:path w="1385313" h="1013587">
                <a:moveTo>
                  <a:pt x="0" y="0"/>
                </a:moveTo>
                <a:lnTo>
                  <a:pt x="1385312" y="0"/>
                </a:lnTo>
                <a:lnTo>
                  <a:pt x="1385312" y="1013587"/>
                </a:lnTo>
                <a:lnTo>
                  <a:pt x="0" y="101358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354279" y="2009863"/>
            <a:ext cx="1348841" cy="986902"/>
          </a:xfrm>
          <a:custGeom>
            <a:avLst/>
            <a:gdLst/>
            <a:ahLst/>
            <a:cxnLst/>
            <a:rect l="l" t="t" r="r" b="b"/>
            <a:pathLst>
              <a:path w="1348841" h="986902">
                <a:moveTo>
                  <a:pt x="0" y="0"/>
                </a:moveTo>
                <a:lnTo>
                  <a:pt x="1348842" y="0"/>
                </a:lnTo>
                <a:lnTo>
                  <a:pt x="1348842" y="986903"/>
                </a:lnTo>
                <a:lnTo>
                  <a:pt x="0" y="986903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8" name="Rectangle 17"/>
          <p:cNvSpPr/>
          <p:nvPr/>
        </p:nvSpPr>
        <p:spPr>
          <a:xfrm>
            <a:off x="2445265" y="4151558"/>
            <a:ext cx="5897768" cy="8127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sz="4000" b="1">
                <a:solidFill>
                  <a:srgbClr val="0D0D0D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Hình 2: </a:t>
            </a:r>
            <a:r>
              <a:rPr lang="en-US" sz="4000">
                <a:solidFill>
                  <a:srgbClr val="0D0D0D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Bạo lực học đường</a:t>
            </a:r>
            <a:endParaRPr lang="en-GB" sz="400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411694" y="5139482"/>
            <a:ext cx="13378543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sz="4000" b="1">
                <a:solidFill>
                  <a:srgbClr val="0D0D0D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Hình 3: </a:t>
            </a:r>
            <a:r>
              <a:rPr lang="en-US" sz="4000">
                <a:solidFill>
                  <a:srgbClr val="0D0D0D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Bạo lực ngôn từ trên</a:t>
            </a:r>
            <a:r>
              <a:rPr lang="en-US" sz="4000" b="1">
                <a:solidFill>
                  <a:srgbClr val="0D0D0D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US" sz="4000">
                <a:solidFill>
                  <a:srgbClr val="0D0D0D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MXH (bị tổn thương vì bình luận tiêu cực trên MXH)</a:t>
            </a:r>
            <a:endParaRPr lang="en-GB" sz="400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377840" y="7078366"/>
            <a:ext cx="87398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>
                <a:solidFill>
                  <a:srgbClr val="0D0D0D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Hình 4: </a:t>
            </a:r>
            <a:r>
              <a:rPr lang="en-US" sz="4000">
                <a:solidFill>
                  <a:srgbClr val="0D0D0D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Xung đột giữa cha mẹ và con cái</a:t>
            </a:r>
            <a:endParaRPr lang="en-GB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40640" b="-37137"/>
            </a:stretch>
          </a:blipFill>
        </p:spPr>
      </p:sp>
      <p:sp>
        <p:nvSpPr>
          <p:cNvPr id="3" name="Freeform 3"/>
          <p:cNvSpPr/>
          <p:nvPr/>
        </p:nvSpPr>
        <p:spPr>
          <a:xfrm rot="306718">
            <a:off x="1600201" y="2570603"/>
            <a:ext cx="15296198" cy="3431293"/>
          </a:xfrm>
          <a:custGeom>
            <a:avLst/>
            <a:gdLst/>
            <a:ahLst/>
            <a:cxnLst/>
            <a:rect l="l" t="t" r="r" b="b"/>
            <a:pathLst>
              <a:path w="12751425" h="3431293">
                <a:moveTo>
                  <a:pt x="0" y="0"/>
                </a:moveTo>
                <a:lnTo>
                  <a:pt x="12751426" y="0"/>
                </a:lnTo>
                <a:lnTo>
                  <a:pt x="12751426" y="3431293"/>
                </a:lnTo>
                <a:lnTo>
                  <a:pt x="0" y="343129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5076751" y="789955"/>
            <a:ext cx="1819648" cy="1331376"/>
          </a:xfrm>
          <a:custGeom>
            <a:avLst/>
            <a:gdLst/>
            <a:ahLst/>
            <a:cxnLst/>
            <a:rect l="l" t="t" r="r" b="b"/>
            <a:pathLst>
              <a:path w="1819648" h="1331376">
                <a:moveTo>
                  <a:pt x="0" y="0"/>
                </a:moveTo>
                <a:lnTo>
                  <a:pt x="1819648" y="0"/>
                </a:lnTo>
                <a:lnTo>
                  <a:pt x="1819648" y="1331376"/>
                </a:lnTo>
                <a:lnTo>
                  <a:pt x="0" y="133137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600736" y="2121331"/>
            <a:ext cx="1835819" cy="1343208"/>
          </a:xfrm>
          <a:custGeom>
            <a:avLst/>
            <a:gdLst/>
            <a:ahLst/>
            <a:cxnLst/>
            <a:rect l="l" t="t" r="r" b="b"/>
            <a:pathLst>
              <a:path w="1835819" h="1343208">
                <a:moveTo>
                  <a:pt x="0" y="0"/>
                </a:moveTo>
                <a:lnTo>
                  <a:pt x="1835819" y="0"/>
                </a:lnTo>
                <a:lnTo>
                  <a:pt x="1835819" y="1343208"/>
                </a:lnTo>
                <a:lnTo>
                  <a:pt x="0" y="134320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flipH="1">
            <a:off x="-208897" y="6818756"/>
            <a:ext cx="3028857" cy="3605782"/>
          </a:xfrm>
          <a:custGeom>
            <a:avLst/>
            <a:gdLst/>
            <a:ahLst/>
            <a:cxnLst/>
            <a:rect l="l" t="t" r="r" b="b"/>
            <a:pathLst>
              <a:path w="3028857" h="3605782">
                <a:moveTo>
                  <a:pt x="3028856" y="0"/>
                </a:moveTo>
                <a:lnTo>
                  <a:pt x="0" y="0"/>
                </a:lnTo>
                <a:lnTo>
                  <a:pt x="0" y="3605782"/>
                </a:lnTo>
                <a:lnTo>
                  <a:pt x="3028856" y="3605782"/>
                </a:lnTo>
                <a:lnTo>
                  <a:pt x="3028856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5381971" y="6818756"/>
            <a:ext cx="3028857" cy="3605782"/>
          </a:xfrm>
          <a:custGeom>
            <a:avLst/>
            <a:gdLst/>
            <a:ahLst/>
            <a:cxnLst/>
            <a:rect l="l" t="t" r="r" b="b"/>
            <a:pathLst>
              <a:path w="3028857" h="3605782">
                <a:moveTo>
                  <a:pt x="0" y="0"/>
                </a:moveTo>
                <a:lnTo>
                  <a:pt x="3028857" y="0"/>
                </a:lnTo>
                <a:lnTo>
                  <a:pt x="3028857" y="3605782"/>
                </a:lnTo>
                <a:lnTo>
                  <a:pt x="0" y="360578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5255267" y="8305818"/>
            <a:ext cx="2002200" cy="2383572"/>
          </a:xfrm>
          <a:custGeom>
            <a:avLst/>
            <a:gdLst/>
            <a:ahLst/>
            <a:cxnLst/>
            <a:rect l="l" t="t" r="r" b="b"/>
            <a:pathLst>
              <a:path w="2002200" h="2383572">
                <a:moveTo>
                  <a:pt x="0" y="0"/>
                </a:moveTo>
                <a:lnTo>
                  <a:pt x="2002200" y="0"/>
                </a:lnTo>
                <a:lnTo>
                  <a:pt x="2002200" y="2383572"/>
                </a:lnTo>
                <a:lnTo>
                  <a:pt x="0" y="238357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flipH="1">
            <a:off x="11026592" y="8305818"/>
            <a:ext cx="2002200" cy="2383572"/>
          </a:xfrm>
          <a:custGeom>
            <a:avLst/>
            <a:gdLst/>
            <a:ahLst/>
            <a:cxnLst/>
            <a:rect l="l" t="t" r="r" b="b"/>
            <a:pathLst>
              <a:path w="2002200" h="2383572">
                <a:moveTo>
                  <a:pt x="2002200" y="0"/>
                </a:moveTo>
                <a:lnTo>
                  <a:pt x="0" y="0"/>
                </a:lnTo>
                <a:lnTo>
                  <a:pt x="0" y="2383572"/>
                </a:lnTo>
                <a:lnTo>
                  <a:pt x="2002200" y="2383572"/>
                </a:lnTo>
                <a:lnTo>
                  <a:pt x="200220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flipH="1">
            <a:off x="2436555" y="7399437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2818712" y="0"/>
                </a:moveTo>
                <a:lnTo>
                  <a:pt x="0" y="0"/>
                </a:lnTo>
                <a:lnTo>
                  <a:pt x="0" y="3717726"/>
                </a:lnTo>
                <a:lnTo>
                  <a:pt x="2818712" y="3717726"/>
                </a:lnTo>
                <a:lnTo>
                  <a:pt x="2818712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3028792" y="7399437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0" y="0"/>
                </a:moveTo>
                <a:lnTo>
                  <a:pt x="2818712" y="0"/>
                </a:lnTo>
                <a:lnTo>
                  <a:pt x="2818712" y="3717726"/>
                </a:lnTo>
                <a:lnTo>
                  <a:pt x="0" y="371772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7734644" y="7805503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0" y="0"/>
                </a:moveTo>
                <a:lnTo>
                  <a:pt x="2818712" y="0"/>
                </a:lnTo>
                <a:lnTo>
                  <a:pt x="2818712" y="3717726"/>
                </a:lnTo>
                <a:lnTo>
                  <a:pt x="0" y="371772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5" name="Rectangle 14"/>
          <p:cNvSpPr/>
          <p:nvPr/>
        </p:nvSpPr>
        <p:spPr>
          <a:xfrm>
            <a:off x="1600201" y="3211498"/>
            <a:ext cx="10045763" cy="1938992"/>
          </a:xfrm>
          <a:prstGeom prst="rect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</a:bodyPr>
          <a:lstStyle/>
          <a:p>
            <a:pPr algn="ctr"/>
            <a:r>
              <a:rPr lang="vi-VN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</a:t>
            </a:r>
            <a:r>
              <a:rPr lang="vi-VN" sz="6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 algn="ctr"/>
            <a:r>
              <a:rPr lang="vi-VN" sz="6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HÌNH THÀNH KIẾN THỨC</a:t>
            </a:r>
            <a:endParaRPr lang="en-GB" sz="600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6907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40640" b="-37137"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-208897" y="6818756"/>
            <a:ext cx="3028857" cy="3605782"/>
          </a:xfrm>
          <a:custGeom>
            <a:avLst/>
            <a:gdLst/>
            <a:ahLst/>
            <a:cxnLst/>
            <a:rect l="l" t="t" r="r" b="b"/>
            <a:pathLst>
              <a:path w="3028857" h="3605782">
                <a:moveTo>
                  <a:pt x="3028856" y="0"/>
                </a:moveTo>
                <a:lnTo>
                  <a:pt x="0" y="0"/>
                </a:lnTo>
                <a:lnTo>
                  <a:pt x="0" y="3605782"/>
                </a:lnTo>
                <a:lnTo>
                  <a:pt x="3028856" y="3605782"/>
                </a:lnTo>
                <a:lnTo>
                  <a:pt x="3028856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381971" y="6818756"/>
            <a:ext cx="3028857" cy="3605782"/>
          </a:xfrm>
          <a:custGeom>
            <a:avLst/>
            <a:gdLst/>
            <a:ahLst/>
            <a:cxnLst/>
            <a:rect l="l" t="t" r="r" b="b"/>
            <a:pathLst>
              <a:path w="3028857" h="3605782">
                <a:moveTo>
                  <a:pt x="0" y="0"/>
                </a:moveTo>
                <a:lnTo>
                  <a:pt x="3028857" y="0"/>
                </a:lnTo>
                <a:lnTo>
                  <a:pt x="3028857" y="3605782"/>
                </a:lnTo>
                <a:lnTo>
                  <a:pt x="0" y="360578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5255267" y="8305818"/>
            <a:ext cx="2002200" cy="2383572"/>
          </a:xfrm>
          <a:custGeom>
            <a:avLst/>
            <a:gdLst/>
            <a:ahLst/>
            <a:cxnLst/>
            <a:rect l="l" t="t" r="r" b="b"/>
            <a:pathLst>
              <a:path w="2002200" h="2383572">
                <a:moveTo>
                  <a:pt x="0" y="0"/>
                </a:moveTo>
                <a:lnTo>
                  <a:pt x="2002200" y="0"/>
                </a:lnTo>
                <a:lnTo>
                  <a:pt x="2002200" y="2383572"/>
                </a:lnTo>
                <a:lnTo>
                  <a:pt x="0" y="238357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flipH="1">
            <a:off x="11026592" y="8305818"/>
            <a:ext cx="2002200" cy="2383572"/>
          </a:xfrm>
          <a:custGeom>
            <a:avLst/>
            <a:gdLst/>
            <a:ahLst/>
            <a:cxnLst/>
            <a:rect l="l" t="t" r="r" b="b"/>
            <a:pathLst>
              <a:path w="2002200" h="2383572">
                <a:moveTo>
                  <a:pt x="2002200" y="0"/>
                </a:moveTo>
                <a:lnTo>
                  <a:pt x="0" y="0"/>
                </a:lnTo>
                <a:lnTo>
                  <a:pt x="0" y="2383572"/>
                </a:lnTo>
                <a:lnTo>
                  <a:pt x="2002200" y="2383572"/>
                </a:lnTo>
                <a:lnTo>
                  <a:pt x="200220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flipH="1">
            <a:off x="2436555" y="7399437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2818712" y="0"/>
                </a:moveTo>
                <a:lnTo>
                  <a:pt x="0" y="0"/>
                </a:lnTo>
                <a:lnTo>
                  <a:pt x="0" y="3717726"/>
                </a:lnTo>
                <a:lnTo>
                  <a:pt x="2818712" y="3717726"/>
                </a:lnTo>
                <a:lnTo>
                  <a:pt x="281871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3028792" y="7399437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0" y="0"/>
                </a:moveTo>
                <a:lnTo>
                  <a:pt x="2818712" y="0"/>
                </a:lnTo>
                <a:lnTo>
                  <a:pt x="2818712" y="3717726"/>
                </a:lnTo>
                <a:lnTo>
                  <a:pt x="0" y="371772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7734644" y="7805503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0" y="0"/>
                </a:moveTo>
                <a:lnTo>
                  <a:pt x="2818712" y="0"/>
                </a:lnTo>
                <a:lnTo>
                  <a:pt x="2818712" y="3717726"/>
                </a:lnTo>
                <a:lnTo>
                  <a:pt x="0" y="371772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10" name="Group 10"/>
          <p:cNvGrpSpPr/>
          <p:nvPr/>
        </p:nvGrpSpPr>
        <p:grpSpPr>
          <a:xfrm>
            <a:off x="2058650" y="1927503"/>
            <a:ext cx="14170700" cy="6399233"/>
            <a:chOff x="0" y="0"/>
            <a:chExt cx="3732201" cy="168539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732201" cy="1685395"/>
            </a:xfrm>
            <a:custGeom>
              <a:avLst/>
              <a:gdLst/>
              <a:ahLst/>
              <a:cxnLst/>
              <a:rect l="l" t="t" r="r" b="b"/>
              <a:pathLst>
                <a:path w="3732201" h="1685395">
                  <a:moveTo>
                    <a:pt x="40975" y="0"/>
                  </a:moveTo>
                  <a:lnTo>
                    <a:pt x="3691226" y="0"/>
                  </a:lnTo>
                  <a:cubicBezTo>
                    <a:pt x="3702093" y="0"/>
                    <a:pt x="3712515" y="4317"/>
                    <a:pt x="3720200" y="12001"/>
                  </a:cubicBezTo>
                  <a:cubicBezTo>
                    <a:pt x="3727884" y="19686"/>
                    <a:pt x="3732201" y="30108"/>
                    <a:pt x="3732201" y="40975"/>
                  </a:cubicBezTo>
                  <a:lnTo>
                    <a:pt x="3732201" y="1644420"/>
                  </a:lnTo>
                  <a:cubicBezTo>
                    <a:pt x="3732201" y="1655287"/>
                    <a:pt x="3727884" y="1665709"/>
                    <a:pt x="3720200" y="1673394"/>
                  </a:cubicBezTo>
                  <a:cubicBezTo>
                    <a:pt x="3712515" y="1681078"/>
                    <a:pt x="3702093" y="1685395"/>
                    <a:pt x="3691226" y="1685395"/>
                  </a:cubicBezTo>
                  <a:lnTo>
                    <a:pt x="40975" y="1685395"/>
                  </a:lnTo>
                  <a:cubicBezTo>
                    <a:pt x="30108" y="1685395"/>
                    <a:pt x="19686" y="1681078"/>
                    <a:pt x="12001" y="1673394"/>
                  </a:cubicBezTo>
                  <a:cubicBezTo>
                    <a:pt x="4317" y="1665709"/>
                    <a:pt x="0" y="1655287"/>
                    <a:pt x="0" y="1644420"/>
                  </a:cubicBezTo>
                  <a:lnTo>
                    <a:pt x="0" y="40975"/>
                  </a:lnTo>
                  <a:cubicBezTo>
                    <a:pt x="0" y="30108"/>
                    <a:pt x="4317" y="19686"/>
                    <a:pt x="12001" y="12001"/>
                  </a:cubicBezTo>
                  <a:cubicBezTo>
                    <a:pt x="19686" y="4317"/>
                    <a:pt x="30108" y="0"/>
                    <a:pt x="40975" y="0"/>
                  </a:cubicBezTo>
                  <a:close/>
                </a:path>
              </a:pathLst>
            </a:custGeom>
            <a:solidFill>
              <a:srgbClr val="FFE9E8">
                <a:alpha val="89804"/>
              </a:srgbClr>
            </a:solidFill>
            <a:ln w="38100" cap="rnd">
              <a:solidFill>
                <a:srgbClr val="FF807A">
                  <a:alpha val="89804"/>
                </a:srgbClr>
              </a:solidFill>
              <a:prstDash val="dash"/>
              <a:round/>
            </a:ln>
          </p:spPr>
        </p:sp>
        <p:sp>
          <p:nvSpPr>
            <p:cNvPr id="12" name="TextBox 12"/>
            <p:cNvSpPr txBox="1"/>
            <p:nvPr/>
          </p:nvSpPr>
          <p:spPr>
            <a:xfrm>
              <a:off x="0" y="-38100"/>
              <a:ext cx="3732201" cy="17234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7286496" y="3131384"/>
            <a:ext cx="5940435" cy="830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r>
              <a:rPr lang="vi-VN" sz="5400" b="1">
                <a:latin typeface="Times New Roman" panose="02020603050405020304" pitchFamily="18" charset="0"/>
                <a:cs typeface="Times New Roman" panose="02020603050405020304" pitchFamily="18" charset="0"/>
              </a:rPr>
              <a:t>1. Khái niệm</a:t>
            </a:r>
            <a:endParaRPr lang="en-GB" sz="540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4507370" y="4789910"/>
            <a:ext cx="9778541" cy="2031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vi-VN" sz="4400">
                <a:latin typeface="Times New Roman" panose="02020603050405020304" pitchFamily="18" charset="0"/>
                <a:cs typeface="Times New Roman" panose="02020603050405020304" pitchFamily="18" charset="0"/>
              </a:rPr>
              <a:t>Sự việc có tính thời sự là những sự việc đã và đang diễn ra trong thực tiễn, thu hút sự quan tâm của nhiều người.</a:t>
            </a:r>
            <a:endParaRPr lang="en-GB" sz="4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3761770" y="1104666"/>
            <a:ext cx="11021030" cy="1645672"/>
          </a:xfrm>
          <a:custGeom>
            <a:avLst/>
            <a:gdLst/>
            <a:ahLst/>
            <a:cxnLst/>
            <a:rect l="l" t="t" r="r" b="b"/>
            <a:pathLst>
              <a:path w="6115674" h="1645672">
                <a:moveTo>
                  <a:pt x="0" y="0"/>
                </a:moveTo>
                <a:lnTo>
                  <a:pt x="6115674" y="0"/>
                </a:lnTo>
                <a:lnTo>
                  <a:pt x="6115674" y="1645673"/>
                </a:lnTo>
                <a:lnTo>
                  <a:pt x="0" y="164567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6" name="TextBox 16"/>
          <p:cNvSpPr txBox="1"/>
          <p:nvPr/>
        </p:nvSpPr>
        <p:spPr>
          <a:xfrm>
            <a:off x="6187954" y="1409115"/>
            <a:ext cx="6466165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vi-VN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I. ĐỊNH HƯỚNG </a:t>
            </a:r>
            <a:endParaRPr lang="en-GB" sz="6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Freeform 17"/>
          <p:cNvSpPr/>
          <p:nvPr/>
        </p:nvSpPr>
        <p:spPr>
          <a:xfrm>
            <a:off x="16093995" y="697699"/>
            <a:ext cx="1385313" cy="1013587"/>
          </a:xfrm>
          <a:custGeom>
            <a:avLst/>
            <a:gdLst/>
            <a:ahLst/>
            <a:cxnLst/>
            <a:rect l="l" t="t" r="r" b="b"/>
            <a:pathLst>
              <a:path w="1385313" h="1013587">
                <a:moveTo>
                  <a:pt x="0" y="0"/>
                </a:moveTo>
                <a:lnTo>
                  <a:pt x="1385312" y="0"/>
                </a:lnTo>
                <a:lnTo>
                  <a:pt x="1385312" y="1013587"/>
                </a:lnTo>
                <a:lnTo>
                  <a:pt x="0" y="101358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354279" y="2009863"/>
            <a:ext cx="1348841" cy="986902"/>
          </a:xfrm>
          <a:custGeom>
            <a:avLst/>
            <a:gdLst/>
            <a:ahLst/>
            <a:cxnLst/>
            <a:rect l="l" t="t" r="r" b="b"/>
            <a:pathLst>
              <a:path w="1348841" h="986902">
                <a:moveTo>
                  <a:pt x="0" y="0"/>
                </a:moveTo>
                <a:lnTo>
                  <a:pt x="1348842" y="0"/>
                </a:lnTo>
                <a:lnTo>
                  <a:pt x="1348842" y="986903"/>
                </a:lnTo>
                <a:lnTo>
                  <a:pt x="0" y="986903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40640" b="-37137"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-208897" y="6818756"/>
            <a:ext cx="3028857" cy="3605782"/>
          </a:xfrm>
          <a:custGeom>
            <a:avLst/>
            <a:gdLst/>
            <a:ahLst/>
            <a:cxnLst/>
            <a:rect l="l" t="t" r="r" b="b"/>
            <a:pathLst>
              <a:path w="3028857" h="3605782">
                <a:moveTo>
                  <a:pt x="3028856" y="0"/>
                </a:moveTo>
                <a:lnTo>
                  <a:pt x="0" y="0"/>
                </a:lnTo>
                <a:lnTo>
                  <a:pt x="0" y="3605782"/>
                </a:lnTo>
                <a:lnTo>
                  <a:pt x="3028856" y="3605782"/>
                </a:lnTo>
                <a:lnTo>
                  <a:pt x="3028856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381971" y="6818756"/>
            <a:ext cx="3028857" cy="3605782"/>
          </a:xfrm>
          <a:custGeom>
            <a:avLst/>
            <a:gdLst/>
            <a:ahLst/>
            <a:cxnLst/>
            <a:rect l="l" t="t" r="r" b="b"/>
            <a:pathLst>
              <a:path w="3028857" h="3605782">
                <a:moveTo>
                  <a:pt x="0" y="0"/>
                </a:moveTo>
                <a:lnTo>
                  <a:pt x="3028857" y="0"/>
                </a:lnTo>
                <a:lnTo>
                  <a:pt x="3028857" y="3605782"/>
                </a:lnTo>
                <a:lnTo>
                  <a:pt x="0" y="360578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5255267" y="8305818"/>
            <a:ext cx="2002200" cy="2383572"/>
          </a:xfrm>
          <a:custGeom>
            <a:avLst/>
            <a:gdLst/>
            <a:ahLst/>
            <a:cxnLst/>
            <a:rect l="l" t="t" r="r" b="b"/>
            <a:pathLst>
              <a:path w="2002200" h="2383572">
                <a:moveTo>
                  <a:pt x="0" y="0"/>
                </a:moveTo>
                <a:lnTo>
                  <a:pt x="2002200" y="0"/>
                </a:lnTo>
                <a:lnTo>
                  <a:pt x="2002200" y="2383572"/>
                </a:lnTo>
                <a:lnTo>
                  <a:pt x="0" y="238357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flipH="1">
            <a:off x="11026592" y="8305818"/>
            <a:ext cx="2002200" cy="2383572"/>
          </a:xfrm>
          <a:custGeom>
            <a:avLst/>
            <a:gdLst/>
            <a:ahLst/>
            <a:cxnLst/>
            <a:rect l="l" t="t" r="r" b="b"/>
            <a:pathLst>
              <a:path w="2002200" h="2383572">
                <a:moveTo>
                  <a:pt x="2002200" y="0"/>
                </a:moveTo>
                <a:lnTo>
                  <a:pt x="0" y="0"/>
                </a:lnTo>
                <a:lnTo>
                  <a:pt x="0" y="2383572"/>
                </a:lnTo>
                <a:lnTo>
                  <a:pt x="2002200" y="2383572"/>
                </a:lnTo>
                <a:lnTo>
                  <a:pt x="200220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flipH="1">
            <a:off x="2436555" y="7399437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2818712" y="0"/>
                </a:moveTo>
                <a:lnTo>
                  <a:pt x="0" y="0"/>
                </a:lnTo>
                <a:lnTo>
                  <a:pt x="0" y="3717726"/>
                </a:lnTo>
                <a:lnTo>
                  <a:pt x="2818712" y="3717726"/>
                </a:lnTo>
                <a:lnTo>
                  <a:pt x="281871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3028792" y="7399437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0" y="0"/>
                </a:moveTo>
                <a:lnTo>
                  <a:pt x="2818712" y="0"/>
                </a:lnTo>
                <a:lnTo>
                  <a:pt x="2818712" y="3717726"/>
                </a:lnTo>
                <a:lnTo>
                  <a:pt x="0" y="371772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7734644" y="7805503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0" y="0"/>
                </a:moveTo>
                <a:lnTo>
                  <a:pt x="2818712" y="0"/>
                </a:lnTo>
                <a:lnTo>
                  <a:pt x="2818712" y="3717726"/>
                </a:lnTo>
                <a:lnTo>
                  <a:pt x="0" y="371772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5076751" y="789955"/>
            <a:ext cx="1819648" cy="1331376"/>
          </a:xfrm>
          <a:custGeom>
            <a:avLst/>
            <a:gdLst/>
            <a:ahLst/>
            <a:cxnLst/>
            <a:rect l="l" t="t" r="r" b="b"/>
            <a:pathLst>
              <a:path w="1819648" h="1331376">
                <a:moveTo>
                  <a:pt x="0" y="0"/>
                </a:moveTo>
                <a:lnTo>
                  <a:pt x="1819648" y="0"/>
                </a:lnTo>
                <a:lnTo>
                  <a:pt x="1819648" y="1331376"/>
                </a:lnTo>
                <a:lnTo>
                  <a:pt x="0" y="133137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600736" y="2121331"/>
            <a:ext cx="1835819" cy="1343208"/>
          </a:xfrm>
          <a:custGeom>
            <a:avLst/>
            <a:gdLst/>
            <a:ahLst/>
            <a:cxnLst/>
            <a:rect l="l" t="t" r="r" b="b"/>
            <a:pathLst>
              <a:path w="1835819" h="1343208">
                <a:moveTo>
                  <a:pt x="0" y="0"/>
                </a:moveTo>
                <a:lnTo>
                  <a:pt x="1835819" y="0"/>
                </a:lnTo>
                <a:lnTo>
                  <a:pt x="1835819" y="1343208"/>
                </a:lnTo>
                <a:lnTo>
                  <a:pt x="0" y="1343208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5" name="Rectangle 14"/>
          <p:cNvSpPr/>
          <p:nvPr/>
        </p:nvSpPr>
        <p:spPr>
          <a:xfrm>
            <a:off x="3870895" y="2310534"/>
            <a:ext cx="10378505" cy="3975966"/>
          </a:xfrm>
          <a:prstGeom prst="rect">
            <a:avLst/>
          </a:prstGeom>
        </p:spPr>
        <p:txBody>
          <a:bodyPr wrap="square">
            <a:prstTxWarp prst="textStop">
              <a:avLst/>
            </a:prstTxWarp>
            <a:spAutoFit/>
          </a:bodyPr>
          <a:lstStyle/>
          <a:p>
            <a:pPr algn="ctr"/>
            <a:r>
              <a:rPr lang="vi-VN" sz="7200" b="1">
                <a:latin typeface="Times New Roman" panose="02020603050405020304" pitchFamily="18" charset="0"/>
                <a:ea typeface="Times New Roman" panose="02020603050405020304" pitchFamily="18" charset="0"/>
              </a:rPr>
              <a:t>2. Trình bày ý kiến của một vấn đề có tính thời sự, </a:t>
            </a:r>
            <a:r>
              <a:rPr lang="vi-VN" sz="7200" b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cần </a:t>
            </a:r>
            <a:r>
              <a:rPr lang="vi-VN" sz="7200" b="1">
                <a:latin typeface="Times New Roman" panose="02020603050405020304" pitchFamily="18" charset="0"/>
                <a:ea typeface="Times New Roman" panose="02020603050405020304" pitchFamily="18" charset="0"/>
              </a:rPr>
              <a:t>lưu ý</a:t>
            </a:r>
            <a:endParaRPr lang="en-GB" sz="7200"/>
          </a:p>
        </p:txBody>
      </p:sp>
    </p:spTree>
    <p:extLst>
      <p:ext uri="{BB962C8B-B14F-4D97-AF65-F5344CB8AC3E}">
        <p14:creationId xmlns:p14="http://schemas.microsoft.com/office/powerpoint/2010/main" val="2424121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40640" b="-37137"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-208897" y="6818756"/>
            <a:ext cx="3028857" cy="3605782"/>
          </a:xfrm>
          <a:custGeom>
            <a:avLst/>
            <a:gdLst/>
            <a:ahLst/>
            <a:cxnLst/>
            <a:rect l="l" t="t" r="r" b="b"/>
            <a:pathLst>
              <a:path w="3028857" h="3605782">
                <a:moveTo>
                  <a:pt x="3028856" y="0"/>
                </a:moveTo>
                <a:lnTo>
                  <a:pt x="0" y="0"/>
                </a:lnTo>
                <a:lnTo>
                  <a:pt x="0" y="3605782"/>
                </a:lnTo>
                <a:lnTo>
                  <a:pt x="3028856" y="3605782"/>
                </a:lnTo>
                <a:lnTo>
                  <a:pt x="3028856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381971" y="6818756"/>
            <a:ext cx="3028857" cy="3605782"/>
          </a:xfrm>
          <a:custGeom>
            <a:avLst/>
            <a:gdLst/>
            <a:ahLst/>
            <a:cxnLst/>
            <a:rect l="l" t="t" r="r" b="b"/>
            <a:pathLst>
              <a:path w="3028857" h="3605782">
                <a:moveTo>
                  <a:pt x="0" y="0"/>
                </a:moveTo>
                <a:lnTo>
                  <a:pt x="3028857" y="0"/>
                </a:lnTo>
                <a:lnTo>
                  <a:pt x="3028857" y="3605782"/>
                </a:lnTo>
                <a:lnTo>
                  <a:pt x="0" y="360578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5255267" y="8305818"/>
            <a:ext cx="2002200" cy="2383572"/>
          </a:xfrm>
          <a:custGeom>
            <a:avLst/>
            <a:gdLst/>
            <a:ahLst/>
            <a:cxnLst/>
            <a:rect l="l" t="t" r="r" b="b"/>
            <a:pathLst>
              <a:path w="2002200" h="2383572">
                <a:moveTo>
                  <a:pt x="0" y="0"/>
                </a:moveTo>
                <a:lnTo>
                  <a:pt x="2002200" y="0"/>
                </a:lnTo>
                <a:lnTo>
                  <a:pt x="2002200" y="2383572"/>
                </a:lnTo>
                <a:lnTo>
                  <a:pt x="0" y="238357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flipH="1">
            <a:off x="11026592" y="8305818"/>
            <a:ext cx="2002200" cy="2383572"/>
          </a:xfrm>
          <a:custGeom>
            <a:avLst/>
            <a:gdLst/>
            <a:ahLst/>
            <a:cxnLst/>
            <a:rect l="l" t="t" r="r" b="b"/>
            <a:pathLst>
              <a:path w="2002200" h="2383572">
                <a:moveTo>
                  <a:pt x="2002200" y="0"/>
                </a:moveTo>
                <a:lnTo>
                  <a:pt x="0" y="0"/>
                </a:lnTo>
                <a:lnTo>
                  <a:pt x="0" y="2383572"/>
                </a:lnTo>
                <a:lnTo>
                  <a:pt x="2002200" y="2383572"/>
                </a:lnTo>
                <a:lnTo>
                  <a:pt x="200220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flipH="1">
            <a:off x="2436555" y="7399437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2818712" y="0"/>
                </a:moveTo>
                <a:lnTo>
                  <a:pt x="0" y="0"/>
                </a:lnTo>
                <a:lnTo>
                  <a:pt x="0" y="3717726"/>
                </a:lnTo>
                <a:lnTo>
                  <a:pt x="2818712" y="3717726"/>
                </a:lnTo>
                <a:lnTo>
                  <a:pt x="281871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3028792" y="7399437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0" y="0"/>
                </a:moveTo>
                <a:lnTo>
                  <a:pt x="2818712" y="0"/>
                </a:lnTo>
                <a:lnTo>
                  <a:pt x="2818712" y="3717726"/>
                </a:lnTo>
                <a:lnTo>
                  <a:pt x="0" y="371772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7734644" y="7805503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0" y="0"/>
                </a:moveTo>
                <a:lnTo>
                  <a:pt x="2818712" y="0"/>
                </a:lnTo>
                <a:lnTo>
                  <a:pt x="2818712" y="3717726"/>
                </a:lnTo>
                <a:lnTo>
                  <a:pt x="0" y="371772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10" name="Group 10"/>
          <p:cNvGrpSpPr/>
          <p:nvPr/>
        </p:nvGrpSpPr>
        <p:grpSpPr>
          <a:xfrm>
            <a:off x="2058650" y="1927503"/>
            <a:ext cx="14170700" cy="6399233"/>
            <a:chOff x="0" y="0"/>
            <a:chExt cx="3732201" cy="168539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732201" cy="1685395"/>
            </a:xfrm>
            <a:custGeom>
              <a:avLst/>
              <a:gdLst/>
              <a:ahLst/>
              <a:cxnLst/>
              <a:rect l="l" t="t" r="r" b="b"/>
              <a:pathLst>
                <a:path w="3732201" h="1685395">
                  <a:moveTo>
                    <a:pt x="40975" y="0"/>
                  </a:moveTo>
                  <a:lnTo>
                    <a:pt x="3691226" y="0"/>
                  </a:lnTo>
                  <a:cubicBezTo>
                    <a:pt x="3702093" y="0"/>
                    <a:pt x="3712515" y="4317"/>
                    <a:pt x="3720200" y="12001"/>
                  </a:cubicBezTo>
                  <a:cubicBezTo>
                    <a:pt x="3727884" y="19686"/>
                    <a:pt x="3732201" y="30108"/>
                    <a:pt x="3732201" y="40975"/>
                  </a:cubicBezTo>
                  <a:lnTo>
                    <a:pt x="3732201" y="1644420"/>
                  </a:lnTo>
                  <a:cubicBezTo>
                    <a:pt x="3732201" y="1655287"/>
                    <a:pt x="3727884" y="1665709"/>
                    <a:pt x="3720200" y="1673394"/>
                  </a:cubicBezTo>
                  <a:cubicBezTo>
                    <a:pt x="3712515" y="1681078"/>
                    <a:pt x="3702093" y="1685395"/>
                    <a:pt x="3691226" y="1685395"/>
                  </a:cubicBezTo>
                  <a:lnTo>
                    <a:pt x="40975" y="1685395"/>
                  </a:lnTo>
                  <a:cubicBezTo>
                    <a:pt x="30108" y="1685395"/>
                    <a:pt x="19686" y="1681078"/>
                    <a:pt x="12001" y="1673394"/>
                  </a:cubicBezTo>
                  <a:cubicBezTo>
                    <a:pt x="4317" y="1665709"/>
                    <a:pt x="0" y="1655287"/>
                    <a:pt x="0" y="1644420"/>
                  </a:cubicBezTo>
                  <a:lnTo>
                    <a:pt x="0" y="40975"/>
                  </a:lnTo>
                  <a:cubicBezTo>
                    <a:pt x="0" y="30108"/>
                    <a:pt x="4317" y="19686"/>
                    <a:pt x="12001" y="12001"/>
                  </a:cubicBezTo>
                  <a:cubicBezTo>
                    <a:pt x="19686" y="4317"/>
                    <a:pt x="30108" y="0"/>
                    <a:pt x="40975" y="0"/>
                  </a:cubicBezTo>
                  <a:close/>
                </a:path>
              </a:pathLst>
            </a:custGeom>
            <a:solidFill>
              <a:srgbClr val="FFE9E8">
                <a:alpha val="89804"/>
              </a:srgbClr>
            </a:solidFill>
            <a:ln w="38100" cap="rnd">
              <a:solidFill>
                <a:srgbClr val="FF807A">
                  <a:alpha val="89804"/>
                </a:srgbClr>
              </a:solidFill>
              <a:prstDash val="dash"/>
              <a:round/>
            </a:ln>
          </p:spPr>
        </p:sp>
        <p:sp>
          <p:nvSpPr>
            <p:cNvPr id="12" name="TextBox 12"/>
            <p:cNvSpPr txBox="1"/>
            <p:nvPr/>
          </p:nvSpPr>
          <p:spPr>
            <a:xfrm>
              <a:off x="0" y="-38100"/>
              <a:ext cx="3732201" cy="17234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3029573" y="3130356"/>
            <a:ext cx="12228854" cy="44319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/>
            <a:r>
              <a:rPr lang="vi-VN" sz="3600">
                <a:latin typeface="Times New Roman" panose="02020603050405020304" pitchFamily="18" charset="0"/>
                <a:cs typeface="Times New Roman" panose="02020603050405020304" pitchFamily="18" charset="0"/>
              </a:rPr>
              <a:t>- Lựa chọn sự việc phù hợp với lứa tuổi, có tính thời sự, có ý nghĩa giáo dục.</a:t>
            </a:r>
            <a:endParaRPr lang="en-GB" sz="36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vi-VN" sz="3600">
                <a:latin typeface="Times New Roman" panose="02020603050405020304" pitchFamily="18" charset="0"/>
                <a:cs typeface="Times New Roman" panose="02020603050405020304" pitchFamily="18" charset="0"/>
              </a:rPr>
              <a:t>- Tìm hiểu kĩ sự việc, xác định ý kiến của bản thân về sự việc đó (đồng tình hay phản đối, có thể đồng tình, phản đối một phần).</a:t>
            </a:r>
            <a:endParaRPr lang="en-GB" sz="36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vi-VN" sz="3600">
                <a:latin typeface="Times New Roman" panose="02020603050405020304" pitchFamily="18" charset="0"/>
                <a:cs typeface="Times New Roman" panose="02020603050405020304" pitchFamily="18" charset="0"/>
              </a:rPr>
              <a:t>- Khi trình bày, cần đưa ra được các lí lẽ, kèm theo phân tích những bằng chứng tin cậy thể hiện quan điểm của bản thân.</a:t>
            </a:r>
            <a:endParaRPr lang="en-GB" sz="36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vi-VN" sz="3600">
                <a:latin typeface="Times New Roman" panose="02020603050405020304" pitchFamily="18" charset="0"/>
                <a:cs typeface="Times New Roman" panose="02020603050405020304" pitchFamily="18" charset="0"/>
              </a:rPr>
              <a:t>- Đưa ra hướng giải quyết hợp lí cho vấn đề.</a:t>
            </a:r>
            <a:endParaRPr lang="en-GB" sz="36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vi-VN" sz="3600">
                <a:latin typeface="Times New Roman" panose="02020603050405020304" pitchFamily="18" charset="0"/>
                <a:cs typeface="Times New Roman" panose="02020603050405020304" pitchFamily="18" charset="0"/>
              </a:rPr>
              <a:t>- Nêu được ý nghĩa của việc bàn luận về vấn đề</a:t>
            </a:r>
            <a:r>
              <a:rPr lang="vi-VN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GB" sz="3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3761770" y="1104666"/>
            <a:ext cx="9725630" cy="1645672"/>
          </a:xfrm>
          <a:custGeom>
            <a:avLst/>
            <a:gdLst/>
            <a:ahLst/>
            <a:cxnLst/>
            <a:rect l="l" t="t" r="r" b="b"/>
            <a:pathLst>
              <a:path w="6115674" h="1645672">
                <a:moveTo>
                  <a:pt x="0" y="0"/>
                </a:moveTo>
                <a:lnTo>
                  <a:pt x="6115674" y="0"/>
                </a:lnTo>
                <a:lnTo>
                  <a:pt x="6115674" y="1645673"/>
                </a:lnTo>
                <a:lnTo>
                  <a:pt x="0" y="164567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5739564" y="1380452"/>
            <a:ext cx="5287028" cy="8848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862"/>
              </a:lnSpc>
              <a:spcBef>
                <a:spcPct val="0"/>
              </a:spcBef>
            </a:pPr>
            <a:r>
              <a:rPr lang="en-US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a. Về nội dung</a:t>
            </a:r>
            <a:endParaRPr lang="en-US" sz="5400">
              <a:solidFill>
                <a:srgbClr val="6D3800"/>
              </a:solidFill>
              <a:latin typeface="Times New Roman" panose="02020603050405020304" pitchFamily="18" charset="0"/>
              <a:ea typeface="Londrina Solid"/>
              <a:cs typeface="Times New Roman" panose="02020603050405020304" pitchFamily="18" charset="0"/>
              <a:sym typeface="Londrina Solid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16093995" y="697699"/>
            <a:ext cx="1385313" cy="1013587"/>
          </a:xfrm>
          <a:custGeom>
            <a:avLst/>
            <a:gdLst/>
            <a:ahLst/>
            <a:cxnLst/>
            <a:rect l="l" t="t" r="r" b="b"/>
            <a:pathLst>
              <a:path w="1385313" h="1013587">
                <a:moveTo>
                  <a:pt x="0" y="0"/>
                </a:moveTo>
                <a:lnTo>
                  <a:pt x="1385312" y="0"/>
                </a:lnTo>
                <a:lnTo>
                  <a:pt x="1385312" y="1013587"/>
                </a:lnTo>
                <a:lnTo>
                  <a:pt x="0" y="101358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354279" y="2009863"/>
            <a:ext cx="1348841" cy="986902"/>
          </a:xfrm>
          <a:custGeom>
            <a:avLst/>
            <a:gdLst/>
            <a:ahLst/>
            <a:cxnLst/>
            <a:rect l="l" t="t" r="r" b="b"/>
            <a:pathLst>
              <a:path w="1348841" h="986902">
                <a:moveTo>
                  <a:pt x="0" y="0"/>
                </a:moveTo>
                <a:lnTo>
                  <a:pt x="1348842" y="0"/>
                </a:lnTo>
                <a:lnTo>
                  <a:pt x="1348842" y="986903"/>
                </a:lnTo>
                <a:lnTo>
                  <a:pt x="0" y="986903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40640" b="-37137"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-208897" y="6818756"/>
            <a:ext cx="3028857" cy="3605782"/>
          </a:xfrm>
          <a:custGeom>
            <a:avLst/>
            <a:gdLst/>
            <a:ahLst/>
            <a:cxnLst/>
            <a:rect l="l" t="t" r="r" b="b"/>
            <a:pathLst>
              <a:path w="3028857" h="3605782">
                <a:moveTo>
                  <a:pt x="3028856" y="0"/>
                </a:moveTo>
                <a:lnTo>
                  <a:pt x="0" y="0"/>
                </a:lnTo>
                <a:lnTo>
                  <a:pt x="0" y="3605782"/>
                </a:lnTo>
                <a:lnTo>
                  <a:pt x="3028856" y="3605782"/>
                </a:lnTo>
                <a:lnTo>
                  <a:pt x="3028856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381971" y="6818756"/>
            <a:ext cx="3028857" cy="3605782"/>
          </a:xfrm>
          <a:custGeom>
            <a:avLst/>
            <a:gdLst/>
            <a:ahLst/>
            <a:cxnLst/>
            <a:rect l="l" t="t" r="r" b="b"/>
            <a:pathLst>
              <a:path w="3028857" h="3605782">
                <a:moveTo>
                  <a:pt x="0" y="0"/>
                </a:moveTo>
                <a:lnTo>
                  <a:pt x="3028857" y="0"/>
                </a:lnTo>
                <a:lnTo>
                  <a:pt x="3028857" y="3605782"/>
                </a:lnTo>
                <a:lnTo>
                  <a:pt x="0" y="360578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5255267" y="8305818"/>
            <a:ext cx="2002200" cy="2383572"/>
          </a:xfrm>
          <a:custGeom>
            <a:avLst/>
            <a:gdLst/>
            <a:ahLst/>
            <a:cxnLst/>
            <a:rect l="l" t="t" r="r" b="b"/>
            <a:pathLst>
              <a:path w="2002200" h="2383572">
                <a:moveTo>
                  <a:pt x="0" y="0"/>
                </a:moveTo>
                <a:lnTo>
                  <a:pt x="2002200" y="0"/>
                </a:lnTo>
                <a:lnTo>
                  <a:pt x="2002200" y="2383572"/>
                </a:lnTo>
                <a:lnTo>
                  <a:pt x="0" y="238357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flipH="1">
            <a:off x="11026592" y="8305818"/>
            <a:ext cx="2002200" cy="2383572"/>
          </a:xfrm>
          <a:custGeom>
            <a:avLst/>
            <a:gdLst/>
            <a:ahLst/>
            <a:cxnLst/>
            <a:rect l="l" t="t" r="r" b="b"/>
            <a:pathLst>
              <a:path w="2002200" h="2383572">
                <a:moveTo>
                  <a:pt x="2002200" y="0"/>
                </a:moveTo>
                <a:lnTo>
                  <a:pt x="0" y="0"/>
                </a:lnTo>
                <a:lnTo>
                  <a:pt x="0" y="2383572"/>
                </a:lnTo>
                <a:lnTo>
                  <a:pt x="2002200" y="2383572"/>
                </a:lnTo>
                <a:lnTo>
                  <a:pt x="200220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flipH="1">
            <a:off x="2436555" y="7399437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2818712" y="0"/>
                </a:moveTo>
                <a:lnTo>
                  <a:pt x="0" y="0"/>
                </a:lnTo>
                <a:lnTo>
                  <a:pt x="0" y="3717726"/>
                </a:lnTo>
                <a:lnTo>
                  <a:pt x="2818712" y="3717726"/>
                </a:lnTo>
                <a:lnTo>
                  <a:pt x="281871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3028792" y="7399437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0" y="0"/>
                </a:moveTo>
                <a:lnTo>
                  <a:pt x="2818712" y="0"/>
                </a:lnTo>
                <a:lnTo>
                  <a:pt x="2818712" y="3717726"/>
                </a:lnTo>
                <a:lnTo>
                  <a:pt x="0" y="371772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7734644" y="7805503"/>
            <a:ext cx="2818712" cy="3717725"/>
          </a:xfrm>
          <a:custGeom>
            <a:avLst/>
            <a:gdLst/>
            <a:ahLst/>
            <a:cxnLst/>
            <a:rect l="l" t="t" r="r" b="b"/>
            <a:pathLst>
              <a:path w="2818712" h="3717725">
                <a:moveTo>
                  <a:pt x="0" y="0"/>
                </a:moveTo>
                <a:lnTo>
                  <a:pt x="2818712" y="0"/>
                </a:lnTo>
                <a:lnTo>
                  <a:pt x="2818712" y="3717726"/>
                </a:lnTo>
                <a:lnTo>
                  <a:pt x="0" y="371772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10" name="Group 10"/>
          <p:cNvGrpSpPr/>
          <p:nvPr/>
        </p:nvGrpSpPr>
        <p:grpSpPr>
          <a:xfrm>
            <a:off x="2058650" y="1927503"/>
            <a:ext cx="14170700" cy="6399233"/>
            <a:chOff x="0" y="0"/>
            <a:chExt cx="3732201" cy="168539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732201" cy="1685395"/>
            </a:xfrm>
            <a:custGeom>
              <a:avLst/>
              <a:gdLst/>
              <a:ahLst/>
              <a:cxnLst/>
              <a:rect l="l" t="t" r="r" b="b"/>
              <a:pathLst>
                <a:path w="3732201" h="1685395">
                  <a:moveTo>
                    <a:pt x="40975" y="0"/>
                  </a:moveTo>
                  <a:lnTo>
                    <a:pt x="3691226" y="0"/>
                  </a:lnTo>
                  <a:cubicBezTo>
                    <a:pt x="3702093" y="0"/>
                    <a:pt x="3712515" y="4317"/>
                    <a:pt x="3720200" y="12001"/>
                  </a:cubicBezTo>
                  <a:cubicBezTo>
                    <a:pt x="3727884" y="19686"/>
                    <a:pt x="3732201" y="30108"/>
                    <a:pt x="3732201" y="40975"/>
                  </a:cubicBezTo>
                  <a:lnTo>
                    <a:pt x="3732201" y="1644420"/>
                  </a:lnTo>
                  <a:cubicBezTo>
                    <a:pt x="3732201" y="1655287"/>
                    <a:pt x="3727884" y="1665709"/>
                    <a:pt x="3720200" y="1673394"/>
                  </a:cubicBezTo>
                  <a:cubicBezTo>
                    <a:pt x="3712515" y="1681078"/>
                    <a:pt x="3702093" y="1685395"/>
                    <a:pt x="3691226" y="1685395"/>
                  </a:cubicBezTo>
                  <a:lnTo>
                    <a:pt x="40975" y="1685395"/>
                  </a:lnTo>
                  <a:cubicBezTo>
                    <a:pt x="30108" y="1685395"/>
                    <a:pt x="19686" y="1681078"/>
                    <a:pt x="12001" y="1673394"/>
                  </a:cubicBezTo>
                  <a:cubicBezTo>
                    <a:pt x="4317" y="1665709"/>
                    <a:pt x="0" y="1655287"/>
                    <a:pt x="0" y="1644420"/>
                  </a:cubicBezTo>
                  <a:lnTo>
                    <a:pt x="0" y="40975"/>
                  </a:lnTo>
                  <a:cubicBezTo>
                    <a:pt x="0" y="30108"/>
                    <a:pt x="4317" y="19686"/>
                    <a:pt x="12001" y="12001"/>
                  </a:cubicBezTo>
                  <a:cubicBezTo>
                    <a:pt x="19686" y="4317"/>
                    <a:pt x="30108" y="0"/>
                    <a:pt x="40975" y="0"/>
                  </a:cubicBezTo>
                  <a:close/>
                </a:path>
              </a:pathLst>
            </a:custGeom>
            <a:solidFill>
              <a:srgbClr val="FFE9E8">
                <a:alpha val="89804"/>
              </a:srgbClr>
            </a:solidFill>
            <a:ln w="38100" cap="rnd">
              <a:solidFill>
                <a:srgbClr val="FF807A">
                  <a:alpha val="89804"/>
                </a:srgbClr>
              </a:solidFill>
              <a:prstDash val="dash"/>
              <a:round/>
            </a:ln>
          </p:spPr>
        </p:sp>
        <p:sp>
          <p:nvSpPr>
            <p:cNvPr id="12" name="TextBox 12"/>
            <p:cNvSpPr txBox="1"/>
            <p:nvPr/>
          </p:nvSpPr>
          <p:spPr>
            <a:xfrm>
              <a:off x="0" y="-38100"/>
              <a:ext cx="3732201" cy="17234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2630089" y="3651565"/>
            <a:ext cx="1106458" cy="1106458"/>
            <a:chOff x="0" y="0"/>
            <a:chExt cx="812800" cy="8128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BBA2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2630089" y="5528977"/>
            <a:ext cx="1106458" cy="1106458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BBA2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4092077" y="3810475"/>
            <a:ext cx="11426853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vi-VN" sz="4000">
                <a:latin typeface="Times New Roman" panose="02020603050405020304" pitchFamily="18" charset="0"/>
                <a:cs typeface="Times New Roman" panose="02020603050405020304" pitchFamily="18" charset="0"/>
              </a:rPr>
              <a:t>Nói to, rõ ràng, mạch lạc.</a:t>
            </a:r>
            <a:endParaRPr lang="en-US" sz="3600">
              <a:solidFill>
                <a:srgbClr val="000000"/>
              </a:solidFill>
              <a:latin typeface="Times New Roman" panose="02020603050405020304" pitchFamily="18" charset="0"/>
              <a:ea typeface="Sniglet"/>
              <a:cs typeface="Times New Roman" panose="02020603050405020304" pitchFamily="18" charset="0"/>
              <a:sym typeface="Sniglet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2691102" y="3836542"/>
            <a:ext cx="984433" cy="6588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  <a:spcBef>
                <a:spcPct val="0"/>
              </a:spcBef>
            </a:pPr>
            <a:r>
              <a:rPr lang="en-US" sz="3999" b="1">
                <a:solidFill>
                  <a:srgbClr val="000000"/>
                </a:solidFill>
                <a:latin typeface="Times New Roman" panose="02020603050405020304" pitchFamily="18" charset="0"/>
                <a:ea typeface="Sniglet"/>
                <a:cs typeface="Times New Roman" panose="02020603050405020304" pitchFamily="18" charset="0"/>
                <a:sym typeface="Sniglet"/>
              </a:rPr>
              <a:t>01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2691102" y="5713954"/>
            <a:ext cx="984433" cy="6588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  <a:spcBef>
                <a:spcPct val="0"/>
              </a:spcBef>
            </a:pPr>
            <a:r>
              <a:rPr lang="en-US" sz="3999" b="1">
                <a:solidFill>
                  <a:srgbClr val="000000"/>
                </a:solidFill>
                <a:latin typeface="Times New Roman" panose="02020603050405020304" pitchFamily="18" charset="0"/>
                <a:ea typeface="Sniglet"/>
                <a:cs typeface="Times New Roman" panose="02020603050405020304" pitchFamily="18" charset="0"/>
                <a:sym typeface="Sniglet"/>
              </a:rPr>
              <a:t>02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4083515" y="5253567"/>
            <a:ext cx="11426853" cy="1846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spcBef>
                <a:spcPct val="0"/>
              </a:spcBef>
            </a:pPr>
            <a:r>
              <a:rPr lang="vi-VN" sz="4000">
                <a:latin typeface="Times New Roman" panose="02020603050405020304" pitchFamily="18" charset="0"/>
                <a:cs typeface="Times New Roman" panose="02020603050405020304" pitchFamily="18" charset="0"/>
              </a:rPr>
              <a:t>Sử dụng các yếu tố phi ngôn ngữ (điệu bộ, cử chỉ, nét mặt, ánh mắt,...), các phương tiện hỗ trợ (tranh ảnh, video clip,...) phù hợp.</a:t>
            </a:r>
            <a:endParaRPr lang="en-US" sz="3600">
              <a:solidFill>
                <a:srgbClr val="000000"/>
              </a:solidFill>
              <a:latin typeface="Times New Roman" panose="02020603050405020304" pitchFamily="18" charset="0"/>
              <a:ea typeface="Sniglet"/>
              <a:cs typeface="Times New Roman" panose="02020603050405020304" pitchFamily="18" charset="0"/>
              <a:sym typeface="Sniglet"/>
            </a:endParaRPr>
          </a:p>
        </p:txBody>
      </p:sp>
      <p:sp>
        <p:nvSpPr>
          <p:cNvPr id="23" name="Freeform 23"/>
          <p:cNvSpPr/>
          <p:nvPr/>
        </p:nvSpPr>
        <p:spPr>
          <a:xfrm>
            <a:off x="3048000" y="1104666"/>
            <a:ext cx="12333971" cy="1645672"/>
          </a:xfrm>
          <a:custGeom>
            <a:avLst/>
            <a:gdLst/>
            <a:ahLst/>
            <a:cxnLst/>
            <a:rect l="l" t="t" r="r" b="b"/>
            <a:pathLst>
              <a:path w="6115674" h="1645672">
                <a:moveTo>
                  <a:pt x="0" y="0"/>
                </a:moveTo>
                <a:lnTo>
                  <a:pt x="6115674" y="0"/>
                </a:lnTo>
                <a:lnTo>
                  <a:pt x="6115674" y="1645673"/>
                </a:lnTo>
                <a:lnTo>
                  <a:pt x="0" y="164567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24" name="TextBox 24"/>
          <p:cNvSpPr txBox="1"/>
          <p:nvPr/>
        </p:nvSpPr>
        <p:spPr>
          <a:xfrm>
            <a:off x="5471284" y="1284558"/>
            <a:ext cx="7787516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vi-VN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b. Về cách trình bày</a:t>
            </a:r>
            <a:endParaRPr lang="en-GB" sz="600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Freeform 25"/>
          <p:cNvSpPr/>
          <p:nvPr/>
        </p:nvSpPr>
        <p:spPr>
          <a:xfrm>
            <a:off x="16093995" y="697699"/>
            <a:ext cx="1385313" cy="1013587"/>
          </a:xfrm>
          <a:custGeom>
            <a:avLst/>
            <a:gdLst/>
            <a:ahLst/>
            <a:cxnLst/>
            <a:rect l="l" t="t" r="r" b="b"/>
            <a:pathLst>
              <a:path w="1385313" h="1013587">
                <a:moveTo>
                  <a:pt x="0" y="0"/>
                </a:moveTo>
                <a:lnTo>
                  <a:pt x="1385312" y="0"/>
                </a:lnTo>
                <a:lnTo>
                  <a:pt x="1385312" y="1013587"/>
                </a:lnTo>
                <a:lnTo>
                  <a:pt x="0" y="101358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>
            <a:off x="354279" y="2009863"/>
            <a:ext cx="1348841" cy="986902"/>
          </a:xfrm>
          <a:custGeom>
            <a:avLst/>
            <a:gdLst/>
            <a:ahLst/>
            <a:cxnLst/>
            <a:rect l="l" t="t" r="r" b="b"/>
            <a:pathLst>
              <a:path w="1348841" h="986902">
                <a:moveTo>
                  <a:pt x="0" y="0"/>
                </a:moveTo>
                <a:lnTo>
                  <a:pt x="1348842" y="0"/>
                </a:lnTo>
                <a:lnTo>
                  <a:pt x="1348842" y="986903"/>
                </a:lnTo>
                <a:lnTo>
                  <a:pt x="0" y="986903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1145</Words>
  <Application>Microsoft Office PowerPoint</Application>
  <PresentationFormat>Custom</PresentationFormat>
  <Paragraphs>130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1" baseType="lpstr">
      <vt:lpstr>#9Slide05 Angelline</vt:lpstr>
      <vt:lpstr>Arial</vt:lpstr>
      <vt:lpstr>Calibri</vt:lpstr>
      <vt:lpstr>iCiel Brush Up</vt:lpstr>
      <vt:lpstr>Londrina Solid</vt:lpstr>
      <vt:lpstr>MS Mincho</vt:lpstr>
      <vt:lpstr>Sniglet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Green and Blue Illustrative Technology Product Development Presentation</dc:title>
  <dc:creator>Admin</dc:creator>
  <cp:lastModifiedBy>Admin</cp:lastModifiedBy>
  <cp:revision>47</cp:revision>
  <dcterms:created xsi:type="dcterms:W3CDTF">2006-08-16T00:00:00Z</dcterms:created>
  <dcterms:modified xsi:type="dcterms:W3CDTF">2024-12-30T02:21:16Z</dcterms:modified>
  <dc:identifier>DAGKjeX-BLo</dc:identifier>
</cp:coreProperties>
</file>