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44" r:id="rId2"/>
  </p:sldMasterIdLst>
  <p:sldIdLst>
    <p:sldId id="272" r:id="rId3"/>
    <p:sldId id="273" r:id="rId4"/>
    <p:sldId id="274" r:id="rId5"/>
    <p:sldId id="277" r:id="rId6"/>
    <p:sldId id="278" r:id="rId7"/>
    <p:sldId id="275" r:id="rId8"/>
    <p:sldId id="276" r:id="rId9"/>
    <p:sldId id="280" r:id="rId10"/>
    <p:sldId id="279" r:id="rId11"/>
    <p:sldId id="281" r:id="rId12"/>
    <p:sldId id="282" r:id="rId13"/>
    <p:sldId id="283" r:id="rId14"/>
    <p:sldId id="268" r:id="rId15"/>
    <p:sldId id="284" r:id="rId16"/>
    <p:sldId id="285" r:id="rId17"/>
    <p:sldId id="286" r:id="rId18"/>
    <p:sldId id="288" r:id="rId19"/>
    <p:sldId id="289" r:id="rId20"/>
    <p:sldId id="290" r:id="rId21"/>
    <p:sldId id="291" r:id="rId22"/>
    <p:sldId id="292" r:id="rId23"/>
    <p:sldId id="293" r:id="rId24"/>
    <p:sldId id="294" r:id="rId25"/>
    <p:sldId id="298" r:id="rId26"/>
    <p:sldId id="299" r:id="rId27"/>
    <p:sldId id="296" r:id="rId28"/>
    <p:sldId id="300" r:id="rId29"/>
    <p:sldId id="301" r:id="rId30"/>
    <p:sldId id="302" r:id="rId31"/>
    <p:sldId id="295" r:id="rId32"/>
    <p:sldId id="303" r:id="rId33"/>
    <p:sldId id="304" r:id="rId34"/>
    <p:sldId id="297" r:id="rId35"/>
    <p:sldId id="305" r:id="rId36"/>
    <p:sldId id="306" r:id="rId37"/>
    <p:sldId id="307" r:id="rId38"/>
    <p:sldId id="308" r:id="rId39"/>
    <p:sldId id="309" r:id="rId40"/>
    <p:sldId id="256" r:id="rId41"/>
    <p:sldId id="310" r:id="rId42"/>
    <p:sldId id="311" r:id="rId43"/>
    <p:sldId id="271" r:id="rId44"/>
    <p:sldId id="328" r:id="rId45"/>
    <p:sldId id="327" r:id="rId46"/>
    <p:sldId id="259" r:id="rId47"/>
    <p:sldId id="267" r:id="rId48"/>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6" d="100"/>
          <a:sy n="46" d="100"/>
        </p:scale>
        <p:origin x="75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38"/>
            <a:ext cx="15544800" cy="2205038"/>
          </a:xfrm>
        </p:spPr>
        <p:txBody>
          <a:bodyPr/>
          <a:lstStyle/>
          <a:p>
            <a:r>
              <a:rPr lang="en-US" smtClean="0"/>
              <a:t>Click to edit Master title style</a:t>
            </a:r>
            <a:endParaRPr lang="en-US"/>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97208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9929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1"/>
            <a:ext cx="15544800" cy="2043113"/>
          </a:xfrm>
        </p:spPr>
        <p:txBody>
          <a:bodyPr anchor="t"/>
          <a:lstStyle>
            <a:lvl1pPr algn="l">
              <a:defRPr sz="6000" b="1" cap="all"/>
            </a:lvl1pPr>
          </a:lstStyle>
          <a:p>
            <a:r>
              <a:rPr lang="en-US" smtClean="0"/>
              <a:t>Click to edit Master title style</a:t>
            </a:r>
            <a:endParaRPr lang="en-US"/>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solidFill>
                  <a:schemeClr val="tx1">
                    <a:tint val="75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97351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400301"/>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96400" y="2400301"/>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45257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4" name="Content Placeholder 3"/>
          <p:cNvSpPr>
            <a:spLocks noGrp="1"/>
          </p:cNvSpPr>
          <p:nvPr>
            <p:ph sz="half" idx="2"/>
          </p:nvPr>
        </p:nvSpPr>
        <p:spPr>
          <a:xfrm>
            <a:off x="914400" y="3262313"/>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90051"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6" name="Content Placeholder 5"/>
          <p:cNvSpPr>
            <a:spLocks noGrp="1"/>
          </p:cNvSpPr>
          <p:nvPr>
            <p:ph sz="quarter" idx="4"/>
          </p:nvPr>
        </p:nvSpPr>
        <p:spPr>
          <a:xfrm>
            <a:off x="9290051" y="3262313"/>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13803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13198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65392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5"/>
            <a:ext cx="6016626" cy="1743075"/>
          </a:xfrm>
        </p:spPr>
        <p:txBody>
          <a:bodyPr anchor="b"/>
          <a:lstStyle>
            <a:lvl1pPr algn="l">
              <a:defRPr sz="3000" b="1"/>
            </a:lvl1pPr>
          </a:lstStyle>
          <a:p>
            <a:r>
              <a:rPr lang="en-US" smtClean="0"/>
              <a:t>Click to edit Master title style</a:t>
            </a:r>
            <a:endParaRPr lang="en-US"/>
          </a:p>
        </p:txBody>
      </p:sp>
      <p:sp>
        <p:nvSpPr>
          <p:cNvPr id="3" name="Content Placeholder 2"/>
          <p:cNvSpPr>
            <a:spLocks noGrp="1"/>
          </p:cNvSpPr>
          <p:nvPr>
            <p:ph idx="1"/>
          </p:nvPr>
        </p:nvSpPr>
        <p:spPr>
          <a:xfrm>
            <a:off x="7150100" y="409576"/>
            <a:ext cx="10223500"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914401" y="2152651"/>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4876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smtClean="0"/>
              <a:t>Click to edit Master title style</a:t>
            </a:r>
            <a:endParaRPr lang="en-US"/>
          </a:p>
        </p:txBody>
      </p:sp>
      <p:sp>
        <p:nvSpPr>
          <p:cNvPr id="3" name="Picture Placeholder 2"/>
          <p:cNvSpPr>
            <a:spLocks noGrp="1"/>
          </p:cNvSpPr>
          <p:nvPr>
            <p:ph type="pic" idx="1"/>
          </p:nvPr>
        </p:nvSpPr>
        <p:spPr>
          <a:xfrm>
            <a:off x="3584576" y="919163"/>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24409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14601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411958"/>
            <a:ext cx="4114800" cy="8777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411958"/>
            <a:ext cx="12039600" cy="8777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1453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411957"/>
            <a:ext cx="16459200" cy="1714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914400" y="2400301"/>
            <a:ext cx="16459200" cy="678894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914400" y="9534526"/>
            <a:ext cx="42672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8BF5B899-899C-4F8B-8CEB-BB307AF1D029}" type="datetimeFigureOut">
              <a:rPr lang="en-US">
                <a:solidFill>
                  <a:prstClr val="black">
                    <a:tint val="75000"/>
                  </a:prstClr>
                </a:solidFill>
              </a:rPr>
              <a:pPr/>
              <a:t>2/2/2024</a:t>
            </a:fld>
            <a:endParaRPr lang="en-US">
              <a:solidFill>
                <a:prstClr val="black">
                  <a:tint val="75000"/>
                </a:prstClr>
              </a:solidFill>
            </a:endParaRPr>
          </a:p>
        </p:txBody>
      </p:sp>
      <p:sp>
        <p:nvSpPr>
          <p:cNvPr id="5" name="Footer Placeholder 4"/>
          <p:cNvSpPr>
            <a:spLocks noGrp="1"/>
          </p:cNvSpPr>
          <p:nvPr>
            <p:ph type="ftr" sz="quarter" idx="3"/>
          </p:nvPr>
        </p:nvSpPr>
        <p:spPr>
          <a:xfrm>
            <a:off x="6248400" y="9534526"/>
            <a:ext cx="5791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13106400" y="9534526"/>
            <a:ext cx="42672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2570DBC9-BD5C-4C39-ACD1-9C61ED2D8C1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9575633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1371600" rtl="0" eaLnBrk="1" latinLnBrk="0" hangingPunct="1">
        <a:spcBef>
          <a:spcPct val="0"/>
        </a:spcBef>
        <a:buNone/>
        <a:defRPr sz="6600" kern="1200">
          <a:solidFill>
            <a:schemeClr val="tx1"/>
          </a:solidFill>
          <a:latin typeface="+mj-lt"/>
          <a:ea typeface="+mj-ea"/>
          <a:cs typeface="+mj-cs"/>
        </a:defRPr>
      </a:lvl1pPr>
    </p:titleStyle>
    <p:bodyStyle>
      <a:lvl1pPr marL="514350" indent="-514350" algn="l" defTabSz="1371600" rtl="0" eaLnBrk="1" latinLnBrk="0" hangingPunct="1">
        <a:spcBef>
          <a:spcPct val="20000"/>
        </a:spcBef>
        <a:buFont typeface="Arial" pitchFamily="34" charset="0"/>
        <a:buChar char="•"/>
        <a:defRPr sz="4800" kern="1200">
          <a:solidFill>
            <a:schemeClr val="tx1"/>
          </a:solidFill>
          <a:latin typeface="+mn-lt"/>
          <a:ea typeface="+mn-ea"/>
          <a:cs typeface="+mn-cs"/>
        </a:defRPr>
      </a:lvl1pPr>
      <a:lvl2pPr marL="1114425" indent="-428625" algn="l" defTabSz="1371600" rtl="0" eaLnBrk="1" latinLnBrk="0" hangingPunct="1">
        <a:spcBef>
          <a:spcPct val="20000"/>
        </a:spcBef>
        <a:buFont typeface="Arial" pitchFamily="34" charset="0"/>
        <a:buChar char="–"/>
        <a:defRPr sz="4200" kern="1200">
          <a:solidFill>
            <a:schemeClr val="tx1"/>
          </a:solidFill>
          <a:latin typeface="+mn-lt"/>
          <a:ea typeface="+mn-ea"/>
          <a:cs typeface="+mn-cs"/>
        </a:defRPr>
      </a:lvl2pPr>
      <a:lvl3pPr marL="1714500" indent="-342900" algn="l" defTabSz="1371600" rtl="0" eaLnBrk="1" latinLnBrk="0" hangingPunct="1">
        <a:spcBef>
          <a:spcPct val="20000"/>
        </a:spcBef>
        <a:buFont typeface="Arial" pitchFamily="34" charset="0"/>
        <a:buChar char="•"/>
        <a:defRPr sz="3600" kern="1200">
          <a:solidFill>
            <a:schemeClr val="tx1"/>
          </a:solidFill>
          <a:latin typeface="+mn-lt"/>
          <a:ea typeface="+mn-ea"/>
          <a:cs typeface="+mn-cs"/>
        </a:defRPr>
      </a:lvl3pPr>
      <a:lvl4pPr marL="24003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4pPr>
      <a:lvl5pPr marL="30861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5pPr>
      <a:lvl6pPr marL="37719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6pPr>
      <a:lvl7pPr marL="44577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7pPr>
      <a:lvl8pPr marL="51435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8pPr>
      <a:lvl9pPr marL="58293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2.svg"/><Relationship Id="rId7" Type="http://schemas.openxmlformats.org/officeDocument/2006/relationships/image" Target="../media/image4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6.svg"/><Relationship Id="rId10" Type="http://schemas.openxmlformats.org/officeDocument/2006/relationships/image" Target="../media/image52.svg"/><Relationship Id="rId4" Type="http://schemas.openxmlformats.org/officeDocument/2006/relationships/image" Target="../media/image9.png"/><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0.jpg"/><Relationship Id="rId13" Type="http://schemas.openxmlformats.org/officeDocument/2006/relationships/image" Target="../media/image25.jpeg"/><Relationship Id="rId3" Type="http://schemas.openxmlformats.org/officeDocument/2006/relationships/image" Target="../media/image2.svg"/><Relationship Id="rId7" Type="http://schemas.openxmlformats.org/officeDocument/2006/relationships/image" Target="../media/image44.svg"/><Relationship Id="rId12" Type="http://schemas.openxmlformats.org/officeDocument/2006/relationships/image" Target="../media/image24.jp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3.jpeg"/><Relationship Id="rId5" Type="http://schemas.openxmlformats.org/officeDocument/2006/relationships/image" Target="../media/image16.svg"/><Relationship Id="rId15" Type="http://schemas.openxmlformats.org/officeDocument/2006/relationships/image" Target="../media/image52.svg"/><Relationship Id="rId10" Type="http://schemas.openxmlformats.org/officeDocument/2006/relationships/image" Target="../media/image22.jpeg"/><Relationship Id="rId4" Type="http://schemas.openxmlformats.org/officeDocument/2006/relationships/image" Target="../media/image9.png"/><Relationship Id="rId9" Type="http://schemas.openxmlformats.org/officeDocument/2006/relationships/image" Target="../media/image21.jpeg"/><Relationship Id="rId1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svg"/><Relationship Id="rId7" Type="http://schemas.openxmlformats.org/officeDocument/2006/relationships/image" Target="../media/image2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6.svg"/><Relationship Id="rId4" Type="http://schemas.openxmlformats.org/officeDocument/2006/relationships/image" Target="../media/image9.png"/><Relationship Id="rId9" Type="http://schemas.openxmlformats.org/officeDocument/2006/relationships/image" Target="../media/image27.jpe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58.svg"/><Relationship Id="rId10" Type="http://schemas.openxmlformats.org/officeDocument/2006/relationships/image" Target="../media/image29.jpg"/><Relationship Id="rId4" Type="http://schemas.openxmlformats.org/officeDocument/2006/relationships/image" Target="../media/image28.png"/><Relationship Id="rId9" Type="http://schemas.openxmlformats.org/officeDocument/2006/relationships/image" Target="../media/image8.sv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58.svg"/><Relationship Id="rId10" Type="http://schemas.openxmlformats.org/officeDocument/2006/relationships/image" Target="../media/image30.jpg"/><Relationship Id="rId4" Type="http://schemas.openxmlformats.org/officeDocument/2006/relationships/image" Target="../media/image28.png"/><Relationship Id="rId9" Type="http://schemas.openxmlformats.org/officeDocument/2006/relationships/image" Target="../media/image8.sv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2.png"/><Relationship Id="rId11" Type="http://schemas.microsoft.com/office/2007/relationships/hdphoto" Target="../media/hdphoto1.wdp"/><Relationship Id="rId5" Type="http://schemas.openxmlformats.org/officeDocument/2006/relationships/image" Target="../media/image12.svg"/><Relationship Id="rId10" Type="http://schemas.openxmlformats.org/officeDocument/2006/relationships/image" Target="../media/image33.png"/><Relationship Id="rId4" Type="http://schemas.openxmlformats.org/officeDocument/2006/relationships/image" Target="../media/image31.png"/><Relationship Id="rId9" Type="http://schemas.openxmlformats.org/officeDocument/2006/relationships/image" Target="../media/image16.sv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12.svg"/><Relationship Id="rId4" Type="http://schemas.openxmlformats.org/officeDocument/2006/relationships/image" Target="../media/image31.png"/><Relationship Id="rId9" Type="http://schemas.openxmlformats.org/officeDocument/2006/relationships/image" Target="../media/image16.svg"/></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6.svg"/><Relationship Id="rId18" Type="http://schemas.openxmlformats.org/officeDocument/2006/relationships/image" Target="../media/image9.png"/><Relationship Id="rId3" Type="http://schemas.openxmlformats.org/officeDocument/2006/relationships/image" Target="../media/image2.svg"/><Relationship Id="rId21" Type="http://schemas.microsoft.com/office/2007/relationships/hdphoto" Target="../media/hdphoto1.wdp"/><Relationship Id="rId7" Type="http://schemas.openxmlformats.org/officeDocument/2006/relationships/image" Target="../media/image30.svg"/><Relationship Id="rId12" Type="http://schemas.openxmlformats.org/officeDocument/2006/relationships/image" Target="../media/image37.png"/><Relationship Id="rId17" Type="http://schemas.openxmlformats.org/officeDocument/2006/relationships/image" Target="../media/image40.svg"/><Relationship Id="rId2" Type="http://schemas.openxmlformats.org/officeDocument/2006/relationships/image" Target="../media/image4.png"/><Relationship Id="rId16" Type="http://schemas.openxmlformats.org/officeDocument/2006/relationships/image" Target="../media/image39.png"/><Relationship Id="rId20" Type="http://schemas.openxmlformats.org/officeDocument/2006/relationships/image" Target="../media/image33.png"/><Relationship Id="rId1" Type="http://schemas.openxmlformats.org/officeDocument/2006/relationships/slideLayout" Target="../slideLayouts/slideLayout7.xml"/><Relationship Id="rId11" Type="http://schemas.openxmlformats.org/officeDocument/2006/relationships/image" Target="../media/image34.svg"/><Relationship Id="rId15" Type="http://schemas.openxmlformats.org/officeDocument/2006/relationships/image" Target="../media/image38.svg"/><Relationship Id="rId10" Type="http://schemas.openxmlformats.org/officeDocument/2006/relationships/image" Target="../media/image36.png"/><Relationship Id="rId19" Type="http://schemas.openxmlformats.org/officeDocument/2006/relationships/image" Target="../media/image16.svg"/><Relationship Id="rId4" Type="http://schemas.openxmlformats.org/officeDocument/2006/relationships/image" Target="../media/image34.png"/><Relationship Id="rId9" Type="http://schemas.openxmlformats.org/officeDocument/2006/relationships/image" Target="../media/image32.svg"/><Relationship Id="rId14" Type="http://schemas.openxmlformats.org/officeDocument/2006/relationships/image" Target="../media/image38.png"/></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6.svg"/><Relationship Id="rId1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30.svg"/><Relationship Id="rId12" Type="http://schemas.openxmlformats.org/officeDocument/2006/relationships/image" Target="../media/image37.png"/><Relationship Id="rId17" Type="http://schemas.openxmlformats.org/officeDocument/2006/relationships/image" Target="../media/image40.svg"/><Relationship Id="rId2" Type="http://schemas.openxmlformats.org/officeDocument/2006/relationships/image" Target="../media/image4.png"/><Relationship Id="rId16" Type="http://schemas.openxmlformats.org/officeDocument/2006/relationships/image" Target="../media/image39.png"/><Relationship Id="rId20" Type="http://schemas.openxmlformats.org/officeDocument/2006/relationships/image" Target="../media/image40.png"/><Relationship Id="rId1" Type="http://schemas.openxmlformats.org/officeDocument/2006/relationships/slideLayout" Target="../slideLayouts/slideLayout7.xml"/><Relationship Id="rId11" Type="http://schemas.openxmlformats.org/officeDocument/2006/relationships/image" Target="../media/image34.svg"/><Relationship Id="rId15" Type="http://schemas.openxmlformats.org/officeDocument/2006/relationships/image" Target="../media/image38.svg"/><Relationship Id="rId10" Type="http://schemas.openxmlformats.org/officeDocument/2006/relationships/image" Target="../media/image36.png"/><Relationship Id="rId19" Type="http://schemas.openxmlformats.org/officeDocument/2006/relationships/image" Target="../media/image16.svg"/><Relationship Id="rId4" Type="http://schemas.openxmlformats.org/officeDocument/2006/relationships/image" Target="../media/image34.png"/><Relationship Id="rId9" Type="http://schemas.openxmlformats.org/officeDocument/2006/relationships/image" Target="../media/image32.svg"/><Relationship Id="rId14" Type="http://schemas.openxmlformats.org/officeDocument/2006/relationships/image" Target="../media/image38.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8.sv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58.svg"/><Relationship Id="rId4" Type="http://schemas.openxmlformats.org/officeDocument/2006/relationships/image" Target="../media/image28.png"/><Relationship Id="rId9" Type="http://schemas.openxmlformats.org/officeDocument/2006/relationships/image" Target="../media/image8.svg"/></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12.svg"/><Relationship Id="rId4" Type="http://schemas.openxmlformats.org/officeDocument/2006/relationships/image" Target="../media/image31.png"/><Relationship Id="rId9" Type="http://schemas.openxmlformats.org/officeDocument/2006/relationships/image" Target="../media/image16.svg"/></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svg"/><Relationship Id="rId7" Type="http://schemas.openxmlformats.org/officeDocument/2006/relationships/image" Target="../media/image16.svg"/><Relationship Id="rId2" Type="http://schemas.openxmlformats.org/officeDocument/2006/relationships/image" Target="../media/image4.png"/><Relationship Id="rId1" Type="http://schemas.openxmlformats.org/officeDocument/2006/relationships/slideLayout" Target="../slideLayouts/slideLayout7.xml"/><Relationship Id="rId10" Type="http://schemas.openxmlformats.org/officeDocument/2006/relationships/image" Target="../media/image41.png"/><Relationship Id="rId4" Type="http://schemas.openxmlformats.org/officeDocument/2006/relationships/image" Target="../media/image9.png"/><Relationship Id="rId9" Type="http://schemas.openxmlformats.org/officeDocument/2006/relationships/image" Target="../media/image4.svg"/></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8.svg"/></Relationships>
</file>

<file path=ppt/slides/_rels/slide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16.sv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18.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0.sv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8.svg"/></Relationships>
</file>

<file path=ppt/slides/_rels/slide2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svg"/><Relationship Id="rId7" Type="http://schemas.openxmlformats.org/officeDocument/2006/relationships/image" Target="../media/image4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6.svg"/><Relationship Id="rId10" Type="http://schemas.openxmlformats.org/officeDocument/2006/relationships/image" Target="../media/image52.svg"/><Relationship Id="rId4" Type="http://schemas.openxmlformats.org/officeDocument/2006/relationships/image" Target="../media/image9.png"/><Relationship Id="rId9" Type="http://schemas.openxmlformats.org/officeDocument/2006/relationships/image" Target="../media/image19.png"/></Relationships>
</file>

<file path=ppt/slides/_rels/slide2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svg"/><Relationship Id="rId7" Type="http://schemas.openxmlformats.org/officeDocument/2006/relationships/image" Target="../media/image4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6.svg"/><Relationship Id="rId10" Type="http://schemas.openxmlformats.org/officeDocument/2006/relationships/image" Target="../media/image44.jpg"/><Relationship Id="rId4" Type="http://schemas.openxmlformats.org/officeDocument/2006/relationships/image" Target="../media/image9.png"/><Relationship Id="rId9" Type="http://schemas.openxmlformats.org/officeDocument/2006/relationships/image" Target="../media/image52.svg"/></Relationships>
</file>

<file path=ppt/slides/_rels/slide2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svg"/><Relationship Id="rId7" Type="http://schemas.openxmlformats.org/officeDocument/2006/relationships/image" Target="../media/image4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6.sv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8.svg"/></Relationships>
</file>

<file path=ppt/slides/_rels/slide3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42.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6.svg"/><Relationship Id="rId4" Type="http://schemas.openxmlformats.org/officeDocument/2006/relationships/image" Target="../media/image9.png"/><Relationship Id="rId9" Type="http://schemas.openxmlformats.org/officeDocument/2006/relationships/image" Target="../media/image44.svg"/></Relationships>
</file>

<file path=ppt/slides/_rels/slide3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18.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0.svg"/></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8.svg"/></Relationships>
</file>

<file path=ppt/slides/_rels/slide3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svg"/><Relationship Id="rId7" Type="http://schemas.openxmlformats.org/officeDocument/2006/relationships/image" Target="../media/image1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50.svg"/><Relationship Id="rId10" Type="http://schemas.openxmlformats.org/officeDocument/2006/relationships/image" Target="../media/image47.jpg"/><Relationship Id="rId4" Type="http://schemas.openxmlformats.org/officeDocument/2006/relationships/image" Target="../media/image46.png"/><Relationship Id="rId9" Type="http://schemas.openxmlformats.org/officeDocument/2006/relationships/image" Target="../media/image4.svg"/></Relationships>
</file>

<file path=ppt/slides/_rels/slide3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12.svg"/><Relationship Id="rId10" Type="http://schemas.openxmlformats.org/officeDocument/2006/relationships/image" Target="../media/image48.PNG"/><Relationship Id="rId4" Type="http://schemas.openxmlformats.org/officeDocument/2006/relationships/image" Target="../media/image31.png"/><Relationship Id="rId9" Type="http://schemas.openxmlformats.org/officeDocument/2006/relationships/image" Target="../media/image16.svg"/></Relationships>
</file>

<file path=ppt/slides/_rels/slide36.xml.rels><?xml version="1.0" encoding="UTF-8" standalone="yes"?>
<Relationships xmlns="http://schemas.openxmlformats.org/package/2006/relationships"><Relationship Id="rId8" Type="http://schemas.openxmlformats.org/officeDocument/2006/relationships/image" Target="../media/image39.png"/><Relationship Id="rId1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30.svg"/><Relationship Id="rId17" Type="http://schemas.openxmlformats.org/officeDocument/2006/relationships/image" Target="../media/image40.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28.svg"/><Relationship Id="rId19" Type="http://schemas.openxmlformats.org/officeDocument/2006/relationships/image" Target="../media/image16.sv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42.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6.svg"/><Relationship Id="rId4" Type="http://schemas.openxmlformats.org/officeDocument/2006/relationships/image" Target="../media/image9.png"/><Relationship Id="rId9" Type="http://schemas.openxmlformats.org/officeDocument/2006/relationships/image" Target="../media/image44.svg"/></Relationships>
</file>

<file path=ppt/slides/_rels/slide3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svg"/><Relationship Id="rId7" Type="http://schemas.openxmlformats.org/officeDocument/2006/relationships/image" Target="../media/image1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50.svg"/><Relationship Id="rId4" Type="http://schemas.openxmlformats.org/officeDocument/2006/relationships/image" Target="../media/image46.png"/><Relationship Id="rId9" Type="http://schemas.openxmlformats.org/officeDocument/2006/relationships/image" Target="../media/image4.svg"/></Relationships>
</file>

<file path=ppt/slides/_rels/slide3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8.sv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8.svg"/></Relationships>
</file>

<file path=ppt/slides/_rels/slide4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18.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0.svg"/></Relationships>
</file>

<file path=ppt/slides/_rels/slide41.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58.svg"/><Relationship Id="rId4" Type="http://schemas.openxmlformats.org/officeDocument/2006/relationships/image" Target="../media/image28.png"/><Relationship Id="rId9" Type="http://schemas.openxmlformats.org/officeDocument/2006/relationships/image" Target="../media/image8.svg"/></Relationships>
</file>

<file path=ppt/slides/_rels/slide4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58.svg"/><Relationship Id="rId4" Type="http://schemas.openxmlformats.org/officeDocument/2006/relationships/image" Target="../media/image28.png"/><Relationship Id="rId9" Type="http://schemas.openxmlformats.org/officeDocument/2006/relationships/image" Target="../media/image8.svg"/></Relationships>
</file>

<file path=ppt/slides/_rels/slide4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svg"/><Relationship Id="rId7" Type="http://schemas.openxmlformats.org/officeDocument/2006/relationships/image" Target="../media/image2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6.svg"/><Relationship Id="rId4" Type="http://schemas.openxmlformats.org/officeDocument/2006/relationships/image" Target="../media/image9.png"/><Relationship Id="rId9" Type="http://schemas.openxmlformats.org/officeDocument/2006/relationships/image" Target="../media/image27.jpeg"/></Relationships>
</file>

<file path=ppt/slides/_rels/slide4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58.svg"/><Relationship Id="rId4" Type="http://schemas.openxmlformats.org/officeDocument/2006/relationships/image" Target="../media/image28.png"/><Relationship Id="rId9"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0.svg"/><Relationship Id="rId5" Type="http://schemas.openxmlformats.org/officeDocument/2006/relationships/image" Target="../media/image4.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18.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0.sv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42.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6.svg"/><Relationship Id="rId4" Type="http://schemas.openxmlformats.org/officeDocument/2006/relationships/image" Target="../media/image9.png"/><Relationship Id="rId9" Type="http://schemas.openxmlformats.org/officeDocument/2006/relationships/image" Target="../media/image44.sv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8.svg"/></Relationships>
</file>

<file path=ppt/slides/_rels/slide9.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2.svg"/><Relationship Id="rId7" Type="http://schemas.openxmlformats.org/officeDocument/2006/relationships/image" Target="../media/image24.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6.svg"/><Relationship Id="rId4" Type="http://schemas.openxmlformats.org/officeDocument/2006/relationships/image" Target="../media/image9.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58" y="589733"/>
            <a:ext cx="18320658" cy="10292443"/>
          </a:xfrm>
          <a:prstGeom prst="rect">
            <a:avLst/>
          </a:prstGeom>
        </p:spPr>
      </p:pic>
      <p:sp>
        <p:nvSpPr>
          <p:cNvPr id="4" name="TextBox 8"/>
          <p:cNvSpPr txBox="1"/>
          <p:nvPr/>
        </p:nvSpPr>
        <p:spPr>
          <a:xfrm>
            <a:off x="6934200" y="1333500"/>
            <a:ext cx="10160000" cy="4572000"/>
          </a:xfrm>
          <a:prstGeom prst="rect">
            <a:avLst/>
          </a:prstGeom>
        </p:spPr>
        <p:txBody>
          <a:bodyPr wrap="square" lIns="0" tIns="0" rIns="0" bIns="0" rtlCol="0" anchor="t">
            <a:prstTxWarp prst="textButton">
              <a:avLst/>
            </a:prstTxWarp>
            <a:spAutoFit/>
          </a:bodyPr>
          <a:lstStyle/>
          <a:p>
            <a:pPr algn="ctr"/>
            <a:r>
              <a:rPr lang="vi-VN" sz="19000" spc="319" dirty="0" smtClean="0">
                <a:solidFill>
                  <a:srgbClr val="797A1D"/>
                </a:solidFill>
                <a:effectLst>
                  <a:glow rad="63500">
                    <a:schemeClr val="accent2">
                      <a:satMod val="175000"/>
                      <a:alpha val="40000"/>
                    </a:schemeClr>
                  </a:glow>
                  <a:outerShdw blurRad="50800" dist="38100" algn="l" rotWithShape="0">
                    <a:prstClr val="black">
                      <a:alpha val="40000"/>
                    </a:prstClr>
                  </a:outerShdw>
                </a:effectLst>
                <a:latin typeface="Times New Roman" panose="02020603050405020304" pitchFamily="18" charset="0"/>
                <a:cs typeface="Times New Roman" panose="02020603050405020304" pitchFamily="18" charset="0"/>
              </a:rPr>
              <a:t>TIẾT 73, 74: ĐỌC, HIỂU VĂN BAN</a:t>
            </a:r>
          </a:p>
          <a:p>
            <a:pPr algn="ctr"/>
            <a:r>
              <a:rPr lang="vi-VN" sz="19000" spc="319" dirty="0" smtClean="0">
                <a:solidFill>
                  <a:srgbClr val="797A1D"/>
                </a:solidFill>
                <a:effectLst>
                  <a:glow rad="63500">
                    <a:schemeClr val="accent2">
                      <a:satMod val="175000"/>
                      <a:alpha val="40000"/>
                    </a:schemeClr>
                  </a:glow>
                  <a:outerShdw blurRad="50800" dist="38100" algn="l" rotWithShape="0">
                    <a:prstClr val="black">
                      <a:alpha val="40000"/>
                    </a:prstClr>
                  </a:outerShdw>
                </a:effectLst>
                <a:latin typeface="Times New Roman" panose="02020603050405020304" pitchFamily="18" charset="0"/>
                <a:cs typeface="Times New Roman" panose="02020603050405020304" pitchFamily="18" charset="0"/>
              </a:rPr>
              <a:t>LÃO HẠC</a:t>
            </a:r>
          </a:p>
          <a:p>
            <a:pPr algn="ctr"/>
            <a:r>
              <a:rPr lang="vi-VN" sz="15000" spc="319" dirty="0" smtClean="0">
                <a:solidFill>
                  <a:srgbClr val="797A1D"/>
                </a:solidFill>
                <a:effectLst>
                  <a:glow rad="63500">
                    <a:schemeClr val="accent2">
                      <a:satMod val="175000"/>
                      <a:alpha val="40000"/>
                    </a:schemeClr>
                  </a:glow>
                  <a:outerShdw blurRad="50800" dist="38100" algn="l" rotWithShape="0">
                    <a:prstClr val="black">
                      <a:alpha val="40000"/>
                    </a:prstClr>
                  </a:outerShdw>
                </a:effectLst>
                <a:latin typeface="Times New Roman" panose="02020603050405020304" pitchFamily="18" charset="0"/>
                <a:cs typeface="Times New Roman" panose="02020603050405020304" pitchFamily="18" charset="0"/>
              </a:rPr>
              <a:t>Nam Cao</a:t>
            </a:r>
            <a:endParaRPr lang="en-US" sz="15000" spc="319" dirty="0">
              <a:solidFill>
                <a:srgbClr val="797A1D"/>
              </a:solidFill>
              <a:effectLst>
                <a:glow rad="63500">
                  <a:schemeClr val="accent2">
                    <a:satMod val="175000"/>
                    <a:alpha val="40000"/>
                  </a:schemeClr>
                </a:glow>
                <a:outerShdw blurRad="50800" dist="38100" algn="l" rotWithShape="0">
                  <a:prstClr val="black">
                    <a:alpha val="40000"/>
                  </a:prst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3136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4572000" y="291874"/>
            <a:ext cx="9547170" cy="1271784"/>
            <a:chOff x="0" y="0"/>
            <a:chExt cx="2514481" cy="515177"/>
          </a:xfrm>
        </p:grpSpPr>
        <p:sp>
          <p:nvSpPr>
            <p:cNvPr id="4" name="Freeform 4"/>
            <p:cNvSpPr/>
            <p:nvPr/>
          </p:nvSpPr>
          <p:spPr>
            <a:xfrm>
              <a:off x="0" y="0"/>
              <a:ext cx="2514481" cy="515177"/>
            </a:xfrm>
            <a:custGeom>
              <a:avLst/>
              <a:gdLst/>
              <a:ahLst/>
              <a:cxnLst/>
              <a:rect l="l" t="t" r="r" b="b"/>
              <a:pathLst>
                <a:path w="2514481" h="515177">
                  <a:moveTo>
                    <a:pt x="2311281" y="0"/>
                  </a:moveTo>
                  <a:cubicBezTo>
                    <a:pt x="2423505" y="0"/>
                    <a:pt x="2514481" y="115326"/>
                    <a:pt x="2514481" y="257588"/>
                  </a:cubicBezTo>
                  <a:cubicBezTo>
                    <a:pt x="2514481" y="399851"/>
                    <a:pt x="2423505" y="515177"/>
                    <a:pt x="2311281"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5" name="TextBox 5"/>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383756" y="1000125"/>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7" name="Freeform 7"/>
          <p:cNvSpPr/>
          <p:nvPr/>
        </p:nvSpPr>
        <p:spPr>
          <a:xfrm>
            <a:off x="5686131" y="219355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4" name="Freeform 44"/>
          <p:cNvSpPr/>
          <p:nvPr/>
        </p:nvSpPr>
        <p:spPr>
          <a:xfrm>
            <a:off x="15873072" y="-342900"/>
            <a:ext cx="2772456" cy="4114800"/>
          </a:xfrm>
          <a:custGeom>
            <a:avLst/>
            <a:gdLst/>
            <a:ahLst/>
            <a:cxnLst/>
            <a:rect l="l" t="t" r="r" b="b"/>
            <a:pathLst>
              <a:path w="2772456" h="4114800">
                <a:moveTo>
                  <a:pt x="0" y="0"/>
                </a:moveTo>
                <a:lnTo>
                  <a:pt x="2772457" y="0"/>
                </a:lnTo>
                <a:lnTo>
                  <a:pt x="2772457"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46" name="TextBox 46"/>
          <p:cNvSpPr txBox="1"/>
          <p:nvPr/>
        </p:nvSpPr>
        <p:spPr>
          <a:xfrm>
            <a:off x="4100786" y="281255"/>
            <a:ext cx="10489597" cy="1282402"/>
          </a:xfrm>
          <a:prstGeom prst="rect">
            <a:avLst/>
          </a:prstGeom>
        </p:spPr>
        <p:txBody>
          <a:bodyPr lIns="0" tIns="0" rIns="0" bIns="0" rtlCol="0" anchor="t">
            <a:spAutoFit/>
          </a:bodyPr>
          <a:lstStyle/>
          <a:p>
            <a:pPr algn="ctr">
              <a:lnSpc>
                <a:spcPts val="10000"/>
              </a:lnSpc>
            </a:pPr>
            <a:r>
              <a:rPr lang="vi-VN" sz="8000" b="1" smtClean="0">
                <a:latin typeface="Times New Roman" panose="02020603050405020304" pitchFamily="18" charset="0"/>
                <a:cs typeface="Times New Roman" panose="02020603050405020304" pitchFamily="18" charset="0"/>
              </a:rPr>
              <a:t>Cuộc </a:t>
            </a:r>
            <a:r>
              <a:rPr lang="vi-VN" sz="8000" b="1">
                <a:latin typeface="Times New Roman" panose="02020603050405020304" pitchFamily="18" charset="0"/>
                <a:cs typeface="Times New Roman" panose="02020603050405020304" pitchFamily="18" charset="0"/>
              </a:rPr>
              <a:t>đời</a:t>
            </a:r>
            <a:endParaRPr lang="en-US" sz="8000" spc="232">
              <a:solidFill>
                <a:srgbClr val="797A1D"/>
              </a:solidFill>
              <a:latin typeface="Times New Roman" panose="02020603050405020304" pitchFamily="18" charset="0"/>
              <a:cs typeface="Times New Roman" panose="02020603050405020304" pitchFamily="18" charset="0"/>
            </a:endParaRPr>
          </a:p>
        </p:txBody>
      </p:sp>
      <p:sp>
        <p:nvSpPr>
          <p:cNvPr id="47" name="TextBox 47"/>
          <p:cNvSpPr txBox="1"/>
          <p:nvPr/>
        </p:nvSpPr>
        <p:spPr>
          <a:xfrm>
            <a:off x="5960315" y="2102828"/>
            <a:ext cx="9771862" cy="2693045"/>
          </a:xfrm>
          <a:prstGeom prst="rect">
            <a:avLst/>
          </a:prstGeom>
        </p:spPr>
        <p:txBody>
          <a:bodyPr wrap="square" lIns="0" tIns="0" rIns="0" bIns="0" rtlCol="0" anchor="t">
            <a:spAutoFit/>
          </a:bodyPr>
          <a:lstStyle/>
          <a:p>
            <a:pPr marL="323850" lvl="1" algn="just">
              <a:lnSpc>
                <a:spcPts val="4200"/>
              </a:lnSpc>
            </a:pPr>
            <a:r>
              <a:rPr lang="vi-VN" sz="4000" smtClean="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Nam Cao từng làm nhiều nghề, chật vật kiếm sống và đến với văn chương đầu tiên vì mục đích mưu sinh. Năm 1943, ông tham gia hội văn hóa cứu quốc.</a:t>
            </a:r>
            <a:endParaRPr lang="en-GB" sz="4000">
              <a:latin typeface="Times New Roman" panose="02020603050405020304" pitchFamily="18" charset="0"/>
              <a:cs typeface="Times New Roman" panose="02020603050405020304" pitchFamily="18" charset="0"/>
            </a:endParaRPr>
          </a:p>
          <a:p>
            <a:pPr marL="323850" lvl="1">
              <a:lnSpc>
                <a:spcPts val="4200"/>
              </a:lnSpc>
            </a:pPr>
            <a:endParaRPr lang="en-US" sz="4000">
              <a:solidFill>
                <a:srgbClr val="C4791C"/>
              </a:solidFill>
              <a:latin typeface="Times New Roman" panose="02020603050405020304" pitchFamily="18" charset="0"/>
              <a:cs typeface="Times New Roman" panose="02020603050405020304" pitchFamily="18" charset="0"/>
            </a:endParaRPr>
          </a:p>
        </p:txBody>
      </p:sp>
      <p:pic>
        <p:nvPicPr>
          <p:cNvPr id="49" name="Picture 4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43419" y="3304130"/>
            <a:ext cx="3869139" cy="541679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0" name="Freeform 45"/>
          <p:cNvSpPr/>
          <p:nvPr/>
        </p:nvSpPr>
        <p:spPr>
          <a:xfrm rot="-1211621">
            <a:off x="92790" y="7470398"/>
            <a:ext cx="6314776" cy="3381245"/>
          </a:xfrm>
          <a:custGeom>
            <a:avLst/>
            <a:gdLst/>
            <a:ahLst/>
            <a:cxnLst/>
            <a:rect l="l" t="t" r="r" b="b"/>
            <a:pathLst>
              <a:path w="6314776" h="3381245">
                <a:moveTo>
                  <a:pt x="0" y="0"/>
                </a:moveTo>
                <a:lnTo>
                  <a:pt x="6314776" y="0"/>
                </a:lnTo>
                <a:lnTo>
                  <a:pt x="6314776" y="3381245"/>
                </a:lnTo>
                <a:lnTo>
                  <a:pt x="0" y="338124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51" name="Freeform 7"/>
          <p:cNvSpPr/>
          <p:nvPr/>
        </p:nvSpPr>
        <p:spPr>
          <a:xfrm>
            <a:off x="5840297" y="481268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2" name="Freeform 7"/>
          <p:cNvSpPr/>
          <p:nvPr/>
        </p:nvSpPr>
        <p:spPr>
          <a:xfrm>
            <a:off x="5883102" y="6058607"/>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3" name="Freeform 7"/>
          <p:cNvSpPr/>
          <p:nvPr/>
        </p:nvSpPr>
        <p:spPr>
          <a:xfrm>
            <a:off x="5918079" y="8311614"/>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4" name="Rectangle 53"/>
          <p:cNvSpPr/>
          <p:nvPr/>
        </p:nvSpPr>
        <p:spPr>
          <a:xfrm>
            <a:off x="6452700" y="4644486"/>
            <a:ext cx="9972602" cy="707886"/>
          </a:xfrm>
          <a:prstGeom prst="rect">
            <a:avLst/>
          </a:prstGeom>
        </p:spPr>
        <p:txBody>
          <a:bodyPr wrap="none">
            <a:spAutoFit/>
          </a:bodyPr>
          <a:lstStyle/>
          <a:p>
            <a:r>
              <a:rPr lang="vi-VN" sz="4000">
                <a:latin typeface="Times New Roman" panose="02020603050405020304" pitchFamily="18" charset="0"/>
                <a:ea typeface="Calibri" panose="020F0502020204030204" pitchFamily="34" charset="0"/>
                <a:cs typeface="Times New Roman" panose="02020603050405020304" pitchFamily="18" charset="0"/>
              </a:rPr>
              <a:t>Sau 1945, ông tham gia phong trào cách mạng. </a:t>
            </a:r>
            <a:endParaRPr lang="en-GB" sz="4000">
              <a:latin typeface="Times New Roman" panose="02020603050405020304" pitchFamily="18" charset="0"/>
              <a:cs typeface="Times New Roman" panose="02020603050405020304" pitchFamily="18" charset="0"/>
            </a:endParaRPr>
          </a:p>
        </p:txBody>
      </p:sp>
      <p:sp>
        <p:nvSpPr>
          <p:cNvPr id="55" name="Rectangle 54"/>
          <p:cNvSpPr/>
          <p:nvPr/>
        </p:nvSpPr>
        <p:spPr>
          <a:xfrm>
            <a:off x="6459511" y="5984123"/>
            <a:ext cx="9807886" cy="1938992"/>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cs typeface="Times New Roman" panose="02020603050405020304" pitchFamily="18" charset="0"/>
              </a:rPr>
              <a:t>Năm 1948, ông ra nhập Đảng cộng sản Việt Nam, và tham gia hoạt động văn nghệ tích cực phục vụ công tác kháng chiến</a:t>
            </a:r>
            <a:endParaRPr lang="en-GB" sz="4000">
              <a:latin typeface="Times New Roman" panose="02020603050405020304" pitchFamily="18" charset="0"/>
              <a:cs typeface="Times New Roman" panose="02020603050405020304" pitchFamily="18" charset="0"/>
            </a:endParaRPr>
          </a:p>
        </p:txBody>
      </p:sp>
      <p:sp>
        <p:nvSpPr>
          <p:cNvPr id="9" name="Rectangle 8"/>
          <p:cNvSpPr/>
          <p:nvPr/>
        </p:nvSpPr>
        <p:spPr>
          <a:xfrm>
            <a:off x="6442371" y="8256395"/>
            <a:ext cx="9771600" cy="1323439"/>
          </a:xfrm>
          <a:prstGeom prst="rect">
            <a:avLst/>
          </a:prstGeom>
        </p:spPr>
        <p:txBody>
          <a:bodyPr wrap="square">
            <a:spAutoFit/>
          </a:bodyPr>
          <a:lstStyle/>
          <a:p>
            <a:r>
              <a:rPr lang="vi-VN" sz="4000">
                <a:latin typeface="Times New Roman" panose="02020603050405020304" pitchFamily="18" charset="0"/>
                <a:ea typeface="Calibri" panose="020F0502020204030204" pitchFamily="34" charset="0"/>
              </a:rPr>
              <a:t>Năm 1951, ông đã hi sinh trên đường đi công tác ở tỉnh Ninh Bình. </a:t>
            </a:r>
            <a:endParaRPr lang="en-GB" sz="5400"/>
          </a:p>
        </p:txBody>
      </p:sp>
    </p:spTree>
    <p:extLst>
      <p:ext uri="{BB962C8B-B14F-4D97-AF65-F5344CB8AC3E}">
        <p14:creationId xmlns:p14="http://schemas.microsoft.com/office/powerpoint/2010/main" val="602519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circle(in)">
                                      <p:cBhvr>
                                        <p:cTn id="22" dur="20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circle(in)">
                                      <p:cBhvr>
                                        <p:cTn id="27" dur="2000"/>
                                        <p:tgtEl>
                                          <p:spTgt spid="51"/>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circle(in)">
                                      <p:cBhvr>
                                        <p:cTn id="30" dur="2000"/>
                                        <p:tgtEl>
                                          <p:spTgt spid="54"/>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circle(in)">
                                      <p:cBhvr>
                                        <p:cTn id="35" dur="2000"/>
                                        <p:tgtEl>
                                          <p:spTgt spid="52"/>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circle(in)">
                                      <p:cBhvr>
                                        <p:cTn id="38" dur="2000"/>
                                        <p:tgtEl>
                                          <p:spTgt spid="55"/>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circle(in)">
                                      <p:cBhvr>
                                        <p:cTn id="43" dur="2000"/>
                                        <p:tgtEl>
                                          <p:spTgt spid="53"/>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circle(in)">
                                      <p:cBhvr>
                                        <p:cTn id="4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54" grpId="0"/>
      <p:bldP spid="55"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4572000" y="291873"/>
            <a:ext cx="9547170" cy="1956063"/>
            <a:chOff x="0" y="0"/>
            <a:chExt cx="2514481" cy="515177"/>
          </a:xfrm>
        </p:grpSpPr>
        <p:sp>
          <p:nvSpPr>
            <p:cNvPr id="4" name="Freeform 4"/>
            <p:cNvSpPr/>
            <p:nvPr/>
          </p:nvSpPr>
          <p:spPr>
            <a:xfrm>
              <a:off x="0" y="0"/>
              <a:ext cx="2514481" cy="515177"/>
            </a:xfrm>
            <a:custGeom>
              <a:avLst/>
              <a:gdLst/>
              <a:ahLst/>
              <a:cxnLst/>
              <a:rect l="l" t="t" r="r" b="b"/>
              <a:pathLst>
                <a:path w="2514481" h="515177">
                  <a:moveTo>
                    <a:pt x="2311281" y="0"/>
                  </a:moveTo>
                  <a:cubicBezTo>
                    <a:pt x="2423505" y="0"/>
                    <a:pt x="2514481" y="115326"/>
                    <a:pt x="2514481" y="257588"/>
                  </a:cubicBezTo>
                  <a:cubicBezTo>
                    <a:pt x="2514481" y="399851"/>
                    <a:pt x="2423505" y="515177"/>
                    <a:pt x="2311281"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5" name="TextBox 5"/>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383756" y="1000125"/>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7" name="Freeform 7"/>
          <p:cNvSpPr/>
          <p:nvPr/>
        </p:nvSpPr>
        <p:spPr>
          <a:xfrm>
            <a:off x="5545324" y="29021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4" name="Freeform 44"/>
          <p:cNvSpPr/>
          <p:nvPr/>
        </p:nvSpPr>
        <p:spPr>
          <a:xfrm>
            <a:off x="15137093" y="-6758"/>
            <a:ext cx="2772456" cy="4114800"/>
          </a:xfrm>
          <a:custGeom>
            <a:avLst/>
            <a:gdLst/>
            <a:ahLst/>
            <a:cxnLst/>
            <a:rect l="l" t="t" r="r" b="b"/>
            <a:pathLst>
              <a:path w="2772456" h="4114800">
                <a:moveTo>
                  <a:pt x="0" y="0"/>
                </a:moveTo>
                <a:lnTo>
                  <a:pt x="2772457" y="0"/>
                </a:lnTo>
                <a:lnTo>
                  <a:pt x="2772457"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46" name="TextBox 46"/>
          <p:cNvSpPr txBox="1"/>
          <p:nvPr/>
        </p:nvSpPr>
        <p:spPr>
          <a:xfrm>
            <a:off x="4100787" y="698508"/>
            <a:ext cx="10489597" cy="1282402"/>
          </a:xfrm>
          <a:prstGeom prst="rect">
            <a:avLst/>
          </a:prstGeom>
        </p:spPr>
        <p:txBody>
          <a:bodyPr lIns="0" tIns="0" rIns="0" bIns="0" rtlCol="0" anchor="t">
            <a:spAutoFit/>
          </a:bodyPr>
          <a:lstStyle/>
          <a:p>
            <a:pPr algn="ctr">
              <a:lnSpc>
                <a:spcPts val="10000"/>
              </a:lnSpc>
            </a:pPr>
            <a:r>
              <a:rPr lang="en-US" sz="8000" b="1">
                <a:latin typeface="Times New Roman" panose="02020603050405020304" pitchFamily="18" charset="0"/>
                <a:cs typeface="Times New Roman" panose="02020603050405020304" pitchFamily="18" charset="0"/>
              </a:rPr>
              <a:t>Sự nghiệp </a:t>
            </a:r>
            <a:r>
              <a:rPr lang="vi-VN" sz="8000" b="1">
                <a:latin typeface="Times New Roman" panose="02020603050405020304" pitchFamily="18" charset="0"/>
                <a:cs typeface="Times New Roman" panose="02020603050405020304" pitchFamily="18" charset="0"/>
              </a:rPr>
              <a:t>sáng tác</a:t>
            </a:r>
            <a:endParaRPr lang="en-US" sz="8000" spc="232">
              <a:solidFill>
                <a:srgbClr val="797A1D"/>
              </a:solidFill>
              <a:latin typeface="Times New Roman" panose="02020603050405020304" pitchFamily="18" charset="0"/>
              <a:cs typeface="Times New Roman" panose="02020603050405020304" pitchFamily="18" charset="0"/>
            </a:endParaRPr>
          </a:p>
        </p:txBody>
      </p:sp>
      <p:sp>
        <p:nvSpPr>
          <p:cNvPr id="9" name="Rectangle 8"/>
          <p:cNvSpPr/>
          <p:nvPr/>
        </p:nvSpPr>
        <p:spPr>
          <a:xfrm>
            <a:off x="7313405" y="2957014"/>
            <a:ext cx="9144000" cy="6047425"/>
          </a:xfrm>
          <a:prstGeom prst="rect">
            <a:avLst/>
          </a:prstGeom>
        </p:spPr>
        <p:txBody>
          <a:bodyPr>
            <a:spAutoFit/>
          </a:bodyPr>
          <a:lstStyle/>
          <a:p>
            <a:pPr indent="85090" algn="ctr">
              <a:lnSpc>
                <a:spcPct val="115000"/>
              </a:lnSpc>
              <a:spcAft>
                <a:spcPts val="120"/>
              </a:spcAft>
            </a:pPr>
            <a:r>
              <a:rPr lang="vi-VN" sz="4800" b="1" smtClean="0">
                <a:latin typeface="Times New Roman" panose="02020603050405020304" pitchFamily="18" charset="0"/>
                <a:ea typeface="Times New Roman" panose="02020603050405020304" pitchFamily="18" charset="0"/>
                <a:cs typeface="Times New Roman" panose="02020603050405020304" pitchFamily="18" charset="0"/>
              </a:rPr>
              <a:t>Tác </a:t>
            </a:r>
            <a:r>
              <a:rPr lang="vi-VN" sz="4800" b="1">
                <a:latin typeface="Times New Roman" panose="02020603050405020304" pitchFamily="18" charset="0"/>
                <a:ea typeface="Times New Roman" panose="02020603050405020304" pitchFamily="18" charset="0"/>
                <a:cs typeface="Times New Roman" panose="02020603050405020304" pitchFamily="18" charset="0"/>
              </a:rPr>
              <a:t>phẩm </a:t>
            </a:r>
            <a:r>
              <a:rPr lang="vi-VN" sz="4800" b="1" smtClean="0">
                <a:latin typeface="Times New Roman" panose="02020603050405020304" pitchFamily="18" charset="0"/>
                <a:ea typeface="Times New Roman" panose="02020603050405020304" pitchFamily="18" charset="0"/>
                <a:cs typeface="Times New Roman" panose="02020603050405020304" pitchFamily="18" charset="0"/>
              </a:rPr>
              <a:t>chính</a:t>
            </a:r>
            <a:endParaRPr lang="vi-VN" sz="4800" smtClean="0">
              <a:latin typeface="Times New Roman" panose="02020603050405020304" pitchFamily="18" charset="0"/>
              <a:ea typeface="Times New Roman" panose="02020603050405020304" pitchFamily="18" charset="0"/>
              <a:cs typeface="Times New Roman" panose="02020603050405020304" pitchFamily="18" charset="0"/>
            </a:endParaRPr>
          </a:p>
          <a:p>
            <a:pPr indent="85090" algn="just">
              <a:lnSpc>
                <a:spcPct val="115000"/>
              </a:lnSpc>
              <a:spcAft>
                <a:spcPts val="120"/>
              </a:spcAft>
            </a:pP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 Tiểu </a:t>
            </a:r>
            <a:r>
              <a:rPr lang="vi-VN" sz="4800">
                <a:latin typeface="Times New Roman" panose="02020603050405020304" pitchFamily="18" charset="0"/>
                <a:ea typeface="Times New Roman" panose="02020603050405020304" pitchFamily="18" charset="0"/>
                <a:cs typeface="Times New Roman" panose="02020603050405020304" pitchFamily="18" charset="0"/>
              </a:rPr>
              <a:t>thuyết </a:t>
            </a:r>
            <a:r>
              <a:rPr lang="vi-VN" sz="4800" i="1">
                <a:latin typeface="Times New Roman" panose="02020603050405020304" pitchFamily="18" charset="0"/>
                <a:ea typeface="Times New Roman" panose="02020603050405020304" pitchFamily="18" charset="0"/>
                <a:cs typeface="Times New Roman" panose="02020603050405020304" pitchFamily="18" charset="0"/>
              </a:rPr>
              <a:t>Sống </a:t>
            </a:r>
            <a:r>
              <a:rPr lang="vi-VN" sz="4800" i="1" smtClean="0">
                <a:latin typeface="Times New Roman" panose="02020603050405020304" pitchFamily="18" charset="0"/>
                <a:ea typeface="Times New Roman" panose="02020603050405020304" pitchFamily="18" charset="0"/>
                <a:cs typeface="Times New Roman" panose="02020603050405020304" pitchFamily="18" charset="0"/>
              </a:rPr>
              <a:t>mòn</a:t>
            </a:r>
            <a:endParaRPr lang="vi-VN" sz="4800">
              <a:latin typeface="Times New Roman" panose="02020603050405020304" pitchFamily="18" charset="0"/>
              <a:ea typeface="Times New Roman" panose="02020603050405020304" pitchFamily="18" charset="0"/>
              <a:cs typeface="Times New Roman" panose="02020603050405020304" pitchFamily="18" charset="0"/>
            </a:endParaRPr>
          </a:p>
          <a:p>
            <a:pPr indent="85090" algn="just">
              <a:lnSpc>
                <a:spcPct val="115000"/>
              </a:lnSpc>
              <a:spcAft>
                <a:spcPts val="120"/>
              </a:spcAft>
            </a:pP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 Truyện </a:t>
            </a:r>
            <a:r>
              <a:rPr lang="vi-VN" sz="4800">
                <a:latin typeface="Times New Roman" panose="02020603050405020304" pitchFamily="18" charset="0"/>
                <a:ea typeface="Times New Roman" panose="02020603050405020304" pitchFamily="18" charset="0"/>
                <a:cs typeface="Times New Roman" panose="02020603050405020304" pitchFamily="18" charset="0"/>
              </a:rPr>
              <a:t>ngắn:</a:t>
            </a:r>
            <a:r>
              <a:rPr lang="vi-VN" sz="4800" i="1">
                <a:latin typeface="Times New Roman" panose="02020603050405020304" pitchFamily="18" charset="0"/>
                <a:ea typeface="Times New Roman" panose="02020603050405020304" pitchFamily="18" charset="0"/>
                <a:cs typeface="Times New Roman" panose="02020603050405020304" pitchFamily="18" charset="0"/>
              </a:rPr>
              <a:t> Chí Phèo</a:t>
            </a:r>
            <a:r>
              <a:rPr lang="vi-VN" sz="4800">
                <a:latin typeface="Times New Roman" panose="02020603050405020304" pitchFamily="18" charset="0"/>
                <a:ea typeface="Times New Roman" panose="02020603050405020304" pitchFamily="18" charset="0"/>
                <a:cs typeface="Times New Roman" panose="02020603050405020304" pitchFamily="18" charset="0"/>
              </a:rPr>
              <a:t> (1941</a:t>
            </a: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a:t>
            </a:r>
          </a:p>
          <a:p>
            <a:pPr indent="85090" algn="just">
              <a:lnSpc>
                <a:spcPct val="115000"/>
              </a:lnSpc>
              <a:spcAft>
                <a:spcPts val="120"/>
              </a:spcAft>
            </a:pPr>
            <a:r>
              <a:rPr lang="vi-VN" sz="4800" i="1" smtClean="0">
                <a:latin typeface="Times New Roman" panose="02020603050405020304" pitchFamily="18" charset="0"/>
                <a:ea typeface="Times New Roman" panose="02020603050405020304" pitchFamily="18" charset="0"/>
                <a:cs typeface="Times New Roman" panose="02020603050405020304" pitchFamily="18" charset="0"/>
              </a:rPr>
              <a:t>+ Đời thừa</a:t>
            </a: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 (1943)</a:t>
            </a:r>
          </a:p>
          <a:p>
            <a:pPr indent="85090" algn="just">
              <a:lnSpc>
                <a:spcPct val="115000"/>
              </a:lnSpc>
              <a:spcAft>
                <a:spcPts val="120"/>
              </a:spcAft>
            </a:pPr>
            <a:r>
              <a:rPr lang="vi-VN" sz="4800">
                <a:latin typeface="Times New Roman" panose="02020603050405020304" pitchFamily="18" charset="0"/>
                <a:ea typeface="Times New Roman" panose="02020603050405020304" pitchFamily="18" charset="0"/>
                <a:cs typeface="Times New Roman" panose="02020603050405020304" pitchFamily="18" charset="0"/>
              </a:rPr>
              <a:t>+</a:t>
            </a: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4800" i="1">
                <a:latin typeface="Times New Roman" panose="02020603050405020304" pitchFamily="18" charset="0"/>
                <a:ea typeface="Times New Roman" panose="02020603050405020304" pitchFamily="18" charset="0"/>
                <a:cs typeface="Times New Roman" panose="02020603050405020304" pitchFamily="18" charset="0"/>
              </a:rPr>
              <a:t>Một đám cưới</a:t>
            </a:r>
            <a:r>
              <a:rPr lang="vi-VN" sz="4800">
                <a:latin typeface="Times New Roman" panose="02020603050405020304" pitchFamily="18" charset="0"/>
                <a:ea typeface="Times New Roman" panose="02020603050405020304" pitchFamily="18" charset="0"/>
                <a:cs typeface="Times New Roman" panose="02020603050405020304" pitchFamily="18" charset="0"/>
              </a:rPr>
              <a:t>(1943</a:t>
            </a: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a:t>
            </a:r>
          </a:p>
          <a:p>
            <a:pPr indent="85090" algn="just">
              <a:lnSpc>
                <a:spcPct val="115000"/>
              </a:lnSpc>
              <a:spcAft>
                <a:spcPts val="120"/>
              </a:spcAft>
            </a:pP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4800" i="1">
                <a:latin typeface="Times New Roman" panose="02020603050405020304" pitchFamily="18" charset="0"/>
                <a:ea typeface="Times New Roman" panose="02020603050405020304" pitchFamily="18" charset="0"/>
                <a:cs typeface="Times New Roman" panose="02020603050405020304" pitchFamily="18" charset="0"/>
              </a:rPr>
              <a:t>Một bữa no</a:t>
            </a:r>
            <a:r>
              <a:rPr lang="vi-VN" sz="4800">
                <a:latin typeface="Times New Roman" panose="02020603050405020304" pitchFamily="18" charset="0"/>
                <a:ea typeface="Times New Roman" panose="02020603050405020304" pitchFamily="18" charset="0"/>
                <a:cs typeface="Times New Roman" panose="02020603050405020304" pitchFamily="18" charset="0"/>
              </a:rPr>
              <a:t>, (</a:t>
            </a: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1943)</a:t>
            </a:r>
          </a:p>
          <a:p>
            <a:pPr indent="85090" algn="just">
              <a:lnSpc>
                <a:spcPct val="115000"/>
              </a:lnSpc>
              <a:spcAft>
                <a:spcPts val="120"/>
              </a:spcAft>
            </a:pP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4800" i="1" smtClean="0">
                <a:latin typeface="Times New Roman" panose="02020603050405020304" pitchFamily="18" charset="0"/>
                <a:ea typeface="Times New Roman" panose="02020603050405020304" pitchFamily="18" charset="0"/>
                <a:cs typeface="Times New Roman" panose="02020603050405020304" pitchFamily="18" charset="0"/>
              </a:rPr>
              <a:t>Đôi </a:t>
            </a:r>
            <a:r>
              <a:rPr lang="vi-VN" sz="4800" i="1">
                <a:latin typeface="Times New Roman" panose="02020603050405020304" pitchFamily="18" charset="0"/>
                <a:ea typeface="Times New Roman" panose="02020603050405020304" pitchFamily="18" charset="0"/>
                <a:cs typeface="Times New Roman" panose="02020603050405020304" pitchFamily="18" charset="0"/>
              </a:rPr>
              <a:t>mắt</a:t>
            </a:r>
            <a:r>
              <a:rPr lang="vi-VN" sz="4800">
                <a:latin typeface="Times New Roman" panose="02020603050405020304" pitchFamily="18" charset="0"/>
                <a:ea typeface="Times New Roman" panose="02020603050405020304" pitchFamily="18" charset="0"/>
                <a:cs typeface="Times New Roman" panose="02020603050405020304" pitchFamily="18" charset="0"/>
              </a:rPr>
              <a:t> (1948) ...</a:t>
            </a:r>
            <a:endParaRPr lang="en-GB" sz="4800">
              <a:effectLst/>
              <a:latin typeface="Times New Roman" panose="02020603050405020304" pitchFamily="18" charset="0"/>
              <a:ea typeface="Times New Roman" panose="02020603050405020304" pitchFamily="18" charset="0"/>
            </a:endParaRPr>
          </a:p>
        </p:txBody>
      </p:sp>
      <p:pic>
        <p:nvPicPr>
          <p:cNvPr id="21" name="Picture 20"/>
          <p:cNvPicPr preferRelativeResize="0">
            <a:picLocks/>
          </p:cNvPicPr>
          <p:nvPr/>
        </p:nvPicPr>
        <p:blipFill rotWithShape="1">
          <a:blip r:embed="rId8">
            <a:extLst>
              <a:ext uri="{28A0092B-C50C-407E-A947-70E740481C1C}">
                <a14:useLocalDpi xmlns:a14="http://schemas.microsoft.com/office/drawing/2010/main" val="0"/>
              </a:ext>
            </a:extLst>
          </a:blip>
          <a:srcRect t="441"/>
          <a:stretch/>
        </p:blipFill>
        <p:spPr>
          <a:xfrm>
            <a:off x="924738" y="3043653"/>
            <a:ext cx="4380197" cy="6741055"/>
          </a:xfrm>
          <a:prstGeom prst="rect">
            <a:avLst/>
          </a:prstGeom>
          <a:ln>
            <a:solidFill>
              <a:sysClr val="window" lastClr="FFFFFF">
                <a:lumMod val="65000"/>
              </a:sysClr>
            </a:solidFill>
          </a:ln>
          <a:effectLst/>
        </p:spPr>
      </p:pic>
      <p:pic>
        <p:nvPicPr>
          <p:cNvPr id="22" name="Picture 21"/>
          <p:cNvPicPr preferRelativeResize="0">
            <a:picLocks/>
          </p:cNvPicPr>
          <p:nvPr/>
        </p:nvPicPr>
        <p:blipFill rotWithShape="1">
          <a:blip r:embed="rId9">
            <a:extLst>
              <a:ext uri="{28A0092B-C50C-407E-A947-70E740481C1C}">
                <a14:useLocalDpi xmlns:a14="http://schemas.microsoft.com/office/drawing/2010/main" val="0"/>
              </a:ext>
            </a:extLst>
          </a:blip>
          <a:srcRect l="1248" t="862"/>
          <a:stretch/>
        </p:blipFill>
        <p:spPr>
          <a:xfrm>
            <a:off x="953700" y="3036787"/>
            <a:ext cx="4380197" cy="6741055"/>
          </a:xfrm>
          <a:prstGeom prst="rect">
            <a:avLst/>
          </a:prstGeom>
          <a:solidFill>
            <a:srgbClr val="FFFFFF">
              <a:shade val="85000"/>
            </a:srgbClr>
          </a:solidFill>
          <a:ln w="88900" cap="sq">
            <a:noFill/>
            <a:miter lim="800000"/>
          </a:ln>
          <a:effectLst/>
        </p:spPr>
      </p:pic>
      <p:pic>
        <p:nvPicPr>
          <p:cNvPr id="23" name="Picture 22"/>
          <p:cNvPicPr preferRelativeResize="0">
            <a:picLocks/>
          </p:cNvPicPr>
          <p:nvPr/>
        </p:nvPicPr>
        <p:blipFill>
          <a:blip r:embed="rId10">
            <a:extLst>
              <a:ext uri="{28A0092B-C50C-407E-A947-70E740481C1C}">
                <a14:useLocalDpi xmlns:a14="http://schemas.microsoft.com/office/drawing/2010/main" val="0"/>
              </a:ext>
            </a:extLst>
          </a:blip>
          <a:stretch>
            <a:fillRect/>
          </a:stretch>
        </p:blipFill>
        <p:spPr>
          <a:xfrm>
            <a:off x="946476" y="3014326"/>
            <a:ext cx="4380197" cy="6741055"/>
          </a:xfrm>
          <a:prstGeom prst="rect">
            <a:avLst/>
          </a:prstGeom>
        </p:spPr>
      </p:pic>
      <p:pic>
        <p:nvPicPr>
          <p:cNvPr id="24" name="Picture 23"/>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960924" y="2991865"/>
            <a:ext cx="4380197" cy="6741055"/>
          </a:xfrm>
          <a:prstGeom prst="rect">
            <a:avLst/>
          </a:prstGeom>
        </p:spPr>
      </p:pic>
      <p:pic>
        <p:nvPicPr>
          <p:cNvPr id="25" name="Picture 24"/>
          <p:cNvPicPr preferRelativeResize="0">
            <a:picLocks/>
          </p:cNvPicPr>
          <p:nvPr/>
        </p:nvPicPr>
        <p:blipFill>
          <a:blip r:embed="rId12">
            <a:extLst>
              <a:ext uri="{28A0092B-C50C-407E-A947-70E740481C1C}">
                <a14:useLocalDpi xmlns:a14="http://schemas.microsoft.com/office/drawing/2010/main" val="0"/>
              </a:ext>
            </a:extLst>
          </a:blip>
          <a:stretch>
            <a:fillRect/>
          </a:stretch>
        </p:blipFill>
        <p:spPr>
          <a:xfrm>
            <a:off x="953699" y="2983483"/>
            <a:ext cx="4380197" cy="6741055"/>
          </a:xfrm>
          <a:prstGeom prst="rect">
            <a:avLst/>
          </a:prstGeom>
        </p:spPr>
      </p:pic>
      <p:pic>
        <p:nvPicPr>
          <p:cNvPr id="26" name="Picture 25"/>
          <p:cNvPicPr preferRelativeResize="0">
            <a:picLocks/>
          </p:cNvPicPr>
          <p:nvPr/>
        </p:nvPicPr>
        <p:blipFill>
          <a:blip r:embed="rId13">
            <a:extLst>
              <a:ext uri="{28A0092B-C50C-407E-A947-70E740481C1C}">
                <a14:useLocalDpi xmlns:a14="http://schemas.microsoft.com/office/drawing/2010/main" val="0"/>
              </a:ext>
            </a:extLst>
          </a:blip>
          <a:stretch>
            <a:fillRect/>
          </a:stretch>
        </p:blipFill>
        <p:spPr>
          <a:xfrm>
            <a:off x="924738" y="3067700"/>
            <a:ext cx="4380197" cy="674105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7" name="Freeform 45"/>
          <p:cNvSpPr/>
          <p:nvPr/>
        </p:nvSpPr>
        <p:spPr>
          <a:xfrm rot="-1211621">
            <a:off x="1684913" y="6932248"/>
            <a:ext cx="6314776" cy="3381245"/>
          </a:xfrm>
          <a:custGeom>
            <a:avLst/>
            <a:gdLst/>
            <a:ahLst/>
            <a:cxnLst/>
            <a:rect l="l" t="t" r="r" b="b"/>
            <a:pathLst>
              <a:path w="6314776" h="3381245">
                <a:moveTo>
                  <a:pt x="0" y="0"/>
                </a:moveTo>
                <a:lnTo>
                  <a:pt x="6314776" y="0"/>
                </a:lnTo>
                <a:lnTo>
                  <a:pt x="6314776" y="3381245"/>
                </a:lnTo>
                <a:lnTo>
                  <a:pt x="0" y="3381245"/>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Tree>
    <p:extLst>
      <p:ext uri="{BB962C8B-B14F-4D97-AF65-F5344CB8AC3E}">
        <p14:creationId xmlns:p14="http://schemas.microsoft.com/office/powerpoint/2010/main" val="11438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inVertical)">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arn(inVertical)">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inVertical)">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barn(inVertical)">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barn(inVertical)">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4" name="Group 4"/>
          <p:cNvGrpSpPr/>
          <p:nvPr/>
        </p:nvGrpSpPr>
        <p:grpSpPr>
          <a:xfrm>
            <a:off x="3341457" y="876300"/>
            <a:ext cx="11605086" cy="1617107"/>
            <a:chOff x="0" y="0"/>
            <a:chExt cx="3056484" cy="515177"/>
          </a:xfrm>
        </p:grpSpPr>
        <p:sp>
          <p:nvSpPr>
            <p:cNvPr id="5" name="Freeform 5"/>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6" name="TextBox 6"/>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4746061" y="3390241"/>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p:cNvSpPr/>
          <p:nvPr/>
        </p:nvSpPr>
        <p:spPr>
          <a:xfrm rot="-481330" flipH="1">
            <a:off x="15427309" y="694509"/>
            <a:ext cx="4518875" cy="4114800"/>
          </a:xfrm>
          <a:custGeom>
            <a:avLst/>
            <a:gdLst/>
            <a:ahLst/>
            <a:cxnLst/>
            <a:rect l="l" t="t" r="r" b="b"/>
            <a:pathLst>
              <a:path w="4518875" h="4114800">
                <a:moveTo>
                  <a:pt x="4518875" y="0"/>
                </a:moveTo>
                <a:lnTo>
                  <a:pt x="0" y="0"/>
                </a:lnTo>
                <a:lnTo>
                  <a:pt x="0" y="4114800"/>
                </a:lnTo>
                <a:lnTo>
                  <a:pt x="4518875" y="4114800"/>
                </a:lnTo>
                <a:lnTo>
                  <a:pt x="4518875"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0" name="Freeform 10"/>
          <p:cNvSpPr/>
          <p:nvPr/>
        </p:nvSpPr>
        <p:spPr>
          <a:xfrm rot="-481330">
            <a:off x="-1230737" y="6750182"/>
            <a:ext cx="4518875" cy="4114800"/>
          </a:xfrm>
          <a:custGeom>
            <a:avLst/>
            <a:gdLst/>
            <a:ahLst/>
            <a:cxnLst/>
            <a:rect l="l" t="t" r="r" b="b"/>
            <a:pathLst>
              <a:path w="4518875" h="4114800">
                <a:moveTo>
                  <a:pt x="0" y="0"/>
                </a:moveTo>
                <a:lnTo>
                  <a:pt x="4518874" y="0"/>
                </a:lnTo>
                <a:lnTo>
                  <a:pt x="4518874"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nvGrpSpPr>
          <p:cNvPr id="11" name="Group 11"/>
          <p:cNvGrpSpPr>
            <a:grpSpLocks noChangeAspect="1"/>
          </p:cNvGrpSpPr>
          <p:nvPr/>
        </p:nvGrpSpPr>
        <p:grpSpPr>
          <a:xfrm>
            <a:off x="12407426" y="6595774"/>
            <a:ext cx="2662526" cy="2662526"/>
            <a:chOff x="0" y="0"/>
            <a:chExt cx="14840029" cy="14840029"/>
          </a:xfrm>
        </p:grpSpPr>
        <p:sp>
          <p:nvSpPr>
            <p:cNvPr id="12" name="Freeform 12"/>
            <p:cNvSpPr/>
            <p:nvPr/>
          </p:nvSpPr>
          <p:spPr>
            <a:xfrm>
              <a:off x="0" y="0"/>
              <a:ext cx="14840026" cy="14840029"/>
            </a:xfrm>
            <a:custGeom>
              <a:avLst/>
              <a:gdLst/>
              <a:ahLst/>
              <a:cxnLst/>
              <a:rect l="l" t="t" r="r" b="b"/>
              <a:pathLst>
                <a:path w="14840026" h="14840029">
                  <a:moveTo>
                    <a:pt x="3105877" y="13457583"/>
                  </a:moveTo>
                  <a:cubicBezTo>
                    <a:pt x="4321642" y="14327753"/>
                    <a:pt x="5811831" y="14840029"/>
                    <a:pt x="7420015" y="14840029"/>
                  </a:cubicBezTo>
                  <a:cubicBezTo>
                    <a:pt x="9028198" y="14840029"/>
                    <a:pt x="10518387" y="14327753"/>
                    <a:pt x="11734152" y="13457583"/>
                  </a:cubicBezTo>
                  <a:cubicBezTo>
                    <a:pt x="12472827" y="12928884"/>
                    <a:pt x="13363949" y="12648722"/>
                    <a:pt x="14278014" y="12648722"/>
                  </a:cubicBezTo>
                  <a:cubicBezTo>
                    <a:pt x="14427068" y="12648722"/>
                    <a:pt x="14570019" y="12589509"/>
                    <a:pt x="14675417" y="12484111"/>
                  </a:cubicBezTo>
                  <a:cubicBezTo>
                    <a:pt x="14780816" y="12378713"/>
                    <a:pt x="14840026" y="12235761"/>
                    <a:pt x="14840026" y="12086706"/>
                  </a:cubicBezTo>
                  <a:lnTo>
                    <a:pt x="14840026" y="2753321"/>
                  </a:lnTo>
                  <a:cubicBezTo>
                    <a:pt x="14840026" y="2442929"/>
                    <a:pt x="14588403" y="2191306"/>
                    <a:pt x="14278011" y="2191306"/>
                  </a:cubicBezTo>
                  <a:cubicBezTo>
                    <a:pt x="13363947" y="2191306"/>
                    <a:pt x="12472826" y="1911143"/>
                    <a:pt x="11734151" y="1382446"/>
                  </a:cubicBezTo>
                  <a:cubicBezTo>
                    <a:pt x="10518387" y="512275"/>
                    <a:pt x="9028198" y="0"/>
                    <a:pt x="7420015" y="0"/>
                  </a:cubicBezTo>
                  <a:cubicBezTo>
                    <a:pt x="5811832" y="0"/>
                    <a:pt x="4321642" y="512275"/>
                    <a:pt x="3105877" y="1382446"/>
                  </a:cubicBezTo>
                  <a:cubicBezTo>
                    <a:pt x="2367201" y="1911144"/>
                    <a:pt x="1476082" y="2191306"/>
                    <a:pt x="562015" y="2191306"/>
                  </a:cubicBezTo>
                  <a:cubicBezTo>
                    <a:pt x="412958" y="2191306"/>
                    <a:pt x="270009" y="2250519"/>
                    <a:pt x="164610" y="2355916"/>
                  </a:cubicBezTo>
                  <a:cubicBezTo>
                    <a:pt x="59211" y="2461313"/>
                    <a:pt x="0" y="2604266"/>
                    <a:pt x="0" y="2753322"/>
                  </a:cubicBezTo>
                  <a:lnTo>
                    <a:pt x="0" y="12086706"/>
                  </a:lnTo>
                  <a:cubicBezTo>
                    <a:pt x="0" y="12397099"/>
                    <a:pt x="251623" y="12648722"/>
                    <a:pt x="562014" y="12648722"/>
                  </a:cubicBezTo>
                  <a:cubicBezTo>
                    <a:pt x="1476082" y="12648721"/>
                    <a:pt x="2367201" y="12928884"/>
                    <a:pt x="3105877" y="13457583"/>
                  </a:cubicBezTo>
                  <a:close/>
                </a:path>
              </a:pathLst>
            </a:custGeom>
            <a:solidFill>
              <a:srgbClr val="354A15"/>
            </a:solidFill>
          </p:spPr>
        </p:sp>
        <p:sp>
          <p:nvSpPr>
            <p:cNvPr id="13" name="Freeform 13"/>
            <p:cNvSpPr/>
            <p:nvPr/>
          </p:nvSpPr>
          <p:spPr>
            <a:xfrm>
              <a:off x="200382" y="200383"/>
              <a:ext cx="14439264" cy="14439263"/>
            </a:xfrm>
            <a:custGeom>
              <a:avLst/>
              <a:gdLst/>
              <a:ahLst/>
              <a:cxnLst/>
              <a:rect l="l" t="t" r="r" b="b"/>
              <a:pathLst>
                <a:path w="14439264" h="14439263">
                  <a:moveTo>
                    <a:pt x="3022121" y="13094254"/>
                  </a:moveTo>
                  <a:cubicBezTo>
                    <a:pt x="4205000" y="13940887"/>
                    <a:pt x="5654646" y="14439263"/>
                    <a:pt x="7219633" y="14439263"/>
                  </a:cubicBezTo>
                  <a:cubicBezTo>
                    <a:pt x="8784619" y="14439263"/>
                    <a:pt x="10234265" y="13940887"/>
                    <a:pt x="11417144" y="13094254"/>
                  </a:cubicBezTo>
                  <a:cubicBezTo>
                    <a:pt x="12190652" y="12540622"/>
                    <a:pt x="13122754" y="12247956"/>
                    <a:pt x="14077633" y="12247956"/>
                  </a:cubicBezTo>
                  <a:cubicBezTo>
                    <a:pt x="14277356" y="12247956"/>
                    <a:pt x="14439264" y="12086048"/>
                    <a:pt x="14439264" y="11886324"/>
                  </a:cubicBezTo>
                  <a:lnTo>
                    <a:pt x="14439264" y="2552939"/>
                  </a:lnTo>
                  <a:cubicBezTo>
                    <a:pt x="14439264" y="2353215"/>
                    <a:pt x="14277356" y="2191306"/>
                    <a:pt x="14077633" y="2191306"/>
                  </a:cubicBezTo>
                  <a:cubicBezTo>
                    <a:pt x="13122754" y="2191306"/>
                    <a:pt x="12190653" y="1898638"/>
                    <a:pt x="11417143" y="1345009"/>
                  </a:cubicBezTo>
                  <a:cubicBezTo>
                    <a:pt x="10234264" y="498376"/>
                    <a:pt x="8784618" y="0"/>
                    <a:pt x="7219633" y="0"/>
                  </a:cubicBezTo>
                  <a:cubicBezTo>
                    <a:pt x="5654647" y="0"/>
                    <a:pt x="4205002" y="498376"/>
                    <a:pt x="3022121" y="1345009"/>
                  </a:cubicBezTo>
                  <a:cubicBezTo>
                    <a:pt x="2248612" y="1898639"/>
                    <a:pt x="1316511" y="2191306"/>
                    <a:pt x="361632" y="2191306"/>
                  </a:cubicBezTo>
                  <a:cubicBezTo>
                    <a:pt x="161908" y="2191306"/>
                    <a:pt x="0" y="2353215"/>
                    <a:pt x="0" y="2552939"/>
                  </a:cubicBezTo>
                  <a:lnTo>
                    <a:pt x="0" y="11886323"/>
                  </a:lnTo>
                  <a:cubicBezTo>
                    <a:pt x="0" y="11982235"/>
                    <a:pt x="38100" y="12074216"/>
                    <a:pt x="105919" y="12142036"/>
                  </a:cubicBezTo>
                  <a:cubicBezTo>
                    <a:pt x="173738" y="12209856"/>
                    <a:pt x="265721" y="12247955"/>
                    <a:pt x="361631" y="12247955"/>
                  </a:cubicBezTo>
                  <a:cubicBezTo>
                    <a:pt x="1316511" y="12247955"/>
                    <a:pt x="2248612" y="12540623"/>
                    <a:pt x="3022121" y="13094254"/>
                  </a:cubicBezTo>
                  <a:close/>
                </a:path>
              </a:pathLst>
            </a:custGeom>
            <a:solidFill>
              <a:srgbClr val="FFFFF1"/>
            </a:solidFill>
          </p:spPr>
        </p:sp>
        <p:sp>
          <p:nvSpPr>
            <p:cNvPr id="14" name="Freeform 14"/>
            <p:cNvSpPr/>
            <p:nvPr/>
          </p:nvSpPr>
          <p:spPr>
            <a:xfrm>
              <a:off x="562016" y="562014"/>
              <a:ext cx="13716000" cy="13716001"/>
            </a:xfrm>
            <a:custGeom>
              <a:avLst/>
              <a:gdLst/>
              <a:ahLst/>
              <a:cxnLst/>
              <a:rect l="l" t="t" r="r" b="b"/>
              <a:pathLst>
                <a:path w="13716000" h="13716001">
                  <a:moveTo>
                    <a:pt x="10845033" y="1277448"/>
                  </a:moveTo>
                  <a:cubicBezTo>
                    <a:pt x="9721504" y="473295"/>
                    <a:pt x="8345027" y="0"/>
                    <a:pt x="6857999" y="0"/>
                  </a:cubicBezTo>
                  <a:cubicBezTo>
                    <a:pt x="5370970" y="0"/>
                    <a:pt x="3994493" y="473295"/>
                    <a:pt x="2870964" y="1277448"/>
                  </a:cubicBezTo>
                  <a:cubicBezTo>
                    <a:pt x="2034590" y="1876072"/>
                    <a:pt x="1028529" y="2191308"/>
                    <a:pt x="0" y="2191308"/>
                  </a:cubicBezTo>
                  <a:lnTo>
                    <a:pt x="0" y="11524692"/>
                  </a:lnTo>
                  <a:cubicBezTo>
                    <a:pt x="1028532" y="11524692"/>
                    <a:pt x="2034590" y="11839928"/>
                    <a:pt x="2870964" y="12438553"/>
                  </a:cubicBezTo>
                  <a:cubicBezTo>
                    <a:pt x="3994492" y="13242706"/>
                    <a:pt x="5370969" y="13716001"/>
                    <a:pt x="6857998" y="13716001"/>
                  </a:cubicBezTo>
                  <a:cubicBezTo>
                    <a:pt x="8345026" y="13716001"/>
                    <a:pt x="9721504" y="13242706"/>
                    <a:pt x="10845032" y="12438553"/>
                  </a:cubicBezTo>
                  <a:cubicBezTo>
                    <a:pt x="11681406" y="11839927"/>
                    <a:pt x="12687465" y="11524692"/>
                    <a:pt x="13715999" y="11524692"/>
                  </a:cubicBezTo>
                  <a:lnTo>
                    <a:pt x="13715999" y="2191308"/>
                  </a:lnTo>
                  <a:cubicBezTo>
                    <a:pt x="12687467" y="2191308"/>
                    <a:pt x="11681406" y="1876072"/>
                    <a:pt x="10845033" y="1277448"/>
                  </a:cubicBezTo>
                  <a:close/>
                </a:path>
              </a:pathLst>
            </a:custGeom>
            <a:blipFill>
              <a:blip r:embed="rId8"/>
              <a:stretch>
                <a:fillRect r="-50093"/>
              </a:stretch>
            </a:blipFill>
          </p:spPr>
        </p:sp>
      </p:grpSp>
      <p:grpSp>
        <p:nvGrpSpPr>
          <p:cNvPr id="15" name="Group 15"/>
          <p:cNvGrpSpPr>
            <a:grpSpLocks noChangeAspect="1"/>
          </p:cNvGrpSpPr>
          <p:nvPr/>
        </p:nvGrpSpPr>
        <p:grpSpPr>
          <a:xfrm>
            <a:off x="1507125" y="3566104"/>
            <a:ext cx="2662526" cy="2662526"/>
            <a:chOff x="0" y="0"/>
            <a:chExt cx="14840029" cy="14840029"/>
          </a:xfrm>
        </p:grpSpPr>
        <p:sp>
          <p:nvSpPr>
            <p:cNvPr id="16" name="Freeform 16"/>
            <p:cNvSpPr/>
            <p:nvPr/>
          </p:nvSpPr>
          <p:spPr>
            <a:xfrm>
              <a:off x="0" y="0"/>
              <a:ext cx="14840026" cy="14840029"/>
            </a:xfrm>
            <a:custGeom>
              <a:avLst/>
              <a:gdLst/>
              <a:ahLst/>
              <a:cxnLst/>
              <a:rect l="l" t="t" r="r" b="b"/>
              <a:pathLst>
                <a:path w="14840026" h="14840029">
                  <a:moveTo>
                    <a:pt x="3105877" y="13457583"/>
                  </a:moveTo>
                  <a:cubicBezTo>
                    <a:pt x="4321642" y="14327753"/>
                    <a:pt x="5811831" y="14840029"/>
                    <a:pt x="7420015" y="14840029"/>
                  </a:cubicBezTo>
                  <a:cubicBezTo>
                    <a:pt x="9028198" y="14840029"/>
                    <a:pt x="10518387" y="14327753"/>
                    <a:pt x="11734152" y="13457583"/>
                  </a:cubicBezTo>
                  <a:cubicBezTo>
                    <a:pt x="12472827" y="12928884"/>
                    <a:pt x="13363949" y="12648722"/>
                    <a:pt x="14278014" y="12648722"/>
                  </a:cubicBezTo>
                  <a:cubicBezTo>
                    <a:pt x="14427068" y="12648722"/>
                    <a:pt x="14570019" y="12589509"/>
                    <a:pt x="14675417" y="12484111"/>
                  </a:cubicBezTo>
                  <a:cubicBezTo>
                    <a:pt x="14780816" y="12378713"/>
                    <a:pt x="14840026" y="12235761"/>
                    <a:pt x="14840026" y="12086706"/>
                  </a:cubicBezTo>
                  <a:lnTo>
                    <a:pt x="14840026" y="2753321"/>
                  </a:lnTo>
                  <a:cubicBezTo>
                    <a:pt x="14840026" y="2442929"/>
                    <a:pt x="14588403" y="2191306"/>
                    <a:pt x="14278011" y="2191306"/>
                  </a:cubicBezTo>
                  <a:cubicBezTo>
                    <a:pt x="13363947" y="2191306"/>
                    <a:pt x="12472826" y="1911143"/>
                    <a:pt x="11734151" y="1382446"/>
                  </a:cubicBezTo>
                  <a:cubicBezTo>
                    <a:pt x="10518387" y="512275"/>
                    <a:pt x="9028198" y="0"/>
                    <a:pt x="7420015" y="0"/>
                  </a:cubicBezTo>
                  <a:cubicBezTo>
                    <a:pt x="5811832" y="0"/>
                    <a:pt x="4321642" y="512275"/>
                    <a:pt x="3105877" y="1382446"/>
                  </a:cubicBezTo>
                  <a:cubicBezTo>
                    <a:pt x="2367201" y="1911144"/>
                    <a:pt x="1476082" y="2191306"/>
                    <a:pt x="562015" y="2191306"/>
                  </a:cubicBezTo>
                  <a:cubicBezTo>
                    <a:pt x="412958" y="2191306"/>
                    <a:pt x="270009" y="2250519"/>
                    <a:pt x="164610" y="2355916"/>
                  </a:cubicBezTo>
                  <a:cubicBezTo>
                    <a:pt x="59211" y="2461313"/>
                    <a:pt x="0" y="2604266"/>
                    <a:pt x="0" y="2753322"/>
                  </a:cubicBezTo>
                  <a:lnTo>
                    <a:pt x="0" y="12086706"/>
                  </a:lnTo>
                  <a:cubicBezTo>
                    <a:pt x="0" y="12397099"/>
                    <a:pt x="251623" y="12648722"/>
                    <a:pt x="562014" y="12648722"/>
                  </a:cubicBezTo>
                  <a:cubicBezTo>
                    <a:pt x="1476082" y="12648721"/>
                    <a:pt x="2367201" y="12928884"/>
                    <a:pt x="3105877" y="13457583"/>
                  </a:cubicBezTo>
                  <a:close/>
                </a:path>
              </a:pathLst>
            </a:custGeom>
            <a:solidFill>
              <a:srgbClr val="354A15"/>
            </a:solidFill>
          </p:spPr>
        </p:sp>
        <p:sp>
          <p:nvSpPr>
            <p:cNvPr id="17" name="Freeform 17"/>
            <p:cNvSpPr/>
            <p:nvPr/>
          </p:nvSpPr>
          <p:spPr>
            <a:xfrm>
              <a:off x="200382" y="200383"/>
              <a:ext cx="14439264" cy="14439263"/>
            </a:xfrm>
            <a:custGeom>
              <a:avLst/>
              <a:gdLst/>
              <a:ahLst/>
              <a:cxnLst/>
              <a:rect l="l" t="t" r="r" b="b"/>
              <a:pathLst>
                <a:path w="14439264" h="14439263">
                  <a:moveTo>
                    <a:pt x="3022121" y="13094254"/>
                  </a:moveTo>
                  <a:cubicBezTo>
                    <a:pt x="4205000" y="13940887"/>
                    <a:pt x="5654646" y="14439263"/>
                    <a:pt x="7219633" y="14439263"/>
                  </a:cubicBezTo>
                  <a:cubicBezTo>
                    <a:pt x="8784619" y="14439263"/>
                    <a:pt x="10234265" y="13940887"/>
                    <a:pt x="11417144" y="13094254"/>
                  </a:cubicBezTo>
                  <a:cubicBezTo>
                    <a:pt x="12190652" y="12540622"/>
                    <a:pt x="13122754" y="12247956"/>
                    <a:pt x="14077633" y="12247956"/>
                  </a:cubicBezTo>
                  <a:cubicBezTo>
                    <a:pt x="14277356" y="12247956"/>
                    <a:pt x="14439264" y="12086048"/>
                    <a:pt x="14439264" y="11886324"/>
                  </a:cubicBezTo>
                  <a:lnTo>
                    <a:pt x="14439264" y="2552939"/>
                  </a:lnTo>
                  <a:cubicBezTo>
                    <a:pt x="14439264" y="2353215"/>
                    <a:pt x="14277356" y="2191306"/>
                    <a:pt x="14077633" y="2191306"/>
                  </a:cubicBezTo>
                  <a:cubicBezTo>
                    <a:pt x="13122754" y="2191306"/>
                    <a:pt x="12190653" y="1898638"/>
                    <a:pt x="11417143" y="1345009"/>
                  </a:cubicBezTo>
                  <a:cubicBezTo>
                    <a:pt x="10234264" y="498376"/>
                    <a:pt x="8784618" y="0"/>
                    <a:pt x="7219633" y="0"/>
                  </a:cubicBezTo>
                  <a:cubicBezTo>
                    <a:pt x="5654647" y="0"/>
                    <a:pt x="4205002" y="498376"/>
                    <a:pt x="3022121" y="1345009"/>
                  </a:cubicBezTo>
                  <a:cubicBezTo>
                    <a:pt x="2248612" y="1898639"/>
                    <a:pt x="1316511" y="2191306"/>
                    <a:pt x="361632" y="2191306"/>
                  </a:cubicBezTo>
                  <a:cubicBezTo>
                    <a:pt x="161908" y="2191306"/>
                    <a:pt x="0" y="2353215"/>
                    <a:pt x="0" y="2552939"/>
                  </a:cubicBezTo>
                  <a:lnTo>
                    <a:pt x="0" y="11886323"/>
                  </a:lnTo>
                  <a:cubicBezTo>
                    <a:pt x="0" y="11982235"/>
                    <a:pt x="38100" y="12074216"/>
                    <a:pt x="105919" y="12142036"/>
                  </a:cubicBezTo>
                  <a:cubicBezTo>
                    <a:pt x="173738" y="12209856"/>
                    <a:pt x="265721" y="12247955"/>
                    <a:pt x="361631" y="12247955"/>
                  </a:cubicBezTo>
                  <a:cubicBezTo>
                    <a:pt x="1316511" y="12247955"/>
                    <a:pt x="2248612" y="12540623"/>
                    <a:pt x="3022121" y="13094254"/>
                  </a:cubicBezTo>
                  <a:close/>
                </a:path>
              </a:pathLst>
            </a:custGeom>
            <a:solidFill>
              <a:srgbClr val="FFFFF1"/>
            </a:solidFill>
          </p:spPr>
        </p:sp>
        <p:sp>
          <p:nvSpPr>
            <p:cNvPr id="18" name="Freeform 18"/>
            <p:cNvSpPr/>
            <p:nvPr/>
          </p:nvSpPr>
          <p:spPr>
            <a:xfrm>
              <a:off x="562016" y="562014"/>
              <a:ext cx="13716000" cy="13716001"/>
            </a:xfrm>
            <a:custGeom>
              <a:avLst/>
              <a:gdLst/>
              <a:ahLst/>
              <a:cxnLst/>
              <a:rect l="l" t="t" r="r" b="b"/>
              <a:pathLst>
                <a:path w="13716000" h="13716001">
                  <a:moveTo>
                    <a:pt x="10845033" y="1277448"/>
                  </a:moveTo>
                  <a:cubicBezTo>
                    <a:pt x="9721504" y="473295"/>
                    <a:pt x="8345027" y="0"/>
                    <a:pt x="6857999" y="0"/>
                  </a:cubicBezTo>
                  <a:cubicBezTo>
                    <a:pt x="5370970" y="0"/>
                    <a:pt x="3994493" y="473295"/>
                    <a:pt x="2870964" y="1277448"/>
                  </a:cubicBezTo>
                  <a:cubicBezTo>
                    <a:pt x="2034590" y="1876072"/>
                    <a:pt x="1028529" y="2191308"/>
                    <a:pt x="0" y="2191308"/>
                  </a:cubicBezTo>
                  <a:lnTo>
                    <a:pt x="0" y="11524692"/>
                  </a:lnTo>
                  <a:cubicBezTo>
                    <a:pt x="1028532" y="11524692"/>
                    <a:pt x="2034590" y="11839928"/>
                    <a:pt x="2870964" y="12438553"/>
                  </a:cubicBezTo>
                  <a:cubicBezTo>
                    <a:pt x="3994492" y="13242706"/>
                    <a:pt x="5370969" y="13716001"/>
                    <a:pt x="6857998" y="13716001"/>
                  </a:cubicBezTo>
                  <a:cubicBezTo>
                    <a:pt x="8345026" y="13716001"/>
                    <a:pt x="9721504" y="13242706"/>
                    <a:pt x="10845032" y="12438553"/>
                  </a:cubicBezTo>
                  <a:cubicBezTo>
                    <a:pt x="11681406" y="11839927"/>
                    <a:pt x="12687465" y="11524692"/>
                    <a:pt x="13715999" y="11524692"/>
                  </a:cubicBezTo>
                  <a:lnTo>
                    <a:pt x="13715999" y="2191308"/>
                  </a:lnTo>
                  <a:cubicBezTo>
                    <a:pt x="12687467" y="2191308"/>
                    <a:pt x="11681406" y="1876072"/>
                    <a:pt x="10845033" y="1277448"/>
                  </a:cubicBezTo>
                  <a:close/>
                </a:path>
              </a:pathLst>
            </a:custGeom>
            <a:blipFill>
              <a:blip r:embed="rId9"/>
              <a:stretch>
                <a:fillRect l="-25046" r="-25046"/>
              </a:stretch>
            </a:blipFill>
          </p:spPr>
        </p:sp>
      </p:grpSp>
      <p:sp>
        <p:nvSpPr>
          <p:cNvPr id="19" name="TextBox 19"/>
          <p:cNvSpPr txBox="1"/>
          <p:nvPr/>
        </p:nvSpPr>
        <p:spPr>
          <a:xfrm>
            <a:off x="5277092" y="3294279"/>
            <a:ext cx="9265656" cy="923330"/>
          </a:xfrm>
          <a:prstGeom prst="rect">
            <a:avLst/>
          </a:prstGeom>
        </p:spPr>
        <p:txBody>
          <a:bodyPr wrap="square" lIns="0" tIns="0" rIns="0" bIns="0" rtlCol="0" anchor="t">
            <a:spAutoFit/>
          </a:bodyPr>
          <a:lstStyle/>
          <a:p>
            <a:pPr algn="just"/>
            <a:r>
              <a:rPr lang="vi-VN" sz="6000" smtClean="0">
                <a:latin typeface="Times New Roman" panose="02020603050405020304" pitchFamily="18" charset="0"/>
                <a:cs typeface="Times New Roman" panose="02020603050405020304" pitchFamily="18" charset="0"/>
              </a:rPr>
              <a:t> </a:t>
            </a:r>
            <a:r>
              <a:rPr lang="vi-VN" sz="6000">
                <a:latin typeface="Times New Roman" panose="02020603050405020304" pitchFamily="18" charset="0"/>
                <a:cs typeface="Times New Roman" panose="02020603050405020304" pitchFamily="18" charset="0"/>
              </a:rPr>
              <a:t>Nghệ thuật vị nhân sinh. </a:t>
            </a:r>
            <a:endParaRPr lang="en-GB" sz="6000">
              <a:latin typeface="Times New Roman" panose="02020603050405020304" pitchFamily="18" charset="0"/>
              <a:cs typeface="Times New Roman" panose="02020603050405020304" pitchFamily="18" charset="0"/>
            </a:endParaRPr>
          </a:p>
        </p:txBody>
      </p:sp>
      <p:sp>
        <p:nvSpPr>
          <p:cNvPr id="20" name="TextBox 20"/>
          <p:cNvSpPr txBox="1"/>
          <p:nvPr/>
        </p:nvSpPr>
        <p:spPr>
          <a:xfrm>
            <a:off x="3899201" y="1034642"/>
            <a:ext cx="10489597" cy="1178208"/>
          </a:xfrm>
          <a:prstGeom prst="rect">
            <a:avLst/>
          </a:prstGeom>
        </p:spPr>
        <p:txBody>
          <a:bodyPr lIns="0" tIns="0" rIns="0" bIns="0" rtlCol="0" anchor="t">
            <a:spAutoFit/>
          </a:bodyPr>
          <a:lstStyle/>
          <a:p>
            <a:pPr algn="ctr">
              <a:lnSpc>
                <a:spcPts val="10000"/>
              </a:lnSpc>
            </a:pPr>
            <a:r>
              <a:rPr lang="en-US" sz="4000" b="1" smtClean="0">
                <a:latin typeface="Times New Roman" panose="02020603050405020304" pitchFamily="18" charset="0"/>
                <a:cs typeface="Times New Roman" panose="02020603050405020304" pitchFamily="18" charset="0"/>
              </a:rPr>
              <a:t> </a:t>
            </a:r>
            <a:r>
              <a:rPr lang="en-US" sz="7200" b="1">
                <a:latin typeface="Times New Roman" panose="02020603050405020304" pitchFamily="18" charset="0"/>
                <a:cs typeface="Times New Roman" panose="02020603050405020304" pitchFamily="18" charset="0"/>
              </a:rPr>
              <a:t>Quan điểm nghệ thuật</a:t>
            </a:r>
            <a:endParaRPr lang="en-US" sz="7200" spc="232">
              <a:solidFill>
                <a:srgbClr val="797A1D"/>
              </a:solidFill>
              <a:latin typeface="Times New Roman" panose="02020603050405020304" pitchFamily="18" charset="0"/>
              <a:cs typeface="Times New Roman" panose="02020603050405020304" pitchFamily="18" charset="0"/>
            </a:endParaRPr>
          </a:p>
        </p:txBody>
      </p:sp>
      <p:sp>
        <p:nvSpPr>
          <p:cNvPr id="21" name="TextBox 21"/>
          <p:cNvSpPr txBox="1"/>
          <p:nvPr/>
        </p:nvSpPr>
        <p:spPr>
          <a:xfrm>
            <a:off x="5348726" y="4894876"/>
            <a:ext cx="8389962" cy="1846659"/>
          </a:xfrm>
          <a:prstGeom prst="rect">
            <a:avLst/>
          </a:prstGeom>
        </p:spPr>
        <p:txBody>
          <a:bodyPr lIns="0" tIns="0" rIns="0" bIns="0" rtlCol="0" anchor="t">
            <a:spAutoFit/>
          </a:bodyPr>
          <a:lstStyle/>
          <a:p>
            <a:pPr algn="just"/>
            <a:r>
              <a:rPr lang="vi-VN" sz="6000" smtClean="0">
                <a:latin typeface="Times New Roman" panose="02020603050405020304" pitchFamily="18" charset="0"/>
                <a:cs typeface="Times New Roman" panose="02020603050405020304" pitchFamily="18" charset="0"/>
              </a:rPr>
              <a:t>Văn </a:t>
            </a:r>
            <a:r>
              <a:rPr lang="vi-VN" sz="6000">
                <a:latin typeface="Times New Roman" panose="02020603050405020304" pitchFamily="18" charset="0"/>
                <a:cs typeface="Times New Roman" panose="02020603050405020304" pitchFamily="18" charset="0"/>
              </a:rPr>
              <a:t>chương chính là hiện thực cuộc sống. </a:t>
            </a:r>
            <a:endParaRPr lang="en-GB" sz="6000">
              <a:latin typeface="Times New Roman" panose="02020603050405020304" pitchFamily="18" charset="0"/>
              <a:cs typeface="Times New Roman" panose="02020603050405020304" pitchFamily="18" charset="0"/>
            </a:endParaRPr>
          </a:p>
        </p:txBody>
      </p:sp>
      <p:sp>
        <p:nvSpPr>
          <p:cNvPr id="22" name="Freeform 8"/>
          <p:cNvSpPr/>
          <p:nvPr/>
        </p:nvSpPr>
        <p:spPr>
          <a:xfrm>
            <a:off x="4813196" y="4894876"/>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Tree>
    <p:extLst>
      <p:ext uri="{BB962C8B-B14F-4D97-AF65-F5344CB8AC3E}">
        <p14:creationId xmlns:p14="http://schemas.microsoft.com/office/powerpoint/2010/main" val="187548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circle(in)">
                                      <p:cBhvr>
                                        <p:cTn id="19" dur="2000"/>
                                        <p:tgtEl>
                                          <p:spTgt spid="19"/>
                                        </p:tgtEl>
                                      </p:cBhvr>
                                    </p:animEffect>
                                  </p:childTnLst>
                                </p:cTn>
                              </p:par>
                              <p:par>
                                <p:cTn id="20" presetID="6"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circle(in)">
                                      <p:cBhvr>
                                        <p:cTn id="27" dur="2000"/>
                                        <p:tgtEl>
                                          <p:spTgt spid="22"/>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circle(in)">
                                      <p:cBhvr>
                                        <p:cTn id="30"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333858" y="-1996974"/>
            <a:ext cx="13620284" cy="13620284"/>
          </a:xfrm>
          <a:custGeom>
            <a:avLst/>
            <a:gdLst/>
            <a:ahLst/>
            <a:cxnLst/>
            <a:rect l="l" t="t" r="r" b="b"/>
            <a:pathLst>
              <a:path w="13620284" h="13620284">
                <a:moveTo>
                  <a:pt x="0" y="0"/>
                </a:moveTo>
                <a:lnTo>
                  <a:pt x="13620284" y="0"/>
                </a:lnTo>
                <a:lnTo>
                  <a:pt x="13620284" y="13620284"/>
                </a:lnTo>
                <a:lnTo>
                  <a:pt x="0" y="1362028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517442">
            <a:off x="-120582" y="207577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rot="-1135818" flipH="1">
            <a:off x="16477957" y="3659792"/>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AutoShape 7"/>
          <p:cNvSpPr/>
          <p:nvPr/>
        </p:nvSpPr>
        <p:spPr>
          <a:xfrm flipV="1">
            <a:off x="-4207261" y="7452663"/>
            <a:ext cx="8414522" cy="28575"/>
          </a:xfrm>
          <a:prstGeom prst="line">
            <a:avLst/>
          </a:prstGeom>
          <a:ln w="28575" cap="rnd">
            <a:solidFill>
              <a:srgbClr val="797A1D"/>
            </a:solidFill>
            <a:prstDash val="solid"/>
            <a:headEnd type="none" w="sm" len="sm"/>
            <a:tailEnd type="none" w="sm" len="sm"/>
          </a:ln>
        </p:spPr>
      </p:sp>
      <p:sp>
        <p:nvSpPr>
          <p:cNvPr id="8" name="AutoShape 8"/>
          <p:cNvSpPr/>
          <p:nvPr/>
        </p:nvSpPr>
        <p:spPr>
          <a:xfrm flipV="1">
            <a:off x="13606431" y="2369676"/>
            <a:ext cx="8414522" cy="28575"/>
          </a:xfrm>
          <a:prstGeom prst="line">
            <a:avLst/>
          </a:prstGeom>
          <a:ln w="28575" cap="rnd">
            <a:solidFill>
              <a:srgbClr val="797A1D"/>
            </a:solidFill>
            <a:prstDash val="solid"/>
            <a:headEnd type="none" w="sm" len="sm"/>
            <a:tailEnd type="none" w="sm" len="sm"/>
          </a:ln>
        </p:spPr>
      </p:sp>
      <p:sp>
        <p:nvSpPr>
          <p:cNvPr id="9" name="Freeform 9"/>
          <p:cNvSpPr/>
          <p:nvPr/>
        </p:nvSpPr>
        <p:spPr>
          <a:xfrm rot="5285550" flipV="1">
            <a:off x="1171627" y="8237207"/>
            <a:ext cx="1488728" cy="1407094"/>
          </a:xfrm>
          <a:custGeom>
            <a:avLst/>
            <a:gdLst/>
            <a:ahLst/>
            <a:cxnLst/>
            <a:rect l="l" t="t" r="r" b="b"/>
            <a:pathLst>
              <a:path w="1488728" h="1407094">
                <a:moveTo>
                  <a:pt x="0" y="1407095"/>
                </a:moveTo>
                <a:lnTo>
                  <a:pt x="1488729" y="1407095"/>
                </a:lnTo>
                <a:lnTo>
                  <a:pt x="1488729" y="0"/>
                </a:lnTo>
                <a:lnTo>
                  <a:pt x="0" y="0"/>
                </a:lnTo>
                <a:lnTo>
                  <a:pt x="0" y="1407095"/>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rot="5400000">
            <a:off x="15317265" y="729432"/>
            <a:ext cx="1273754" cy="1203908"/>
          </a:xfrm>
          <a:custGeom>
            <a:avLst/>
            <a:gdLst/>
            <a:ahLst/>
            <a:cxnLst/>
            <a:rect l="l" t="t" r="r" b="b"/>
            <a:pathLst>
              <a:path w="1273754" h="1203908">
                <a:moveTo>
                  <a:pt x="0" y="0"/>
                </a:moveTo>
                <a:lnTo>
                  <a:pt x="1273754" y="0"/>
                </a:lnTo>
                <a:lnTo>
                  <a:pt x="1273754" y="1203908"/>
                </a:lnTo>
                <a:lnTo>
                  <a:pt x="0" y="12039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Rectangle 5"/>
          <p:cNvSpPr/>
          <p:nvPr/>
        </p:nvSpPr>
        <p:spPr>
          <a:xfrm>
            <a:off x="5287316" y="2781300"/>
            <a:ext cx="7713367" cy="3785652"/>
          </a:xfrm>
          <a:prstGeom prst="rect">
            <a:avLst/>
          </a:prstGeom>
        </p:spPr>
        <p:txBody>
          <a:bodyPr wrap="square">
            <a:spAutoFit/>
          </a:bodyPr>
          <a:lstStyle/>
          <a:p>
            <a:pPr algn="ctr"/>
            <a:r>
              <a:rPr lang="en-US" sz="6000" b="1">
                <a:latin typeface="Times New Roman" panose="02020603050405020304" pitchFamily="18" charset="0"/>
                <a:ea typeface="Times New Roman" panose="02020603050405020304" pitchFamily="18" charset="0"/>
              </a:rPr>
              <a:t>Đề tài trong sáng </a:t>
            </a:r>
            <a:r>
              <a:rPr lang="en-US" sz="6000" b="1" smtClean="0">
                <a:latin typeface="Times New Roman" panose="02020603050405020304" pitchFamily="18" charset="0"/>
                <a:ea typeface="Times New Roman" panose="02020603050405020304" pitchFamily="18" charset="0"/>
              </a:rPr>
              <a:t>tác</a:t>
            </a:r>
            <a:r>
              <a:rPr lang="en-US" sz="6000" smtClean="0">
                <a:latin typeface="Times New Roman" panose="02020603050405020304" pitchFamily="18" charset="0"/>
                <a:ea typeface="Times New Roman" panose="02020603050405020304" pitchFamily="18" charset="0"/>
              </a:rPr>
              <a:t> </a:t>
            </a:r>
            <a:endParaRPr lang="vi-VN" sz="6000" smtClean="0">
              <a:latin typeface="Times New Roman" panose="02020603050405020304" pitchFamily="18" charset="0"/>
              <a:ea typeface="Times New Roman" panose="02020603050405020304" pitchFamily="18" charset="0"/>
            </a:endParaRPr>
          </a:p>
          <a:p>
            <a:pPr algn="ctr"/>
            <a:r>
              <a:rPr lang="en-US" sz="6000" smtClean="0">
                <a:latin typeface="Times New Roman" panose="02020603050405020304" pitchFamily="18" charset="0"/>
                <a:ea typeface="Times New Roman" panose="02020603050405020304" pitchFamily="18" charset="0"/>
              </a:rPr>
              <a:t>Người </a:t>
            </a:r>
            <a:r>
              <a:rPr lang="en-US" sz="6000">
                <a:latin typeface="Times New Roman" panose="02020603050405020304" pitchFamily="18" charset="0"/>
                <a:ea typeface="Times New Roman" panose="02020603050405020304" pitchFamily="18" charset="0"/>
              </a:rPr>
              <a:t>nông dân và người trí thức bị cái đói nghèo vùi dập.</a:t>
            </a:r>
            <a:endParaRPr lang="en-GB" sz="8000"/>
          </a:p>
        </p:txBody>
      </p:sp>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48800" y="6589538"/>
            <a:ext cx="7508277" cy="31440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281638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333858" y="-1996974"/>
            <a:ext cx="13620284" cy="13620284"/>
          </a:xfrm>
          <a:custGeom>
            <a:avLst/>
            <a:gdLst/>
            <a:ahLst/>
            <a:cxnLst/>
            <a:rect l="l" t="t" r="r" b="b"/>
            <a:pathLst>
              <a:path w="13620284" h="13620284">
                <a:moveTo>
                  <a:pt x="0" y="0"/>
                </a:moveTo>
                <a:lnTo>
                  <a:pt x="13620284" y="0"/>
                </a:lnTo>
                <a:lnTo>
                  <a:pt x="13620284" y="13620284"/>
                </a:lnTo>
                <a:lnTo>
                  <a:pt x="0" y="1362028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517442">
            <a:off x="-120582" y="207577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rot="-1135818" flipH="1">
            <a:off x="16477957" y="3659792"/>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AutoShape 7"/>
          <p:cNvSpPr/>
          <p:nvPr/>
        </p:nvSpPr>
        <p:spPr>
          <a:xfrm flipV="1">
            <a:off x="-4207261" y="7452663"/>
            <a:ext cx="8414522" cy="28575"/>
          </a:xfrm>
          <a:prstGeom prst="line">
            <a:avLst/>
          </a:prstGeom>
          <a:ln w="28575" cap="rnd">
            <a:solidFill>
              <a:srgbClr val="797A1D"/>
            </a:solidFill>
            <a:prstDash val="solid"/>
            <a:headEnd type="none" w="sm" len="sm"/>
            <a:tailEnd type="none" w="sm" len="sm"/>
          </a:ln>
        </p:spPr>
      </p:sp>
      <p:sp>
        <p:nvSpPr>
          <p:cNvPr id="8" name="AutoShape 8"/>
          <p:cNvSpPr/>
          <p:nvPr/>
        </p:nvSpPr>
        <p:spPr>
          <a:xfrm flipV="1">
            <a:off x="13606431" y="2369676"/>
            <a:ext cx="8414522" cy="28575"/>
          </a:xfrm>
          <a:prstGeom prst="line">
            <a:avLst/>
          </a:prstGeom>
          <a:ln w="28575" cap="rnd">
            <a:solidFill>
              <a:srgbClr val="797A1D"/>
            </a:solidFill>
            <a:prstDash val="solid"/>
            <a:headEnd type="none" w="sm" len="sm"/>
            <a:tailEnd type="none" w="sm" len="sm"/>
          </a:ln>
        </p:spPr>
      </p:sp>
      <p:sp>
        <p:nvSpPr>
          <p:cNvPr id="9" name="Freeform 9"/>
          <p:cNvSpPr/>
          <p:nvPr/>
        </p:nvSpPr>
        <p:spPr>
          <a:xfrm rot="5285550" flipV="1">
            <a:off x="1171627" y="8237207"/>
            <a:ext cx="1488728" cy="1407094"/>
          </a:xfrm>
          <a:custGeom>
            <a:avLst/>
            <a:gdLst/>
            <a:ahLst/>
            <a:cxnLst/>
            <a:rect l="l" t="t" r="r" b="b"/>
            <a:pathLst>
              <a:path w="1488728" h="1407094">
                <a:moveTo>
                  <a:pt x="0" y="1407095"/>
                </a:moveTo>
                <a:lnTo>
                  <a:pt x="1488729" y="1407095"/>
                </a:lnTo>
                <a:lnTo>
                  <a:pt x="1488729" y="0"/>
                </a:lnTo>
                <a:lnTo>
                  <a:pt x="0" y="0"/>
                </a:lnTo>
                <a:lnTo>
                  <a:pt x="0" y="1407095"/>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rot="5400000">
            <a:off x="15317265" y="729432"/>
            <a:ext cx="1273754" cy="1203908"/>
          </a:xfrm>
          <a:custGeom>
            <a:avLst/>
            <a:gdLst/>
            <a:ahLst/>
            <a:cxnLst/>
            <a:rect l="l" t="t" r="r" b="b"/>
            <a:pathLst>
              <a:path w="1273754" h="1203908">
                <a:moveTo>
                  <a:pt x="0" y="0"/>
                </a:moveTo>
                <a:lnTo>
                  <a:pt x="1273754" y="0"/>
                </a:lnTo>
                <a:lnTo>
                  <a:pt x="1273754" y="1203908"/>
                </a:lnTo>
                <a:lnTo>
                  <a:pt x="0" y="12039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Rectangle 5"/>
          <p:cNvSpPr/>
          <p:nvPr/>
        </p:nvSpPr>
        <p:spPr>
          <a:xfrm>
            <a:off x="5313676" y="2933700"/>
            <a:ext cx="7411724" cy="3416320"/>
          </a:xfrm>
          <a:prstGeom prst="rect">
            <a:avLst/>
          </a:prstGeom>
        </p:spPr>
        <p:txBody>
          <a:bodyPr wrap="square">
            <a:spAutoFit/>
          </a:bodyPr>
          <a:lstStyle/>
          <a:p>
            <a:pPr algn="ctr"/>
            <a:r>
              <a:rPr lang="vi-VN" sz="2800" b="1" smtClean="0">
                <a:latin typeface="Times New Roman" panose="02020603050405020304" pitchFamily="18" charset="0"/>
                <a:cs typeface="Times New Roman" panose="02020603050405020304" pitchFamily="18" charset="0"/>
              </a:rPr>
              <a:t> </a:t>
            </a:r>
            <a:r>
              <a:rPr lang="vi-VN" sz="5400" b="1">
                <a:latin typeface="Times New Roman" panose="02020603050405020304" pitchFamily="18" charset="0"/>
                <a:cs typeface="Times New Roman" panose="02020603050405020304" pitchFamily="18" charset="0"/>
              </a:rPr>
              <a:t>Giải </a:t>
            </a:r>
            <a:r>
              <a:rPr lang="vi-VN" sz="5400" b="1" smtClean="0">
                <a:latin typeface="Times New Roman" panose="02020603050405020304" pitchFamily="18" charset="0"/>
                <a:cs typeface="Times New Roman" panose="02020603050405020304" pitchFamily="18" charset="0"/>
              </a:rPr>
              <a:t>thưởng</a:t>
            </a:r>
          </a:p>
          <a:p>
            <a:pPr algn="ctr"/>
            <a:r>
              <a:rPr lang="vi-VN" sz="5400" smtClean="0">
                <a:latin typeface="Times New Roman" panose="02020603050405020304" pitchFamily="18" charset="0"/>
                <a:cs typeface="Times New Roman" panose="02020603050405020304" pitchFamily="18" charset="0"/>
              </a:rPr>
              <a:t> </a:t>
            </a:r>
            <a:r>
              <a:rPr lang="vi-VN" sz="5400">
                <a:latin typeface="Times New Roman" panose="02020603050405020304" pitchFamily="18" charset="0"/>
                <a:cs typeface="Times New Roman" panose="02020603050405020304" pitchFamily="18" charset="0"/>
              </a:rPr>
              <a:t>Ông được tặng giải thưởng Nhà nước về văn học nghệ thuật năm 1996.</a:t>
            </a:r>
            <a:endParaRPr lang="en-GB" sz="5400">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856" y="5326732"/>
            <a:ext cx="5679339" cy="425402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439087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3581400" y="4577255"/>
            <a:ext cx="11605086" cy="566245"/>
          </a:xfrm>
          <a:prstGeom prst="rect">
            <a:avLst/>
          </a:prstGeom>
        </p:spPr>
        <p:txBody>
          <a:bodyPr lIns="0" tIns="0" rIns="0" bIns="0" rtlCol="0" anchor="t">
            <a:spAutoFit/>
          </a:bodyPr>
          <a:lstStyle/>
          <a:p>
            <a:pPr algn="ctr">
              <a:lnSpc>
                <a:spcPts val="4200"/>
              </a:lnSpc>
            </a:pPr>
            <a:r>
              <a:rPr lang="vi-VN" sz="5400" b="1">
                <a:latin typeface="Times New Roman" panose="02020603050405020304" pitchFamily="18" charset="0"/>
                <a:cs typeface="Times New Roman" panose="02020603050405020304" pitchFamily="18" charset="0"/>
              </a:rPr>
              <a:t>a. Đọc, từ khó</a:t>
            </a:r>
            <a:endParaRPr lang="en-US" sz="5400">
              <a:latin typeface="Times New Roman" panose="02020603050405020304" pitchFamily="18" charset="0"/>
              <a:cs typeface="Times New Roman" panose="02020603050405020304" pitchFamily="18" charset="0"/>
            </a:endParaRPr>
          </a:p>
        </p:txBody>
      </p:sp>
      <p:sp>
        <p:nvSpPr>
          <p:cNvPr id="5" name="Freeform 5"/>
          <p:cNvSpPr/>
          <p:nvPr/>
        </p:nvSpPr>
        <p:spPr>
          <a:xfrm>
            <a:off x="159783" y="7446162"/>
            <a:ext cx="2675553" cy="2840838"/>
          </a:xfrm>
          <a:custGeom>
            <a:avLst/>
            <a:gdLst/>
            <a:ahLst/>
            <a:cxnLst/>
            <a:rect l="l" t="t" r="r" b="b"/>
            <a:pathLst>
              <a:path w="2675553" h="2840838">
                <a:moveTo>
                  <a:pt x="0" y="0"/>
                </a:moveTo>
                <a:lnTo>
                  <a:pt x="2675553" y="0"/>
                </a:lnTo>
                <a:lnTo>
                  <a:pt x="2675553" y="2840838"/>
                </a:lnTo>
                <a:lnTo>
                  <a:pt x="0" y="28408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flipH="1">
            <a:off x="15737731" y="342449"/>
            <a:ext cx="2675553" cy="2550160"/>
          </a:xfrm>
          <a:custGeom>
            <a:avLst/>
            <a:gdLst/>
            <a:ahLst/>
            <a:cxnLst/>
            <a:rect l="l" t="t" r="r" b="b"/>
            <a:pathLst>
              <a:path w="2675553" h="2550160">
                <a:moveTo>
                  <a:pt x="2675553" y="0"/>
                </a:moveTo>
                <a:lnTo>
                  <a:pt x="0" y="0"/>
                </a:lnTo>
                <a:lnTo>
                  <a:pt x="0" y="2550159"/>
                </a:lnTo>
                <a:lnTo>
                  <a:pt x="2675553" y="2550159"/>
                </a:lnTo>
                <a:lnTo>
                  <a:pt x="2675553" y="0"/>
                </a:lnTo>
                <a:close/>
              </a:path>
            </a:pathLst>
          </a:custGeom>
          <a:blipFill>
            <a:blip r:embed="rId4">
              <a:extLst>
                <a:ext uri="{96DAC541-7B7A-43D3-8B79-37D633B846F1}">
                  <asvg:svgBlip xmlns="" xmlns:asvg="http://schemas.microsoft.com/office/drawing/2016/SVG/main" r:embed="rId5"/>
                </a:ext>
              </a:extLst>
            </a:blip>
            <a:stretch>
              <a:fillRect b="-11398"/>
            </a:stretch>
          </a:blipFill>
        </p:spPr>
      </p:sp>
      <p:sp>
        <p:nvSpPr>
          <p:cNvPr id="7" name="Freeform 7"/>
          <p:cNvSpPr/>
          <p:nvPr/>
        </p:nvSpPr>
        <p:spPr>
          <a:xfrm rot="403289">
            <a:off x="-651107" y="3478613"/>
            <a:ext cx="1678929" cy="3329775"/>
          </a:xfrm>
          <a:custGeom>
            <a:avLst/>
            <a:gdLst/>
            <a:ahLst/>
            <a:cxnLst/>
            <a:rect l="l" t="t" r="r" b="b"/>
            <a:pathLst>
              <a:path w="1678929" h="3329775">
                <a:moveTo>
                  <a:pt x="0" y="0"/>
                </a:moveTo>
                <a:lnTo>
                  <a:pt x="1678930" y="0"/>
                </a:lnTo>
                <a:lnTo>
                  <a:pt x="1678930" y="3329774"/>
                </a:lnTo>
                <a:lnTo>
                  <a:pt x="0" y="332977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rot="-394180" flipH="1">
            <a:off x="17224758" y="3478613"/>
            <a:ext cx="1678929" cy="3329775"/>
          </a:xfrm>
          <a:custGeom>
            <a:avLst/>
            <a:gdLst/>
            <a:ahLst/>
            <a:cxnLst/>
            <a:rect l="l" t="t" r="r" b="b"/>
            <a:pathLst>
              <a:path w="1678929" h="3329775">
                <a:moveTo>
                  <a:pt x="1678929" y="0"/>
                </a:moveTo>
                <a:lnTo>
                  <a:pt x="0" y="0"/>
                </a:lnTo>
                <a:lnTo>
                  <a:pt x="0" y="3329774"/>
                </a:lnTo>
                <a:lnTo>
                  <a:pt x="1678929" y="3329774"/>
                </a:lnTo>
                <a:lnTo>
                  <a:pt x="1678929" y="0"/>
                </a:lnTo>
                <a:close/>
              </a:path>
            </a:pathLst>
          </a:custGeom>
          <a:blipFill>
            <a:blip r:embed="rId6">
              <a:extLst>
                <a:ext uri="{96DAC541-7B7A-43D3-8B79-37D633B846F1}">
                  <asvg:svgBlip xmlns="" xmlns:asvg="http://schemas.microsoft.com/office/drawing/2016/SVG/main" r:embed="rId7"/>
                </a:ext>
              </a:extLst>
            </a:blip>
            <a:stretch>
              <a:fillRect/>
            </a:stretch>
          </a:blipFill>
        </p:spPr>
      </p:sp>
      <p:grpSp>
        <p:nvGrpSpPr>
          <p:cNvPr id="9" name="Group 9"/>
          <p:cNvGrpSpPr/>
          <p:nvPr/>
        </p:nvGrpSpPr>
        <p:grpSpPr>
          <a:xfrm>
            <a:off x="3341457" y="1203406"/>
            <a:ext cx="11605086" cy="1956063"/>
            <a:chOff x="0" y="0"/>
            <a:chExt cx="3056484" cy="515177"/>
          </a:xfrm>
        </p:grpSpPr>
        <p:sp>
          <p:nvSpPr>
            <p:cNvPr id="10" name="Freeform 10"/>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11" name="TextBox 11"/>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Freeform 12"/>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3" name="TextBox 13"/>
          <p:cNvSpPr txBox="1"/>
          <p:nvPr/>
        </p:nvSpPr>
        <p:spPr>
          <a:xfrm>
            <a:off x="3899202" y="1610041"/>
            <a:ext cx="10489597" cy="1269578"/>
          </a:xfrm>
          <a:prstGeom prst="rect">
            <a:avLst/>
          </a:prstGeom>
        </p:spPr>
        <p:txBody>
          <a:bodyPr lIns="0" tIns="0" rIns="0" bIns="0" rtlCol="0" anchor="t">
            <a:spAutoFit/>
          </a:bodyPr>
          <a:lstStyle/>
          <a:p>
            <a:pPr algn="ctr">
              <a:lnSpc>
                <a:spcPts val="10000"/>
              </a:lnSpc>
            </a:pPr>
            <a:r>
              <a:rPr lang="vi-VN" sz="8000" b="1"/>
              <a:t>2. Tác phẩm</a:t>
            </a:r>
            <a:endParaRPr lang="en-US" sz="8000" spc="232">
              <a:solidFill>
                <a:srgbClr val="797A1D"/>
              </a:solidFill>
              <a:latin typeface="Cinzel Decorative Bold"/>
            </a:endParaRPr>
          </a:p>
        </p:txBody>
      </p:sp>
      <p:sp>
        <p:nvSpPr>
          <p:cNvPr id="14" name="Freeform 14"/>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Rectangle 14"/>
          <p:cNvSpPr/>
          <p:nvPr/>
        </p:nvSpPr>
        <p:spPr>
          <a:xfrm>
            <a:off x="7239000" y="5894164"/>
            <a:ext cx="5558253" cy="923330"/>
          </a:xfrm>
          <a:prstGeom prst="rect">
            <a:avLst/>
          </a:prstGeom>
        </p:spPr>
        <p:txBody>
          <a:bodyPr wrap="none">
            <a:spAutoFit/>
          </a:bodyPr>
          <a:lstStyle/>
          <a:p>
            <a:r>
              <a:rPr lang="vi-VN" sz="5400" b="1">
                <a:latin typeface="Times New Roman" panose="02020603050405020304" pitchFamily="18" charset="0"/>
                <a:ea typeface="MS Mincho"/>
                <a:cs typeface="Times New Roman" panose="02020603050405020304" pitchFamily="18" charset="0"/>
              </a:rPr>
              <a:t>b. Tìm hiểu chung</a:t>
            </a:r>
            <a:endParaRPr lang="en-GB" sz="5400">
              <a:latin typeface="Times New Roman" panose="02020603050405020304" pitchFamily="18" charset="0"/>
              <a:cs typeface="Times New Roman" panose="02020603050405020304" pitchFamily="18" charset="0"/>
            </a:endParaRPr>
          </a:p>
        </p:txBody>
      </p:sp>
      <p:pic>
        <p:nvPicPr>
          <p:cNvPr id="17" name="Picture 16"/>
          <p:cNvPicPr>
            <a:picLocks noChangeAspect="1"/>
          </p:cNvPicPr>
          <p:nvPr/>
        </p:nvPicPr>
        <p:blipFill>
          <a:blip r:embed="rId10">
            <a:extLst>
              <a:ext uri="{BEBA8EAE-BF5A-486C-A8C5-ECC9F3942E4B}">
                <a14:imgProps xmlns:a14="http://schemas.microsoft.com/office/drawing/2010/main">
                  <a14:imgLayer r:embed="rId11">
                    <a14:imgEffect>
                      <a14:backgroundRemoval t="9961" b="92969" l="9961" r="89941"/>
                    </a14:imgEffect>
                  </a14:imgLayer>
                </a14:imgProps>
              </a:ext>
              <a:ext uri="{28A0092B-C50C-407E-A947-70E740481C1C}">
                <a14:useLocalDpi xmlns:a14="http://schemas.microsoft.com/office/drawing/2010/main" val="0"/>
              </a:ext>
            </a:extLst>
          </a:blip>
          <a:stretch>
            <a:fillRect/>
          </a:stretch>
        </p:blipFill>
        <p:spPr>
          <a:xfrm>
            <a:off x="-1222526" y="1113101"/>
            <a:ext cx="8991003" cy="9753600"/>
          </a:xfrm>
          <a:prstGeom prst="rect">
            <a:avLst/>
          </a:prstGeom>
        </p:spPr>
      </p:pic>
    </p:spTree>
    <p:extLst>
      <p:ext uri="{BB962C8B-B14F-4D97-AF65-F5344CB8AC3E}">
        <p14:creationId xmlns:p14="http://schemas.microsoft.com/office/powerpoint/2010/main" val="7254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237153" y="7277100"/>
            <a:ext cx="2675553" cy="2840838"/>
          </a:xfrm>
          <a:custGeom>
            <a:avLst/>
            <a:gdLst/>
            <a:ahLst/>
            <a:cxnLst/>
            <a:rect l="l" t="t" r="r" b="b"/>
            <a:pathLst>
              <a:path w="2675553" h="2840838">
                <a:moveTo>
                  <a:pt x="0" y="0"/>
                </a:moveTo>
                <a:lnTo>
                  <a:pt x="2675553" y="0"/>
                </a:lnTo>
                <a:lnTo>
                  <a:pt x="2675553" y="2840838"/>
                </a:lnTo>
                <a:lnTo>
                  <a:pt x="0" y="28408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flipH="1">
            <a:off x="15737731" y="342449"/>
            <a:ext cx="2675553" cy="2550160"/>
          </a:xfrm>
          <a:custGeom>
            <a:avLst/>
            <a:gdLst/>
            <a:ahLst/>
            <a:cxnLst/>
            <a:rect l="l" t="t" r="r" b="b"/>
            <a:pathLst>
              <a:path w="2675553" h="2550160">
                <a:moveTo>
                  <a:pt x="2675553" y="0"/>
                </a:moveTo>
                <a:lnTo>
                  <a:pt x="0" y="0"/>
                </a:lnTo>
                <a:lnTo>
                  <a:pt x="0" y="2550159"/>
                </a:lnTo>
                <a:lnTo>
                  <a:pt x="2675553" y="2550159"/>
                </a:lnTo>
                <a:lnTo>
                  <a:pt x="2675553" y="0"/>
                </a:lnTo>
                <a:close/>
              </a:path>
            </a:pathLst>
          </a:custGeom>
          <a:blipFill>
            <a:blip r:embed="rId4">
              <a:extLst>
                <a:ext uri="{96DAC541-7B7A-43D3-8B79-37D633B846F1}">
                  <asvg:svgBlip xmlns="" xmlns:asvg="http://schemas.microsoft.com/office/drawing/2016/SVG/main" r:embed="rId5"/>
                </a:ext>
              </a:extLst>
            </a:blip>
            <a:stretch>
              <a:fillRect b="-11398"/>
            </a:stretch>
          </a:blipFill>
        </p:spPr>
      </p:sp>
      <p:sp>
        <p:nvSpPr>
          <p:cNvPr id="7" name="Freeform 7"/>
          <p:cNvSpPr/>
          <p:nvPr/>
        </p:nvSpPr>
        <p:spPr>
          <a:xfrm rot="403289">
            <a:off x="-651107" y="3478613"/>
            <a:ext cx="1678929" cy="3329775"/>
          </a:xfrm>
          <a:custGeom>
            <a:avLst/>
            <a:gdLst/>
            <a:ahLst/>
            <a:cxnLst/>
            <a:rect l="l" t="t" r="r" b="b"/>
            <a:pathLst>
              <a:path w="1678929" h="3329775">
                <a:moveTo>
                  <a:pt x="0" y="0"/>
                </a:moveTo>
                <a:lnTo>
                  <a:pt x="1678930" y="0"/>
                </a:lnTo>
                <a:lnTo>
                  <a:pt x="1678930" y="3329774"/>
                </a:lnTo>
                <a:lnTo>
                  <a:pt x="0" y="332977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rot="-394180" flipH="1">
            <a:off x="17224758" y="3478613"/>
            <a:ext cx="1678929" cy="3329775"/>
          </a:xfrm>
          <a:custGeom>
            <a:avLst/>
            <a:gdLst/>
            <a:ahLst/>
            <a:cxnLst/>
            <a:rect l="l" t="t" r="r" b="b"/>
            <a:pathLst>
              <a:path w="1678929" h="3329775">
                <a:moveTo>
                  <a:pt x="1678929" y="0"/>
                </a:moveTo>
                <a:lnTo>
                  <a:pt x="0" y="0"/>
                </a:lnTo>
                <a:lnTo>
                  <a:pt x="0" y="3329774"/>
                </a:lnTo>
                <a:lnTo>
                  <a:pt x="1678929" y="3329774"/>
                </a:lnTo>
                <a:lnTo>
                  <a:pt x="1678929"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4" name="Freeform 14"/>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aphicFrame>
        <p:nvGraphicFramePr>
          <p:cNvPr id="16" name="Table 15"/>
          <p:cNvGraphicFramePr>
            <a:graphicFrameLocks noGrp="1"/>
          </p:cNvGraphicFramePr>
          <p:nvPr>
            <p:extLst>
              <p:ext uri="{D42A27DB-BD31-4B8C-83A1-F6EECF244321}">
                <p14:modId xmlns:p14="http://schemas.microsoft.com/office/powerpoint/2010/main" val="4167251000"/>
              </p:ext>
            </p:extLst>
          </p:nvPr>
        </p:nvGraphicFramePr>
        <p:xfrm>
          <a:off x="2438400" y="990508"/>
          <a:ext cx="14429878" cy="8833104"/>
        </p:xfrm>
        <a:graphic>
          <a:graphicData uri="http://schemas.openxmlformats.org/drawingml/2006/table">
            <a:tbl>
              <a:tblPr firstRow="1" firstCol="1" bandRow="1">
                <a:effectLst>
                  <a:outerShdw blurRad="50800" dist="38100" dir="18900000" algn="bl" rotWithShape="0">
                    <a:prstClr val="black">
                      <a:alpha val="40000"/>
                    </a:prstClr>
                  </a:outerShdw>
                </a:effectLst>
              </a:tblPr>
              <a:tblGrid>
                <a:gridCol w="6686438">
                  <a:extLst>
                    <a:ext uri="{9D8B030D-6E8A-4147-A177-3AD203B41FA5}">
                      <a16:colId xmlns:a16="http://schemas.microsoft.com/office/drawing/2014/main" val="20000"/>
                    </a:ext>
                  </a:extLst>
                </a:gridCol>
                <a:gridCol w="7743440">
                  <a:extLst>
                    <a:ext uri="{9D8B030D-6E8A-4147-A177-3AD203B41FA5}">
                      <a16:colId xmlns:a16="http://schemas.microsoft.com/office/drawing/2014/main" val="20001"/>
                    </a:ext>
                  </a:extLst>
                </a:gridCol>
              </a:tblGrid>
              <a:tr h="437808">
                <a:tc gridSpan="2">
                  <a:txBody>
                    <a:bodyPr/>
                    <a:lstStyle/>
                    <a:p>
                      <a:pPr algn="ctr">
                        <a:lnSpc>
                          <a:spcPct val="115000"/>
                        </a:lnSpc>
                        <a:spcAft>
                          <a:spcPts val="0"/>
                        </a:spcAft>
                      </a:pPr>
                      <a:r>
                        <a:rPr lang="vi-VN" sz="36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chung về </a:t>
                      </a: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tác phẩm </a:t>
                      </a:r>
                      <a:r>
                        <a:rPr lang="vi-VN" sz="3600" b="1" i="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Lão Hạc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GB"/>
                    </a:p>
                  </a:txBody>
                  <a:tcPr/>
                </a:tc>
                <a:extLst>
                  <a:ext uri="{0D108BD9-81ED-4DB2-BD59-A6C34878D82A}">
                    <a16:rowId xmlns:a16="http://schemas.microsoft.com/office/drawing/2014/main" val="10000"/>
                  </a:ext>
                </a:extLst>
              </a:tr>
              <a:tr h="437808">
                <a:tc>
                  <a:txBody>
                    <a:bodyPr/>
                    <a:lstStyle/>
                    <a:p>
                      <a:pPr algn="ctr">
                        <a:lnSpc>
                          <a:spcPct val="115000"/>
                        </a:lnSpc>
                        <a:spcAft>
                          <a:spcPts val="0"/>
                        </a:spcAft>
                      </a:pPr>
                      <a:r>
                        <a:rPr lang="pt-BR" sz="3600" b="1">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algn="ctr">
                        <a:lnSpc>
                          <a:spcPct val="115000"/>
                        </a:lnSpc>
                        <a:spcAft>
                          <a:spcPts val="0"/>
                        </a:spcAft>
                      </a:pPr>
                      <a:r>
                        <a:rPr lang="pt-BR" sz="3600" b="1">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10001"/>
                  </a:ext>
                </a:extLst>
              </a:tr>
              <a:tr h="875618">
                <a:tc>
                  <a:txBody>
                    <a:bodyPr/>
                    <a:lstStyle/>
                    <a:p>
                      <a:pPr algn="just">
                        <a:lnSpc>
                          <a:spcPct val="115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Nêu hoàn cảnh sáng của tác phẩm “Lão Hạc”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Hoàn cảnh sáng tác:</a:t>
                      </a: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13427">
                <a:tc>
                  <a:txBody>
                    <a:bodyPr/>
                    <a:lstStyle/>
                    <a:p>
                      <a:pPr algn="just">
                        <a:lnSpc>
                          <a:spcPct val="115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2. Xác định </a:t>
                      </a: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đề tài, chủ đề, ý nghĩa nhan đề tác phẩm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Thể loại: </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Đề tài:....................................................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Chủ đề: </a:t>
                      </a: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955530">
                <a:tc>
                  <a:txBody>
                    <a:bodyPr/>
                    <a:lstStyle/>
                    <a:p>
                      <a:pPr algn="just">
                        <a:lnSpc>
                          <a:spcPct val="115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3. </a:t>
                      </a: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Tác phẩm</a:t>
                      </a: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 có những nhân vật nào?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Nhân vật</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313427">
                <a:tc>
                  <a:txBody>
                    <a:bodyPr/>
                    <a:lstStyle/>
                    <a:p>
                      <a:pPr algn="just">
                        <a:lnSpc>
                          <a:spcPct val="115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4. </a:t>
                      </a: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Tác phẩm</a:t>
                      </a: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 được kể ở ngôi thứ mấy? </a:t>
                      </a:r>
                      <a:r>
                        <a:rPr lang="fr-FR" sz="3600" i="1">
                          <a:effectLst/>
                          <a:latin typeface="Times New Roman" panose="02020603050405020304" pitchFamily="18" charset="0"/>
                          <a:ea typeface="Times New Roman" panose="02020603050405020304" pitchFamily="18" charset="0"/>
                          <a:cs typeface="Times New Roman" panose="02020603050405020304" pitchFamily="18" charset="0"/>
                        </a:rPr>
                        <a:t>Ai là người kể lại câu chuyện?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Ngôi kể: </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(người kể chuyện là</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875618">
                <a:tc>
                  <a:txBody>
                    <a:bodyPr/>
                    <a:lstStyle/>
                    <a:p>
                      <a:pPr algn="just">
                        <a:lnSpc>
                          <a:spcPct val="115000"/>
                        </a:lnSpc>
                        <a:spcAft>
                          <a:spcPts val="0"/>
                        </a:spcAft>
                      </a:pP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5. Các phương thức biểu đạt được sử dụng trong tác phẩm?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 </a:t>
                      </a:r>
                      <a:r>
                        <a:rPr lang="en-US" sz="3600">
                          <a:effectLst/>
                          <a:latin typeface="Times New Roman" panose="02020603050405020304" pitchFamily="18" charset="0"/>
                          <a:ea typeface="Calibri" panose="020F0502020204030204" pitchFamily="34" charset="0"/>
                          <a:cs typeface="Times New Roman" panose="02020603050405020304" pitchFamily="18" charset="0"/>
                        </a:rPr>
                        <a:t>Phương thức biểu đạt</a:t>
                      </a:r>
                      <a:r>
                        <a:rPr lang="vi-VN"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1823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8798279">
            <a:off x="6702951" y="2066137"/>
            <a:ext cx="1127853" cy="318618"/>
          </a:xfrm>
          <a:custGeom>
            <a:avLst/>
            <a:gdLst/>
            <a:ahLst/>
            <a:cxnLst/>
            <a:rect l="l" t="t" r="r" b="b"/>
            <a:pathLst>
              <a:path w="1127853" h="318618">
                <a:moveTo>
                  <a:pt x="0" y="0"/>
                </a:moveTo>
                <a:lnTo>
                  <a:pt x="1127853" y="0"/>
                </a:lnTo>
                <a:lnTo>
                  <a:pt x="1127853" y="318618"/>
                </a:lnTo>
                <a:lnTo>
                  <a:pt x="0" y="318618"/>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5841370" y="1582463"/>
            <a:ext cx="790701" cy="790701"/>
          </a:xfrm>
          <a:custGeom>
            <a:avLst/>
            <a:gdLst/>
            <a:ahLst/>
            <a:cxnLst/>
            <a:rect l="l" t="t" r="r" b="b"/>
            <a:pathLst>
              <a:path w="790701" h="790701">
                <a:moveTo>
                  <a:pt x="0" y="0"/>
                </a:moveTo>
                <a:lnTo>
                  <a:pt x="790701" y="0"/>
                </a:lnTo>
                <a:lnTo>
                  <a:pt x="790701" y="790701"/>
                </a:lnTo>
                <a:lnTo>
                  <a:pt x="0" y="790701"/>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1733527" y="2097925"/>
            <a:ext cx="790701" cy="790701"/>
          </a:xfrm>
          <a:custGeom>
            <a:avLst/>
            <a:gdLst/>
            <a:ahLst/>
            <a:cxnLst/>
            <a:rect l="l" t="t" r="r" b="b"/>
            <a:pathLst>
              <a:path w="790701" h="790701">
                <a:moveTo>
                  <a:pt x="0" y="0"/>
                </a:moveTo>
                <a:lnTo>
                  <a:pt x="790701" y="0"/>
                </a:lnTo>
                <a:lnTo>
                  <a:pt x="790701" y="790701"/>
                </a:lnTo>
                <a:lnTo>
                  <a:pt x="0" y="79070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Freeform 8"/>
          <p:cNvSpPr/>
          <p:nvPr/>
        </p:nvSpPr>
        <p:spPr>
          <a:xfrm>
            <a:off x="5890388" y="6977523"/>
            <a:ext cx="790701" cy="790701"/>
          </a:xfrm>
          <a:custGeom>
            <a:avLst/>
            <a:gdLst/>
            <a:ahLst/>
            <a:cxnLst/>
            <a:rect l="l" t="t" r="r" b="b"/>
            <a:pathLst>
              <a:path w="790701" h="790701">
                <a:moveTo>
                  <a:pt x="0" y="0"/>
                </a:moveTo>
                <a:lnTo>
                  <a:pt x="790701" y="0"/>
                </a:lnTo>
                <a:lnTo>
                  <a:pt x="790701" y="790701"/>
                </a:lnTo>
                <a:lnTo>
                  <a:pt x="0" y="79070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0771516" y="7065150"/>
            <a:ext cx="790701" cy="790701"/>
          </a:xfrm>
          <a:custGeom>
            <a:avLst/>
            <a:gdLst/>
            <a:ahLst/>
            <a:cxnLst/>
            <a:rect l="l" t="t" r="r" b="b"/>
            <a:pathLst>
              <a:path w="790701" h="790701">
                <a:moveTo>
                  <a:pt x="0" y="0"/>
                </a:moveTo>
                <a:lnTo>
                  <a:pt x="790701" y="0"/>
                </a:lnTo>
                <a:lnTo>
                  <a:pt x="790701" y="790701"/>
                </a:lnTo>
                <a:lnTo>
                  <a:pt x="0" y="790701"/>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0" name="Freeform 10"/>
          <p:cNvSpPr/>
          <p:nvPr/>
        </p:nvSpPr>
        <p:spPr>
          <a:xfrm rot="-733749" flipV="1">
            <a:off x="10428363" y="2058820"/>
            <a:ext cx="1127853" cy="318618"/>
          </a:xfrm>
          <a:custGeom>
            <a:avLst/>
            <a:gdLst/>
            <a:ahLst/>
            <a:cxnLst/>
            <a:rect l="l" t="t" r="r" b="b"/>
            <a:pathLst>
              <a:path w="1127853" h="318618">
                <a:moveTo>
                  <a:pt x="0" y="318618"/>
                </a:moveTo>
                <a:lnTo>
                  <a:pt x="1127853" y="318618"/>
                </a:lnTo>
                <a:lnTo>
                  <a:pt x="1127853" y="0"/>
                </a:lnTo>
                <a:lnTo>
                  <a:pt x="0" y="0"/>
                </a:lnTo>
                <a:lnTo>
                  <a:pt x="0" y="318618"/>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1" name="Freeform 11"/>
          <p:cNvSpPr/>
          <p:nvPr/>
        </p:nvSpPr>
        <p:spPr>
          <a:xfrm rot="10201040" flipV="1">
            <a:off x="6843043" y="7354261"/>
            <a:ext cx="1127853" cy="318618"/>
          </a:xfrm>
          <a:custGeom>
            <a:avLst/>
            <a:gdLst/>
            <a:ahLst/>
            <a:cxnLst/>
            <a:rect l="l" t="t" r="r" b="b"/>
            <a:pathLst>
              <a:path w="1127853" h="318618">
                <a:moveTo>
                  <a:pt x="0" y="318618"/>
                </a:moveTo>
                <a:lnTo>
                  <a:pt x="1127853" y="318618"/>
                </a:lnTo>
                <a:lnTo>
                  <a:pt x="1127853" y="0"/>
                </a:lnTo>
                <a:lnTo>
                  <a:pt x="0" y="0"/>
                </a:lnTo>
                <a:lnTo>
                  <a:pt x="0" y="318618"/>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2" name="Freeform 12"/>
          <p:cNvSpPr/>
          <p:nvPr/>
        </p:nvSpPr>
        <p:spPr>
          <a:xfrm rot="191224">
            <a:off x="9561988" y="7544676"/>
            <a:ext cx="1127853" cy="318618"/>
          </a:xfrm>
          <a:custGeom>
            <a:avLst/>
            <a:gdLst/>
            <a:ahLst/>
            <a:cxnLst/>
            <a:rect l="l" t="t" r="r" b="b"/>
            <a:pathLst>
              <a:path w="1127853" h="318618">
                <a:moveTo>
                  <a:pt x="0" y="0"/>
                </a:moveTo>
                <a:lnTo>
                  <a:pt x="1127852" y="0"/>
                </a:lnTo>
                <a:lnTo>
                  <a:pt x="1127852" y="318618"/>
                </a:lnTo>
                <a:lnTo>
                  <a:pt x="0" y="318618"/>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3" name="Freeform 13"/>
          <p:cNvSpPr/>
          <p:nvPr/>
        </p:nvSpPr>
        <p:spPr>
          <a:xfrm>
            <a:off x="-1102135" y="6751901"/>
            <a:ext cx="2906299" cy="4114800"/>
          </a:xfrm>
          <a:custGeom>
            <a:avLst/>
            <a:gdLst/>
            <a:ahLst/>
            <a:cxnLst/>
            <a:rect l="l" t="t" r="r" b="b"/>
            <a:pathLst>
              <a:path w="2906299" h="4114800">
                <a:moveTo>
                  <a:pt x="0" y="0"/>
                </a:moveTo>
                <a:lnTo>
                  <a:pt x="2906298" y="0"/>
                </a:lnTo>
                <a:lnTo>
                  <a:pt x="2906298" y="4114800"/>
                </a:lnTo>
                <a:lnTo>
                  <a:pt x="0" y="4114800"/>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5" name="TextBox 15"/>
          <p:cNvSpPr txBox="1"/>
          <p:nvPr/>
        </p:nvSpPr>
        <p:spPr>
          <a:xfrm>
            <a:off x="12261854" y="5679698"/>
            <a:ext cx="5035033" cy="3770263"/>
          </a:xfrm>
          <a:prstGeom prst="rect">
            <a:avLst/>
          </a:prstGeom>
        </p:spPr>
        <p:txBody>
          <a:bodyPr wrap="square" lIns="0" tIns="0" rIns="0" bIns="0" rtlCol="0" anchor="t">
            <a:spAutoFit/>
          </a:bodyPr>
          <a:lstStyle/>
          <a:p>
            <a:pPr algn="just">
              <a:lnSpc>
                <a:spcPts val="4200"/>
              </a:lnSpc>
              <a:spcBef>
                <a:spcPct val="0"/>
              </a:spcBef>
            </a:pPr>
            <a:r>
              <a:rPr lang="en-US" sz="4000" b="1">
                <a:latin typeface="Times New Roman" panose="02020603050405020304" pitchFamily="18" charset="0"/>
                <a:cs typeface="Times New Roman" panose="02020603050405020304" pitchFamily="18" charset="0"/>
              </a:rPr>
              <a:t>Ý nghĩa nhan đề: </a:t>
            </a:r>
            <a:r>
              <a:rPr lang="en-US" sz="4000">
                <a:latin typeface="Times New Roman" panose="02020603050405020304" pitchFamily="18" charset="0"/>
                <a:cs typeface="Times New Roman" panose="02020603050405020304" pitchFamily="18" charset="0"/>
              </a:rPr>
              <a:t>Tác giả</a:t>
            </a:r>
            <a:r>
              <a:rPr lang="vi-VN" sz="4000">
                <a:latin typeface="Times New Roman" panose="02020603050405020304" pitchFamily="18" charset="0"/>
                <a:cs typeface="Times New Roman" panose="02020603050405020304" pitchFamily="18" charset="0"/>
              </a:rPr>
              <a:t> đã lấy tên nhân vật chính đặt tên cho tác phẩm. Nội dung chính của tác phẩm xoay quanh số phận nghèo khổ của lão Hạc</a:t>
            </a:r>
            <a:endParaRPr lang="en-US" sz="3600">
              <a:solidFill>
                <a:srgbClr val="C4791C"/>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13013354" y="1959260"/>
            <a:ext cx="3105719" cy="1231106"/>
          </a:xfrm>
          <a:prstGeom prst="rect">
            <a:avLst/>
          </a:prstGeom>
        </p:spPr>
        <p:txBody>
          <a:bodyPr wrap="square" lIns="0" tIns="0" rIns="0" bIns="0" rtlCol="0" anchor="t">
            <a:spAutoFit/>
          </a:bodyPr>
          <a:lstStyle/>
          <a:p>
            <a:pPr algn="just"/>
            <a:r>
              <a:rPr lang="vi-VN" sz="4000" b="1">
                <a:latin typeface="Times New Roman" panose="02020603050405020304" pitchFamily="18" charset="0"/>
                <a:cs typeface="Times New Roman" panose="02020603050405020304" pitchFamily="18" charset="0"/>
              </a:rPr>
              <a:t>Đề tài: </a:t>
            </a:r>
            <a:r>
              <a:rPr lang="vi-VN" sz="4000">
                <a:latin typeface="Times New Roman" panose="02020603050405020304" pitchFamily="18" charset="0"/>
                <a:cs typeface="Times New Roman" panose="02020603050405020304" pitchFamily="18" charset="0"/>
              </a:rPr>
              <a:t>người nông dân</a:t>
            </a:r>
            <a:endParaRPr lang="en-GB" sz="4000">
              <a:latin typeface="Times New Roman" panose="02020603050405020304" pitchFamily="18" charset="0"/>
              <a:cs typeface="Times New Roman" panose="02020603050405020304" pitchFamily="18" charset="0"/>
            </a:endParaRPr>
          </a:p>
        </p:txBody>
      </p:sp>
      <p:sp>
        <p:nvSpPr>
          <p:cNvPr id="17" name="TextBox 17"/>
          <p:cNvSpPr txBox="1"/>
          <p:nvPr/>
        </p:nvSpPr>
        <p:spPr>
          <a:xfrm>
            <a:off x="1505456" y="6188783"/>
            <a:ext cx="4173627" cy="2693045"/>
          </a:xfrm>
          <a:prstGeom prst="rect">
            <a:avLst/>
          </a:prstGeom>
        </p:spPr>
        <p:txBody>
          <a:bodyPr lIns="0" tIns="0" rIns="0" bIns="0" rtlCol="0" anchor="t">
            <a:spAutoFit/>
          </a:bodyPr>
          <a:lstStyle/>
          <a:p>
            <a:pPr algn="just">
              <a:lnSpc>
                <a:spcPts val="4200"/>
              </a:lnSpc>
              <a:spcBef>
                <a:spcPct val="0"/>
              </a:spcBef>
            </a:pPr>
            <a:r>
              <a:rPr lang="vi-VN" sz="4000" b="1">
                <a:latin typeface="Times New Roman" panose="02020603050405020304" pitchFamily="18" charset="0"/>
                <a:cs typeface="Times New Roman" panose="02020603050405020304" pitchFamily="18" charset="0"/>
              </a:rPr>
              <a:t>Chủ đề: </a:t>
            </a:r>
            <a:r>
              <a:rPr lang="vi-VN" sz="4000">
                <a:latin typeface="Times New Roman" panose="02020603050405020304" pitchFamily="18" charset="0"/>
                <a:cs typeface="Times New Roman" panose="02020603050405020304" pitchFamily="18" charset="0"/>
              </a:rPr>
              <a:t>cuộc sống khốn khổ và nhân phẩm của người nông dân trong xã hội cũ.</a:t>
            </a:r>
            <a:endParaRPr lang="en-US" sz="3600">
              <a:solidFill>
                <a:srgbClr val="C4791C"/>
              </a:solidFill>
              <a:latin typeface="Times New Roman" panose="02020603050405020304" pitchFamily="18" charset="0"/>
              <a:cs typeface="Times New Roman" panose="02020603050405020304" pitchFamily="18" charset="0"/>
            </a:endParaRPr>
          </a:p>
        </p:txBody>
      </p:sp>
      <p:sp>
        <p:nvSpPr>
          <p:cNvPr id="18" name="TextBox 18"/>
          <p:cNvSpPr txBox="1"/>
          <p:nvPr/>
        </p:nvSpPr>
        <p:spPr>
          <a:xfrm>
            <a:off x="1408553" y="1602084"/>
            <a:ext cx="4107397" cy="2154436"/>
          </a:xfrm>
          <a:prstGeom prst="rect">
            <a:avLst/>
          </a:prstGeom>
        </p:spPr>
        <p:txBody>
          <a:bodyPr wrap="square" lIns="0" tIns="0" rIns="0" bIns="0" rtlCol="0" anchor="t">
            <a:spAutoFit/>
          </a:bodyPr>
          <a:lstStyle/>
          <a:p>
            <a:pPr algn="just">
              <a:lnSpc>
                <a:spcPts val="4200"/>
              </a:lnSpc>
              <a:spcBef>
                <a:spcPct val="0"/>
              </a:spcBef>
            </a:pPr>
            <a:r>
              <a:rPr lang="vi-VN" sz="4000" b="1">
                <a:latin typeface="Times New Roman" panose="02020603050405020304" pitchFamily="18" charset="0"/>
                <a:cs typeface="Times New Roman" panose="02020603050405020304" pitchFamily="18" charset="0"/>
              </a:rPr>
              <a:t>Hoàn cảnh sáng tác: </a:t>
            </a:r>
            <a:r>
              <a:rPr lang="vi-VN" sz="4000">
                <a:latin typeface="Times New Roman" panose="02020603050405020304" pitchFamily="18" charset="0"/>
                <a:cs typeface="Times New Roman" panose="02020603050405020304" pitchFamily="18" charset="0"/>
              </a:rPr>
              <a:t>1943,</a:t>
            </a:r>
            <a:r>
              <a:rPr lang="vi-VN" sz="4000" b="1">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xã hội phong kiến nửa thực dân</a:t>
            </a:r>
            <a:endParaRPr lang="en-US" sz="3600">
              <a:solidFill>
                <a:srgbClr val="C4791C"/>
              </a:solidFill>
              <a:latin typeface="Times New Roman" panose="02020603050405020304" pitchFamily="18" charset="0"/>
              <a:cs typeface="Times New Roman" panose="02020603050405020304" pitchFamily="18" charset="0"/>
            </a:endParaRPr>
          </a:p>
        </p:txBody>
      </p:sp>
      <p:sp>
        <p:nvSpPr>
          <p:cNvPr id="19" name="Freeform 19"/>
          <p:cNvSpPr/>
          <p:nvPr/>
        </p:nvSpPr>
        <p:spPr>
          <a:xfrm rot="-296771" flipH="1">
            <a:off x="16620392" y="559236"/>
            <a:ext cx="2455443" cy="3476469"/>
          </a:xfrm>
          <a:custGeom>
            <a:avLst/>
            <a:gdLst/>
            <a:ahLst/>
            <a:cxnLst/>
            <a:rect l="l" t="t" r="r" b="b"/>
            <a:pathLst>
              <a:path w="2455443" h="3476469">
                <a:moveTo>
                  <a:pt x="2455443" y="0"/>
                </a:moveTo>
                <a:lnTo>
                  <a:pt x="0" y="0"/>
                </a:lnTo>
                <a:lnTo>
                  <a:pt x="0" y="3476469"/>
                </a:lnTo>
                <a:lnTo>
                  <a:pt x="2455443" y="3476469"/>
                </a:lnTo>
                <a:lnTo>
                  <a:pt x="2455443"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2" name="TextBox 22"/>
          <p:cNvSpPr txBox="1"/>
          <p:nvPr/>
        </p:nvSpPr>
        <p:spPr>
          <a:xfrm>
            <a:off x="3341457" y="1058745"/>
            <a:ext cx="3086100" cy="1687711"/>
          </a:xfrm>
          <a:prstGeom prst="rect">
            <a:avLst/>
          </a:prstGeom>
        </p:spPr>
        <p:txBody>
          <a:bodyPr lIns="50800" tIns="50800" rIns="50800" bIns="50800" rtlCol="0" anchor="ctr"/>
          <a:lstStyle/>
          <a:p>
            <a:pPr algn="ctr">
              <a:lnSpc>
                <a:spcPts val="2659"/>
              </a:lnSpc>
            </a:pPr>
            <a:endParaRPr>
              <a:solidFill>
                <a:prstClr val="black"/>
              </a:solidFill>
            </a:endParaRPr>
          </a:p>
        </p:txBody>
      </p:sp>
      <p:sp>
        <p:nvSpPr>
          <p:cNvPr id="23" name="Freeform 23"/>
          <p:cNvSpPr/>
          <p:nvPr/>
        </p:nvSpPr>
        <p:spPr>
          <a:xfrm>
            <a:off x="12060369" y="10000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6339092" y="28926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pic>
        <p:nvPicPr>
          <p:cNvPr id="25" name="Picture 24"/>
          <p:cNvPicPr>
            <a:picLocks noChangeAspect="1"/>
          </p:cNvPicPr>
          <p:nvPr/>
        </p:nvPicPr>
        <p:blipFill>
          <a:blip r:embed="rId20">
            <a:extLst>
              <a:ext uri="{BEBA8EAE-BF5A-486C-A8C5-ECC9F3942E4B}">
                <a14:imgProps xmlns:a14="http://schemas.microsoft.com/office/drawing/2010/main">
                  <a14:imgLayer r:embed="rId21">
                    <a14:imgEffect>
                      <a14:backgroundRemoval t="9961" b="92969" l="9961" r="89941"/>
                    </a14:imgEffect>
                  </a14:imgLayer>
                </a14:imgProps>
              </a:ext>
              <a:ext uri="{28A0092B-C50C-407E-A947-70E740481C1C}">
                <a14:useLocalDpi xmlns:a14="http://schemas.microsoft.com/office/drawing/2010/main" val="0"/>
              </a:ext>
            </a:extLst>
          </a:blip>
          <a:stretch>
            <a:fillRect/>
          </a:stretch>
        </p:blipFill>
        <p:spPr>
          <a:xfrm>
            <a:off x="4724310" y="-2130344"/>
            <a:ext cx="8991003" cy="9753600"/>
          </a:xfrm>
          <a:prstGeom prst="rect">
            <a:avLst/>
          </a:prstGeom>
        </p:spPr>
      </p:pic>
    </p:spTree>
    <p:extLst>
      <p:ext uri="{BB962C8B-B14F-4D97-AF65-F5344CB8AC3E}">
        <p14:creationId xmlns:p14="http://schemas.microsoft.com/office/powerpoint/2010/main" val="1765364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80">
                                          <p:stCondLst>
                                            <p:cond delay="0"/>
                                          </p:stCondLst>
                                        </p:cTn>
                                        <p:tgtEl>
                                          <p:spTgt spid="17"/>
                                        </p:tgtEl>
                                      </p:cBhvr>
                                    </p:animEffect>
                                    <p:anim calcmode="lin" valueType="num">
                                      <p:cBhvr>
                                        <p:cTn id="3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36" dur="26">
                                          <p:stCondLst>
                                            <p:cond delay="650"/>
                                          </p:stCondLst>
                                        </p:cTn>
                                        <p:tgtEl>
                                          <p:spTgt spid="17"/>
                                        </p:tgtEl>
                                      </p:cBhvr>
                                      <p:to x="100000" y="60000"/>
                                    </p:animScale>
                                    <p:animScale>
                                      <p:cBhvr>
                                        <p:cTn id="37" dur="166" decel="50000">
                                          <p:stCondLst>
                                            <p:cond delay="676"/>
                                          </p:stCondLst>
                                        </p:cTn>
                                        <p:tgtEl>
                                          <p:spTgt spid="17"/>
                                        </p:tgtEl>
                                      </p:cBhvr>
                                      <p:to x="100000" y="100000"/>
                                    </p:animScale>
                                    <p:animScale>
                                      <p:cBhvr>
                                        <p:cTn id="38" dur="26">
                                          <p:stCondLst>
                                            <p:cond delay="1312"/>
                                          </p:stCondLst>
                                        </p:cTn>
                                        <p:tgtEl>
                                          <p:spTgt spid="17"/>
                                        </p:tgtEl>
                                      </p:cBhvr>
                                      <p:to x="100000" y="80000"/>
                                    </p:animScale>
                                    <p:animScale>
                                      <p:cBhvr>
                                        <p:cTn id="39" dur="166" decel="50000">
                                          <p:stCondLst>
                                            <p:cond delay="1338"/>
                                          </p:stCondLst>
                                        </p:cTn>
                                        <p:tgtEl>
                                          <p:spTgt spid="17"/>
                                        </p:tgtEl>
                                      </p:cBhvr>
                                      <p:to x="100000" y="100000"/>
                                    </p:animScale>
                                    <p:animScale>
                                      <p:cBhvr>
                                        <p:cTn id="40" dur="26">
                                          <p:stCondLst>
                                            <p:cond delay="1642"/>
                                          </p:stCondLst>
                                        </p:cTn>
                                        <p:tgtEl>
                                          <p:spTgt spid="17"/>
                                        </p:tgtEl>
                                      </p:cBhvr>
                                      <p:to x="100000" y="90000"/>
                                    </p:animScale>
                                    <p:animScale>
                                      <p:cBhvr>
                                        <p:cTn id="41" dur="166" decel="50000">
                                          <p:stCondLst>
                                            <p:cond delay="1668"/>
                                          </p:stCondLst>
                                        </p:cTn>
                                        <p:tgtEl>
                                          <p:spTgt spid="17"/>
                                        </p:tgtEl>
                                      </p:cBhvr>
                                      <p:to x="100000" y="100000"/>
                                    </p:animScale>
                                    <p:animScale>
                                      <p:cBhvr>
                                        <p:cTn id="42" dur="26">
                                          <p:stCondLst>
                                            <p:cond delay="1808"/>
                                          </p:stCondLst>
                                        </p:cTn>
                                        <p:tgtEl>
                                          <p:spTgt spid="17"/>
                                        </p:tgtEl>
                                      </p:cBhvr>
                                      <p:to x="100000" y="95000"/>
                                    </p:animScale>
                                    <p:animScale>
                                      <p:cBhvr>
                                        <p:cTn id="43" dur="166" decel="50000">
                                          <p:stCondLst>
                                            <p:cond delay="1834"/>
                                          </p:stCondLst>
                                        </p:cTn>
                                        <p:tgtEl>
                                          <p:spTgt spid="17"/>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80">
                                          <p:stCondLst>
                                            <p:cond delay="0"/>
                                          </p:stCondLst>
                                        </p:cTn>
                                        <p:tgtEl>
                                          <p:spTgt spid="15"/>
                                        </p:tgtEl>
                                      </p:cBhvr>
                                    </p:animEffect>
                                    <p:anim calcmode="lin" valueType="num">
                                      <p:cBhvr>
                                        <p:cTn id="4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54" dur="26">
                                          <p:stCondLst>
                                            <p:cond delay="650"/>
                                          </p:stCondLst>
                                        </p:cTn>
                                        <p:tgtEl>
                                          <p:spTgt spid="15"/>
                                        </p:tgtEl>
                                      </p:cBhvr>
                                      <p:to x="100000" y="60000"/>
                                    </p:animScale>
                                    <p:animScale>
                                      <p:cBhvr>
                                        <p:cTn id="55" dur="166" decel="50000">
                                          <p:stCondLst>
                                            <p:cond delay="676"/>
                                          </p:stCondLst>
                                        </p:cTn>
                                        <p:tgtEl>
                                          <p:spTgt spid="15"/>
                                        </p:tgtEl>
                                      </p:cBhvr>
                                      <p:to x="100000" y="100000"/>
                                    </p:animScale>
                                    <p:animScale>
                                      <p:cBhvr>
                                        <p:cTn id="56" dur="26">
                                          <p:stCondLst>
                                            <p:cond delay="1312"/>
                                          </p:stCondLst>
                                        </p:cTn>
                                        <p:tgtEl>
                                          <p:spTgt spid="15"/>
                                        </p:tgtEl>
                                      </p:cBhvr>
                                      <p:to x="100000" y="80000"/>
                                    </p:animScale>
                                    <p:animScale>
                                      <p:cBhvr>
                                        <p:cTn id="57" dur="166" decel="50000">
                                          <p:stCondLst>
                                            <p:cond delay="1338"/>
                                          </p:stCondLst>
                                        </p:cTn>
                                        <p:tgtEl>
                                          <p:spTgt spid="15"/>
                                        </p:tgtEl>
                                      </p:cBhvr>
                                      <p:to x="100000" y="100000"/>
                                    </p:animScale>
                                    <p:animScale>
                                      <p:cBhvr>
                                        <p:cTn id="58" dur="26">
                                          <p:stCondLst>
                                            <p:cond delay="1642"/>
                                          </p:stCondLst>
                                        </p:cTn>
                                        <p:tgtEl>
                                          <p:spTgt spid="15"/>
                                        </p:tgtEl>
                                      </p:cBhvr>
                                      <p:to x="100000" y="90000"/>
                                    </p:animScale>
                                    <p:animScale>
                                      <p:cBhvr>
                                        <p:cTn id="59" dur="166" decel="50000">
                                          <p:stCondLst>
                                            <p:cond delay="1668"/>
                                          </p:stCondLst>
                                        </p:cTn>
                                        <p:tgtEl>
                                          <p:spTgt spid="15"/>
                                        </p:tgtEl>
                                      </p:cBhvr>
                                      <p:to x="100000" y="100000"/>
                                    </p:animScale>
                                    <p:animScale>
                                      <p:cBhvr>
                                        <p:cTn id="60" dur="26">
                                          <p:stCondLst>
                                            <p:cond delay="1808"/>
                                          </p:stCondLst>
                                        </p:cTn>
                                        <p:tgtEl>
                                          <p:spTgt spid="15"/>
                                        </p:tgtEl>
                                      </p:cBhvr>
                                      <p:to x="100000" y="95000"/>
                                    </p:animScale>
                                    <p:animScale>
                                      <p:cBhvr>
                                        <p:cTn id="61"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8798279">
            <a:off x="6702951" y="2066137"/>
            <a:ext cx="1127853" cy="318618"/>
          </a:xfrm>
          <a:custGeom>
            <a:avLst/>
            <a:gdLst/>
            <a:ahLst/>
            <a:cxnLst/>
            <a:rect l="l" t="t" r="r" b="b"/>
            <a:pathLst>
              <a:path w="1127853" h="318618">
                <a:moveTo>
                  <a:pt x="0" y="0"/>
                </a:moveTo>
                <a:lnTo>
                  <a:pt x="1127853" y="0"/>
                </a:lnTo>
                <a:lnTo>
                  <a:pt x="1127853" y="318618"/>
                </a:lnTo>
                <a:lnTo>
                  <a:pt x="0" y="318618"/>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5841370" y="1582463"/>
            <a:ext cx="790701" cy="790701"/>
          </a:xfrm>
          <a:custGeom>
            <a:avLst/>
            <a:gdLst/>
            <a:ahLst/>
            <a:cxnLst/>
            <a:rect l="l" t="t" r="r" b="b"/>
            <a:pathLst>
              <a:path w="790701" h="790701">
                <a:moveTo>
                  <a:pt x="0" y="0"/>
                </a:moveTo>
                <a:lnTo>
                  <a:pt x="790701" y="0"/>
                </a:lnTo>
                <a:lnTo>
                  <a:pt x="790701" y="790701"/>
                </a:lnTo>
                <a:lnTo>
                  <a:pt x="0" y="790701"/>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1733527" y="2097925"/>
            <a:ext cx="790701" cy="790701"/>
          </a:xfrm>
          <a:custGeom>
            <a:avLst/>
            <a:gdLst/>
            <a:ahLst/>
            <a:cxnLst/>
            <a:rect l="l" t="t" r="r" b="b"/>
            <a:pathLst>
              <a:path w="790701" h="790701">
                <a:moveTo>
                  <a:pt x="0" y="0"/>
                </a:moveTo>
                <a:lnTo>
                  <a:pt x="790701" y="0"/>
                </a:lnTo>
                <a:lnTo>
                  <a:pt x="790701" y="790701"/>
                </a:lnTo>
                <a:lnTo>
                  <a:pt x="0" y="79070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Freeform 8"/>
          <p:cNvSpPr/>
          <p:nvPr/>
        </p:nvSpPr>
        <p:spPr>
          <a:xfrm>
            <a:off x="5890388" y="6977523"/>
            <a:ext cx="790701" cy="790701"/>
          </a:xfrm>
          <a:custGeom>
            <a:avLst/>
            <a:gdLst/>
            <a:ahLst/>
            <a:cxnLst/>
            <a:rect l="l" t="t" r="r" b="b"/>
            <a:pathLst>
              <a:path w="790701" h="790701">
                <a:moveTo>
                  <a:pt x="0" y="0"/>
                </a:moveTo>
                <a:lnTo>
                  <a:pt x="790701" y="0"/>
                </a:lnTo>
                <a:lnTo>
                  <a:pt x="790701" y="790701"/>
                </a:lnTo>
                <a:lnTo>
                  <a:pt x="0" y="79070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0771516" y="7065150"/>
            <a:ext cx="790701" cy="790701"/>
          </a:xfrm>
          <a:custGeom>
            <a:avLst/>
            <a:gdLst/>
            <a:ahLst/>
            <a:cxnLst/>
            <a:rect l="l" t="t" r="r" b="b"/>
            <a:pathLst>
              <a:path w="790701" h="790701">
                <a:moveTo>
                  <a:pt x="0" y="0"/>
                </a:moveTo>
                <a:lnTo>
                  <a:pt x="790701" y="0"/>
                </a:lnTo>
                <a:lnTo>
                  <a:pt x="790701" y="790701"/>
                </a:lnTo>
                <a:lnTo>
                  <a:pt x="0" y="790701"/>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0" name="Freeform 10"/>
          <p:cNvSpPr/>
          <p:nvPr/>
        </p:nvSpPr>
        <p:spPr>
          <a:xfrm rot="-733749" flipV="1">
            <a:off x="10428363" y="2058820"/>
            <a:ext cx="1127853" cy="318618"/>
          </a:xfrm>
          <a:custGeom>
            <a:avLst/>
            <a:gdLst/>
            <a:ahLst/>
            <a:cxnLst/>
            <a:rect l="l" t="t" r="r" b="b"/>
            <a:pathLst>
              <a:path w="1127853" h="318618">
                <a:moveTo>
                  <a:pt x="0" y="318618"/>
                </a:moveTo>
                <a:lnTo>
                  <a:pt x="1127853" y="318618"/>
                </a:lnTo>
                <a:lnTo>
                  <a:pt x="1127853" y="0"/>
                </a:lnTo>
                <a:lnTo>
                  <a:pt x="0" y="0"/>
                </a:lnTo>
                <a:lnTo>
                  <a:pt x="0" y="318618"/>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1" name="Freeform 11"/>
          <p:cNvSpPr/>
          <p:nvPr/>
        </p:nvSpPr>
        <p:spPr>
          <a:xfrm rot="10201040" flipV="1">
            <a:off x="6843043" y="7354261"/>
            <a:ext cx="1127853" cy="318618"/>
          </a:xfrm>
          <a:custGeom>
            <a:avLst/>
            <a:gdLst/>
            <a:ahLst/>
            <a:cxnLst/>
            <a:rect l="l" t="t" r="r" b="b"/>
            <a:pathLst>
              <a:path w="1127853" h="318618">
                <a:moveTo>
                  <a:pt x="0" y="318618"/>
                </a:moveTo>
                <a:lnTo>
                  <a:pt x="1127853" y="318618"/>
                </a:lnTo>
                <a:lnTo>
                  <a:pt x="1127853" y="0"/>
                </a:lnTo>
                <a:lnTo>
                  <a:pt x="0" y="0"/>
                </a:lnTo>
                <a:lnTo>
                  <a:pt x="0" y="318618"/>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2" name="Freeform 12"/>
          <p:cNvSpPr/>
          <p:nvPr/>
        </p:nvSpPr>
        <p:spPr>
          <a:xfrm rot="191224">
            <a:off x="9561988" y="7544676"/>
            <a:ext cx="1127853" cy="318618"/>
          </a:xfrm>
          <a:custGeom>
            <a:avLst/>
            <a:gdLst/>
            <a:ahLst/>
            <a:cxnLst/>
            <a:rect l="l" t="t" r="r" b="b"/>
            <a:pathLst>
              <a:path w="1127853" h="318618">
                <a:moveTo>
                  <a:pt x="0" y="0"/>
                </a:moveTo>
                <a:lnTo>
                  <a:pt x="1127852" y="0"/>
                </a:lnTo>
                <a:lnTo>
                  <a:pt x="1127852" y="318618"/>
                </a:lnTo>
                <a:lnTo>
                  <a:pt x="0" y="318618"/>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3" name="Freeform 13"/>
          <p:cNvSpPr/>
          <p:nvPr/>
        </p:nvSpPr>
        <p:spPr>
          <a:xfrm>
            <a:off x="-1102135" y="6751901"/>
            <a:ext cx="2906299" cy="4114800"/>
          </a:xfrm>
          <a:custGeom>
            <a:avLst/>
            <a:gdLst/>
            <a:ahLst/>
            <a:cxnLst/>
            <a:rect l="l" t="t" r="r" b="b"/>
            <a:pathLst>
              <a:path w="2906299" h="4114800">
                <a:moveTo>
                  <a:pt x="0" y="0"/>
                </a:moveTo>
                <a:lnTo>
                  <a:pt x="2906298" y="0"/>
                </a:lnTo>
                <a:lnTo>
                  <a:pt x="2906298" y="4114800"/>
                </a:lnTo>
                <a:lnTo>
                  <a:pt x="0" y="4114800"/>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5" name="TextBox 15"/>
          <p:cNvSpPr txBox="1"/>
          <p:nvPr/>
        </p:nvSpPr>
        <p:spPr>
          <a:xfrm>
            <a:off x="12060369" y="5598526"/>
            <a:ext cx="4225107" cy="2954655"/>
          </a:xfrm>
          <a:prstGeom prst="rect">
            <a:avLst/>
          </a:prstGeom>
        </p:spPr>
        <p:txBody>
          <a:bodyPr wrap="square" lIns="0" tIns="0" rIns="0" bIns="0" rtlCol="0" anchor="t">
            <a:spAutoFit/>
          </a:bodyPr>
          <a:lstStyle/>
          <a:p>
            <a:pPr algn="just"/>
            <a:r>
              <a:rPr lang="vi-VN" sz="4800" b="1">
                <a:latin typeface="Times New Roman" panose="02020603050405020304" pitchFamily="18" charset="0"/>
                <a:cs typeface="Times New Roman" panose="02020603050405020304" pitchFamily="18" charset="0"/>
              </a:rPr>
              <a:t>Phương thức biểu đạt: </a:t>
            </a:r>
            <a:r>
              <a:rPr lang="vi-VN" sz="4800">
                <a:latin typeface="Times New Roman" panose="02020603050405020304" pitchFamily="18" charset="0"/>
                <a:cs typeface="Times New Roman" panose="02020603050405020304" pitchFamily="18" charset="0"/>
              </a:rPr>
              <a:t>tự sự kết hợp biểu cảm, miêu tả, ...</a:t>
            </a:r>
            <a:endParaRPr lang="en-GB" sz="4800">
              <a:latin typeface="Times New Roman" panose="02020603050405020304" pitchFamily="18" charset="0"/>
              <a:cs typeface="Times New Roman" panose="02020603050405020304" pitchFamily="18" charset="0"/>
            </a:endParaRPr>
          </a:p>
        </p:txBody>
      </p:sp>
      <p:sp>
        <p:nvSpPr>
          <p:cNvPr id="16" name="TextBox 16"/>
          <p:cNvSpPr txBox="1"/>
          <p:nvPr/>
        </p:nvSpPr>
        <p:spPr>
          <a:xfrm>
            <a:off x="12962086" y="1638460"/>
            <a:ext cx="3545618" cy="2215991"/>
          </a:xfrm>
          <a:prstGeom prst="rect">
            <a:avLst/>
          </a:prstGeom>
        </p:spPr>
        <p:txBody>
          <a:bodyPr wrap="square" lIns="0" tIns="0" rIns="0" bIns="0" rtlCol="0" anchor="t">
            <a:spAutoFit/>
          </a:bodyPr>
          <a:lstStyle/>
          <a:p>
            <a:pPr algn="just"/>
            <a:r>
              <a:rPr lang="vi-VN" sz="4800" b="1">
                <a:latin typeface="Times New Roman" panose="02020603050405020304" pitchFamily="18" charset="0"/>
                <a:cs typeface="Times New Roman" panose="02020603050405020304" pitchFamily="18" charset="0"/>
              </a:rPr>
              <a:t>Nhân vật</a:t>
            </a:r>
            <a:r>
              <a:rPr lang="vi-VN" sz="4800">
                <a:latin typeface="Times New Roman" panose="02020603050405020304" pitchFamily="18" charset="0"/>
                <a:cs typeface="Times New Roman" panose="02020603050405020304" pitchFamily="18" charset="0"/>
              </a:rPr>
              <a:t>: Lão Hạc, ông giáo, ...</a:t>
            </a:r>
            <a:endParaRPr lang="en-GB" sz="4800">
              <a:solidFill>
                <a:prstClr val="black"/>
              </a:solidFill>
              <a:latin typeface="Times New Roman" panose="02020603050405020304" pitchFamily="18" charset="0"/>
              <a:cs typeface="Times New Roman" panose="02020603050405020304" pitchFamily="18" charset="0"/>
            </a:endParaRPr>
          </a:p>
        </p:txBody>
      </p:sp>
      <p:sp>
        <p:nvSpPr>
          <p:cNvPr id="17" name="TextBox 17"/>
          <p:cNvSpPr txBox="1"/>
          <p:nvPr/>
        </p:nvSpPr>
        <p:spPr>
          <a:xfrm>
            <a:off x="1608353" y="5415147"/>
            <a:ext cx="4173627" cy="2954655"/>
          </a:xfrm>
          <a:prstGeom prst="rect">
            <a:avLst/>
          </a:prstGeom>
        </p:spPr>
        <p:txBody>
          <a:bodyPr lIns="0" tIns="0" rIns="0" bIns="0" rtlCol="0" anchor="t">
            <a:spAutoFit/>
          </a:bodyPr>
          <a:lstStyle/>
          <a:p>
            <a:pPr algn="just">
              <a:spcBef>
                <a:spcPct val="0"/>
              </a:spcBef>
            </a:pPr>
            <a:r>
              <a:rPr lang="vi-VN" sz="4800" b="1">
                <a:latin typeface="Times New Roman" panose="02020603050405020304" pitchFamily="18" charset="0"/>
                <a:cs typeface="Times New Roman" panose="02020603050405020304" pitchFamily="18" charset="0"/>
              </a:rPr>
              <a:t>Ngôi kể: </a:t>
            </a:r>
            <a:r>
              <a:rPr lang="vi-VN" sz="4800">
                <a:latin typeface="Times New Roman" panose="02020603050405020304" pitchFamily="18" charset="0"/>
                <a:cs typeface="Times New Roman" panose="02020603050405020304" pitchFamily="18" charset="0"/>
              </a:rPr>
              <a:t>thứ nhất (ông giáo kể lại truyện, xưng</a:t>
            </a:r>
            <a:r>
              <a:rPr lang="vi-VN" sz="4800" b="1">
                <a:latin typeface="Times New Roman" panose="02020603050405020304" pitchFamily="18" charset="0"/>
                <a:cs typeface="Times New Roman" panose="02020603050405020304" pitchFamily="18" charset="0"/>
              </a:rPr>
              <a:t> </a:t>
            </a:r>
            <a:r>
              <a:rPr lang="vi-VN" sz="4800" i="1">
                <a:latin typeface="Times New Roman" panose="02020603050405020304" pitchFamily="18" charset="0"/>
                <a:cs typeface="Times New Roman" panose="02020603050405020304" pitchFamily="18" charset="0"/>
              </a:rPr>
              <a:t>“tôi”)</a:t>
            </a:r>
            <a:endParaRPr lang="en-US" sz="4400">
              <a:solidFill>
                <a:srgbClr val="C4791C"/>
              </a:solidFill>
              <a:latin typeface="Times New Roman" panose="02020603050405020304" pitchFamily="18" charset="0"/>
              <a:cs typeface="Times New Roman" panose="02020603050405020304" pitchFamily="18" charset="0"/>
            </a:endParaRPr>
          </a:p>
        </p:txBody>
      </p:sp>
      <p:sp>
        <p:nvSpPr>
          <p:cNvPr id="18" name="TextBox 18"/>
          <p:cNvSpPr txBox="1"/>
          <p:nvPr/>
        </p:nvSpPr>
        <p:spPr>
          <a:xfrm>
            <a:off x="2305161" y="1515788"/>
            <a:ext cx="3126633" cy="1477328"/>
          </a:xfrm>
          <a:prstGeom prst="rect">
            <a:avLst/>
          </a:prstGeom>
        </p:spPr>
        <p:txBody>
          <a:bodyPr wrap="square" lIns="0" tIns="0" rIns="0" bIns="0" rtlCol="0" anchor="t">
            <a:spAutoFit/>
          </a:bodyPr>
          <a:lstStyle/>
          <a:p>
            <a:pPr algn="just">
              <a:spcBef>
                <a:spcPct val="0"/>
              </a:spcBef>
            </a:pPr>
            <a:r>
              <a:rPr lang="en-GB" sz="4800" b="1">
                <a:latin typeface="Times New Roman" panose="02020603050405020304" pitchFamily="18" charset="0"/>
                <a:cs typeface="Times New Roman" panose="02020603050405020304" pitchFamily="18" charset="0"/>
              </a:rPr>
              <a:t>Thể loại:</a:t>
            </a:r>
            <a:r>
              <a:rPr lang="en-GB" sz="4800">
                <a:latin typeface="Times New Roman" panose="02020603050405020304" pitchFamily="18" charset="0"/>
                <a:cs typeface="Times New Roman" panose="02020603050405020304" pitchFamily="18" charset="0"/>
              </a:rPr>
              <a:t> Truyện ngắn </a:t>
            </a:r>
            <a:endParaRPr lang="en-US" sz="4400">
              <a:solidFill>
                <a:srgbClr val="C4791C"/>
              </a:solidFill>
              <a:latin typeface="Times New Roman" panose="02020603050405020304" pitchFamily="18" charset="0"/>
              <a:cs typeface="Times New Roman" panose="02020603050405020304" pitchFamily="18" charset="0"/>
            </a:endParaRPr>
          </a:p>
        </p:txBody>
      </p:sp>
      <p:sp>
        <p:nvSpPr>
          <p:cNvPr id="19" name="Freeform 19"/>
          <p:cNvSpPr/>
          <p:nvPr/>
        </p:nvSpPr>
        <p:spPr>
          <a:xfrm rot="-296771" flipH="1">
            <a:off x="16620392" y="559236"/>
            <a:ext cx="2455443" cy="3476469"/>
          </a:xfrm>
          <a:custGeom>
            <a:avLst/>
            <a:gdLst/>
            <a:ahLst/>
            <a:cxnLst/>
            <a:rect l="l" t="t" r="r" b="b"/>
            <a:pathLst>
              <a:path w="2455443" h="3476469">
                <a:moveTo>
                  <a:pt x="2455443" y="0"/>
                </a:moveTo>
                <a:lnTo>
                  <a:pt x="0" y="0"/>
                </a:lnTo>
                <a:lnTo>
                  <a:pt x="0" y="3476469"/>
                </a:lnTo>
                <a:lnTo>
                  <a:pt x="2455443" y="3476469"/>
                </a:lnTo>
                <a:lnTo>
                  <a:pt x="2455443"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2" name="TextBox 22"/>
          <p:cNvSpPr txBox="1"/>
          <p:nvPr/>
        </p:nvSpPr>
        <p:spPr>
          <a:xfrm>
            <a:off x="3341457" y="1058745"/>
            <a:ext cx="3086100" cy="1687711"/>
          </a:xfrm>
          <a:prstGeom prst="rect">
            <a:avLst/>
          </a:prstGeom>
        </p:spPr>
        <p:txBody>
          <a:bodyPr lIns="50800" tIns="50800" rIns="50800" bIns="50800" rtlCol="0" anchor="ctr"/>
          <a:lstStyle/>
          <a:p>
            <a:pPr algn="ctr">
              <a:lnSpc>
                <a:spcPts val="2659"/>
              </a:lnSpc>
            </a:pPr>
            <a:endParaRPr>
              <a:solidFill>
                <a:prstClr val="black"/>
              </a:solidFill>
            </a:endParaRPr>
          </a:p>
        </p:txBody>
      </p:sp>
      <p:sp>
        <p:nvSpPr>
          <p:cNvPr id="23" name="Freeform 23"/>
          <p:cNvSpPr/>
          <p:nvPr/>
        </p:nvSpPr>
        <p:spPr>
          <a:xfrm>
            <a:off x="12060369" y="10000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6339092" y="28926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pic>
        <p:nvPicPr>
          <p:cNvPr id="4" name="Picture 3"/>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302492" y="3031243"/>
            <a:ext cx="4806864" cy="3759824"/>
          </a:xfrm>
          <a:prstGeom prst="rect">
            <a:avLst/>
          </a:prstGeom>
        </p:spPr>
      </p:pic>
    </p:spTree>
    <p:extLst>
      <p:ext uri="{BB962C8B-B14F-4D97-AF65-F5344CB8AC3E}">
        <p14:creationId xmlns:p14="http://schemas.microsoft.com/office/powerpoint/2010/main" val="3405428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circle(in)">
                                      <p:cBhvr>
                                        <p:cTn id="2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1944689">
            <a:off x="-1942" y="74136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0488530">
            <a:off x="15838881" y="8034157"/>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1135818" flipH="1">
            <a:off x="16477957" y="5068371"/>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3358578" y="1679991"/>
            <a:ext cx="11244887" cy="5499772"/>
          </a:xfrm>
          <a:custGeom>
            <a:avLst/>
            <a:gdLst/>
            <a:ahLst/>
            <a:cxnLst/>
            <a:rect l="l" t="t" r="r" b="b"/>
            <a:pathLst>
              <a:path w="11244887" h="5499772">
                <a:moveTo>
                  <a:pt x="0" y="0"/>
                </a:moveTo>
                <a:lnTo>
                  <a:pt x="11244887" y="0"/>
                </a:lnTo>
                <a:lnTo>
                  <a:pt x="11244887" y="5499772"/>
                </a:lnTo>
                <a:lnTo>
                  <a:pt x="0" y="54997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rot="5285550">
            <a:off x="13163977" y="1774619"/>
            <a:ext cx="2207272" cy="2086236"/>
          </a:xfrm>
          <a:custGeom>
            <a:avLst/>
            <a:gdLst/>
            <a:ahLst/>
            <a:cxnLst/>
            <a:rect l="l" t="t" r="r" b="b"/>
            <a:pathLst>
              <a:path w="2207272" h="2086236">
                <a:moveTo>
                  <a:pt x="0" y="0"/>
                </a:moveTo>
                <a:lnTo>
                  <a:pt x="2207272" y="0"/>
                </a:lnTo>
                <a:lnTo>
                  <a:pt x="2207272" y="2086236"/>
                </a:lnTo>
                <a:lnTo>
                  <a:pt x="0" y="208623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rot="5285550" flipV="1">
            <a:off x="2839980" y="5000604"/>
            <a:ext cx="2360814" cy="2231359"/>
          </a:xfrm>
          <a:custGeom>
            <a:avLst/>
            <a:gdLst/>
            <a:ahLst/>
            <a:cxnLst/>
            <a:rect l="l" t="t" r="r" b="b"/>
            <a:pathLst>
              <a:path w="2360814" h="2231359">
                <a:moveTo>
                  <a:pt x="0" y="2231359"/>
                </a:moveTo>
                <a:lnTo>
                  <a:pt x="2360813" y="2231359"/>
                </a:lnTo>
                <a:lnTo>
                  <a:pt x="2360813" y="0"/>
                </a:lnTo>
                <a:lnTo>
                  <a:pt x="0" y="0"/>
                </a:lnTo>
                <a:lnTo>
                  <a:pt x="0" y="2231359"/>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flipV="1">
            <a:off x="17061389" y="-1259031"/>
            <a:ext cx="5539640" cy="5669356"/>
          </a:xfrm>
          <a:custGeom>
            <a:avLst/>
            <a:gdLst/>
            <a:ahLst/>
            <a:cxnLst/>
            <a:rect l="l" t="t" r="r" b="b"/>
            <a:pathLst>
              <a:path w="5539640" h="5669356">
                <a:moveTo>
                  <a:pt x="0" y="5669356"/>
                </a:moveTo>
                <a:lnTo>
                  <a:pt x="5539640" y="5669356"/>
                </a:lnTo>
                <a:lnTo>
                  <a:pt x="5539640" y="0"/>
                </a:lnTo>
                <a:lnTo>
                  <a:pt x="0" y="0"/>
                </a:lnTo>
                <a:lnTo>
                  <a:pt x="0" y="5669356"/>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4140456" y="5710261"/>
            <a:ext cx="5539640" cy="5669356"/>
          </a:xfrm>
          <a:custGeom>
            <a:avLst/>
            <a:gdLst/>
            <a:ahLst/>
            <a:cxnLst/>
            <a:rect l="l" t="t" r="r" b="b"/>
            <a:pathLst>
              <a:path w="5539640" h="5669356">
                <a:moveTo>
                  <a:pt x="5539641" y="0"/>
                </a:moveTo>
                <a:lnTo>
                  <a:pt x="0" y="0"/>
                </a:lnTo>
                <a:lnTo>
                  <a:pt x="0" y="5669356"/>
                </a:lnTo>
                <a:lnTo>
                  <a:pt x="5539641" y="5669356"/>
                </a:lnTo>
                <a:lnTo>
                  <a:pt x="553964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3" name="TextBox 25"/>
          <p:cNvSpPr txBox="1"/>
          <p:nvPr/>
        </p:nvSpPr>
        <p:spPr>
          <a:xfrm>
            <a:off x="4008106" y="3390987"/>
            <a:ext cx="10489597" cy="2462213"/>
          </a:xfrm>
          <a:prstGeom prst="rect">
            <a:avLst/>
          </a:prstGeom>
        </p:spPr>
        <p:txBody>
          <a:bodyPr lIns="0" tIns="0" rIns="0" bIns="0" rtlCol="0" anchor="t">
            <a:spAutoFit/>
          </a:bodyPr>
          <a:lstStyle/>
          <a:p>
            <a:pPr algn="ctr"/>
            <a:r>
              <a:rPr lang="en-GB" sz="8000" b="1">
                <a:latin typeface="Times New Roman" panose="02020603050405020304" pitchFamily="18" charset="0"/>
                <a:cs typeface="Times New Roman" panose="02020603050405020304" pitchFamily="18" charset="0"/>
              </a:rPr>
              <a:t>III. </a:t>
            </a:r>
            <a:r>
              <a:rPr lang="en-GB" sz="8000" b="1" smtClean="0">
                <a:latin typeface="Times New Roman" panose="02020603050405020304" pitchFamily="18" charset="0"/>
                <a:cs typeface="Times New Roman" panose="02020603050405020304" pitchFamily="18" charset="0"/>
              </a:rPr>
              <a:t>ĐỌC-</a:t>
            </a:r>
            <a:endParaRPr lang="vi-VN" sz="8000" b="1" smtClean="0">
              <a:latin typeface="Times New Roman" panose="02020603050405020304" pitchFamily="18" charset="0"/>
              <a:cs typeface="Times New Roman" panose="02020603050405020304" pitchFamily="18" charset="0"/>
            </a:endParaRPr>
          </a:p>
          <a:p>
            <a:pPr algn="ctr"/>
            <a:r>
              <a:rPr lang="en-GB" sz="8000" b="1" smtClean="0">
                <a:latin typeface="Times New Roman" panose="02020603050405020304" pitchFamily="18" charset="0"/>
                <a:cs typeface="Times New Roman" panose="02020603050405020304" pitchFamily="18" charset="0"/>
              </a:rPr>
              <a:t> </a:t>
            </a:r>
            <a:r>
              <a:rPr lang="en-GB" sz="8000" b="1">
                <a:latin typeface="Times New Roman" panose="02020603050405020304" pitchFamily="18" charset="0"/>
                <a:cs typeface="Times New Roman" panose="02020603050405020304" pitchFamily="18" charset="0"/>
              </a:rPr>
              <a:t>HIỂU VĂN BẢN</a:t>
            </a:r>
            <a:endParaRPr lang="en-GB" sz="8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8556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fade">
                                      <p:cBhvr>
                                        <p:cTn id="12" dur="1000"/>
                                        <p:tgtEl>
                                          <p:spTgt spid="13">
                                            <p:txEl>
                                              <p:pRg st="1" end="1"/>
                                            </p:txEl>
                                          </p:spTgt>
                                        </p:tgtEl>
                                      </p:cBhvr>
                                    </p:animEffect>
                                    <p:anim calcmode="lin" valueType="num">
                                      <p:cBhvr>
                                        <p:cTn id="13"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329"/>
            <a:ext cx="18288000" cy="10345264"/>
          </a:xfrm>
          <a:prstGeom prst="rect">
            <a:avLst/>
          </a:prstGeom>
        </p:spPr>
      </p:pic>
      <p:sp>
        <p:nvSpPr>
          <p:cNvPr id="5" name="Rounded Rectangle 4"/>
          <p:cNvSpPr/>
          <p:nvPr/>
        </p:nvSpPr>
        <p:spPr>
          <a:xfrm>
            <a:off x="304800" y="5597862"/>
            <a:ext cx="8991600" cy="3355638"/>
          </a:xfrm>
          <a:prstGeom prst="roundRect">
            <a:avLst/>
          </a:prstGeom>
          <a:solidFill>
            <a:schemeClr val="bg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6"/>
          <p:cNvSpPr txBox="1"/>
          <p:nvPr/>
        </p:nvSpPr>
        <p:spPr>
          <a:xfrm>
            <a:off x="-18143" y="6896100"/>
            <a:ext cx="10247227" cy="2215991"/>
          </a:xfrm>
          <a:prstGeom prst="rect">
            <a:avLst/>
          </a:prstGeom>
        </p:spPr>
        <p:txBody>
          <a:bodyPr lIns="0" tIns="0" rIns="0" bIns="0" rtlCol="0" anchor="t">
            <a:prstTxWarp prst="textButton">
              <a:avLst/>
            </a:prstTxWarp>
            <a:spAutoFit/>
          </a:bodyPr>
          <a:lstStyle/>
          <a:p>
            <a:pPr algn="ctr"/>
            <a:r>
              <a:rPr lang="vi-VN" sz="7200" b="1">
                <a:solidFill>
                  <a:srgbClr val="FFFF00"/>
                </a:solidFill>
                <a:latin typeface="Times New Roman" panose="02020603050405020304" pitchFamily="18" charset="0"/>
                <a:cs typeface="Times New Roman" panose="02020603050405020304" pitchFamily="18" charset="0"/>
              </a:rPr>
              <a:t>HOẠT ĐỘNG </a:t>
            </a:r>
            <a:r>
              <a:rPr lang="vi-VN" sz="7200" b="1" smtClean="0">
                <a:solidFill>
                  <a:srgbClr val="FFFF00"/>
                </a:solidFill>
                <a:latin typeface="Times New Roman" panose="02020603050405020304" pitchFamily="18" charset="0"/>
                <a:cs typeface="Times New Roman" panose="02020603050405020304" pitchFamily="18" charset="0"/>
              </a:rPr>
              <a:t>1</a:t>
            </a:r>
          </a:p>
          <a:p>
            <a:pPr algn="ctr"/>
            <a:r>
              <a:rPr lang="vi-VN" sz="7200" b="1" smtClean="0">
                <a:solidFill>
                  <a:srgbClr val="FFFF00"/>
                </a:solidFill>
                <a:latin typeface="Times New Roman" panose="02020603050405020304" pitchFamily="18" charset="0"/>
                <a:cs typeface="Times New Roman" panose="02020603050405020304" pitchFamily="18" charset="0"/>
              </a:rPr>
              <a:t> MỞ </a:t>
            </a:r>
            <a:r>
              <a:rPr lang="vi-VN" sz="7200" b="1">
                <a:solidFill>
                  <a:srgbClr val="FFFF00"/>
                </a:solidFill>
                <a:latin typeface="Times New Roman" panose="02020603050405020304" pitchFamily="18" charset="0"/>
                <a:cs typeface="Times New Roman" panose="02020603050405020304" pitchFamily="18" charset="0"/>
              </a:rPr>
              <a:t>ĐẦU</a:t>
            </a:r>
            <a:endParaRPr lang="en-GB" sz="7200" b="1">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3785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286000" y="-3162300"/>
            <a:ext cx="22484885" cy="18059400"/>
          </a:xfrm>
          <a:custGeom>
            <a:avLst/>
            <a:gdLst/>
            <a:ahLst/>
            <a:cxnLst/>
            <a:rect l="l" t="t" r="r" b="b"/>
            <a:pathLst>
              <a:path w="13620284" h="13620284">
                <a:moveTo>
                  <a:pt x="0" y="0"/>
                </a:moveTo>
                <a:lnTo>
                  <a:pt x="13620284" y="0"/>
                </a:lnTo>
                <a:lnTo>
                  <a:pt x="13620284" y="13620284"/>
                </a:lnTo>
                <a:lnTo>
                  <a:pt x="0" y="1362028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517442">
            <a:off x="-120582" y="207577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rot="-1135818" flipH="1">
            <a:off x="16477957" y="3659792"/>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9" name="Freeform 9"/>
          <p:cNvSpPr/>
          <p:nvPr/>
        </p:nvSpPr>
        <p:spPr>
          <a:xfrm rot="5285550" flipV="1">
            <a:off x="1171627" y="8237207"/>
            <a:ext cx="1488728" cy="1407094"/>
          </a:xfrm>
          <a:custGeom>
            <a:avLst/>
            <a:gdLst/>
            <a:ahLst/>
            <a:cxnLst/>
            <a:rect l="l" t="t" r="r" b="b"/>
            <a:pathLst>
              <a:path w="1488728" h="1407094">
                <a:moveTo>
                  <a:pt x="0" y="1407095"/>
                </a:moveTo>
                <a:lnTo>
                  <a:pt x="1488729" y="1407095"/>
                </a:lnTo>
                <a:lnTo>
                  <a:pt x="1488729" y="0"/>
                </a:lnTo>
                <a:lnTo>
                  <a:pt x="0" y="0"/>
                </a:lnTo>
                <a:lnTo>
                  <a:pt x="0" y="1407095"/>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rot="5400000">
            <a:off x="15317265" y="729432"/>
            <a:ext cx="1273754" cy="1203908"/>
          </a:xfrm>
          <a:custGeom>
            <a:avLst/>
            <a:gdLst/>
            <a:ahLst/>
            <a:cxnLst/>
            <a:rect l="l" t="t" r="r" b="b"/>
            <a:pathLst>
              <a:path w="1273754" h="1203908">
                <a:moveTo>
                  <a:pt x="0" y="0"/>
                </a:moveTo>
                <a:lnTo>
                  <a:pt x="1273754" y="0"/>
                </a:lnTo>
                <a:lnTo>
                  <a:pt x="1273754" y="1203908"/>
                </a:lnTo>
                <a:lnTo>
                  <a:pt x="0" y="12039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Rectangle 5"/>
          <p:cNvSpPr/>
          <p:nvPr/>
        </p:nvSpPr>
        <p:spPr>
          <a:xfrm>
            <a:off x="3527074" y="800100"/>
            <a:ext cx="9167894" cy="971356"/>
          </a:xfrm>
          <a:prstGeom prst="rect">
            <a:avLst/>
          </a:prstGeom>
        </p:spPr>
        <p:txBody>
          <a:bodyPr wrap="none">
            <a:spAutoFit/>
          </a:bodyPr>
          <a:lstStyle/>
          <a:p>
            <a:pPr algn="just">
              <a:lnSpc>
                <a:spcPct val="115000"/>
              </a:lnSpc>
              <a:spcAft>
                <a:spcPts val="0"/>
              </a:spcAft>
            </a:pPr>
            <a:r>
              <a:rPr lang="vi-VN" sz="5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Cốt truyện và bố cục truyện</a:t>
            </a:r>
            <a:endParaRPr lang="en-GB" sz="5400">
              <a:effectLst/>
              <a:latin typeface="Times New Roman" panose="02020603050405020304" pitchFamily="18" charset="0"/>
              <a:ea typeface="Times New Roman" panose="02020603050405020304" pitchFamily="18"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44395285"/>
              </p:ext>
            </p:extLst>
          </p:nvPr>
        </p:nvGraphicFramePr>
        <p:xfrm>
          <a:off x="3177980" y="3235416"/>
          <a:ext cx="11809057" cy="5047488"/>
        </p:xfrm>
        <a:graphic>
          <a:graphicData uri="http://schemas.openxmlformats.org/drawingml/2006/table">
            <a:tbl>
              <a:tblPr firstRow="1" firstCol="1" bandRow="1">
                <a:effectLst>
                  <a:outerShdw blurRad="50800" dist="38100" algn="l" rotWithShape="0">
                    <a:prstClr val="black">
                      <a:alpha val="40000"/>
                    </a:prstClr>
                  </a:outerShdw>
                </a:effectLst>
              </a:tblPr>
              <a:tblGrid>
                <a:gridCol w="4714796">
                  <a:extLst>
                    <a:ext uri="{9D8B030D-6E8A-4147-A177-3AD203B41FA5}">
                      <a16:colId xmlns:a16="http://schemas.microsoft.com/office/drawing/2014/main" val="20000"/>
                    </a:ext>
                  </a:extLst>
                </a:gridCol>
                <a:gridCol w="7094261">
                  <a:extLst>
                    <a:ext uri="{9D8B030D-6E8A-4147-A177-3AD203B41FA5}">
                      <a16:colId xmlns:a16="http://schemas.microsoft.com/office/drawing/2014/main" val="20001"/>
                    </a:ext>
                  </a:extLst>
                </a:gridCol>
              </a:tblGrid>
              <a:tr h="0">
                <a:tc gridSpan="2">
                  <a:txBody>
                    <a:bodyPr/>
                    <a:lstStyle/>
                    <a:p>
                      <a:pPr algn="ctr">
                        <a:lnSpc>
                          <a:spcPct val="115000"/>
                        </a:lnSpc>
                        <a:spcAft>
                          <a:spcPts val="0"/>
                        </a:spcAft>
                      </a:pPr>
                      <a:r>
                        <a:rPr lang="vi-VN" sz="36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02:</a:t>
                      </a:r>
                      <a:r>
                        <a:rPr lang="pt-BR"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Tìm hiểu về </a:t>
                      </a: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 và bố cục tác phẩm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Cốt truyện</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(nhóm chẵn)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Bố cục</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(nhóm lẻ)</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Truyện </a:t>
                      </a: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Lão Hạc</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có những sự việc chính nào? Các sự việc được sắp xếp ra sao?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1) Có thể chia tác phẩm </a:t>
                      </a: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Lão Hạc</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thành mấy phần? Nêu nội dung chính của từng phần.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2) Phần (1), (2) – chữ in nhỏ- mở đầu văn bản có vai trò như thế nào đối với phần sau của truyện?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5388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2514601" y="2705100"/>
            <a:ext cx="13520556" cy="6647974"/>
          </a:xfrm>
          <a:prstGeom prst="rect">
            <a:avLst/>
          </a:prstGeom>
        </p:spPr>
        <p:txBody>
          <a:bodyPr wrap="square" lIns="0" tIns="0" rIns="0" bIns="0" rtlCol="0" anchor="t">
            <a:spAutoFit/>
          </a:bodyPr>
          <a:lstStyle/>
          <a:p>
            <a:r>
              <a:rPr lang="vi-VN" sz="4800" smtClean="0">
                <a:latin typeface="Times New Roman" panose="02020603050405020304" pitchFamily="18" charset="0"/>
                <a:cs typeface="Times New Roman" panose="02020603050405020304" pitchFamily="18" charset="0"/>
              </a:rPr>
              <a:t>- Lão </a:t>
            </a:r>
            <a:r>
              <a:rPr lang="vi-VN" sz="4800">
                <a:latin typeface="Times New Roman" panose="02020603050405020304" pitchFamily="18" charset="0"/>
                <a:cs typeface="Times New Roman" panose="02020603050405020304" pitchFamily="18" charset="0"/>
              </a:rPr>
              <a:t>Hạc là một người nông dân nghèo, vợ mất sớm, con trai vì nghèo mà không lấy được vợ nên phẫn chí xin đi mộ phu đồn điền cao su, một mình lão Hạc thui thủi, bầu bạn với cậu </a:t>
            </a:r>
            <a:r>
              <a:rPr lang="vi-VN" sz="4800" smtClean="0">
                <a:latin typeface="Times New Roman" panose="02020603050405020304" pitchFamily="18" charset="0"/>
                <a:cs typeface="Times New Roman" panose="02020603050405020304" pitchFamily="18" charset="0"/>
              </a:rPr>
              <a:t>Vàng.</a:t>
            </a:r>
          </a:p>
          <a:p>
            <a:r>
              <a:rPr lang="vi-VN" sz="4800" smtClean="0">
                <a:latin typeface="Times New Roman" panose="02020603050405020304" pitchFamily="18" charset="0"/>
                <a:cs typeface="Times New Roman" panose="02020603050405020304" pitchFamily="18" charset="0"/>
              </a:rPr>
              <a:t> - </a:t>
            </a:r>
            <a:r>
              <a:rPr lang="vi-VN" sz="4800">
                <a:latin typeface="Times New Roman" panose="02020603050405020304" pitchFamily="18" charset="0"/>
                <a:cs typeface="Times New Roman" panose="02020603050405020304" pitchFamily="18" charset="0"/>
              </a:rPr>
              <a:t>Do mất mùa, thiên tai, làng mất vé sợi, lão ốm nặng kéo dài, lão phải tính toán bán cậu Vàng </a:t>
            </a:r>
            <a:r>
              <a:rPr lang="vi-VN" sz="4800" smtClean="0">
                <a:latin typeface="Times New Roman" panose="02020603050405020304" pitchFamily="18" charset="0"/>
                <a:cs typeface="Times New Roman" panose="02020603050405020304" pitchFamily="18" charset="0"/>
              </a:rPr>
              <a:t>đi.</a:t>
            </a:r>
            <a:endParaRPr lang="en-GB"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 Sau khi bán chó, lão Hạc tính trước tương lai khi gửi gắm ông giáo tiền bạc và trông nom nhà cửa.</a:t>
            </a:r>
            <a:endParaRPr lang="en-GB" sz="4800">
              <a:latin typeface="Times New Roman" panose="02020603050405020304" pitchFamily="18" charset="0"/>
              <a:cs typeface="Times New Roman" panose="02020603050405020304" pitchFamily="18" charset="0"/>
            </a:endParaRPr>
          </a:p>
          <a:p>
            <a:r>
              <a:rPr lang="vi-VN" sz="4800" smtClean="0">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Cuối cùng lão Hạc tự tử bằng bả </a:t>
            </a:r>
            <a:r>
              <a:rPr lang="vi-VN" sz="4800" smtClean="0">
                <a:latin typeface="Times New Roman" panose="02020603050405020304" pitchFamily="18" charset="0"/>
                <a:cs typeface="Times New Roman" panose="02020603050405020304" pitchFamily="18" charset="0"/>
              </a:rPr>
              <a:t>chó.</a:t>
            </a:r>
            <a:endParaRPr lang="en-GB" sz="4800">
              <a:latin typeface="Times New Roman" panose="02020603050405020304" pitchFamily="18" charset="0"/>
              <a:cs typeface="Times New Roman" panose="02020603050405020304" pitchFamily="18" charset="0"/>
            </a:endParaRPr>
          </a:p>
        </p:txBody>
      </p:sp>
      <p:sp>
        <p:nvSpPr>
          <p:cNvPr id="5" name="Freeform 5"/>
          <p:cNvSpPr/>
          <p:nvPr/>
        </p:nvSpPr>
        <p:spPr>
          <a:xfrm>
            <a:off x="-216422" y="7658100"/>
            <a:ext cx="2675553" cy="2840838"/>
          </a:xfrm>
          <a:custGeom>
            <a:avLst/>
            <a:gdLst/>
            <a:ahLst/>
            <a:cxnLst/>
            <a:rect l="l" t="t" r="r" b="b"/>
            <a:pathLst>
              <a:path w="2675553" h="2840838">
                <a:moveTo>
                  <a:pt x="0" y="0"/>
                </a:moveTo>
                <a:lnTo>
                  <a:pt x="2675553" y="0"/>
                </a:lnTo>
                <a:lnTo>
                  <a:pt x="2675553" y="2840838"/>
                </a:lnTo>
                <a:lnTo>
                  <a:pt x="0" y="28408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flipH="1">
            <a:off x="15737731" y="342449"/>
            <a:ext cx="2675553" cy="2550160"/>
          </a:xfrm>
          <a:custGeom>
            <a:avLst/>
            <a:gdLst/>
            <a:ahLst/>
            <a:cxnLst/>
            <a:rect l="l" t="t" r="r" b="b"/>
            <a:pathLst>
              <a:path w="2675553" h="2550160">
                <a:moveTo>
                  <a:pt x="2675553" y="0"/>
                </a:moveTo>
                <a:lnTo>
                  <a:pt x="0" y="0"/>
                </a:lnTo>
                <a:lnTo>
                  <a:pt x="0" y="2550159"/>
                </a:lnTo>
                <a:lnTo>
                  <a:pt x="2675553" y="2550159"/>
                </a:lnTo>
                <a:lnTo>
                  <a:pt x="2675553" y="0"/>
                </a:lnTo>
                <a:close/>
              </a:path>
            </a:pathLst>
          </a:custGeom>
          <a:blipFill>
            <a:blip r:embed="rId4">
              <a:extLst>
                <a:ext uri="{96DAC541-7B7A-43D3-8B79-37D633B846F1}">
                  <asvg:svgBlip xmlns="" xmlns:asvg="http://schemas.microsoft.com/office/drawing/2016/SVG/main" r:embed="rId5"/>
                </a:ext>
              </a:extLst>
            </a:blip>
            <a:stretch>
              <a:fillRect b="-11398"/>
            </a:stretch>
          </a:blipFill>
        </p:spPr>
      </p:sp>
      <p:sp>
        <p:nvSpPr>
          <p:cNvPr id="7" name="Freeform 7"/>
          <p:cNvSpPr/>
          <p:nvPr/>
        </p:nvSpPr>
        <p:spPr>
          <a:xfrm rot="403289">
            <a:off x="-651107" y="3478613"/>
            <a:ext cx="1678929" cy="3329775"/>
          </a:xfrm>
          <a:custGeom>
            <a:avLst/>
            <a:gdLst/>
            <a:ahLst/>
            <a:cxnLst/>
            <a:rect l="l" t="t" r="r" b="b"/>
            <a:pathLst>
              <a:path w="1678929" h="3329775">
                <a:moveTo>
                  <a:pt x="0" y="0"/>
                </a:moveTo>
                <a:lnTo>
                  <a:pt x="1678930" y="0"/>
                </a:lnTo>
                <a:lnTo>
                  <a:pt x="1678930" y="3329774"/>
                </a:lnTo>
                <a:lnTo>
                  <a:pt x="0" y="332977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rot="-394180" flipH="1">
            <a:off x="17224758" y="3478613"/>
            <a:ext cx="1678929" cy="3329775"/>
          </a:xfrm>
          <a:custGeom>
            <a:avLst/>
            <a:gdLst/>
            <a:ahLst/>
            <a:cxnLst/>
            <a:rect l="l" t="t" r="r" b="b"/>
            <a:pathLst>
              <a:path w="1678929" h="3329775">
                <a:moveTo>
                  <a:pt x="1678929" y="0"/>
                </a:moveTo>
                <a:lnTo>
                  <a:pt x="0" y="0"/>
                </a:lnTo>
                <a:lnTo>
                  <a:pt x="0" y="3329774"/>
                </a:lnTo>
                <a:lnTo>
                  <a:pt x="1678929" y="3329774"/>
                </a:lnTo>
                <a:lnTo>
                  <a:pt x="1678929" y="0"/>
                </a:lnTo>
                <a:close/>
              </a:path>
            </a:pathLst>
          </a:custGeom>
          <a:blipFill>
            <a:blip r:embed="rId6">
              <a:extLst>
                <a:ext uri="{96DAC541-7B7A-43D3-8B79-37D633B846F1}">
                  <asvg:svgBlip xmlns="" xmlns:asvg="http://schemas.microsoft.com/office/drawing/2016/SVG/main" r:embed="rId7"/>
                </a:ext>
              </a:extLst>
            </a:blip>
            <a:stretch>
              <a:fillRect/>
            </a:stretch>
          </a:blipFill>
        </p:spPr>
      </p:sp>
      <p:grpSp>
        <p:nvGrpSpPr>
          <p:cNvPr id="9" name="Group 9"/>
          <p:cNvGrpSpPr/>
          <p:nvPr/>
        </p:nvGrpSpPr>
        <p:grpSpPr>
          <a:xfrm>
            <a:off x="3581400" y="328413"/>
            <a:ext cx="8001000" cy="1538488"/>
            <a:chOff x="0" y="0"/>
            <a:chExt cx="3056484" cy="515177"/>
          </a:xfrm>
        </p:grpSpPr>
        <p:sp>
          <p:nvSpPr>
            <p:cNvPr id="10" name="Freeform 10"/>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11" name="TextBox 11"/>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Freeform 12"/>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3" name="TextBox 13"/>
          <p:cNvSpPr txBox="1"/>
          <p:nvPr/>
        </p:nvSpPr>
        <p:spPr>
          <a:xfrm>
            <a:off x="5410200" y="618727"/>
            <a:ext cx="10489597" cy="1015663"/>
          </a:xfrm>
          <a:prstGeom prst="rect">
            <a:avLst/>
          </a:prstGeom>
        </p:spPr>
        <p:txBody>
          <a:bodyPr lIns="0" tIns="0" rIns="0" bIns="0" rtlCol="0" anchor="t">
            <a:spAutoFit/>
          </a:bodyPr>
          <a:lstStyle/>
          <a:p>
            <a:r>
              <a:rPr lang="vi-VN" sz="6600" b="1">
                <a:latin typeface="Times New Roman" panose="02020603050405020304" pitchFamily="18" charset="0"/>
                <a:cs typeface="Times New Roman" panose="02020603050405020304" pitchFamily="18" charset="0"/>
              </a:rPr>
              <a:t>a. Cốt truyện</a:t>
            </a:r>
            <a:endParaRPr lang="en-GB" sz="6600">
              <a:latin typeface="Times New Roman" panose="02020603050405020304" pitchFamily="18" charset="0"/>
              <a:cs typeface="Times New Roman" panose="02020603050405020304" pitchFamily="18" charset="0"/>
            </a:endParaRPr>
          </a:p>
        </p:txBody>
      </p:sp>
      <p:sp>
        <p:nvSpPr>
          <p:cNvPr id="14" name="Freeform 14"/>
          <p:cNvSpPr/>
          <p:nvPr/>
        </p:nvSpPr>
        <p:spPr>
          <a:xfrm>
            <a:off x="13868400" y="1866901"/>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Tree>
    <p:extLst>
      <p:ext uri="{BB962C8B-B14F-4D97-AF65-F5344CB8AC3E}">
        <p14:creationId xmlns:p14="http://schemas.microsoft.com/office/powerpoint/2010/main" val="1551202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6" name="Group 6"/>
          <p:cNvGrpSpPr/>
          <p:nvPr/>
        </p:nvGrpSpPr>
        <p:grpSpPr>
          <a:xfrm>
            <a:off x="3733800" y="424825"/>
            <a:ext cx="11605086" cy="1289675"/>
            <a:chOff x="0" y="0"/>
            <a:chExt cx="3056484" cy="515177"/>
          </a:xfrm>
        </p:grpSpPr>
        <p:sp>
          <p:nvSpPr>
            <p:cNvPr id="7" name="Freeform 7"/>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8" name="TextBox 8"/>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0" name="Freeform 10"/>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1" name="TextBox 11"/>
          <p:cNvSpPr txBox="1"/>
          <p:nvPr/>
        </p:nvSpPr>
        <p:spPr>
          <a:xfrm>
            <a:off x="1219200" y="4758982"/>
            <a:ext cx="5777728" cy="677108"/>
          </a:xfrm>
          <a:prstGeom prst="rect">
            <a:avLst/>
          </a:prstGeom>
        </p:spPr>
        <p:txBody>
          <a:bodyPr wrap="square" lIns="0" tIns="0" rIns="0" bIns="0" rtlCol="0" anchor="t">
            <a:spAutoFit/>
          </a:bodyPr>
          <a:lstStyle/>
          <a:p>
            <a:pPr algn="r"/>
            <a:r>
              <a:rPr lang="vi-VN" sz="4400">
                <a:latin typeface="Times New Roman" panose="02020603050405020304" pitchFamily="18" charset="0"/>
                <a:cs typeface="Times New Roman" panose="02020603050405020304" pitchFamily="18" charset="0"/>
              </a:rPr>
              <a:t>Hoàn cảnh của Lão Hạc</a:t>
            </a:r>
            <a:endParaRPr lang="en-US" sz="4000">
              <a:solidFill>
                <a:srgbClr val="C4791C"/>
              </a:solidFill>
              <a:latin typeface="Times New Roman" panose="02020603050405020304" pitchFamily="18" charset="0"/>
              <a:cs typeface="Times New Roman" panose="02020603050405020304" pitchFamily="18" charset="0"/>
            </a:endParaRPr>
          </a:p>
        </p:txBody>
      </p:sp>
      <p:sp>
        <p:nvSpPr>
          <p:cNvPr id="12" name="TextBox 12"/>
          <p:cNvSpPr txBox="1"/>
          <p:nvPr/>
        </p:nvSpPr>
        <p:spPr>
          <a:xfrm>
            <a:off x="1810138" y="3773701"/>
            <a:ext cx="5186790" cy="738664"/>
          </a:xfrm>
          <a:prstGeom prst="rect">
            <a:avLst/>
          </a:prstGeom>
        </p:spPr>
        <p:txBody>
          <a:bodyPr lIns="0" tIns="0" rIns="0" bIns="0" rtlCol="0" anchor="t">
            <a:spAutoFit/>
          </a:bodyPr>
          <a:lstStyle/>
          <a:p>
            <a:pPr algn="r"/>
            <a:r>
              <a:rPr lang="vi-VN" sz="4800" b="1">
                <a:latin typeface="Times New Roman" panose="02020603050405020304" pitchFamily="18" charset="0"/>
                <a:cs typeface="Times New Roman" panose="02020603050405020304" pitchFamily="18" charset="0"/>
              </a:rPr>
              <a:t>Phần 1</a:t>
            </a:r>
            <a:endParaRPr lang="en-US" sz="4400" b="1">
              <a:solidFill>
                <a:srgbClr val="797A1D"/>
              </a:solidFill>
              <a:latin typeface="Times New Roman" panose="02020603050405020304" pitchFamily="18" charset="0"/>
              <a:cs typeface="Times New Roman" panose="02020603050405020304" pitchFamily="18" charset="0"/>
            </a:endParaRPr>
          </a:p>
        </p:txBody>
      </p:sp>
      <p:sp>
        <p:nvSpPr>
          <p:cNvPr id="13" name="TextBox 13"/>
          <p:cNvSpPr txBox="1"/>
          <p:nvPr/>
        </p:nvSpPr>
        <p:spPr>
          <a:xfrm>
            <a:off x="1371600" y="7780051"/>
            <a:ext cx="5694932" cy="1354217"/>
          </a:xfrm>
          <a:prstGeom prst="rect">
            <a:avLst/>
          </a:prstGeom>
        </p:spPr>
        <p:txBody>
          <a:bodyPr wrap="square" lIns="0" tIns="0" rIns="0" bIns="0" rtlCol="0" anchor="t">
            <a:spAutoFit/>
          </a:bodyPr>
          <a:lstStyle/>
          <a:p>
            <a:pPr algn="r"/>
            <a:r>
              <a:rPr lang="vi-VN" sz="4400">
                <a:latin typeface="Times New Roman" panose="02020603050405020304" pitchFamily="18" charset="0"/>
                <a:cs typeface="Times New Roman" panose="02020603050405020304" pitchFamily="18" charset="0"/>
              </a:rPr>
              <a:t>Những ngang trái xảy đến với lão Hạc</a:t>
            </a:r>
            <a:endParaRPr lang="en-GB" sz="4400">
              <a:latin typeface="Times New Roman" panose="02020603050405020304" pitchFamily="18" charset="0"/>
              <a:cs typeface="Times New Roman" panose="02020603050405020304" pitchFamily="18" charset="0"/>
            </a:endParaRPr>
          </a:p>
        </p:txBody>
      </p:sp>
      <p:sp>
        <p:nvSpPr>
          <p:cNvPr id="14" name="TextBox 14"/>
          <p:cNvSpPr txBox="1"/>
          <p:nvPr/>
        </p:nvSpPr>
        <p:spPr>
          <a:xfrm>
            <a:off x="1920718" y="6938943"/>
            <a:ext cx="5186790" cy="738664"/>
          </a:xfrm>
          <a:prstGeom prst="rect">
            <a:avLst/>
          </a:prstGeom>
        </p:spPr>
        <p:txBody>
          <a:bodyPr lIns="0" tIns="0" rIns="0" bIns="0" rtlCol="0" anchor="t">
            <a:spAutoFit/>
          </a:bodyPr>
          <a:lstStyle/>
          <a:p>
            <a:pPr algn="r"/>
            <a:r>
              <a:rPr lang="vi-VN" sz="4800" b="1">
                <a:latin typeface="Times New Roman" panose="02020603050405020304" pitchFamily="18" charset="0"/>
                <a:cs typeface="Times New Roman" panose="02020603050405020304" pitchFamily="18" charset="0"/>
              </a:rPr>
              <a:t>Phần 3</a:t>
            </a:r>
            <a:endParaRPr lang="en-US" sz="4400" b="1">
              <a:solidFill>
                <a:srgbClr val="797A1D"/>
              </a:solidFill>
              <a:latin typeface="Times New Roman" panose="02020603050405020304" pitchFamily="18" charset="0"/>
              <a:cs typeface="Times New Roman" panose="02020603050405020304" pitchFamily="18" charset="0"/>
            </a:endParaRPr>
          </a:p>
        </p:txBody>
      </p:sp>
      <p:sp>
        <p:nvSpPr>
          <p:cNvPr id="15" name="TextBox 15"/>
          <p:cNvSpPr txBox="1"/>
          <p:nvPr/>
        </p:nvSpPr>
        <p:spPr>
          <a:xfrm>
            <a:off x="11327356" y="4649108"/>
            <a:ext cx="5817643" cy="2031325"/>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Mối quan hệ gắn của lão Hạc với cậu Vàng và tình cảnh ngặt nghèo của lão.</a:t>
            </a:r>
            <a:endParaRPr lang="en-US" sz="4000">
              <a:solidFill>
                <a:srgbClr val="C4791C"/>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11327357" y="3724885"/>
            <a:ext cx="5186790" cy="738664"/>
          </a:xfrm>
          <a:prstGeom prst="rect">
            <a:avLst/>
          </a:prstGeom>
        </p:spPr>
        <p:txBody>
          <a:bodyPr lIns="0" tIns="0" rIns="0" bIns="0" rtlCol="0" anchor="t">
            <a:spAutoFit/>
          </a:bodyPr>
          <a:lstStyle/>
          <a:p>
            <a:pPr algn="just"/>
            <a:r>
              <a:rPr lang="vi-VN" sz="4800" b="1">
                <a:latin typeface="Times New Roman" panose="02020603050405020304" pitchFamily="18" charset="0"/>
                <a:cs typeface="Times New Roman" panose="02020603050405020304" pitchFamily="18" charset="0"/>
              </a:rPr>
              <a:t>Phần 2</a:t>
            </a:r>
            <a:endParaRPr lang="en-US" sz="4400" b="1">
              <a:solidFill>
                <a:srgbClr val="797A1D"/>
              </a:solidFill>
              <a:latin typeface="Times New Roman" panose="02020603050405020304" pitchFamily="18" charset="0"/>
              <a:cs typeface="Times New Roman" panose="02020603050405020304" pitchFamily="18" charset="0"/>
            </a:endParaRPr>
          </a:p>
        </p:txBody>
      </p:sp>
      <p:sp>
        <p:nvSpPr>
          <p:cNvPr id="17" name="TextBox 17"/>
          <p:cNvSpPr txBox="1"/>
          <p:nvPr/>
        </p:nvSpPr>
        <p:spPr>
          <a:xfrm>
            <a:off x="11327357" y="8003912"/>
            <a:ext cx="5186790" cy="1354217"/>
          </a:xfrm>
          <a:prstGeom prst="rect">
            <a:avLst/>
          </a:prstGeom>
        </p:spPr>
        <p:txBody>
          <a:bodyPr lIns="0" tIns="0" rIns="0" bIns="0" rtlCol="0" anchor="t">
            <a:spAutoFit/>
          </a:bodyPr>
          <a:lstStyle/>
          <a:p>
            <a:r>
              <a:rPr lang="vi-VN" sz="4400">
                <a:latin typeface="Times New Roman" panose="02020603050405020304" pitchFamily="18" charset="0"/>
                <a:cs typeface="Times New Roman" panose="02020603050405020304" pitchFamily="18" charset="0"/>
              </a:rPr>
              <a:t>Kết cục đầy bi thảm của lão Hạc</a:t>
            </a:r>
            <a:endParaRPr lang="en-US" sz="4000">
              <a:solidFill>
                <a:srgbClr val="C4791C"/>
              </a:solidFill>
              <a:latin typeface="Times New Roman" panose="02020603050405020304" pitchFamily="18" charset="0"/>
              <a:cs typeface="Times New Roman" panose="02020603050405020304" pitchFamily="18" charset="0"/>
            </a:endParaRPr>
          </a:p>
        </p:txBody>
      </p:sp>
      <p:sp>
        <p:nvSpPr>
          <p:cNvPr id="18" name="TextBox 18"/>
          <p:cNvSpPr txBox="1"/>
          <p:nvPr/>
        </p:nvSpPr>
        <p:spPr>
          <a:xfrm>
            <a:off x="11327357" y="6962115"/>
            <a:ext cx="5186790" cy="738664"/>
          </a:xfrm>
          <a:prstGeom prst="rect">
            <a:avLst/>
          </a:prstGeom>
        </p:spPr>
        <p:txBody>
          <a:bodyPr lIns="0" tIns="0" rIns="0" bIns="0" rtlCol="0" anchor="t">
            <a:spAutoFit/>
          </a:bodyPr>
          <a:lstStyle/>
          <a:p>
            <a:pPr algn="just"/>
            <a:r>
              <a:rPr lang="vi-VN" sz="4800" b="1">
                <a:latin typeface="Times New Roman" panose="02020603050405020304" pitchFamily="18" charset="0"/>
                <a:cs typeface="Times New Roman" panose="02020603050405020304" pitchFamily="18" charset="0"/>
              </a:rPr>
              <a:t>Phần 4</a:t>
            </a:r>
            <a:endParaRPr lang="en-US" sz="4400" b="1">
              <a:solidFill>
                <a:srgbClr val="797A1D"/>
              </a:solidFill>
              <a:latin typeface="Times New Roman" panose="02020603050405020304" pitchFamily="18" charset="0"/>
              <a:cs typeface="Times New Roman" panose="02020603050405020304" pitchFamily="18" charset="0"/>
            </a:endParaRPr>
          </a:p>
        </p:txBody>
      </p:sp>
      <p:sp>
        <p:nvSpPr>
          <p:cNvPr id="19" name="Freeform 19"/>
          <p:cNvSpPr/>
          <p:nvPr/>
        </p:nvSpPr>
        <p:spPr>
          <a:xfrm rot="1507693">
            <a:off x="-93660" y="7083960"/>
            <a:ext cx="1763524" cy="3657582"/>
          </a:xfrm>
          <a:custGeom>
            <a:avLst/>
            <a:gdLst/>
            <a:ahLst/>
            <a:cxnLst/>
            <a:rect l="l" t="t" r="r" b="b"/>
            <a:pathLst>
              <a:path w="1763524" h="3657582">
                <a:moveTo>
                  <a:pt x="0" y="0"/>
                </a:moveTo>
                <a:lnTo>
                  <a:pt x="1763524" y="0"/>
                </a:lnTo>
                <a:lnTo>
                  <a:pt x="1763524" y="3657582"/>
                </a:lnTo>
                <a:lnTo>
                  <a:pt x="0" y="365758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0" name="Freeform 20"/>
          <p:cNvSpPr/>
          <p:nvPr/>
        </p:nvSpPr>
        <p:spPr>
          <a:xfrm rot="-1610125" flipH="1">
            <a:off x="16715378" y="324072"/>
            <a:ext cx="1763524" cy="3657582"/>
          </a:xfrm>
          <a:custGeom>
            <a:avLst/>
            <a:gdLst/>
            <a:ahLst/>
            <a:cxnLst/>
            <a:rect l="l" t="t" r="r" b="b"/>
            <a:pathLst>
              <a:path w="1763524" h="3657582">
                <a:moveTo>
                  <a:pt x="1763525" y="0"/>
                </a:moveTo>
                <a:lnTo>
                  <a:pt x="0" y="0"/>
                </a:lnTo>
                <a:lnTo>
                  <a:pt x="0" y="3657581"/>
                </a:lnTo>
                <a:lnTo>
                  <a:pt x="1763525" y="3657581"/>
                </a:lnTo>
                <a:lnTo>
                  <a:pt x="1763525"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1" name="Rectangle 20"/>
          <p:cNvSpPr/>
          <p:nvPr/>
        </p:nvSpPr>
        <p:spPr>
          <a:xfrm>
            <a:off x="6589863" y="543926"/>
            <a:ext cx="5892960" cy="1015663"/>
          </a:xfrm>
          <a:prstGeom prst="rect">
            <a:avLst/>
          </a:prstGeom>
        </p:spPr>
        <p:txBody>
          <a:bodyPr wrap="none">
            <a:spAutoFit/>
          </a:bodyPr>
          <a:lstStyle/>
          <a:p>
            <a:r>
              <a:rPr lang="vi-VN" sz="6000" b="1">
                <a:latin typeface="Times New Roman" panose="02020603050405020304" pitchFamily="18" charset="0"/>
                <a:ea typeface="Times New Roman" panose="02020603050405020304" pitchFamily="18" charset="0"/>
              </a:rPr>
              <a:t>b</a:t>
            </a:r>
            <a:r>
              <a:rPr lang="vi-VN" sz="6000">
                <a:latin typeface="Times New Roman" panose="02020603050405020304" pitchFamily="18" charset="0"/>
                <a:ea typeface="Times New Roman" panose="02020603050405020304" pitchFamily="18" charset="0"/>
              </a:rPr>
              <a:t>. </a:t>
            </a:r>
            <a:r>
              <a:rPr lang="vi-VN" sz="6000" b="1">
                <a:latin typeface="Times New Roman" panose="02020603050405020304" pitchFamily="18" charset="0"/>
                <a:ea typeface="Times New Roman" panose="02020603050405020304" pitchFamily="18" charset="0"/>
              </a:rPr>
              <a:t>Bố cục: 4 phần</a:t>
            </a:r>
            <a:endParaRPr lang="en-GB" sz="6000"/>
          </a:p>
        </p:txBody>
      </p:sp>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67600" y="3773701"/>
            <a:ext cx="5244419" cy="4130000"/>
          </a:xfrm>
          <a:prstGeom prst="rect">
            <a:avLst/>
          </a:prstGeom>
        </p:spPr>
      </p:pic>
    </p:spTree>
    <p:extLst>
      <p:ext uri="{BB962C8B-B14F-4D97-AF65-F5344CB8AC3E}">
        <p14:creationId xmlns:p14="http://schemas.microsoft.com/office/powerpoint/2010/main" val="245535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arn(inVertical)">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1944689">
            <a:off x="-1942" y="74136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0488530">
            <a:off x="15838881" y="8034157"/>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1135818" flipH="1">
            <a:off x="16477957" y="5068371"/>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1828800" y="3131508"/>
            <a:ext cx="14630400" cy="6778589"/>
          </a:xfrm>
          <a:custGeom>
            <a:avLst/>
            <a:gdLst/>
            <a:ahLst/>
            <a:cxnLst/>
            <a:rect l="l" t="t" r="r" b="b"/>
            <a:pathLst>
              <a:path w="11244887" h="5499772">
                <a:moveTo>
                  <a:pt x="0" y="0"/>
                </a:moveTo>
                <a:lnTo>
                  <a:pt x="11244887" y="0"/>
                </a:lnTo>
                <a:lnTo>
                  <a:pt x="11244887" y="5499772"/>
                </a:lnTo>
                <a:lnTo>
                  <a:pt x="0" y="54997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rot="5285550">
            <a:off x="16155663" y="1504328"/>
            <a:ext cx="2207272" cy="2086236"/>
          </a:xfrm>
          <a:custGeom>
            <a:avLst/>
            <a:gdLst/>
            <a:ahLst/>
            <a:cxnLst/>
            <a:rect l="l" t="t" r="r" b="b"/>
            <a:pathLst>
              <a:path w="2207272" h="2086236">
                <a:moveTo>
                  <a:pt x="0" y="0"/>
                </a:moveTo>
                <a:lnTo>
                  <a:pt x="2207272" y="0"/>
                </a:lnTo>
                <a:lnTo>
                  <a:pt x="2207272" y="2086236"/>
                </a:lnTo>
                <a:lnTo>
                  <a:pt x="0" y="208623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rot="5285550" flipV="1">
            <a:off x="219034" y="5115165"/>
            <a:ext cx="2360814" cy="2231359"/>
          </a:xfrm>
          <a:custGeom>
            <a:avLst/>
            <a:gdLst/>
            <a:ahLst/>
            <a:cxnLst/>
            <a:rect l="l" t="t" r="r" b="b"/>
            <a:pathLst>
              <a:path w="2360814" h="2231359">
                <a:moveTo>
                  <a:pt x="0" y="2231359"/>
                </a:moveTo>
                <a:lnTo>
                  <a:pt x="2360813" y="2231359"/>
                </a:lnTo>
                <a:lnTo>
                  <a:pt x="2360813" y="0"/>
                </a:lnTo>
                <a:lnTo>
                  <a:pt x="0" y="0"/>
                </a:lnTo>
                <a:lnTo>
                  <a:pt x="0" y="2231359"/>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flipV="1">
            <a:off x="17061389" y="-1259031"/>
            <a:ext cx="5539640" cy="5669356"/>
          </a:xfrm>
          <a:custGeom>
            <a:avLst/>
            <a:gdLst/>
            <a:ahLst/>
            <a:cxnLst/>
            <a:rect l="l" t="t" r="r" b="b"/>
            <a:pathLst>
              <a:path w="5539640" h="5669356">
                <a:moveTo>
                  <a:pt x="0" y="5669356"/>
                </a:moveTo>
                <a:lnTo>
                  <a:pt x="5539640" y="5669356"/>
                </a:lnTo>
                <a:lnTo>
                  <a:pt x="5539640" y="0"/>
                </a:lnTo>
                <a:lnTo>
                  <a:pt x="0" y="0"/>
                </a:lnTo>
                <a:lnTo>
                  <a:pt x="0" y="5669356"/>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4140456" y="5710261"/>
            <a:ext cx="5539640" cy="5669356"/>
          </a:xfrm>
          <a:custGeom>
            <a:avLst/>
            <a:gdLst/>
            <a:ahLst/>
            <a:cxnLst/>
            <a:rect l="l" t="t" r="r" b="b"/>
            <a:pathLst>
              <a:path w="5539640" h="5669356">
                <a:moveTo>
                  <a:pt x="5539641" y="0"/>
                </a:moveTo>
                <a:lnTo>
                  <a:pt x="0" y="0"/>
                </a:lnTo>
                <a:lnTo>
                  <a:pt x="0" y="5669356"/>
                </a:lnTo>
                <a:lnTo>
                  <a:pt x="5539641" y="5669356"/>
                </a:lnTo>
                <a:lnTo>
                  <a:pt x="553964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Rectangle 7"/>
          <p:cNvSpPr/>
          <p:nvPr/>
        </p:nvSpPr>
        <p:spPr>
          <a:xfrm>
            <a:off x="7791552" y="188913"/>
            <a:ext cx="3366627" cy="941796"/>
          </a:xfrm>
          <a:prstGeom prst="rect">
            <a:avLst/>
          </a:prstGeom>
        </p:spPr>
        <p:txBody>
          <a:bodyPr wrap="none">
            <a:spAutoFit/>
          </a:bodyPr>
          <a:lstStyle/>
          <a:p>
            <a:pPr>
              <a:lnSpc>
                <a:spcPct val="115000"/>
              </a:lnSpc>
              <a:spcAft>
                <a:spcPts val="0"/>
              </a:spcAft>
            </a:pPr>
            <a:r>
              <a:rPr lang="en-GB" sz="48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Nhân vật </a:t>
            </a:r>
            <a:endParaRPr lang="en-GB" sz="4800">
              <a:effectLst/>
              <a:latin typeface="Times New Roman" panose="02020603050405020304" pitchFamily="18" charset="0"/>
              <a:ea typeface="Times New Roman" panose="02020603050405020304" pitchFamily="18" charset="0"/>
            </a:endParaRPr>
          </a:p>
        </p:txBody>
      </p:sp>
      <p:sp>
        <p:nvSpPr>
          <p:cNvPr id="10" name="Rectangle 9"/>
          <p:cNvSpPr/>
          <p:nvPr/>
        </p:nvSpPr>
        <p:spPr>
          <a:xfrm>
            <a:off x="6671854" y="1191804"/>
            <a:ext cx="5606022" cy="941796"/>
          </a:xfrm>
          <a:prstGeom prst="rect">
            <a:avLst/>
          </a:prstGeom>
        </p:spPr>
        <p:txBody>
          <a:bodyPr wrap="none">
            <a:spAutoFit/>
          </a:bodyPr>
          <a:lstStyle/>
          <a:p>
            <a:pPr algn="just">
              <a:lnSpc>
                <a:spcPct val="115000"/>
              </a:lnSpc>
              <a:spcAft>
                <a:spcPts val="0"/>
              </a:spcAft>
            </a:pPr>
            <a:r>
              <a:rPr lang="vi-VN" sz="4800" b="1">
                <a:latin typeface="Times New Roman" panose="02020603050405020304" pitchFamily="18" charset="0"/>
                <a:ea typeface="Times New Roman" panose="02020603050405020304" pitchFamily="18" charset="0"/>
                <a:cs typeface="Times New Roman" panose="02020603050405020304" pitchFamily="18" charset="0"/>
              </a:rPr>
              <a:t>a. Nhân vật Lão Hạc</a:t>
            </a:r>
            <a:endParaRPr lang="en-GB" sz="4800">
              <a:effectLst/>
              <a:latin typeface="Times New Roman" panose="02020603050405020304" pitchFamily="18" charset="0"/>
              <a:ea typeface="Times New Roman" panose="02020603050405020304" pitchFamily="18"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4061455200"/>
              </p:ext>
            </p:extLst>
          </p:nvPr>
        </p:nvGraphicFramePr>
        <p:xfrm>
          <a:off x="4468009" y="4036095"/>
          <a:ext cx="10304171" cy="4702203"/>
        </p:xfrm>
        <a:graphic>
          <a:graphicData uri="http://schemas.openxmlformats.org/drawingml/2006/table">
            <a:tbl>
              <a:tblPr firstRow="1" firstCol="1" bandRow="1">
                <a:effectLst>
                  <a:outerShdw blurRad="50800" dist="38100" algn="l" rotWithShape="0">
                    <a:prstClr val="black">
                      <a:alpha val="40000"/>
                    </a:prstClr>
                  </a:outerShdw>
                </a:effectLst>
              </a:tblPr>
              <a:tblGrid>
                <a:gridCol w="4075835">
                  <a:extLst>
                    <a:ext uri="{9D8B030D-6E8A-4147-A177-3AD203B41FA5}">
                      <a16:colId xmlns:a16="http://schemas.microsoft.com/office/drawing/2014/main" val="20000"/>
                    </a:ext>
                  </a:extLst>
                </a:gridCol>
                <a:gridCol w="3114756">
                  <a:extLst>
                    <a:ext uri="{9D8B030D-6E8A-4147-A177-3AD203B41FA5}">
                      <a16:colId xmlns:a16="http://schemas.microsoft.com/office/drawing/2014/main" val="20001"/>
                    </a:ext>
                  </a:extLst>
                </a:gridCol>
                <a:gridCol w="3113580">
                  <a:extLst>
                    <a:ext uri="{9D8B030D-6E8A-4147-A177-3AD203B41FA5}">
                      <a16:colId xmlns:a16="http://schemas.microsoft.com/office/drawing/2014/main" val="20002"/>
                    </a:ext>
                  </a:extLst>
                </a:gridCol>
              </a:tblGrid>
              <a:tr h="940353">
                <a:tc gridSpan="3">
                  <a:txBody>
                    <a:bodyPr/>
                    <a:lstStyle/>
                    <a:p>
                      <a:pPr algn="ctr">
                        <a:lnSpc>
                          <a:spcPct val="115000"/>
                        </a:lnSpc>
                        <a:spcAft>
                          <a:spcPts val="0"/>
                        </a:spcAft>
                      </a:pPr>
                      <a:r>
                        <a:rPr lang="vi-VN" sz="36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PHT số 03</a:t>
                      </a:r>
                      <a:r>
                        <a:rPr lang="vi-VN" sz="36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pt-BR" sz="36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Tìm hiểu về </a:t>
                      </a:r>
                      <a:r>
                        <a:rPr lang="vi-VN" sz="36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hoàn cảnh của Lão Hạc (nhóm 1)</a:t>
                      </a:r>
                      <a:endParaRPr lang="en-GB" sz="400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639342">
                <a:tc>
                  <a:txBody>
                    <a:bodyPr/>
                    <a:lstStyle/>
                    <a:p>
                      <a:pPr algn="just">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Hoàn cảnh lão Hạc trong truyện có gì đặc biệt?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Người đọc biết được hoàn cảnh ấy qua lời kể của ai?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Nhận xét của em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51598">
                <a:tc>
                  <a:txBody>
                    <a:bodyPr/>
                    <a:lstStyle/>
                    <a:p>
                      <a:pPr algn="ctr">
                        <a:lnSpc>
                          <a:spcPct val="115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4" name="Rectangle 13"/>
          <p:cNvSpPr/>
          <p:nvPr/>
        </p:nvSpPr>
        <p:spPr>
          <a:xfrm>
            <a:off x="5692720" y="2161656"/>
            <a:ext cx="7402989" cy="941796"/>
          </a:xfrm>
          <a:prstGeom prst="rect">
            <a:avLst/>
          </a:prstGeom>
        </p:spPr>
        <p:txBody>
          <a:bodyPr wrap="none">
            <a:spAutoFit/>
          </a:bodyPr>
          <a:lstStyle/>
          <a:p>
            <a:pPr algn="just">
              <a:lnSpc>
                <a:spcPct val="115000"/>
              </a:lnSpc>
              <a:spcAft>
                <a:spcPts val="0"/>
              </a:spcAft>
            </a:pPr>
            <a:r>
              <a:rPr lang="vi-VN" sz="4800" b="1" i="1">
                <a:latin typeface="Times New Roman" panose="02020603050405020304" pitchFamily="18" charset="0"/>
                <a:ea typeface="Times New Roman" panose="02020603050405020304" pitchFamily="18" charset="0"/>
                <a:cs typeface="Times New Roman" panose="02020603050405020304" pitchFamily="18" charset="0"/>
              </a:rPr>
              <a:t>a1. Hoàn cảnh của Lão Hạc</a:t>
            </a:r>
            <a:endParaRPr lang="en-GB" sz="4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3677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ircle(in)">
                                      <p:cBhvr>
                                        <p:cTn id="2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4" name="Group 4"/>
          <p:cNvGrpSpPr/>
          <p:nvPr/>
        </p:nvGrpSpPr>
        <p:grpSpPr>
          <a:xfrm>
            <a:off x="5406853" y="269413"/>
            <a:ext cx="7394748" cy="1368888"/>
            <a:chOff x="0" y="0"/>
            <a:chExt cx="3329417" cy="515177"/>
          </a:xfrm>
        </p:grpSpPr>
        <p:sp>
          <p:nvSpPr>
            <p:cNvPr id="5" name="Freeform 5"/>
            <p:cNvSpPr/>
            <p:nvPr/>
          </p:nvSpPr>
          <p:spPr>
            <a:xfrm>
              <a:off x="0" y="0"/>
              <a:ext cx="3329417" cy="515177"/>
            </a:xfrm>
            <a:custGeom>
              <a:avLst/>
              <a:gdLst/>
              <a:ahLst/>
              <a:cxnLst/>
              <a:rect l="l" t="t" r="r" b="b"/>
              <a:pathLst>
                <a:path w="3329417" h="515177">
                  <a:moveTo>
                    <a:pt x="3126218" y="0"/>
                  </a:moveTo>
                  <a:cubicBezTo>
                    <a:pt x="3238442" y="0"/>
                    <a:pt x="3329417" y="115326"/>
                    <a:pt x="3329417" y="257588"/>
                  </a:cubicBezTo>
                  <a:cubicBezTo>
                    <a:pt x="3329417" y="399851"/>
                    <a:pt x="3238442" y="515177"/>
                    <a:pt x="3126218"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6" name="TextBox 6"/>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4064731" y="3601004"/>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5" name="TextBox 15"/>
          <p:cNvSpPr txBox="1"/>
          <p:nvPr/>
        </p:nvSpPr>
        <p:spPr>
          <a:xfrm>
            <a:off x="3148313" y="365299"/>
            <a:ext cx="12135955" cy="1282402"/>
          </a:xfrm>
          <a:prstGeom prst="rect">
            <a:avLst/>
          </a:prstGeom>
        </p:spPr>
        <p:txBody>
          <a:bodyPr lIns="0" tIns="0" rIns="0" bIns="0" rtlCol="0" anchor="t">
            <a:spAutoFit/>
          </a:bodyPr>
          <a:lstStyle/>
          <a:p>
            <a:pPr algn="ctr">
              <a:lnSpc>
                <a:spcPts val="10000"/>
              </a:lnSpc>
            </a:pPr>
            <a:r>
              <a:rPr lang="vi-VN" sz="7200" b="1" i="1" smtClean="0">
                <a:latin typeface="+mj-lt"/>
              </a:rPr>
              <a:t>Hoàn </a:t>
            </a:r>
            <a:r>
              <a:rPr lang="vi-VN" sz="7200" b="1" i="1">
                <a:latin typeface="+mj-lt"/>
              </a:rPr>
              <a:t>cảnh</a:t>
            </a:r>
            <a:endParaRPr lang="en-US" sz="7200" spc="232">
              <a:solidFill>
                <a:srgbClr val="797A1D"/>
              </a:solidFill>
              <a:latin typeface="+mj-lt"/>
            </a:endParaRP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784" y="3373111"/>
            <a:ext cx="5407608" cy="6739689"/>
          </a:xfrm>
          <a:prstGeom prst="rect">
            <a:avLst/>
          </a:prstGeom>
        </p:spPr>
      </p:pic>
      <p:sp>
        <p:nvSpPr>
          <p:cNvPr id="18" name="Rectangle 17"/>
          <p:cNvSpPr/>
          <p:nvPr/>
        </p:nvSpPr>
        <p:spPr>
          <a:xfrm>
            <a:off x="4519111" y="2090792"/>
            <a:ext cx="13387890" cy="1323439"/>
          </a:xfrm>
          <a:prstGeom prst="rect">
            <a:avLst/>
          </a:prstGeom>
        </p:spPr>
        <p:txBody>
          <a:bodyPr wrap="square">
            <a:spAutoFit/>
          </a:bodyPr>
          <a:lstStyle/>
          <a:p>
            <a:pPr algn="just"/>
            <a:r>
              <a:rPr lang="vi-VN" sz="4000">
                <a:latin typeface="+mj-lt"/>
                <a:ea typeface="Times New Roman" panose="02020603050405020304" pitchFamily="18" charset="0"/>
              </a:rPr>
              <a:t>Nghèo khổ, vợ mất sớm, đứa con trai duy nhất bỏ đi làm đồn điền cao su.</a:t>
            </a:r>
            <a:endParaRPr lang="en-GB" sz="4000">
              <a:latin typeface="+mj-lt"/>
            </a:endParaRPr>
          </a:p>
        </p:txBody>
      </p:sp>
      <p:sp>
        <p:nvSpPr>
          <p:cNvPr id="12" name="Freeform 8"/>
          <p:cNvSpPr/>
          <p:nvPr/>
        </p:nvSpPr>
        <p:spPr>
          <a:xfrm>
            <a:off x="4102035" y="2182009"/>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3" name="Freeform 8"/>
          <p:cNvSpPr/>
          <p:nvPr/>
        </p:nvSpPr>
        <p:spPr>
          <a:xfrm>
            <a:off x="4050217" y="4580641"/>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4" name="Freeform 8"/>
          <p:cNvSpPr/>
          <p:nvPr/>
        </p:nvSpPr>
        <p:spPr>
          <a:xfrm>
            <a:off x="4050217" y="6130465"/>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8"/>
          <p:cNvSpPr/>
          <p:nvPr/>
        </p:nvSpPr>
        <p:spPr>
          <a:xfrm>
            <a:off x="4102035" y="7620845"/>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Rectangle 8"/>
          <p:cNvSpPr/>
          <p:nvPr/>
        </p:nvSpPr>
        <p:spPr>
          <a:xfrm>
            <a:off x="4533370" y="3490297"/>
            <a:ext cx="13553912" cy="707886"/>
          </a:xfrm>
          <a:prstGeom prst="rect">
            <a:avLst/>
          </a:prstGeom>
        </p:spPr>
        <p:txBody>
          <a:bodyPr wrap="square">
            <a:spAutoFit/>
          </a:bodyPr>
          <a:lstStyle/>
          <a:p>
            <a:r>
              <a:rPr lang="vi-VN" sz="4000">
                <a:latin typeface="+mj-lt"/>
                <a:ea typeface="Times New Roman" panose="02020603050405020304" pitchFamily="18" charset="0"/>
              </a:rPr>
              <a:t>Tuổi già cô quạnh, chỉ biết bầu bạn với con </a:t>
            </a:r>
            <a:r>
              <a:rPr lang="vi-VN" sz="4000" smtClean="0">
                <a:latin typeface="+mj-lt"/>
                <a:ea typeface="Times New Roman" panose="02020603050405020304" pitchFamily="18" charset="0"/>
              </a:rPr>
              <a:t>chó.</a:t>
            </a:r>
            <a:endParaRPr lang="en-GB" sz="4000">
              <a:latin typeface="+mj-lt"/>
            </a:endParaRPr>
          </a:p>
        </p:txBody>
      </p:sp>
      <p:sp>
        <p:nvSpPr>
          <p:cNvPr id="10" name="Rectangle 9"/>
          <p:cNvSpPr/>
          <p:nvPr/>
        </p:nvSpPr>
        <p:spPr>
          <a:xfrm>
            <a:off x="4584671" y="4382814"/>
            <a:ext cx="12712730" cy="1508105"/>
          </a:xfrm>
          <a:prstGeom prst="rect">
            <a:avLst/>
          </a:prstGeom>
        </p:spPr>
        <p:txBody>
          <a:bodyPr wrap="square">
            <a:spAutoFit/>
          </a:bodyPr>
          <a:lstStyle/>
          <a:p>
            <a:pPr algn="just">
              <a:lnSpc>
                <a:spcPct val="115000"/>
              </a:lnSpc>
              <a:spcAft>
                <a:spcPts val="0"/>
              </a:spcAft>
            </a:pPr>
            <a:r>
              <a:rPr lang="vi-VN" sz="4000">
                <a:latin typeface="+mj-lt"/>
                <a:ea typeface="Times New Roman" panose="02020603050405020304" pitchFamily="18" charset="0"/>
                <a:cs typeface="Times New Roman" panose="02020603050405020304" pitchFamily="18" charset="0"/>
              </a:rPr>
              <a:t>Ốm nặng kéo </a:t>
            </a:r>
            <a:r>
              <a:rPr lang="vi-VN" sz="4000" smtClean="0">
                <a:latin typeface="+mj-lt"/>
                <a:ea typeface="Times New Roman" panose="02020603050405020304" pitchFamily="18" charset="0"/>
                <a:cs typeface="Times New Roman" panose="02020603050405020304" pitchFamily="18" charset="0"/>
              </a:rPr>
              <a:t>dài, </a:t>
            </a:r>
            <a:r>
              <a:rPr lang="vi-VN" sz="4000">
                <a:latin typeface="+mj-lt"/>
                <a:ea typeface="Times New Roman" panose="02020603050405020304" pitchFamily="18" charset="0"/>
                <a:cs typeface="Times New Roman" panose="02020603050405020304" pitchFamily="18" charset="0"/>
              </a:rPr>
              <a:t>tiêu hết tiền dành dụm, bão gió mất mùa, làng mất vé sợi, lão không kiếm được việc làm, giá cả đắt đỏ.</a:t>
            </a:r>
            <a:endParaRPr lang="en-GB" sz="4000">
              <a:effectLst/>
              <a:latin typeface="+mj-lt"/>
              <a:ea typeface="Times New Roman" panose="02020603050405020304" pitchFamily="18" charset="0"/>
            </a:endParaRPr>
          </a:p>
        </p:txBody>
      </p:sp>
      <p:sp>
        <p:nvSpPr>
          <p:cNvPr id="11" name="Rectangle 10"/>
          <p:cNvSpPr/>
          <p:nvPr/>
        </p:nvSpPr>
        <p:spPr>
          <a:xfrm>
            <a:off x="4565931" y="6081237"/>
            <a:ext cx="12731470" cy="1323439"/>
          </a:xfrm>
          <a:prstGeom prst="rect">
            <a:avLst/>
          </a:prstGeom>
        </p:spPr>
        <p:txBody>
          <a:bodyPr wrap="square">
            <a:spAutoFit/>
          </a:bodyPr>
          <a:lstStyle/>
          <a:p>
            <a:pPr algn="just"/>
            <a:r>
              <a:rPr lang="vi-VN" sz="4000">
                <a:latin typeface="+mj-lt"/>
                <a:ea typeface="Times New Roman" panose="02020603050405020304" pitchFamily="18" charset="0"/>
              </a:rPr>
              <a:t>Lão phải bán chó, nhờ ông giáo giữ tiền lo ma chay, và giấy tờ giữ vườn để cho con trai.</a:t>
            </a:r>
            <a:endParaRPr lang="en-GB" sz="4000">
              <a:latin typeface="+mj-lt"/>
            </a:endParaRPr>
          </a:p>
        </p:txBody>
      </p:sp>
      <p:sp>
        <p:nvSpPr>
          <p:cNvPr id="19" name="Rectangle 18"/>
          <p:cNvSpPr/>
          <p:nvPr/>
        </p:nvSpPr>
        <p:spPr>
          <a:xfrm>
            <a:off x="4599466" y="7498850"/>
            <a:ext cx="9660337" cy="707886"/>
          </a:xfrm>
          <a:prstGeom prst="rect">
            <a:avLst/>
          </a:prstGeom>
        </p:spPr>
        <p:txBody>
          <a:bodyPr wrap="none">
            <a:spAutoFit/>
          </a:bodyPr>
          <a:lstStyle/>
          <a:p>
            <a:r>
              <a:rPr lang="vi-VN" sz="4000">
                <a:latin typeface="+mj-lt"/>
                <a:ea typeface="Times New Roman" panose="02020603050405020304" pitchFamily="18" charset="0"/>
              </a:rPr>
              <a:t>Lão sống mỗi ngày một khổ cực, có gì ăn đấy.</a:t>
            </a:r>
            <a:endParaRPr lang="en-GB" sz="4000">
              <a:latin typeface="+mj-lt"/>
            </a:endParaRPr>
          </a:p>
        </p:txBody>
      </p:sp>
      <p:sp>
        <p:nvSpPr>
          <p:cNvPr id="20" name="Rectangle 19"/>
          <p:cNvSpPr/>
          <p:nvPr/>
        </p:nvSpPr>
        <p:spPr>
          <a:xfrm>
            <a:off x="4528627" y="8556628"/>
            <a:ext cx="11524309" cy="707886"/>
          </a:xfrm>
          <a:prstGeom prst="rect">
            <a:avLst/>
          </a:prstGeom>
        </p:spPr>
        <p:txBody>
          <a:bodyPr wrap="none">
            <a:spAutoFit/>
          </a:bodyPr>
          <a:lstStyle/>
          <a:p>
            <a:r>
              <a:rPr lang="vi-VN" sz="4000">
                <a:latin typeface="+mj-lt"/>
                <a:ea typeface="Times New Roman" panose="02020603050405020304" pitchFamily="18" charset="0"/>
              </a:rPr>
              <a:t>Lão xin bả chó </a:t>
            </a:r>
            <a:r>
              <a:rPr lang="vi-VN" sz="4000" smtClean="0">
                <a:latin typeface="+mj-lt"/>
                <a:ea typeface="Times New Roman" panose="02020603050405020304" pitchFamily="18" charset="0"/>
              </a:rPr>
              <a:t>kết </a:t>
            </a:r>
            <a:r>
              <a:rPr lang="vi-VN" sz="4000">
                <a:latin typeface="+mj-lt"/>
                <a:ea typeface="Times New Roman" panose="02020603050405020304" pitchFamily="18" charset="0"/>
              </a:rPr>
              <a:t>thúc cuộc đời trong đau đớn, vật vã.</a:t>
            </a:r>
            <a:endParaRPr lang="en-GB" sz="4000">
              <a:latin typeface="+mj-lt"/>
            </a:endParaRPr>
          </a:p>
        </p:txBody>
      </p:sp>
      <p:sp>
        <p:nvSpPr>
          <p:cNvPr id="21" name="Freeform 8"/>
          <p:cNvSpPr/>
          <p:nvPr/>
        </p:nvSpPr>
        <p:spPr>
          <a:xfrm>
            <a:off x="4120775" y="8701857"/>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Tree>
    <p:extLst>
      <p:ext uri="{BB962C8B-B14F-4D97-AF65-F5344CB8AC3E}">
        <p14:creationId xmlns:p14="http://schemas.microsoft.com/office/powerpoint/2010/main" val="2695770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inVertical)">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barn(inVertical)">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barn(inVertical)">
                                      <p:cBhvr>
                                        <p:cTn id="59" dur="500"/>
                                        <p:tgtEl>
                                          <p:spTgt spid="21"/>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9" grpId="0"/>
      <p:bldP spid="10" grpId="0"/>
      <p:bldP spid="11"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7" name="Freeform 7"/>
          <p:cNvSpPr/>
          <p:nvPr/>
        </p:nvSpPr>
        <p:spPr>
          <a:xfrm>
            <a:off x="12060369" y="10000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6339092" y="28926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9" name="Group 9"/>
          <p:cNvGrpSpPr/>
          <p:nvPr/>
        </p:nvGrpSpPr>
        <p:grpSpPr>
          <a:xfrm>
            <a:off x="2821179" y="3448861"/>
            <a:ext cx="5922878" cy="3956439"/>
            <a:chOff x="0" y="0"/>
            <a:chExt cx="812800" cy="542944"/>
          </a:xfrm>
        </p:grpSpPr>
        <p:sp>
          <p:nvSpPr>
            <p:cNvPr id="10" name="Freeform 10"/>
            <p:cNvSpPr/>
            <p:nvPr/>
          </p:nvSpPr>
          <p:spPr>
            <a:xfrm>
              <a:off x="0" y="0"/>
              <a:ext cx="812800" cy="542944"/>
            </a:xfrm>
            <a:custGeom>
              <a:avLst/>
              <a:gdLst/>
              <a:ahLst/>
              <a:cxnLst/>
              <a:rect l="l" t="t" r="r" b="b"/>
              <a:pathLst>
                <a:path w="812800" h="542944">
                  <a:moveTo>
                    <a:pt x="60128" y="0"/>
                  </a:moveTo>
                  <a:lnTo>
                    <a:pt x="752672" y="0"/>
                  </a:lnTo>
                  <a:cubicBezTo>
                    <a:pt x="768619" y="0"/>
                    <a:pt x="783913" y="6335"/>
                    <a:pt x="795189" y="17611"/>
                  </a:cubicBezTo>
                  <a:cubicBezTo>
                    <a:pt x="806465" y="28887"/>
                    <a:pt x="812800" y="44181"/>
                    <a:pt x="812800" y="60128"/>
                  </a:cubicBezTo>
                  <a:lnTo>
                    <a:pt x="812800" y="482817"/>
                  </a:lnTo>
                  <a:cubicBezTo>
                    <a:pt x="812800" y="516024"/>
                    <a:pt x="785880" y="542944"/>
                    <a:pt x="752672" y="542944"/>
                  </a:cubicBezTo>
                  <a:lnTo>
                    <a:pt x="60128" y="542944"/>
                  </a:lnTo>
                  <a:cubicBezTo>
                    <a:pt x="44181" y="542944"/>
                    <a:pt x="28887" y="536610"/>
                    <a:pt x="17611" y="525333"/>
                  </a:cubicBezTo>
                  <a:cubicBezTo>
                    <a:pt x="6335" y="514057"/>
                    <a:pt x="0" y="498764"/>
                    <a:pt x="0" y="482817"/>
                  </a:cubicBezTo>
                  <a:lnTo>
                    <a:pt x="0" y="60128"/>
                  </a:lnTo>
                  <a:cubicBezTo>
                    <a:pt x="0" y="44181"/>
                    <a:pt x="6335" y="28887"/>
                    <a:pt x="17611" y="17611"/>
                  </a:cubicBezTo>
                  <a:cubicBezTo>
                    <a:pt x="28887" y="6335"/>
                    <a:pt x="44181" y="0"/>
                    <a:pt x="60128" y="0"/>
                  </a:cubicBezTo>
                  <a:close/>
                </a:path>
              </a:pathLst>
            </a:custGeom>
            <a:solidFill>
              <a:srgbClr val="DEDD91"/>
            </a:solidFill>
            <a:ln cap="rnd">
              <a:noFill/>
              <a:prstDash val="solid"/>
              <a:round/>
            </a:ln>
          </p:spPr>
        </p:sp>
        <p:sp>
          <p:nvSpPr>
            <p:cNvPr id="11" name="TextBox 11"/>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2" name="Group 12"/>
          <p:cNvGrpSpPr/>
          <p:nvPr/>
        </p:nvGrpSpPr>
        <p:grpSpPr>
          <a:xfrm>
            <a:off x="9890761" y="2679632"/>
            <a:ext cx="6144395" cy="7042864"/>
            <a:chOff x="0" y="0"/>
            <a:chExt cx="812800" cy="542944"/>
          </a:xfrm>
        </p:grpSpPr>
        <p:sp>
          <p:nvSpPr>
            <p:cNvPr id="13" name="Freeform 13"/>
            <p:cNvSpPr/>
            <p:nvPr/>
          </p:nvSpPr>
          <p:spPr>
            <a:xfrm>
              <a:off x="0" y="0"/>
              <a:ext cx="812800" cy="542944"/>
            </a:xfrm>
            <a:custGeom>
              <a:avLst/>
              <a:gdLst/>
              <a:ahLst/>
              <a:cxnLst/>
              <a:rect l="l" t="t" r="r" b="b"/>
              <a:pathLst>
                <a:path w="812800" h="542944">
                  <a:moveTo>
                    <a:pt x="60128" y="0"/>
                  </a:moveTo>
                  <a:lnTo>
                    <a:pt x="752672" y="0"/>
                  </a:lnTo>
                  <a:cubicBezTo>
                    <a:pt x="768619" y="0"/>
                    <a:pt x="783913" y="6335"/>
                    <a:pt x="795189" y="17611"/>
                  </a:cubicBezTo>
                  <a:cubicBezTo>
                    <a:pt x="806465" y="28887"/>
                    <a:pt x="812800" y="44181"/>
                    <a:pt x="812800" y="60128"/>
                  </a:cubicBezTo>
                  <a:lnTo>
                    <a:pt x="812800" y="482817"/>
                  </a:lnTo>
                  <a:cubicBezTo>
                    <a:pt x="812800" y="516024"/>
                    <a:pt x="785880" y="542944"/>
                    <a:pt x="752672" y="542944"/>
                  </a:cubicBezTo>
                  <a:lnTo>
                    <a:pt x="60128" y="542944"/>
                  </a:lnTo>
                  <a:cubicBezTo>
                    <a:pt x="44181" y="542944"/>
                    <a:pt x="28887" y="536610"/>
                    <a:pt x="17611" y="525333"/>
                  </a:cubicBezTo>
                  <a:cubicBezTo>
                    <a:pt x="6335" y="514057"/>
                    <a:pt x="0" y="498764"/>
                    <a:pt x="0" y="482817"/>
                  </a:cubicBezTo>
                  <a:lnTo>
                    <a:pt x="0" y="60128"/>
                  </a:lnTo>
                  <a:cubicBezTo>
                    <a:pt x="0" y="44181"/>
                    <a:pt x="6335" y="28887"/>
                    <a:pt x="17611" y="17611"/>
                  </a:cubicBezTo>
                  <a:cubicBezTo>
                    <a:pt x="28887" y="6335"/>
                    <a:pt x="44181" y="0"/>
                    <a:pt x="60128" y="0"/>
                  </a:cubicBezTo>
                  <a:close/>
                </a:path>
              </a:pathLst>
            </a:custGeom>
            <a:solidFill>
              <a:srgbClr val="DEDD91"/>
            </a:solidFill>
            <a:ln cap="rnd">
              <a:noFill/>
              <a:prstDash val="solid"/>
              <a:round/>
            </a:ln>
          </p:spPr>
        </p:sp>
        <p:sp>
          <p:nvSpPr>
            <p:cNvPr id="14" name="TextBox 14"/>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5" name="Group 15"/>
          <p:cNvGrpSpPr/>
          <p:nvPr/>
        </p:nvGrpSpPr>
        <p:grpSpPr>
          <a:xfrm>
            <a:off x="9923790" y="569603"/>
            <a:ext cx="5922878" cy="1489144"/>
            <a:chOff x="0" y="0"/>
            <a:chExt cx="812800" cy="204356"/>
          </a:xfrm>
        </p:grpSpPr>
        <p:sp>
          <p:nvSpPr>
            <p:cNvPr id="16" name="Freeform 16"/>
            <p:cNvSpPr/>
            <p:nvPr/>
          </p:nvSpPr>
          <p:spPr>
            <a:xfrm>
              <a:off x="0" y="0"/>
              <a:ext cx="812800" cy="204356"/>
            </a:xfrm>
            <a:custGeom>
              <a:avLst/>
              <a:gdLst/>
              <a:ahLst/>
              <a:cxnLst/>
              <a:rect l="l" t="t" r="r" b="b"/>
              <a:pathLst>
                <a:path w="812800" h="204356">
                  <a:moveTo>
                    <a:pt x="48363" y="0"/>
                  </a:moveTo>
                  <a:lnTo>
                    <a:pt x="764437" y="0"/>
                  </a:lnTo>
                  <a:cubicBezTo>
                    <a:pt x="777263" y="0"/>
                    <a:pt x="789565" y="5095"/>
                    <a:pt x="798635" y="14165"/>
                  </a:cubicBezTo>
                  <a:cubicBezTo>
                    <a:pt x="807705" y="23235"/>
                    <a:pt x="812800" y="35537"/>
                    <a:pt x="812800" y="48363"/>
                  </a:cubicBezTo>
                  <a:lnTo>
                    <a:pt x="812800" y="155993"/>
                  </a:lnTo>
                  <a:cubicBezTo>
                    <a:pt x="812800" y="168819"/>
                    <a:pt x="807705" y="181121"/>
                    <a:pt x="798635" y="190191"/>
                  </a:cubicBezTo>
                  <a:cubicBezTo>
                    <a:pt x="789565" y="199261"/>
                    <a:pt x="777263" y="204356"/>
                    <a:pt x="764437" y="204356"/>
                  </a:cubicBezTo>
                  <a:lnTo>
                    <a:pt x="48363" y="204356"/>
                  </a:lnTo>
                  <a:cubicBezTo>
                    <a:pt x="35537" y="204356"/>
                    <a:pt x="23235" y="199261"/>
                    <a:pt x="14165" y="190191"/>
                  </a:cubicBezTo>
                  <a:cubicBezTo>
                    <a:pt x="5095" y="181121"/>
                    <a:pt x="0" y="168819"/>
                    <a:pt x="0" y="155993"/>
                  </a:cubicBezTo>
                  <a:lnTo>
                    <a:pt x="0" y="48363"/>
                  </a:lnTo>
                  <a:cubicBezTo>
                    <a:pt x="0" y="35537"/>
                    <a:pt x="5095" y="23235"/>
                    <a:pt x="14165" y="14165"/>
                  </a:cubicBezTo>
                  <a:cubicBezTo>
                    <a:pt x="23235" y="5095"/>
                    <a:pt x="35537" y="0"/>
                    <a:pt x="48363" y="0"/>
                  </a:cubicBezTo>
                  <a:close/>
                </a:path>
              </a:pathLst>
            </a:custGeom>
            <a:solidFill>
              <a:srgbClr val="797A1D"/>
            </a:solidFill>
            <a:ln cap="rnd">
              <a:noFill/>
              <a:prstDash val="solid"/>
              <a:round/>
            </a:ln>
          </p:spPr>
        </p:sp>
        <p:sp>
          <p:nvSpPr>
            <p:cNvPr id="17" name="TextBox 17"/>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8" name="Group 18"/>
          <p:cNvGrpSpPr/>
          <p:nvPr/>
        </p:nvGrpSpPr>
        <p:grpSpPr>
          <a:xfrm>
            <a:off x="3201026" y="569603"/>
            <a:ext cx="5922878" cy="1489144"/>
            <a:chOff x="0" y="0"/>
            <a:chExt cx="812800" cy="204356"/>
          </a:xfrm>
        </p:grpSpPr>
        <p:sp>
          <p:nvSpPr>
            <p:cNvPr id="19" name="Freeform 19"/>
            <p:cNvSpPr/>
            <p:nvPr/>
          </p:nvSpPr>
          <p:spPr>
            <a:xfrm>
              <a:off x="0" y="0"/>
              <a:ext cx="812800" cy="204356"/>
            </a:xfrm>
            <a:custGeom>
              <a:avLst/>
              <a:gdLst/>
              <a:ahLst/>
              <a:cxnLst/>
              <a:rect l="l" t="t" r="r" b="b"/>
              <a:pathLst>
                <a:path w="812800" h="204356">
                  <a:moveTo>
                    <a:pt x="48363" y="0"/>
                  </a:moveTo>
                  <a:lnTo>
                    <a:pt x="764437" y="0"/>
                  </a:lnTo>
                  <a:cubicBezTo>
                    <a:pt x="777263" y="0"/>
                    <a:pt x="789565" y="5095"/>
                    <a:pt x="798635" y="14165"/>
                  </a:cubicBezTo>
                  <a:cubicBezTo>
                    <a:pt x="807705" y="23235"/>
                    <a:pt x="812800" y="35537"/>
                    <a:pt x="812800" y="48363"/>
                  </a:cubicBezTo>
                  <a:lnTo>
                    <a:pt x="812800" y="155993"/>
                  </a:lnTo>
                  <a:cubicBezTo>
                    <a:pt x="812800" y="168819"/>
                    <a:pt x="807705" y="181121"/>
                    <a:pt x="798635" y="190191"/>
                  </a:cubicBezTo>
                  <a:cubicBezTo>
                    <a:pt x="789565" y="199261"/>
                    <a:pt x="777263" y="204356"/>
                    <a:pt x="764437" y="204356"/>
                  </a:cubicBezTo>
                  <a:lnTo>
                    <a:pt x="48363" y="204356"/>
                  </a:lnTo>
                  <a:cubicBezTo>
                    <a:pt x="35537" y="204356"/>
                    <a:pt x="23235" y="199261"/>
                    <a:pt x="14165" y="190191"/>
                  </a:cubicBezTo>
                  <a:cubicBezTo>
                    <a:pt x="5095" y="181121"/>
                    <a:pt x="0" y="168819"/>
                    <a:pt x="0" y="155993"/>
                  </a:cubicBezTo>
                  <a:lnTo>
                    <a:pt x="0" y="48363"/>
                  </a:lnTo>
                  <a:cubicBezTo>
                    <a:pt x="0" y="35537"/>
                    <a:pt x="5095" y="23235"/>
                    <a:pt x="14165" y="14165"/>
                  </a:cubicBezTo>
                  <a:cubicBezTo>
                    <a:pt x="23235" y="5095"/>
                    <a:pt x="35537" y="0"/>
                    <a:pt x="48363" y="0"/>
                  </a:cubicBezTo>
                  <a:close/>
                </a:path>
              </a:pathLst>
            </a:custGeom>
            <a:solidFill>
              <a:srgbClr val="797A1D"/>
            </a:solidFill>
            <a:ln cap="rnd">
              <a:noFill/>
              <a:prstDash val="solid"/>
              <a:round/>
            </a:ln>
          </p:spPr>
        </p:sp>
        <p:sp>
          <p:nvSpPr>
            <p:cNvPr id="20" name="TextBox 20"/>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1" name="Freeform 21"/>
          <p:cNvSpPr/>
          <p:nvPr/>
        </p:nvSpPr>
        <p:spPr>
          <a:xfrm>
            <a:off x="3435306" y="902635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2" name="Freeform 22"/>
          <p:cNvSpPr/>
          <p:nvPr/>
        </p:nvSpPr>
        <p:spPr>
          <a:xfrm>
            <a:off x="14398323" y="902635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3" name="Freeform 23"/>
          <p:cNvSpPr/>
          <p:nvPr/>
        </p:nvSpPr>
        <p:spPr>
          <a:xfrm>
            <a:off x="15178491" y="427648"/>
            <a:ext cx="2564259" cy="2464960"/>
          </a:xfrm>
          <a:custGeom>
            <a:avLst/>
            <a:gdLst/>
            <a:ahLst/>
            <a:cxnLst/>
            <a:rect l="l" t="t" r="r" b="b"/>
            <a:pathLst>
              <a:path w="2564259" h="2464960">
                <a:moveTo>
                  <a:pt x="0" y="0"/>
                </a:moveTo>
                <a:lnTo>
                  <a:pt x="2564259" y="0"/>
                </a:lnTo>
                <a:lnTo>
                  <a:pt x="2564259" y="2464960"/>
                </a:lnTo>
                <a:lnTo>
                  <a:pt x="0" y="246496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4" name="Freeform 24"/>
          <p:cNvSpPr/>
          <p:nvPr/>
        </p:nvSpPr>
        <p:spPr>
          <a:xfrm flipH="1">
            <a:off x="385265" y="5777746"/>
            <a:ext cx="2264388" cy="4321983"/>
          </a:xfrm>
          <a:custGeom>
            <a:avLst/>
            <a:gdLst/>
            <a:ahLst/>
            <a:cxnLst/>
            <a:rect l="l" t="t" r="r" b="b"/>
            <a:pathLst>
              <a:path w="2264388" h="4321983">
                <a:moveTo>
                  <a:pt x="2264388" y="0"/>
                </a:moveTo>
                <a:lnTo>
                  <a:pt x="0" y="0"/>
                </a:lnTo>
                <a:lnTo>
                  <a:pt x="0" y="4321983"/>
                </a:lnTo>
                <a:lnTo>
                  <a:pt x="2264388" y="4321983"/>
                </a:lnTo>
                <a:lnTo>
                  <a:pt x="2264388"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6" name="TextBox 26"/>
          <p:cNvSpPr txBox="1"/>
          <p:nvPr/>
        </p:nvSpPr>
        <p:spPr>
          <a:xfrm>
            <a:off x="3029500" y="4520402"/>
            <a:ext cx="5422044" cy="1477328"/>
          </a:xfrm>
          <a:prstGeom prst="rect">
            <a:avLst/>
          </a:prstGeom>
        </p:spPr>
        <p:txBody>
          <a:bodyPr wrap="square" lIns="0" tIns="0" rIns="0" bIns="0" rtlCol="0" anchor="t">
            <a:spAutoFit/>
          </a:bodyPr>
          <a:lstStyle/>
          <a:p>
            <a:pPr algn="ctr"/>
            <a:r>
              <a:rPr lang="vi-VN" sz="4800">
                <a:latin typeface="+mj-lt"/>
              </a:rPr>
              <a:t>Q</a:t>
            </a:r>
            <a:r>
              <a:rPr lang="vi-VN" sz="4800" smtClean="0">
                <a:latin typeface="+mj-lt"/>
              </a:rPr>
              <a:t>ua </a:t>
            </a:r>
            <a:r>
              <a:rPr lang="vi-VN" sz="4800">
                <a:latin typeface="+mj-lt"/>
              </a:rPr>
              <a:t>lời kể của lão và nhân vật ông giáo.</a:t>
            </a:r>
            <a:endParaRPr lang="en-US" sz="4800">
              <a:solidFill>
                <a:srgbClr val="797A1D"/>
              </a:solidFill>
              <a:latin typeface="+mj-lt"/>
            </a:endParaRPr>
          </a:p>
        </p:txBody>
      </p:sp>
      <p:sp>
        <p:nvSpPr>
          <p:cNvPr id="27" name="TextBox 27"/>
          <p:cNvSpPr txBox="1"/>
          <p:nvPr/>
        </p:nvSpPr>
        <p:spPr>
          <a:xfrm>
            <a:off x="10212956" y="3177827"/>
            <a:ext cx="5392362" cy="2462213"/>
          </a:xfrm>
          <a:prstGeom prst="rect">
            <a:avLst/>
          </a:prstGeom>
        </p:spPr>
        <p:txBody>
          <a:bodyPr wrap="square" lIns="0" tIns="0" rIns="0" bIns="0" rtlCol="0" anchor="t">
            <a:spAutoFit/>
          </a:bodyPr>
          <a:lstStyle/>
          <a:p>
            <a:pPr algn="just"/>
            <a:r>
              <a:rPr lang="vi-VN" sz="4000">
                <a:latin typeface="+mj-lt"/>
              </a:rPr>
              <a:t>- Cuộc đời </a:t>
            </a:r>
            <a:r>
              <a:rPr lang="vi-VN" sz="4000" smtClean="0">
                <a:latin typeface="+mj-lt"/>
              </a:rPr>
              <a:t>đầy </a:t>
            </a:r>
            <a:r>
              <a:rPr lang="vi-VN" sz="4000">
                <a:latin typeface="+mj-lt"/>
              </a:rPr>
              <a:t>bất hạnh, một kiếp người đau đớn, chua chát, bị cái đói nghèo vây bủa.</a:t>
            </a:r>
            <a:endParaRPr lang="en-GB" sz="4000">
              <a:latin typeface="+mj-lt"/>
            </a:endParaRPr>
          </a:p>
        </p:txBody>
      </p:sp>
      <p:sp>
        <p:nvSpPr>
          <p:cNvPr id="28" name="TextBox 28"/>
          <p:cNvSpPr txBox="1"/>
          <p:nvPr/>
        </p:nvSpPr>
        <p:spPr>
          <a:xfrm>
            <a:off x="3580873" y="979454"/>
            <a:ext cx="5163184" cy="718145"/>
          </a:xfrm>
          <a:prstGeom prst="rect">
            <a:avLst/>
          </a:prstGeom>
        </p:spPr>
        <p:txBody>
          <a:bodyPr lIns="0" tIns="0" rIns="0" bIns="0" rtlCol="0" anchor="t">
            <a:spAutoFit/>
          </a:bodyPr>
          <a:lstStyle/>
          <a:p>
            <a:pPr algn="ctr">
              <a:lnSpc>
                <a:spcPts val="5599"/>
              </a:lnSpc>
            </a:pPr>
            <a:r>
              <a:rPr lang="vi-VN" sz="4800" b="1">
                <a:solidFill>
                  <a:schemeClr val="bg1"/>
                </a:solidFill>
                <a:latin typeface="+mj-lt"/>
              </a:rPr>
              <a:t>Đối tượng thuật lại</a:t>
            </a:r>
            <a:endParaRPr lang="en-US" sz="4400">
              <a:solidFill>
                <a:schemeClr val="bg1"/>
              </a:solidFill>
              <a:latin typeface="+mj-lt"/>
            </a:endParaRPr>
          </a:p>
        </p:txBody>
      </p:sp>
      <p:sp>
        <p:nvSpPr>
          <p:cNvPr id="29" name="TextBox 29"/>
          <p:cNvSpPr txBox="1"/>
          <p:nvPr/>
        </p:nvSpPr>
        <p:spPr>
          <a:xfrm>
            <a:off x="9923790" y="979454"/>
            <a:ext cx="5922878" cy="718145"/>
          </a:xfrm>
          <a:prstGeom prst="rect">
            <a:avLst/>
          </a:prstGeom>
        </p:spPr>
        <p:txBody>
          <a:bodyPr lIns="0" tIns="0" rIns="0" bIns="0" rtlCol="0" anchor="t">
            <a:spAutoFit/>
          </a:bodyPr>
          <a:lstStyle/>
          <a:p>
            <a:pPr algn="ctr">
              <a:lnSpc>
                <a:spcPts val="5599"/>
              </a:lnSpc>
            </a:pPr>
            <a:r>
              <a:rPr lang="vi-VN" sz="4800" b="1">
                <a:solidFill>
                  <a:schemeClr val="bg1"/>
                </a:solidFill>
                <a:latin typeface="+mj-lt"/>
              </a:rPr>
              <a:t>Nhận xét</a:t>
            </a:r>
            <a:endParaRPr lang="en-US" sz="4400">
              <a:solidFill>
                <a:schemeClr val="bg1"/>
              </a:solidFill>
              <a:latin typeface="+mj-lt"/>
            </a:endParaRPr>
          </a:p>
        </p:txBody>
      </p:sp>
      <p:sp>
        <p:nvSpPr>
          <p:cNvPr id="30" name="Rectangle 29"/>
          <p:cNvSpPr/>
          <p:nvPr/>
        </p:nvSpPr>
        <p:spPr>
          <a:xfrm>
            <a:off x="10029821" y="5943537"/>
            <a:ext cx="5816847" cy="2923877"/>
          </a:xfrm>
          <a:prstGeom prst="rect">
            <a:avLst/>
          </a:prstGeom>
        </p:spPr>
        <p:txBody>
          <a:bodyPr wrap="square">
            <a:spAutoFit/>
          </a:bodyPr>
          <a:lstStyle/>
          <a:p>
            <a:pPr algn="just">
              <a:lnSpc>
                <a:spcPct val="115000"/>
              </a:lnSpc>
              <a:spcAft>
                <a:spcPts val="0"/>
              </a:spcAft>
            </a:pPr>
            <a:r>
              <a:rPr lang="vi-VN" sz="4000">
                <a:latin typeface="+mj-lt"/>
                <a:ea typeface="Times New Roman" panose="02020603050405020304" pitchFamily="18" charset="0"/>
                <a:cs typeface="Times New Roman" panose="02020603050405020304" pitchFamily="18" charset="0"/>
              </a:rPr>
              <a:t>- Nhiều nỗi bất hành chồng chất, lão khổ cả về vật chất lẫn tinh thần, kiếp sống lay lắt, đáng thương</a:t>
            </a:r>
            <a:endParaRPr lang="en-GB" sz="4000">
              <a:effectLst/>
              <a:latin typeface="+mj-lt"/>
              <a:ea typeface="Times New Roman" panose="02020603050405020304" pitchFamily="18" charset="0"/>
            </a:endParaRPr>
          </a:p>
        </p:txBody>
      </p:sp>
    </p:spTree>
    <p:extLst>
      <p:ext uri="{BB962C8B-B14F-4D97-AF65-F5344CB8AC3E}">
        <p14:creationId xmlns:p14="http://schemas.microsoft.com/office/powerpoint/2010/main" val="1280340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down)">
                                      <p:cBhvr>
                                        <p:cTn id="31" dur="500"/>
                                        <p:tgtEl>
                                          <p:spTgt spid="29"/>
                                        </p:tgtEl>
                                      </p:cBhvr>
                                    </p:animEffect>
                                  </p:childTnLst>
                                </p:cTn>
                              </p:par>
                              <p:par>
                                <p:cTn id="32" presetID="22" presetClass="entr" presetSubtype="4"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par>
                                <p:cTn id="40" presetID="22" presetClass="entr" presetSubtype="4"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circle(in)">
                                      <p:cBhvr>
                                        <p:cTn id="47"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1944689">
            <a:off x="-1942" y="74136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0488530">
            <a:off x="15838881" y="8034157"/>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1135818" flipH="1">
            <a:off x="16477957" y="5068371"/>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1828670" y="2968571"/>
            <a:ext cx="14630400" cy="7052597"/>
          </a:xfrm>
          <a:custGeom>
            <a:avLst/>
            <a:gdLst/>
            <a:ahLst/>
            <a:cxnLst/>
            <a:rect l="l" t="t" r="r" b="b"/>
            <a:pathLst>
              <a:path w="11244887" h="5499772">
                <a:moveTo>
                  <a:pt x="0" y="0"/>
                </a:moveTo>
                <a:lnTo>
                  <a:pt x="11244887" y="0"/>
                </a:lnTo>
                <a:lnTo>
                  <a:pt x="11244887" y="5499772"/>
                </a:lnTo>
                <a:lnTo>
                  <a:pt x="0" y="54997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rot="5285550">
            <a:off x="16155663" y="1504328"/>
            <a:ext cx="2207272" cy="2086236"/>
          </a:xfrm>
          <a:custGeom>
            <a:avLst/>
            <a:gdLst/>
            <a:ahLst/>
            <a:cxnLst/>
            <a:rect l="l" t="t" r="r" b="b"/>
            <a:pathLst>
              <a:path w="2207272" h="2086236">
                <a:moveTo>
                  <a:pt x="0" y="0"/>
                </a:moveTo>
                <a:lnTo>
                  <a:pt x="2207272" y="0"/>
                </a:lnTo>
                <a:lnTo>
                  <a:pt x="2207272" y="2086236"/>
                </a:lnTo>
                <a:lnTo>
                  <a:pt x="0" y="208623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rot="5285550" flipV="1">
            <a:off x="219034" y="5115165"/>
            <a:ext cx="2360814" cy="2231359"/>
          </a:xfrm>
          <a:custGeom>
            <a:avLst/>
            <a:gdLst/>
            <a:ahLst/>
            <a:cxnLst/>
            <a:rect l="l" t="t" r="r" b="b"/>
            <a:pathLst>
              <a:path w="2360814" h="2231359">
                <a:moveTo>
                  <a:pt x="0" y="2231359"/>
                </a:moveTo>
                <a:lnTo>
                  <a:pt x="2360813" y="2231359"/>
                </a:lnTo>
                <a:lnTo>
                  <a:pt x="2360813" y="0"/>
                </a:lnTo>
                <a:lnTo>
                  <a:pt x="0" y="0"/>
                </a:lnTo>
                <a:lnTo>
                  <a:pt x="0" y="2231359"/>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flipV="1">
            <a:off x="17061389" y="-1259031"/>
            <a:ext cx="5539640" cy="5669356"/>
          </a:xfrm>
          <a:custGeom>
            <a:avLst/>
            <a:gdLst/>
            <a:ahLst/>
            <a:cxnLst/>
            <a:rect l="l" t="t" r="r" b="b"/>
            <a:pathLst>
              <a:path w="5539640" h="5669356">
                <a:moveTo>
                  <a:pt x="0" y="5669356"/>
                </a:moveTo>
                <a:lnTo>
                  <a:pt x="5539640" y="5669356"/>
                </a:lnTo>
                <a:lnTo>
                  <a:pt x="5539640" y="0"/>
                </a:lnTo>
                <a:lnTo>
                  <a:pt x="0" y="0"/>
                </a:lnTo>
                <a:lnTo>
                  <a:pt x="0" y="5669356"/>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4140456" y="5710261"/>
            <a:ext cx="5539640" cy="5669356"/>
          </a:xfrm>
          <a:custGeom>
            <a:avLst/>
            <a:gdLst/>
            <a:ahLst/>
            <a:cxnLst/>
            <a:rect l="l" t="t" r="r" b="b"/>
            <a:pathLst>
              <a:path w="5539640" h="5669356">
                <a:moveTo>
                  <a:pt x="5539641" y="0"/>
                </a:moveTo>
                <a:lnTo>
                  <a:pt x="0" y="0"/>
                </a:lnTo>
                <a:lnTo>
                  <a:pt x="0" y="5669356"/>
                </a:lnTo>
                <a:lnTo>
                  <a:pt x="5539641" y="5669356"/>
                </a:lnTo>
                <a:lnTo>
                  <a:pt x="5539641" y="0"/>
                </a:lnTo>
                <a:close/>
              </a:path>
            </a:pathLst>
          </a:custGeom>
          <a:blipFill>
            <a:blip r:embed="rId10">
              <a:extLst>
                <a:ext uri="{96DAC541-7B7A-43D3-8B79-37D633B846F1}">
                  <asvg:svgBlip xmlns="" xmlns:asvg="http://schemas.microsoft.com/office/drawing/2016/SVG/main" r:embed="rId11"/>
                </a:ext>
              </a:extLst>
            </a:blip>
            <a:stretch>
              <a:fillRect/>
            </a:stretch>
          </a:blipFill>
        </p:spPr>
      </p:sp>
      <p:graphicFrame>
        <p:nvGraphicFramePr>
          <p:cNvPr id="14" name="Table 13"/>
          <p:cNvGraphicFramePr>
            <a:graphicFrameLocks noGrp="1"/>
          </p:cNvGraphicFramePr>
          <p:nvPr>
            <p:extLst>
              <p:ext uri="{D42A27DB-BD31-4B8C-83A1-F6EECF244321}">
                <p14:modId xmlns:p14="http://schemas.microsoft.com/office/powerpoint/2010/main" val="2147506036"/>
              </p:ext>
            </p:extLst>
          </p:nvPr>
        </p:nvGraphicFramePr>
        <p:xfrm>
          <a:off x="4293639" y="4410325"/>
          <a:ext cx="9907661" cy="4047364"/>
        </p:xfrm>
        <a:graphic>
          <a:graphicData uri="http://schemas.openxmlformats.org/drawingml/2006/table">
            <a:tbl>
              <a:tblPr firstRow="1" firstCol="1" bandRow="1">
                <a:effectLst>
                  <a:outerShdw blurRad="50800" dist="38100" algn="l" rotWithShape="0">
                    <a:prstClr val="black">
                      <a:alpha val="40000"/>
                    </a:prstClr>
                  </a:outerShdw>
                </a:effectLst>
              </a:tblPr>
              <a:tblGrid>
                <a:gridCol w="5488062">
                  <a:extLst>
                    <a:ext uri="{9D8B030D-6E8A-4147-A177-3AD203B41FA5}">
                      <a16:colId xmlns:a16="http://schemas.microsoft.com/office/drawing/2014/main" val="20000"/>
                    </a:ext>
                  </a:extLst>
                </a:gridCol>
                <a:gridCol w="4419599">
                  <a:extLst>
                    <a:ext uri="{9D8B030D-6E8A-4147-A177-3AD203B41FA5}">
                      <a16:colId xmlns:a16="http://schemas.microsoft.com/office/drawing/2014/main" val="20001"/>
                    </a:ext>
                  </a:extLst>
                </a:gridCol>
              </a:tblGrid>
              <a:tr h="1085991">
                <a:tc gridSpan="2">
                  <a:txBody>
                    <a:bodyPr/>
                    <a:lstStyle/>
                    <a:p>
                      <a:pPr algn="ctr">
                        <a:lnSpc>
                          <a:spcPct val="115000"/>
                        </a:lnSpc>
                        <a:spcAft>
                          <a:spcPts val="0"/>
                        </a:spcAft>
                      </a:pPr>
                      <a:r>
                        <a:rPr lang="vi-VN" sz="36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PHT số 04</a:t>
                      </a:r>
                      <a:r>
                        <a:rPr lang="vi-VN" sz="36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pt-BR" sz="36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Tìm hiểu về </a:t>
                      </a:r>
                      <a:r>
                        <a:rPr lang="vi-VN" sz="36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hành động, diễn biến tâm trạng của lão Hạc sau khi bán chó (nhóm 2)</a:t>
                      </a:r>
                      <a:endParaRPr lang="en-GB" sz="400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GB"/>
                    </a:p>
                  </a:txBody>
                  <a:tcPr/>
                </a:tc>
                <a:extLst>
                  <a:ext uri="{0D108BD9-81ED-4DB2-BD59-A6C34878D82A}">
                    <a16:rowId xmlns:a16="http://schemas.microsoft.com/office/drawing/2014/main" val="10000"/>
                  </a:ext>
                </a:extLst>
              </a:tr>
              <a:tr h="778701">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Hành động sau khi bán chó</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62000">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Tâm trạng sau khi bán chó</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95400">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Phân tích nguyên nhân của hành động và tâm trạng đó</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8" name="Rectangle 7"/>
          <p:cNvSpPr/>
          <p:nvPr/>
        </p:nvSpPr>
        <p:spPr>
          <a:xfrm>
            <a:off x="4302773" y="604170"/>
            <a:ext cx="9551667" cy="1723164"/>
          </a:xfrm>
          <a:prstGeom prst="rect">
            <a:avLst/>
          </a:prstGeom>
        </p:spPr>
        <p:txBody>
          <a:bodyPr wrap="square">
            <a:spAutoFit/>
          </a:bodyPr>
          <a:lstStyle/>
          <a:p>
            <a:pPr algn="ctr">
              <a:lnSpc>
                <a:spcPct val="115000"/>
              </a:lnSpc>
              <a:spcAft>
                <a:spcPts val="0"/>
              </a:spcAft>
            </a:pPr>
            <a:r>
              <a:rPr lang="vi-VN" sz="4800" b="1" i="1">
                <a:latin typeface="Times New Roman" panose="02020603050405020304" pitchFamily="18" charset="0"/>
                <a:ea typeface="Times New Roman" panose="02020603050405020304" pitchFamily="18" charset="0"/>
                <a:cs typeface="Times New Roman" panose="02020603050405020304" pitchFamily="18" charset="0"/>
              </a:rPr>
              <a:t>a</a:t>
            </a:r>
            <a:r>
              <a:rPr lang="vi-VN" sz="2800" b="1" i="1">
                <a:latin typeface="Times New Roman" panose="02020603050405020304" pitchFamily="18" charset="0"/>
                <a:ea typeface="Times New Roman" panose="02020603050405020304" pitchFamily="18" charset="0"/>
                <a:cs typeface="Times New Roman" panose="02020603050405020304" pitchFamily="18" charset="0"/>
              </a:rPr>
              <a:t>2</a:t>
            </a:r>
            <a:r>
              <a:rPr lang="vi-VN" sz="4800" b="1" i="1">
                <a:latin typeface="Times New Roman" panose="02020603050405020304" pitchFamily="18" charset="0"/>
                <a:ea typeface="Times New Roman" panose="02020603050405020304" pitchFamily="18" charset="0"/>
                <a:cs typeface="Times New Roman" panose="02020603050405020304" pitchFamily="18" charset="0"/>
              </a:rPr>
              <a:t>. Diễn biến hành động, tâm trạng của lão Hạc sau khi bán chó</a:t>
            </a:r>
            <a:endParaRPr lang="en-GB" sz="4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59257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ircle(in)">
                                      <p:cBhvr>
                                        <p:cTn id="1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4370415" y="1203406"/>
            <a:ext cx="9547170" cy="1956063"/>
            <a:chOff x="0" y="0"/>
            <a:chExt cx="2514481" cy="515177"/>
          </a:xfrm>
        </p:grpSpPr>
        <p:sp>
          <p:nvSpPr>
            <p:cNvPr id="4" name="Freeform 4"/>
            <p:cNvSpPr/>
            <p:nvPr/>
          </p:nvSpPr>
          <p:spPr>
            <a:xfrm>
              <a:off x="0" y="0"/>
              <a:ext cx="2514481" cy="515177"/>
            </a:xfrm>
            <a:custGeom>
              <a:avLst/>
              <a:gdLst/>
              <a:ahLst/>
              <a:cxnLst/>
              <a:rect l="l" t="t" r="r" b="b"/>
              <a:pathLst>
                <a:path w="2514481" h="515177">
                  <a:moveTo>
                    <a:pt x="2311281" y="0"/>
                  </a:moveTo>
                  <a:cubicBezTo>
                    <a:pt x="2423505" y="0"/>
                    <a:pt x="2514481" y="115326"/>
                    <a:pt x="2514481" y="257588"/>
                  </a:cubicBezTo>
                  <a:cubicBezTo>
                    <a:pt x="2514481" y="399851"/>
                    <a:pt x="2423505" y="515177"/>
                    <a:pt x="2311281"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5" name="TextBox 5"/>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383756" y="1000125"/>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7" name="Freeform 7"/>
          <p:cNvSpPr/>
          <p:nvPr/>
        </p:nvSpPr>
        <p:spPr>
          <a:xfrm>
            <a:off x="5545324" y="29021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4" name="Freeform 44"/>
          <p:cNvSpPr/>
          <p:nvPr/>
        </p:nvSpPr>
        <p:spPr>
          <a:xfrm>
            <a:off x="14920555" y="269397"/>
            <a:ext cx="2772456" cy="4114800"/>
          </a:xfrm>
          <a:custGeom>
            <a:avLst/>
            <a:gdLst/>
            <a:ahLst/>
            <a:cxnLst/>
            <a:rect l="l" t="t" r="r" b="b"/>
            <a:pathLst>
              <a:path w="2772456" h="4114800">
                <a:moveTo>
                  <a:pt x="0" y="0"/>
                </a:moveTo>
                <a:lnTo>
                  <a:pt x="2772457" y="0"/>
                </a:lnTo>
                <a:lnTo>
                  <a:pt x="2772457"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46" name="TextBox 46"/>
          <p:cNvSpPr txBox="1"/>
          <p:nvPr/>
        </p:nvSpPr>
        <p:spPr>
          <a:xfrm>
            <a:off x="3899202" y="1610041"/>
            <a:ext cx="10489597" cy="1199687"/>
          </a:xfrm>
          <a:prstGeom prst="rect">
            <a:avLst/>
          </a:prstGeom>
        </p:spPr>
        <p:txBody>
          <a:bodyPr lIns="0" tIns="0" rIns="0" bIns="0" rtlCol="0" anchor="t">
            <a:spAutoFit/>
          </a:bodyPr>
          <a:lstStyle/>
          <a:p>
            <a:pPr algn="ctr">
              <a:lnSpc>
                <a:spcPts val="10000"/>
              </a:lnSpc>
            </a:pPr>
            <a:r>
              <a:rPr lang="vi-VN" sz="6600" b="1" i="1">
                <a:latin typeface="+mj-lt"/>
              </a:rPr>
              <a:t>Hành động sau bán chó</a:t>
            </a:r>
            <a:endParaRPr lang="en-US" sz="6600" spc="232">
              <a:solidFill>
                <a:srgbClr val="797A1D"/>
              </a:solidFill>
              <a:latin typeface="+mj-lt"/>
            </a:endParaRPr>
          </a:p>
        </p:txBody>
      </p:sp>
      <p:sp>
        <p:nvSpPr>
          <p:cNvPr id="47" name="TextBox 47"/>
          <p:cNvSpPr txBox="1"/>
          <p:nvPr/>
        </p:nvSpPr>
        <p:spPr>
          <a:xfrm>
            <a:off x="5648654" y="5402365"/>
            <a:ext cx="10077213" cy="1477328"/>
          </a:xfrm>
          <a:prstGeom prst="rect">
            <a:avLst/>
          </a:prstGeom>
        </p:spPr>
        <p:txBody>
          <a:bodyPr wrap="square" lIns="0" tIns="0" rIns="0" bIns="0" rtlCol="0" anchor="t">
            <a:spAutoFit/>
          </a:bodyPr>
          <a:lstStyle/>
          <a:p>
            <a:pPr algn="just"/>
            <a:r>
              <a:rPr lang="vi-VN" sz="4800">
                <a:latin typeface="+mj-lt"/>
              </a:rPr>
              <a:t>- “</a:t>
            </a:r>
            <a:r>
              <a:rPr lang="vi-VN" sz="4800" i="1">
                <a:latin typeface="+mj-lt"/>
              </a:rPr>
              <a:t>Cố làm ra vẻ vui vẻ” nhưng lão “cười như mếu”,đôi mắt ầng ậng nước”.</a:t>
            </a:r>
            <a:endParaRPr lang="en-GB" sz="4800">
              <a:latin typeface="+mj-lt"/>
            </a:endParaRPr>
          </a:p>
        </p:txBody>
      </p:sp>
      <p:sp>
        <p:nvSpPr>
          <p:cNvPr id="48" name="TextBox 48"/>
          <p:cNvSpPr txBox="1"/>
          <p:nvPr/>
        </p:nvSpPr>
        <p:spPr>
          <a:xfrm>
            <a:off x="5701699" y="3579266"/>
            <a:ext cx="9097987" cy="1477328"/>
          </a:xfrm>
          <a:prstGeom prst="rect">
            <a:avLst/>
          </a:prstGeom>
        </p:spPr>
        <p:txBody>
          <a:bodyPr wrap="square" lIns="0" tIns="0" rIns="0" bIns="0" rtlCol="0" anchor="t">
            <a:spAutoFit/>
          </a:bodyPr>
          <a:lstStyle/>
          <a:p>
            <a:pPr algn="just"/>
            <a:r>
              <a:rPr lang="vi-VN" sz="4800">
                <a:latin typeface="+mj-lt"/>
              </a:rPr>
              <a:t>- Sang nhà ông giáo để báo tin, kể lại việc bán chó như thế nào.</a:t>
            </a:r>
            <a:endParaRPr lang="en-GB" sz="4800">
              <a:latin typeface="+mj-lt"/>
            </a:endParaRPr>
          </a:p>
        </p:txBody>
      </p:sp>
      <p:sp>
        <p:nvSpPr>
          <p:cNvPr id="49" name="Rectangle 48"/>
          <p:cNvSpPr/>
          <p:nvPr/>
        </p:nvSpPr>
        <p:spPr>
          <a:xfrm>
            <a:off x="5684940" y="7225464"/>
            <a:ext cx="10180543" cy="1791260"/>
          </a:xfrm>
          <a:prstGeom prst="rect">
            <a:avLst/>
          </a:prstGeom>
        </p:spPr>
        <p:txBody>
          <a:bodyPr wrap="square">
            <a:spAutoFit/>
          </a:bodyPr>
          <a:lstStyle/>
          <a:p>
            <a:pPr algn="just">
              <a:lnSpc>
                <a:spcPct val="115000"/>
              </a:lnSpc>
              <a:spcAft>
                <a:spcPts val="0"/>
              </a:spcAft>
            </a:pPr>
            <a:r>
              <a:rPr lang="vi-VN" sz="4800">
                <a:latin typeface="+mj-lt"/>
                <a:ea typeface="Times New Roman" panose="02020603050405020304" pitchFamily="18" charset="0"/>
                <a:cs typeface="Times New Roman" panose="02020603050405020304" pitchFamily="18" charset="0"/>
              </a:rPr>
              <a:t>- Nỗi niềm dần vỡ òa không ngăn lại được</a:t>
            </a:r>
            <a:r>
              <a:rPr lang="vi-VN" sz="4800" i="1">
                <a:latin typeface="+mj-lt"/>
                <a:ea typeface="Times New Roman" panose="02020603050405020304" pitchFamily="18" charset="0"/>
                <a:cs typeface="Times New Roman" panose="02020603050405020304" pitchFamily="18" charset="0"/>
              </a:rPr>
              <a:t> “hu hu khóc”.</a:t>
            </a:r>
            <a:endParaRPr lang="en-GB" sz="4800">
              <a:effectLst/>
              <a:latin typeface="+mj-lt"/>
              <a:ea typeface="Times New Roman" panose="02020603050405020304" pitchFamily="18" charset="0"/>
            </a:endParaRPr>
          </a:p>
        </p:txBody>
      </p:sp>
      <p:pic>
        <p:nvPicPr>
          <p:cNvPr id="50" name="Picture 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236" y="2226607"/>
            <a:ext cx="7450214" cy="7097567"/>
          </a:xfrm>
          <a:prstGeom prst="rect">
            <a:avLst/>
          </a:prstGeom>
        </p:spPr>
      </p:pic>
      <p:sp>
        <p:nvSpPr>
          <p:cNvPr id="51" name="Freeform 45"/>
          <p:cNvSpPr/>
          <p:nvPr/>
        </p:nvSpPr>
        <p:spPr>
          <a:xfrm rot="-1211621">
            <a:off x="8512" y="8124009"/>
            <a:ext cx="6314776" cy="3381245"/>
          </a:xfrm>
          <a:custGeom>
            <a:avLst/>
            <a:gdLst/>
            <a:ahLst/>
            <a:cxnLst/>
            <a:rect l="l" t="t" r="r" b="b"/>
            <a:pathLst>
              <a:path w="6314776" h="3381245">
                <a:moveTo>
                  <a:pt x="0" y="0"/>
                </a:moveTo>
                <a:lnTo>
                  <a:pt x="6314776" y="0"/>
                </a:lnTo>
                <a:lnTo>
                  <a:pt x="6314776" y="3381245"/>
                </a:lnTo>
                <a:lnTo>
                  <a:pt x="0" y="338124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Tree>
    <p:extLst>
      <p:ext uri="{BB962C8B-B14F-4D97-AF65-F5344CB8AC3E}">
        <p14:creationId xmlns:p14="http://schemas.microsoft.com/office/powerpoint/2010/main" val="236077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barn(inVertical)">
                                      <p:cBhvr>
                                        <p:cTn id="19" dur="500"/>
                                        <p:tgtEl>
                                          <p:spTgt spid="4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barn(inVertical)">
                                      <p:cBhvr>
                                        <p:cTn id="24" dur="500"/>
                                        <p:tgtEl>
                                          <p:spTgt spid="4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barn(inVertical)">
                                      <p:cBhvr>
                                        <p:cTn id="2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4370415" y="1203406"/>
            <a:ext cx="9547170" cy="1755071"/>
            <a:chOff x="0" y="0"/>
            <a:chExt cx="2514481" cy="515177"/>
          </a:xfrm>
        </p:grpSpPr>
        <p:sp>
          <p:nvSpPr>
            <p:cNvPr id="4" name="Freeform 4"/>
            <p:cNvSpPr/>
            <p:nvPr/>
          </p:nvSpPr>
          <p:spPr>
            <a:xfrm>
              <a:off x="0" y="0"/>
              <a:ext cx="2514481" cy="515177"/>
            </a:xfrm>
            <a:custGeom>
              <a:avLst/>
              <a:gdLst/>
              <a:ahLst/>
              <a:cxnLst/>
              <a:rect l="l" t="t" r="r" b="b"/>
              <a:pathLst>
                <a:path w="2514481" h="515177">
                  <a:moveTo>
                    <a:pt x="2311281" y="0"/>
                  </a:moveTo>
                  <a:cubicBezTo>
                    <a:pt x="2423505" y="0"/>
                    <a:pt x="2514481" y="115326"/>
                    <a:pt x="2514481" y="257588"/>
                  </a:cubicBezTo>
                  <a:cubicBezTo>
                    <a:pt x="2514481" y="399851"/>
                    <a:pt x="2423505" y="515177"/>
                    <a:pt x="2311281"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5" name="TextBox 5"/>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383756" y="1000125"/>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7" name="Freeform 7"/>
          <p:cNvSpPr/>
          <p:nvPr/>
        </p:nvSpPr>
        <p:spPr>
          <a:xfrm>
            <a:off x="5545324" y="29021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4" name="Freeform 44"/>
          <p:cNvSpPr/>
          <p:nvPr/>
        </p:nvSpPr>
        <p:spPr>
          <a:xfrm>
            <a:off x="14799686" y="806633"/>
            <a:ext cx="2772456" cy="4114800"/>
          </a:xfrm>
          <a:custGeom>
            <a:avLst/>
            <a:gdLst/>
            <a:ahLst/>
            <a:cxnLst/>
            <a:rect l="l" t="t" r="r" b="b"/>
            <a:pathLst>
              <a:path w="2772456" h="4114800">
                <a:moveTo>
                  <a:pt x="0" y="0"/>
                </a:moveTo>
                <a:lnTo>
                  <a:pt x="2772457" y="0"/>
                </a:lnTo>
                <a:lnTo>
                  <a:pt x="2772457"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46" name="TextBox 46"/>
          <p:cNvSpPr txBox="1"/>
          <p:nvPr/>
        </p:nvSpPr>
        <p:spPr>
          <a:xfrm>
            <a:off x="4848360" y="1635286"/>
            <a:ext cx="10489597" cy="923330"/>
          </a:xfrm>
          <a:prstGeom prst="rect">
            <a:avLst/>
          </a:prstGeom>
        </p:spPr>
        <p:txBody>
          <a:bodyPr lIns="0" tIns="0" rIns="0" bIns="0" rtlCol="0" anchor="t">
            <a:spAutoFit/>
          </a:bodyPr>
          <a:lstStyle/>
          <a:p>
            <a:r>
              <a:rPr lang="vi-VN" sz="6000" b="1" i="1">
                <a:latin typeface="+mj-lt"/>
              </a:rPr>
              <a:t>Tâm trạng sau khi bán chó</a:t>
            </a:r>
            <a:endParaRPr lang="en-GB" sz="6000">
              <a:latin typeface="+mj-lt"/>
            </a:endParaRPr>
          </a:p>
        </p:txBody>
      </p:sp>
      <p:sp>
        <p:nvSpPr>
          <p:cNvPr id="47" name="TextBox 47"/>
          <p:cNvSpPr txBox="1"/>
          <p:nvPr/>
        </p:nvSpPr>
        <p:spPr>
          <a:xfrm>
            <a:off x="7924837" y="5668603"/>
            <a:ext cx="7604317" cy="1354217"/>
          </a:xfrm>
          <a:prstGeom prst="rect">
            <a:avLst/>
          </a:prstGeom>
        </p:spPr>
        <p:txBody>
          <a:bodyPr lIns="0" tIns="0" rIns="0" bIns="0" rtlCol="0" anchor="t">
            <a:spAutoFit/>
          </a:bodyPr>
          <a:lstStyle/>
          <a:p>
            <a:pPr algn="just"/>
            <a:r>
              <a:rPr lang="vi-VN" sz="4400">
                <a:latin typeface="+mj-lt"/>
              </a:rPr>
              <a:t>Đau đớn, dằn vặt vì quá thương cậu Vàng </a:t>
            </a:r>
            <a:endParaRPr lang="en-GB" sz="4400">
              <a:solidFill>
                <a:prstClr val="black"/>
              </a:solidFill>
              <a:latin typeface="+mj-lt"/>
            </a:endParaRPr>
          </a:p>
        </p:txBody>
      </p:sp>
      <p:sp>
        <p:nvSpPr>
          <p:cNvPr id="48" name="TextBox 48"/>
          <p:cNvSpPr txBox="1"/>
          <p:nvPr/>
        </p:nvSpPr>
        <p:spPr>
          <a:xfrm>
            <a:off x="7866072" y="3906639"/>
            <a:ext cx="7471885" cy="1354217"/>
          </a:xfrm>
          <a:prstGeom prst="rect">
            <a:avLst/>
          </a:prstGeom>
        </p:spPr>
        <p:txBody>
          <a:bodyPr wrap="square" lIns="0" tIns="0" rIns="0" bIns="0" rtlCol="0" anchor="t">
            <a:spAutoFit/>
          </a:bodyPr>
          <a:lstStyle/>
          <a:p>
            <a:pPr algn="just"/>
            <a:r>
              <a:rPr lang="vi-VN" sz="4400">
                <a:latin typeface="+mj-lt"/>
              </a:rPr>
              <a:t>Cảm thấy tội lỗi, tệ bạc, xót xa, ân hận vì đã lừa một con chó </a:t>
            </a:r>
            <a:endParaRPr lang="en-GB" sz="4400">
              <a:solidFill>
                <a:prstClr val="black"/>
              </a:solidFill>
              <a:latin typeface="+mj-lt"/>
            </a:endParaRPr>
          </a:p>
        </p:txBody>
      </p:sp>
      <p:sp>
        <p:nvSpPr>
          <p:cNvPr id="49" name="Rectangle 48"/>
          <p:cNvSpPr/>
          <p:nvPr/>
        </p:nvSpPr>
        <p:spPr>
          <a:xfrm>
            <a:off x="7776481" y="7353300"/>
            <a:ext cx="7901028" cy="1649682"/>
          </a:xfrm>
          <a:prstGeom prst="rect">
            <a:avLst/>
          </a:prstGeom>
        </p:spPr>
        <p:txBody>
          <a:bodyPr wrap="square">
            <a:spAutoFit/>
          </a:bodyPr>
          <a:lstStyle/>
          <a:p>
            <a:pPr algn="just">
              <a:lnSpc>
                <a:spcPct val="115000"/>
              </a:lnSpc>
            </a:pPr>
            <a:r>
              <a:rPr lang="vi-VN" sz="4400">
                <a:latin typeface="+mj-lt"/>
              </a:rPr>
              <a:t>Chua chát, cay đắng cho số phận cơ cực của bản thân</a:t>
            </a:r>
            <a:endParaRPr lang="en-GB" sz="4400">
              <a:solidFill>
                <a:prstClr val="black"/>
              </a:solidFill>
              <a:latin typeface="+mj-lt"/>
              <a:ea typeface="Times New Roman" panose="02020603050405020304" pitchFamily="18" charset="0"/>
            </a:endParaRPr>
          </a:p>
        </p:txBody>
      </p:sp>
      <p:sp>
        <p:nvSpPr>
          <p:cNvPr id="51" name="Freeform 45"/>
          <p:cNvSpPr/>
          <p:nvPr/>
        </p:nvSpPr>
        <p:spPr>
          <a:xfrm rot="-1211621">
            <a:off x="8512" y="8124009"/>
            <a:ext cx="6314776" cy="3381245"/>
          </a:xfrm>
          <a:custGeom>
            <a:avLst/>
            <a:gdLst/>
            <a:ahLst/>
            <a:cxnLst/>
            <a:rect l="l" t="t" r="r" b="b"/>
            <a:pathLst>
              <a:path w="6314776" h="3381245">
                <a:moveTo>
                  <a:pt x="0" y="0"/>
                </a:moveTo>
                <a:lnTo>
                  <a:pt x="6314776" y="0"/>
                </a:lnTo>
                <a:lnTo>
                  <a:pt x="6314776" y="3381245"/>
                </a:lnTo>
                <a:lnTo>
                  <a:pt x="0" y="3381245"/>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pic>
        <p:nvPicPr>
          <p:cNvPr id="9" name="Picture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829" y="3906639"/>
            <a:ext cx="6272751" cy="4680438"/>
          </a:xfrm>
          <a:prstGeom prst="ellipse">
            <a:avLst/>
          </a:prstGeom>
          <a:ln>
            <a:noFill/>
          </a:ln>
          <a:effectLst>
            <a:softEdge rad="112500"/>
          </a:effectLst>
        </p:spPr>
      </p:pic>
      <p:sp>
        <p:nvSpPr>
          <p:cNvPr id="16" name="Freeform 7"/>
          <p:cNvSpPr/>
          <p:nvPr/>
        </p:nvSpPr>
        <p:spPr>
          <a:xfrm>
            <a:off x="7262981" y="7561967"/>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7" name="Freeform 7"/>
          <p:cNvSpPr/>
          <p:nvPr/>
        </p:nvSpPr>
        <p:spPr>
          <a:xfrm>
            <a:off x="7239141" y="581796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8" name="Freeform 7"/>
          <p:cNvSpPr/>
          <p:nvPr/>
        </p:nvSpPr>
        <p:spPr>
          <a:xfrm>
            <a:off x="7224567" y="4053269"/>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Tree>
    <p:extLst>
      <p:ext uri="{BB962C8B-B14F-4D97-AF65-F5344CB8AC3E}">
        <p14:creationId xmlns:p14="http://schemas.microsoft.com/office/powerpoint/2010/main" val="276453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barn(inVertical)">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barn(inVertical)">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barn(inVertical)">
                                      <p:cBhvr>
                                        <p:cTn id="3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3200401" y="218662"/>
            <a:ext cx="10210800" cy="1956063"/>
            <a:chOff x="0" y="0"/>
            <a:chExt cx="2514481" cy="515177"/>
          </a:xfrm>
        </p:grpSpPr>
        <p:sp>
          <p:nvSpPr>
            <p:cNvPr id="4" name="Freeform 4"/>
            <p:cNvSpPr/>
            <p:nvPr/>
          </p:nvSpPr>
          <p:spPr>
            <a:xfrm>
              <a:off x="0" y="0"/>
              <a:ext cx="2514481" cy="515177"/>
            </a:xfrm>
            <a:custGeom>
              <a:avLst/>
              <a:gdLst/>
              <a:ahLst/>
              <a:cxnLst/>
              <a:rect l="l" t="t" r="r" b="b"/>
              <a:pathLst>
                <a:path w="2514481" h="515177">
                  <a:moveTo>
                    <a:pt x="2311281" y="0"/>
                  </a:moveTo>
                  <a:cubicBezTo>
                    <a:pt x="2423505" y="0"/>
                    <a:pt x="2514481" y="115326"/>
                    <a:pt x="2514481" y="257588"/>
                  </a:cubicBezTo>
                  <a:cubicBezTo>
                    <a:pt x="2514481" y="399851"/>
                    <a:pt x="2423505" y="515177"/>
                    <a:pt x="2311281"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5" name="TextBox 5"/>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2383756" y="1000125"/>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7" name="Freeform 7"/>
          <p:cNvSpPr/>
          <p:nvPr/>
        </p:nvSpPr>
        <p:spPr>
          <a:xfrm>
            <a:off x="990600" y="2400137"/>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4" name="Freeform 44"/>
          <p:cNvSpPr/>
          <p:nvPr/>
        </p:nvSpPr>
        <p:spPr>
          <a:xfrm>
            <a:off x="14799686" y="806633"/>
            <a:ext cx="2772456" cy="4114800"/>
          </a:xfrm>
          <a:custGeom>
            <a:avLst/>
            <a:gdLst/>
            <a:ahLst/>
            <a:cxnLst/>
            <a:rect l="l" t="t" r="r" b="b"/>
            <a:pathLst>
              <a:path w="2772456" h="4114800">
                <a:moveTo>
                  <a:pt x="0" y="0"/>
                </a:moveTo>
                <a:lnTo>
                  <a:pt x="2772457" y="0"/>
                </a:lnTo>
                <a:lnTo>
                  <a:pt x="2772457"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46" name="TextBox 46"/>
          <p:cNvSpPr txBox="1"/>
          <p:nvPr/>
        </p:nvSpPr>
        <p:spPr>
          <a:xfrm>
            <a:off x="3824462" y="550429"/>
            <a:ext cx="9438239" cy="1354217"/>
          </a:xfrm>
          <a:prstGeom prst="rect">
            <a:avLst/>
          </a:prstGeom>
        </p:spPr>
        <p:txBody>
          <a:bodyPr wrap="square" lIns="0" tIns="0" rIns="0" bIns="0" rtlCol="0" anchor="t">
            <a:spAutoFit/>
          </a:bodyPr>
          <a:lstStyle/>
          <a:p>
            <a:pPr algn="ctr"/>
            <a:r>
              <a:rPr lang="vi-VN" sz="4400" b="1"/>
              <a:t>Nguyên nhân dẫn đến hành động và tâm trạng như vậy</a:t>
            </a:r>
            <a:endParaRPr lang="en-GB" sz="4400">
              <a:solidFill>
                <a:prstClr val="black"/>
              </a:solidFill>
            </a:endParaRPr>
          </a:p>
        </p:txBody>
      </p:sp>
      <p:sp>
        <p:nvSpPr>
          <p:cNvPr id="9" name="Rectangle 8"/>
          <p:cNvSpPr/>
          <p:nvPr/>
        </p:nvSpPr>
        <p:spPr>
          <a:xfrm>
            <a:off x="435922" y="2600342"/>
            <a:ext cx="11679878" cy="2159245"/>
          </a:xfrm>
          <a:prstGeom prst="rect">
            <a:avLst/>
          </a:prstGeom>
        </p:spPr>
        <p:txBody>
          <a:bodyPr wrap="square">
            <a:spAutoFit/>
          </a:bodyPr>
          <a:lstStyle/>
          <a:p>
            <a:pPr algn="just">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Con chó vàng là người bạn chia sẻ nỗi cô đơn của của lão. Hành động bán chó mâu thuẫn với sự tử tế, bản tính nhân hậu, trọng tình nghĩa của lão.</a:t>
            </a:r>
            <a:endParaRPr lang="en-GB" sz="4000">
              <a:effectLst/>
              <a:latin typeface="Times New Roman" panose="02020603050405020304" pitchFamily="18" charset="0"/>
              <a:ea typeface="Times New Roman" panose="02020603050405020304" pitchFamily="18" charset="0"/>
            </a:endParaRPr>
          </a:p>
        </p:txBody>
      </p:sp>
      <p:sp>
        <p:nvSpPr>
          <p:cNvPr id="10" name="Rectangle 9"/>
          <p:cNvSpPr/>
          <p:nvPr/>
        </p:nvSpPr>
        <p:spPr>
          <a:xfrm>
            <a:off x="388751" y="4804172"/>
            <a:ext cx="11995005" cy="1323439"/>
          </a:xfrm>
          <a:prstGeom prst="rect">
            <a:avLst/>
          </a:prstGeom>
        </p:spPr>
        <p:txBody>
          <a:bodyPr wrap="square">
            <a:spAutoFit/>
          </a:bodyPr>
          <a:lstStyle/>
          <a:p>
            <a:r>
              <a:rPr lang="vi-VN" sz="4000">
                <a:latin typeface="Times New Roman" panose="02020603050405020304" pitchFamily="18" charset="0"/>
                <a:ea typeface="Times New Roman" panose="02020603050405020304" pitchFamily="18" charset="0"/>
              </a:rPr>
              <a:t>- Lão Hạc xem cậu Vàng như một người bạn, thậm chí là người thân. </a:t>
            </a:r>
            <a:endParaRPr lang="en-GB" sz="5400"/>
          </a:p>
        </p:txBody>
      </p:sp>
      <p:sp>
        <p:nvSpPr>
          <p:cNvPr id="11" name="Rectangle 10"/>
          <p:cNvSpPr/>
          <p:nvPr/>
        </p:nvSpPr>
        <p:spPr>
          <a:xfrm>
            <a:off x="479492" y="6380850"/>
            <a:ext cx="11904264" cy="1323439"/>
          </a:xfrm>
          <a:prstGeom prst="rect">
            <a:avLst/>
          </a:prstGeom>
        </p:spPr>
        <p:txBody>
          <a:bodyPr wrap="square">
            <a:spAutoFit/>
          </a:bodyPr>
          <a:lstStyle/>
          <a:p>
            <a:r>
              <a:rPr lang="vi-VN" sz="4000">
                <a:latin typeface="Times New Roman" panose="02020603050405020304" pitchFamily="18" charset="0"/>
                <a:ea typeface="Times New Roman" panose="02020603050405020304" pitchFamily="18" charset="0"/>
              </a:rPr>
              <a:t>- Cậu Vàng là vật kỉ niệm, là sợi dây kết nối duy nhất với người con trai. </a:t>
            </a:r>
            <a:endParaRPr lang="en-GB" sz="5400"/>
          </a:p>
        </p:txBody>
      </p:sp>
      <p:sp>
        <p:nvSpPr>
          <p:cNvPr id="12" name="Rectangle 11"/>
          <p:cNvSpPr/>
          <p:nvPr/>
        </p:nvSpPr>
        <p:spPr>
          <a:xfrm>
            <a:off x="356082" y="8191500"/>
            <a:ext cx="12151083" cy="743473"/>
          </a:xfrm>
          <a:prstGeom prst="rect">
            <a:avLst/>
          </a:prstGeom>
        </p:spPr>
        <p:txBody>
          <a:bodyPr wrap="none">
            <a:spAutoFit/>
          </a:bodyPr>
          <a:lstStyle/>
          <a:p>
            <a:pPr algn="just">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Lão nhận thức rõ sự bế tắc của số phận khi phải bán chó.</a:t>
            </a:r>
            <a:endParaRPr lang="en-GB" sz="4000">
              <a:effectLst/>
              <a:latin typeface="Times New Roman" panose="02020603050405020304" pitchFamily="18" charset="0"/>
              <a:ea typeface="Times New Roman" panose="02020603050405020304" pitchFamily="18" charset="0"/>
            </a:endParaRPr>
          </a:p>
        </p:txBody>
      </p:sp>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110279" y="4457700"/>
            <a:ext cx="5177721" cy="5294088"/>
          </a:xfrm>
          <a:prstGeom prst="rect">
            <a:avLst/>
          </a:prstGeom>
        </p:spPr>
      </p:pic>
      <p:sp>
        <p:nvSpPr>
          <p:cNvPr id="17" name="Freeform 8"/>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Tree>
    <p:extLst>
      <p:ext uri="{BB962C8B-B14F-4D97-AF65-F5344CB8AC3E}">
        <p14:creationId xmlns:p14="http://schemas.microsoft.com/office/powerpoint/2010/main" val="99091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8240245" cy="10287000"/>
          </a:xfrm>
          <a:prstGeom prst="rect">
            <a:avLst/>
          </a:prstGeom>
        </p:spPr>
      </p:pic>
      <p:sp>
        <p:nvSpPr>
          <p:cNvPr id="3" name="Rounded Rectangle 2"/>
          <p:cNvSpPr/>
          <p:nvPr/>
        </p:nvSpPr>
        <p:spPr>
          <a:xfrm>
            <a:off x="152400" y="1714500"/>
            <a:ext cx="9067800" cy="37338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6"/>
          <p:cNvSpPr txBox="1"/>
          <p:nvPr/>
        </p:nvSpPr>
        <p:spPr>
          <a:xfrm>
            <a:off x="381000" y="2196405"/>
            <a:ext cx="8610600" cy="2769989"/>
          </a:xfrm>
          <a:prstGeom prst="rect">
            <a:avLst/>
          </a:prstGeom>
        </p:spPr>
        <p:txBody>
          <a:bodyPr wrap="square" lIns="0" tIns="0" rIns="0" bIns="0" rtlCol="0" anchor="t">
            <a:prstTxWarp prst="textChevron">
              <a:avLst/>
            </a:prstTxWarp>
            <a:spAutoFit/>
          </a:bodyPr>
          <a:lstStyle/>
          <a:p>
            <a:pPr algn="ctr"/>
            <a:r>
              <a:rPr lang="vi-VN" sz="6000" b="1">
                <a:latin typeface="Times New Roman" panose="02020603050405020304" pitchFamily="18" charset="0"/>
                <a:cs typeface="Times New Roman" panose="02020603050405020304" pitchFamily="18" charset="0"/>
              </a:rPr>
              <a:t>HOẠT ĐỘNG </a:t>
            </a:r>
            <a:r>
              <a:rPr lang="vi-VN" sz="6000" b="1" smtClean="0">
                <a:latin typeface="Times New Roman" panose="02020603050405020304" pitchFamily="18" charset="0"/>
                <a:cs typeface="Times New Roman" panose="02020603050405020304" pitchFamily="18" charset="0"/>
              </a:rPr>
              <a:t>2</a:t>
            </a:r>
          </a:p>
          <a:p>
            <a:pPr algn="ctr"/>
            <a:r>
              <a:rPr lang="vi-VN" sz="6000" b="1" smtClean="0">
                <a:latin typeface="Times New Roman" panose="02020603050405020304" pitchFamily="18" charset="0"/>
                <a:cs typeface="Times New Roman" panose="02020603050405020304" pitchFamily="18" charset="0"/>
              </a:rPr>
              <a:t>HÌNH </a:t>
            </a:r>
            <a:r>
              <a:rPr lang="vi-VN" sz="6000" b="1">
                <a:latin typeface="Times New Roman" panose="02020603050405020304" pitchFamily="18" charset="0"/>
                <a:cs typeface="Times New Roman" panose="02020603050405020304" pitchFamily="18" charset="0"/>
              </a:rPr>
              <a:t>THÀNH KIẾN THỨC MỚI</a:t>
            </a:r>
            <a:endParaRPr lang="en-GB"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9127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1944689">
            <a:off x="-1942" y="74136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0488530">
            <a:off x="15838881" y="8034157"/>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1135818" flipH="1">
            <a:off x="16477957" y="5068371"/>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1828800" y="2857500"/>
            <a:ext cx="14630400" cy="7052597"/>
          </a:xfrm>
          <a:custGeom>
            <a:avLst/>
            <a:gdLst/>
            <a:ahLst/>
            <a:cxnLst/>
            <a:rect l="l" t="t" r="r" b="b"/>
            <a:pathLst>
              <a:path w="11244887" h="5499772">
                <a:moveTo>
                  <a:pt x="0" y="0"/>
                </a:moveTo>
                <a:lnTo>
                  <a:pt x="11244887" y="0"/>
                </a:lnTo>
                <a:lnTo>
                  <a:pt x="11244887" y="5499772"/>
                </a:lnTo>
                <a:lnTo>
                  <a:pt x="0" y="54997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rot="5285550">
            <a:off x="16155663" y="1504328"/>
            <a:ext cx="2207272" cy="2086236"/>
          </a:xfrm>
          <a:custGeom>
            <a:avLst/>
            <a:gdLst/>
            <a:ahLst/>
            <a:cxnLst/>
            <a:rect l="l" t="t" r="r" b="b"/>
            <a:pathLst>
              <a:path w="2207272" h="2086236">
                <a:moveTo>
                  <a:pt x="0" y="0"/>
                </a:moveTo>
                <a:lnTo>
                  <a:pt x="2207272" y="0"/>
                </a:lnTo>
                <a:lnTo>
                  <a:pt x="2207272" y="2086236"/>
                </a:lnTo>
                <a:lnTo>
                  <a:pt x="0" y="208623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rot="5285550" flipV="1">
            <a:off x="219034" y="5115165"/>
            <a:ext cx="2360814" cy="2231359"/>
          </a:xfrm>
          <a:custGeom>
            <a:avLst/>
            <a:gdLst/>
            <a:ahLst/>
            <a:cxnLst/>
            <a:rect l="l" t="t" r="r" b="b"/>
            <a:pathLst>
              <a:path w="2360814" h="2231359">
                <a:moveTo>
                  <a:pt x="0" y="2231359"/>
                </a:moveTo>
                <a:lnTo>
                  <a:pt x="2360813" y="2231359"/>
                </a:lnTo>
                <a:lnTo>
                  <a:pt x="2360813" y="0"/>
                </a:lnTo>
                <a:lnTo>
                  <a:pt x="0" y="0"/>
                </a:lnTo>
                <a:lnTo>
                  <a:pt x="0" y="2231359"/>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flipV="1">
            <a:off x="17061389" y="-1259031"/>
            <a:ext cx="5539640" cy="5669356"/>
          </a:xfrm>
          <a:custGeom>
            <a:avLst/>
            <a:gdLst/>
            <a:ahLst/>
            <a:cxnLst/>
            <a:rect l="l" t="t" r="r" b="b"/>
            <a:pathLst>
              <a:path w="5539640" h="5669356">
                <a:moveTo>
                  <a:pt x="0" y="5669356"/>
                </a:moveTo>
                <a:lnTo>
                  <a:pt x="5539640" y="5669356"/>
                </a:lnTo>
                <a:lnTo>
                  <a:pt x="5539640" y="0"/>
                </a:lnTo>
                <a:lnTo>
                  <a:pt x="0" y="0"/>
                </a:lnTo>
                <a:lnTo>
                  <a:pt x="0" y="5669356"/>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4140456" y="5710261"/>
            <a:ext cx="5539640" cy="5669356"/>
          </a:xfrm>
          <a:custGeom>
            <a:avLst/>
            <a:gdLst/>
            <a:ahLst/>
            <a:cxnLst/>
            <a:rect l="l" t="t" r="r" b="b"/>
            <a:pathLst>
              <a:path w="5539640" h="5669356">
                <a:moveTo>
                  <a:pt x="5539641" y="0"/>
                </a:moveTo>
                <a:lnTo>
                  <a:pt x="0" y="0"/>
                </a:lnTo>
                <a:lnTo>
                  <a:pt x="0" y="5669356"/>
                </a:lnTo>
                <a:lnTo>
                  <a:pt x="5539641" y="5669356"/>
                </a:lnTo>
                <a:lnTo>
                  <a:pt x="5539641" y="0"/>
                </a:lnTo>
                <a:close/>
              </a:path>
            </a:pathLst>
          </a:custGeom>
          <a:blipFill>
            <a:blip r:embed="rId10">
              <a:extLst>
                <a:ext uri="{96DAC541-7B7A-43D3-8B79-37D633B846F1}">
                  <asvg:svgBlip xmlns="" xmlns:asvg="http://schemas.microsoft.com/office/drawing/2016/SVG/main" r:embed="rId11"/>
                </a:ext>
              </a:extLst>
            </a:blip>
            <a:stretch>
              <a:fillRect/>
            </a:stretch>
          </a:blipFill>
        </p:spPr>
      </p:sp>
      <p:graphicFrame>
        <p:nvGraphicFramePr>
          <p:cNvPr id="14" name="Table 13"/>
          <p:cNvGraphicFramePr>
            <a:graphicFrameLocks noGrp="1"/>
          </p:cNvGraphicFramePr>
          <p:nvPr>
            <p:extLst>
              <p:ext uri="{D42A27DB-BD31-4B8C-83A1-F6EECF244321}">
                <p14:modId xmlns:p14="http://schemas.microsoft.com/office/powerpoint/2010/main" val="1363228277"/>
              </p:ext>
            </p:extLst>
          </p:nvPr>
        </p:nvGraphicFramePr>
        <p:xfrm>
          <a:off x="3515564" y="3784718"/>
          <a:ext cx="11616194" cy="5071248"/>
        </p:xfrm>
        <a:graphic>
          <a:graphicData uri="http://schemas.openxmlformats.org/drawingml/2006/table">
            <a:tbl>
              <a:tblPr firstRow="1" firstCol="1" bandRow="1">
                <a:effectLst>
                  <a:outerShdw blurRad="50800" dist="38100" algn="l" rotWithShape="0">
                    <a:prstClr val="black">
                      <a:alpha val="40000"/>
                    </a:prstClr>
                  </a:outerShdw>
                </a:effectLst>
              </a:tblPr>
              <a:tblGrid>
                <a:gridCol w="3871244">
                  <a:extLst>
                    <a:ext uri="{9D8B030D-6E8A-4147-A177-3AD203B41FA5}">
                      <a16:colId xmlns:a16="http://schemas.microsoft.com/office/drawing/2014/main" val="20000"/>
                    </a:ext>
                  </a:extLst>
                </a:gridCol>
                <a:gridCol w="3872475">
                  <a:extLst>
                    <a:ext uri="{9D8B030D-6E8A-4147-A177-3AD203B41FA5}">
                      <a16:colId xmlns:a16="http://schemas.microsoft.com/office/drawing/2014/main" val="20001"/>
                    </a:ext>
                  </a:extLst>
                </a:gridCol>
                <a:gridCol w="3872475">
                  <a:extLst>
                    <a:ext uri="{9D8B030D-6E8A-4147-A177-3AD203B41FA5}">
                      <a16:colId xmlns:a16="http://schemas.microsoft.com/office/drawing/2014/main" val="20002"/>
                    </a:ext>
                  </a:extLst>
                </a:gridCol>
              </a:tblGrid>
              <a:tr h="1439365">
                <a:tc gridSpan="3">
                  <a:txBody>
                    <a:bodyPr/>
                    <a:lstStyle/>
                    <a:p>
                      <a:pPr algn="ctr">
                        <a:lnSpc>
                          <a:spcPct val="115000"/>
                        </a:lnSpc>
                        <a:spcAft>
                          <a:spcPts val="0"/>
                        </a:spcAft>
                      </a:pPr>
                      <a:r>
                        <a:rPr lang="vi-VN" sz="4000" b="1" u="sng">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PHT số 05</a:t>
                      </a:r>
                      <a:r>
                        <a:rPr lang="vi-VN" sz="4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pt-BR" sz="4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Tìm hiểu về </a:t>
                      </a:r>
                      <a:r>
                        <a:rPr lang="vi-VN" sz="4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cái chết của lão Hạc </a:t>
                      </a:r>
                      <a:endParaRPr lang="vi-VN" sz="4000" b="1" smtClean="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0"/>
                        </a:spcAft>
                      </a:pPr>
                      <a:r>
                        <a:rPr lang="vi-VN" sz="4000" b="1" smtClean="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a:t>
                      </a:r>
                      <a:r>
                        <a:rPr lang="vi-VN" sz="40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nhóm 3</a:t>
                      </a:r>
                      <a:r>
                        <a:rPr lang="vi-VN" sz="4000" b="1" smtClean="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a:t>
                      </a:r>
                      <a:r>
                        <a:rPr lang="pt-BR"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286000">
                <a:tc>
                  <a:txBody>
                    <a:bodyPr/>
                    <a:lstStyle/>
                    <a:p>
                      <a:pPr algn="ct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Chi tiết về những việc lão Hạc nhờ ông giáo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Chi tiết khắc họa cái chết của lão Hạc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Nhận xét về nhân vật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lão Hạc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95400">
                <a:tc>
                  <a:txBody>
                    <a:bodyPr/>
                    <a:lstStyle/>
                    <a:p>
                      <a:pPr algn="ct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8" name="Rectangle 7"/>
          <p:cNvSpPr/>
          <p:nvPr/>
        </p:nvSpPr>
        <p:spPr>
          <a:xfrm>
            <a:off x="6380918" y="875162"/>
            <a:ext cx="6487673" cy="1069075"/>
          </a:xfrm>
          <a:prstGeom prst="rect">
            <a:avLst/>
          </a:prstGeom>
        </p:spPr>
        <p:txBody>
          <a:bodyPr wrap="none">
            <a:spAutoFit/>
          </a:bodyPr>
          <a:lstStyle/>
          <a:p>
            <a:pPr>
              <a:lnSpc>
                <a:spcPct val="115000"/>
              </a:lnSpc>
              <a:spcAft>
                <a:spcPts val="0"/>
              </a:spcAft>
            </a:pPr>
            <a:r>
              <a:rPr lang="vi-VN" sz="6000" b="1" i="1">
                <a:latin typeface="Times New Roman" panose="02020603050405020304" pitchFamily="18" charset="0"/>
                <a:ea typeface="Times New Roman" panose="02020603050405020304" pitchFamily="18" charset="0"/>
                <a:cs typeface="Times New Roman" panose="02020603050405020304" pitchFamily="18" charset="0"/>
              </a:rPr>
              <a:t>a3. Cái chết của lão</a:t>
            </a:r>
            <a:endParaRPr lang="en-GB" sz="6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4202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ircle(in)">
                                      <p:cBhvr>
                                        <p:cTn id="1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7" name="Freeform 7"/>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9" name="Group 9"/>
          <p:cNvGrpSpPr/>
          <p:nvPr/>
        </p:nvGrpSpPr>
        <p:grpSpPr>
          <a:xfrm>
            <a:off x="10896600" y="772875"/>
            <a:ext cx="4415808" cy="763226"/>
            <a:chOff x="0" y="0"/>
            <a:chExt cx="5887743" cy="1017635"/>
          </a:xfrm>
        </p:grpSpPr>
        <p:grpSp>
          <p:nvGrpSpPr>
            <p:cNvPr id="10" name="Group 10"/>
            <p:cNvGrpSpPr>
              <a:grpSpLocks noChangeAspect="1"/>
            </p:cNvGrpSpPr>
            <p:nvPr/>
          </p:nvGrpSpPr>
          <p:grpSpPr>
            <a:xfrm>
              <a:off x="0" y="0"/>
              <a:ext cx="5887743" cy="1017635"/>
              <a:chOff x="0" y="0"/>
              <a:chExt cx="8572500" cy="1481667"/>
            </a:xfrm>
          </p:grpSpPr>
          <p:sp>
            <p:nvSpPr>
              <p:cNvPr id="11" name="Freeform 11"/>
              <p:cNvSpPr/>
              <p:nvPr/>
            </p:nvSpPr>
            <p:spPr>
              <a:xfrm>
                <a:off x="-25400" y="0"/>
                <a:ext cx="7162800" cy="1485900"/>
              </a:xfrm>
              <a:custGeom>
                <a:avLst/>
                <a:gdLst/>
                <a:ahLst/>
                <a:cxnLst/>
                <a:rect l="l" t="t" r="r" b="b"/>
                <a:pathLst>
                  <a:path w="7162800" h="1485900">
                    <a:moveTo>
                      <a:pt x="660400" y="0"/>
                    </a:moveTo>
                    <a:cubicBezTo>
                      <a:pt x="457200" y="0"/>
                      <a:pt x="292100" y="165100"/>
                      <a:pt x="292100" y="368300"/>
                    </a:cubicBezTo>
                    <a:lnTo>
                      <a:pt x="292100" y="393700"/>
                    </a:lnTo>
                    <a:cubicBezTo>
                      <a:pt x="101600" y="457200"/>
                      <a:pt x="0" y="647700"/>
                      <a:pt x="25400" y="838200"/>
                    </a:cubicBezTo>
                    <a:cubicBezTo>
                      <a:pt x="63500" y="1028700"/>
                      <a:pt x="228600" y="1168400"/>
                      <a:pt x="419100" y="1168400"/>
                    </a:cubicBezTo>
                    <a:lnTo>
                      <a:pt x="609600" y="1168400"/>
                    </a:lnTo>
                    <a:lnTo>
                      <a:pt x="609600" y="1371600"/>
                    </a:lnTo>
                    <a:lnTo>
                      <a:pt x="292100" y="1371600"/>
                    </a:lnTo>
                    <a:cubicBezTo>
                      <a:pt x="266700" y="1371600"/>
                      <a:pt x="241300" y="1397000"/>
                      <a:pt x="241300" y="1422400"/>
                    </a:cubicBezTo>
                    <a:cubicBezTo>
                      <a:pt x="241300" y="1460500"/>
                      <a:pt x="266700" y="1485900"/>
                      <a:pt x="292100" y="1485900"/>
                    </a:cubicBezTo>
                    <a:lnTo>
                      <a:pt x="1028700" y="1485900"/>
                    </a:lnTo>
                    <a:cubicBezTo>
                      <a:pt x="1054100" y="1485900"/>
                      <a:pt x="1079500" y="1460500"/>
                      <a:pt x="1079500" y="1422400"/>
                    </a:cubicBezTo>
                    <a:cubicBezTo>
                      <a:pt x="1079500" y="1397000"/>
                      <a:pt x="1054100" y="1371600"/>
                      <a:pt x="1028700" y="1371600"/>
                    </a:cubicBezTo>
                    <a:lnTo>
                      <a:pt x="711200" y="1371600"/>
                    </a:lnTo>
                    <a:lnTo>
                      <a:pt x="711200" y="1168400"/>
                    </a:lnTo>
                    <a:lnTo>
                      <a:pt x="901700" y="1168400"/>
                    </a:lnTo>
                    <a:cubicBezTo>
                      <a:pt x="1092200" y="1168400"/>
                      <a:pt x="1257300" y="1028700"/>
                      <a:pt x="1295400" y="838200"/>
                    </a:cubicBezTo>
                    <a:cubicBezTo>
                      <a:pt x="1320800" y="647700"/>
                      <a:pt x="1219200" y="457200"/>
                      <a:pt x="1028700" y="393700"/>
                    </a:cubicBezTo>
                    <a:lnTo>
                      <a:pt x="1028700" y="368300"/>
                    </a:lnTo>
                    <a:cubicBezTo>
                      <a:pt x="1028700" y="165100"/>
                      <a:pt x="863600" y="0"/>
                      <a:pt x="660400" y="0"/>
                    </a:cubicBezTo>
                    <a:close/>
                    <a:moveTo>
                      <a:pt x="1155700" y="762000"/>
                    </a:moveTo>
                    <a:cubicBezTo>
                      <a:pt x="1168400" y="762000"/>
                      <a:pt x="1181100" y="774700"/>
                      <a:pt x="1181100" y="787400"/>
                    </a:cubicBezTo>
                    <a:cubicBezTo>
                      <a:pt x="1181100" y="927100"/>
                      <a:pt x="1092200" y="1028700"/>
                      <a:pt x="977900" y="1028700"/>
                    </a:cubicBezTo>
                    <a:cubicBezTo>
                      <a:pt x="965200" y="1028700"/>
                      <a:pt x="952500" y="1016000"/>
                      <a:pt x="952500" y="1003300"/>
                    </a:cubicBezTo>
                    <a:cubicBezTo>
                      <a:pt x="952500" y="990600"/>
                      <a:pt x="965200" y="977900"/>
                      <a:pt x="977900" y="977900"/>
                    </a:cubicBezTo>
                    <a:cubicBezTo>
                      <a:pt x="1054100" y="977900"/>
                      <a:pt x="1130300" y="901700"/>
                      <a:pt x="1130300" y="787400"/>
                    </a:cubicBezTo>
                    <a:cubicBezTo>
                      <a:pt x="1130300" y="774700"/>
                      <a:pt x="1143000" y="762000"/>
                      <a:pt x="1155700" y="762000"/>
                    </a:cubicBezTo>
                    <a:close/>
                    <a:moveTo>
                      <a:pt x="2120900" y="0"/>
                    </a:moveTo>
                    <a:cubicBezTo>
                      <a:pt x="1917700" y="0"/>
                      <a:pt x="1752600" y="165100"/>
                      <a:pt x="1752600" y="368300"/>
                    </a:cubicBezTo>
                    <a:lnTo>
                      <a:pt x="1752600" y="393700"/>
                    </a:lnTo>
                    <a:cubicBezTo>
                      <a:pt x="1562100" y="457200"/>
                      <a:pt x="1460500" y="647700"/>
                      <a:pt x="1485900" y="838200"/>
                    </a:cubicBezTo>
                    <a:cubicBezTo>
                      <a:pt x="1524000" y="1028700"/>
                      <a:pt x="1689100" y="1168400"/>
                      <a:pt x="1879600" y="1168400"/>
                    </a:cubicBezTo>
                    <a:lnTo>
                      <a:pt x="2070100" y="1168400"/>
                    </a:lnTo>
                    <a:lnTo>
                      <a:pt x="2070100" y="1371600"/>
                    </a:lnTo>
                    <a:lnTo>
                      <a:pt x="1752600" y="1371600"/>
                    </a:lnTo>
                    <a:cubicBezTo>
                      <a:pt x="1727200" y="1371600"/>
                      <a:pt x="1701800" y="1397000"/>
                      <a:pt x="1701800" y="1422400"/>
                    </a:cubicBezTo>
                    <a:cubicBezTo>
                      <a:pt x="1701800" y="1460500"/>
                      <a:pt x="1727200" y="1485900"/>
                      <a:pt x="1752600" y="1485900"/>
                    </a:cubicBezTo>
                    <a:lnTo>
                      <a:pt x="2489200" y="1485900"/>
                    </a:lnTo>
                    <a:cubicBezTo>
                      <a:pt x="2514600" y="1485900"/>
                      <a:pt x="2540000" y="1460500"/>
                      <a:pt x="2540000" y="1422400"/>
                    </a:cubicBezTo>
                    <a:cubicBezTo>
                      <a:pt x="2540000" y="1397000"/>
                      <a:pt x="2514600" y="1371600"/>
                      <a:pt x="2489200" y="1371600"/>
                    </a:cubicBezTo>
                    <a:lnTo>
                      <a:pt x="2171700" y="1371600"/>
                    </a:lnTo>
                    <a:lnTo>
                      <a:pt x="2171700" y="1168400"/>
                    </a:lnTo>
                    <a:lnTo>
                      <a:pt x="2362200" y="1168400"/>
                    </a:lnTo>
                    <a:cubicBezTo>
                      <a:pt x="2552700" y="1168400"/>
                      <a:pt x="2717800" y="1028700"/>
                      <a:pt x="2755900" y="838200"/>
                    </a:cubicBezTo>
                    <a:cubicBezTo>
                      <a:pt x="2781300" y="647700"/>
                      <a:pt x="2679700" y="457200"/>
                      <a:pt x="2489200" y="393700"/>
                    </a:cubicBezTo>
                    <a:lnTo>
                      <a:pt x="2489200" y="368300"/>
                    </a:lnTo>
                    <a:cubicBezTo>
                      <a:pt x="2489200" y="165100"/>
                      <a:pt x="2324100" y="0"/>
                      <a:pt x="2120900" y="0"/>
                    </a:cubicBezTo>
                    <a:close/>
                    <a:moveTo>
                      <a:pt x="2616200" y="762000"/>
                    </a:moveTo>
                    <a:cubicBezTo>
                      <a:pt x="2628900" y="762000"/>
                      <a:pt x="2641600" y="774700"/>
                      <a:pt x="2641600" y="787400"/>
                    </a:cubicBezTo>
                    <a:cubicBezTo>
                      <a:pt x="2641600" y="927100"/>
                      <a:pt x="2552700" y="1028700"/>
                      <a:pt x="2438400" y="1028700"/>
                    </a:cubicBezTo>
                    <a:cubicBezTo>
                      <a:pt x="2425700" y="1028700"/>
                      <a:pt x="2413000" y="1016000"/>
                      <a:pt x="2413000" y="1003300"/>
                    </a:cubicBezTo>
                    <a:cubicBezTo>
                      <a:pt x="2413000" y="990600"/>
                      <a:pt x="2425700" y="977900"/>
                      <a:pt x="2438400" y="977900"/>
                    </a:cubicBezTo>
                    <a:cubicBezTo>
                      <a:pt x="2514600" y="977900"/>
                      <a:pt x="2590800" y="901700"/>
                      <a:pt x="2590800" y="787400"/>
                    </a:cubicBezTo>
                    <a:cubicBezTo>
                      <a:pt x="2590800" y="774700"/>
                      <a:pt x="2603500" y="762000"/>
                      <a:pt x="2616200" y="762000"/>
                    </a:cubicBezTo>
                    <a:close/>
                    <a:moveTo>
                      <a:pt x="3581400" y="0"/>
                    </a:moveTo>
                    <a:cubicBezTo>
                      <a:pt x="3378200" y="0"/>
                      <a:pt x="3213100" y="165100"/>
                      <a:pt x="3213100" y="368300"/>
                    </a:cubicBezTo>
                    <a:lnTo>
                      <a:pt x="3213100" y="393700"/>
                    </a:lnTo>
                    <a:cubicBezTo>
                      <a:pt x="3022600" y="457200"/>
                      <a:pt x="2921000" y="647700"/>
                      <a:pt x="2946400" y="838200"/>
                    </a:cubicBezTo>
                    <a:cubicBezTo>
                      <a:pt x="2984500" y="1028700"/>
                      <a:pt x="3149600" y="1168400"/>
                      <a:pt x="3340100" y="1168400"/>
                    </a:cubicBezTo>
                    <a:lnTo>
                      <a:pt x="3530600" y="1168400"/>
                    </a:lnTo>
                    <a:lnTo>
                      <a:pt x="3530600" y="1371600"/>
                    </a:lnTo>
                    <a:lnTo>
                      <a:pt x="3213100" y="1371600"/>
                    </a:lnTo>
                    <a:cubicBezTo>
                      <a:pt x="3187700" y="1371600"/>
                      <a:pt x="3162300" y="1397000"/>
                      <a:pt x="3162300" y="1422400"/>
                    </a:cubicBezTo>
                    <a:cubicBezTo>
                      <a:pt x="3162300" y="1460500"/>
                      <a:pt x="3187700" y="1485900"/>
                      <a:pt x="3213100" y="1485900"/>
                    </a:cubicBezTo>
                    <a:lnTo>
                      <a:pt x="3949700" y="1485900"/>
                    </a:lnTo>
                    <a:cubicBezTo>
                      <a:pt x="3975100" y="1485900"/>
                      <a:pt x="4000500" y="1460500"/>
                      <a:pt x="4000500" y="1422400"/>
                    </a:cubicBezTo>
                    <a:cubicBezTo>
                      <a:pt x="4000500" y="1397000"/>
                      <a:pt x="3975100" y="1371600"/>
                      <a:pt x="3949700" y="1371600"/>
                    </a:cubicBezTo>
                    <a:lnTo>
                      <a:pt x="3632200" y="1371600"/>
                    </a:lnTo>
                    <a:lnTo>
                      <a:pt x="3632200" y="1168400"/>
                    </a:lnTo>
                    <a:lnTo>
                      <a:pt x="3822700" y="1168400"/>
                    </a:lnTo>
                    <a:cubicBezTo>
                      <a:pt x="4013200" y="1168400"/>
                      <a:pt x="4178300" y="1028700"/>
                      <a:pt x="4216400" y="838200"/>
                    </a:cubicBezTo>
                    <a:cubicBezTo>
                      <a:pt x="4241800" y="647700"/>
                      <a:pt x="4140200" y="457200"/>
                      <a:pt x="3949700" y="393700"/>
                    </a:cubicBezTo>
                    <a:lnTo>
                      <a:pt x="3949700" y="368300"/>
                    </a:lnTo>
                    <a:cubicBezTo>
                      <a:pt x="3949700" y="165100"/>
                      <a:pt x="3784600" y="0"/>
                      <a:pt x="3581400" y="0"/>
                    </a:cubicBezTo>
                    <a:close/>
                    <a:moveTo>
                      <a:pt x="4076700" y="762000"/>
                    </a:moveTo>
                    <a:cubicBezTo>
                      <a:pt x="4089400" y="762000"/>
                      <a:pt x="4102100" y="774700"/>
                      <a:pt x="4102100" y="787400"/>
                    </a:cubicBezTo>
                    <a:cubicBezTo>
                      <a:pt x="4102100" y="927100"/>
                      <a:pt x="4013200" y="1028700"/>
                      <a:pt x="3898900" y="1028700"/>
                    </a:cubicBezTo>
                    <a:cubicBezTo>
                      <a:pt x="3886200" y="1028700"/>
                      <a:pt x="3873500" y="1016000"/>
                      <a:pt x="3873500" y="1003300"/>
                    </a:cubicBezTo>
                    <a:cubicBezTo>
                      <a:pt x="3873500" y="990600"/>
                      <a:pt x="3886200" y="977900"/>
                      <a:pt x="3898900" y="977900"/>
                    </a:cubicBezTo>
                    <a:cubicBezTo>
                      <a:pt x="3975100" y="977900"/>
                      <a:pt x="4051300" y="901700"/>
                      <a:pt x="4051300" y="787400"/>
                    </a:cubicBezTo>
                    <a:cubicBezTo>
                      <a:pt x="4051300" y="774700"/>
                      <a:pt x="4064000" y="762000"/>
                      <a:pt x="4076700" y="762000"/>
                    </a:cubicBezTo>
                    <a:close/>
                    <a:moveTo>
                      <a:pt x="5041900" y="0"/>
                    </a:moveTo>
                    <a:cubicBezTo>
                      <a:pt x="4838700" y="0"/>
                      <a:pt x="4673600" y="165100"/>
                      <a:pt x="4673600" y="368300"/>
                    </a:cubicBezTo>
                    <a:lnTo>
                      <a:pt x="4673600" y="393700"/>
                    </a:lnTo>
                    <a:cubicBezTo>
                      <a:pt x="4483100" y="457200"/>
                      <a:pt x="4381500" y="647700"/>
                      <a:pt x="4406900" y="838200"/>
                    </a:cubicBezTo>
                    <a:cubicBezTo>
                      <a:pt x="4445000" y="1028700"/>
                      <a:pt x="4610100" y="1168400"/>
                      <a:pt x="4800600" y="1168400"/>
                    </a:cubicBezTo>
                    <a:lnTo>
                      <a:pt x="4991100" y="1168400"/>
                    </a:lnTo>
                    <a:lnTo>
                      <a:pt x="4991100" y="1371600"/>
                    </a:lnTo>
                    <a:lnTo>
                      <a:pt x="4673600" y="1371600"/>
                    </a:lnTo>
                    <a:cubicBezTo>
                      <a:pt x="4648200" y="1371600"/>
                      <a:pt x="4622800" y="1397000"/>
                      <a:pt x="4622800" y="1422400"/>
                    </a:cubicBezTo>
                    <a:cubicBezTo>
                      <a:pt x="4622800" y="1460500"/>
                      <a:pt x="4648200" y="1485900"/>
                      <a:pt x="4673600" y="1485900"/>
                    </a:cubicBezTo>
                    <a:lnTo>
                      <a:pt x="5410200" y="1485900"/>
                    </a:lnTo>
                    <a:cubicBezTo>
                      <a:pt x="5435600" y="1485900"/>
                      <a:pt x="5461000" y="1460500"/>
                      <a:pt x="5461000" y="1422400"/>
                    </a:cubicBezTo>
                    <a:cubicBezTo>
                      <a:pt x="5461000" y="1397000"/>
                      <a:pt x="5435600" y="1371600"/>
                      <a:pt x="5410200" y="1371600"/>
                    </a:cubicBezTo>
                    <a:lnTo>
                      <a:pt x="5092700" y="1371600"/>
                    </a:lnTo>
                    <a:lnTo>
                      <a:pt x="5092700" y="1168400"/>
                    </a:lnTo>
                    <a:lnTo>
                      <a:pt x="5283200" y="1168400"/>
                    </a:lnTo>
                    <a:cubicBezTo>
                      <a:pt x="5473700" y="1168400"/>
                      <a:pt x="5638800" y="1028700"/>
                      <a:pt x="5676900" y="838200"/>
                    </a:cubicBezTo>
                    <a:cubicBezTo>
                      <a:pt x="5702300" y="647700"/>
                      <a:pt x="5600700" y="457200"/>
                      <a:pt x="5410200" y="393700"/>
                    </a:cubicBezTo>
                    <a:lnTo>
                      <a:pt x="5410200" y="368300"/>
                    </a:lnTo>
                    <a:cubicBezTo>
                      <a:pt x="5410200" y="165100"/>
                      <a:pt x="5245100" y="0"/>
                      <a:pt x="5041900" y="0"/>
                    </a:cubicBezTo>
                    <a:close/>
                    <a:moveTo>
                      <a:pt x="5537200" y="762000"/>
                    </a:moveTo>
                    <a:cubicBezTo>
                      <a:pt x="5549900" y="762000"/>
                      <a:pt x="5562600" y="774700"/>
                      <a:pt x="5562600" y="787400"/>
                    </a:cubicBezTo>
                    <a:cubicBezTo>
                      <a:pt x="5562600" y="927100"/>
                      <a:pt x="5473700" y="1028700"/>
                      <a:pt x="5359400" y="1028700"/>
                    </a:cubicBezTo>
                    <a:cubicBezTo>
                      <a:pt x="5346700" y="1028700"/>
                      <a:pt x="5334000" y="1016000"/>
                      <a:pt x="5334000" y="1003300"/>
                    </a:cubicBezTo>
                    <a:cubicBezTo>
                      <a:pt x="5334000" y="990600"/>
                      <a:pt x="5346700" y="977900"/>
                      <a:pt x="5359400" y="977900"/>
                    </a:cubicBezTo>
                    <a:cubicBezTo>
                      <a:pt x="5435600" y="977900"/>
                      <a:pt x="5511800" y="901700"/>
                      <a:pt x="5511800" y="787400"/>
                    </a:cubicBezTo>
                    <a:cubicBezTo>
                      <a:pt x="5511800" y="774700"/>
                      <a:pt x="5524500" y="762000"/>
                      <a:pt x="5537200" y="762000"/>
                    </a:cubicBezTo>
                    <a:close/>
                    <a:moveTo>
                      <a:pt x="6502400" y="0"/>
                    </a:moveTo>
                    <a:cubicBezTo>
                      <a:pt x="6299200" y="0"/>
                      <a:pt x="6134100" y="165100"/>
                      <a:pt x="6134100" y="368300"/>
                    </a:cubicBezTo>
                    <a:lnTo>
                      <a:pt x="6134100" y="393700"/>
                    </a:lnTo>
                    <a:cubicBezTo>
                      <a:pt x="5943600" y="457200"/>
                      <a:pt x="5842000" y="647700"/>
                      <a:pt x="5867400" y="838200"/>
                    </a:cubicBezTo>
                    <a:cubicBezTo>
                      <a:pt x="5905500" y="1028700"/>
                      <a:pt x="6070600" y="1168400"/>
                      <a:pt x="6261100" y="1168400"/>
                    </a:cubicBezTo>
                    <a:lnTo>
                      <a:pt x="6451600" y="1168400"/>
                    </a:lnTo>
                    <a:lnTo>
                      <a:pt x="6451600" y="1371600"/>
                    </a:lnTo>
                    <a:lnTo>
                      <a:pt x="6134100" y="1371600"/>
                    </a:lnTo>
                    <a:cubicBezTo>
                      <a:pt x="6108700" y="1371600"/>
                      <a:pt x="6083300" y="1397000"/>
                      <a:pt x="6083300" y="1422400"/>
                    </a:cubicBezTo>
                    <a:cubicBezTo>
                      <a:pt x="6083300" y="1460500"/>
                      <a:pt x="6108700" y="1485900"/>
                      <a:pt x="6134100" y="1485900"/>
                    </a:cubicBezTo>
                    <a:lnTo>
                      <a:pt x="6870700" y="1485900"/>
                    </a:lnTo>
                    <a:cubicBezTo>
                      <a:pt x="6896100" y="1485900"/>
                      <a:pt x="6921500" y="1460500"/>
                      <a:pt x="6921500" y="1422400"/>
                    </a:cubicBezTo>
                    <a:cubicBezTo>
                      <a:pt x="6921500" y="1397000"/>
                      <a:pt x="6896100" y="1371600"/>
                      <a:pt x="6870700" y="1371600"/>
                    </a:cubicBezTo>
                    <a:lnTo>
                      <a:pt x="6553200" y="1371600"/>
                    </a:lnTo>
                    <a:lnTo>
                      <a:pt x="6553200" y="1168400"/>
                    </a:lnTo>
                    <a:lnTo>
                      <a:pt x="6743700" y="1168400"/>
                    </a:lnTo>
                    <a:cubicBezTo>
                      <a:pt x="6934200" y="1168400"/>
                      <a:pt x="7099300" y="1028700"/>
                      <a:pt x="7137400" y="838200"/>
                    </a:cubicBezTo>
                    <a:cubicBezTo>
                      <a:pt x="7162800" y="647700"/>
                      <a:pt x="7061200" y="457200"/>
                      <a:pt x="6870700" y="393700"/>
                    </a:cubicBezTo>
                    <a:lnTo>
                      <a:pt x="6870700" y="368300"/>
                    </a:lnTo>
                    <a:cubicBezTo>
                      <a:pt x="6870700" y="165100"/>
                      <a:pt x="6705600" y="0"/>
                      <a:pt x="6502400" y="0"/>
                    </a:cubicBezTo>
                    <a:close/>
                    <a:moveTo>
                      <a:pt x="6997700" y="762000"/>
                    </a:moveTo>
                    <a:cubicBezTo>
                      <a:pt x="7010400" y="762000"/>
                      <a:pt x="7023100" y="774700"/>
                      <a:pt x="7023100" y="787400"/>
                    </a:cubicBezTo>
                    <a:cubicBezTo>
                      <a:pt x="7023100" y="927100"/>
                      <a:pt x="6934200" y="1028700"/>
                      <a:pt x="6819900" y="1028700"/>
                    </a:cubicBezTo>
                    <a:cubicBezTo>
                      <a:pt x="6807200" y="1028700"/>
                      <a:pt x="6794500" y="1016000"/>
                      <a:pt x="6794500" y="1003300"/>
                    </a:cubicBezTo>
                    <a:cubicBezTo>
                      <a:pt x="6794500" y="990600"/>
                      <a:pt x="6807200" y="977900"/>
                      <a:pt x="6819900" y="977900"/>
                    </a:cubicBezTo>
                    <a:cubicBezTo>
                      <a:pt x="6896100" y="977900"/>
                      <a:pt x="6972300" y="901700"/>
                      <a:pt x="6972300" y="787400"/>
                    </a:cubicBezTo>
                    <a:cubicBezTo>
                      <a:pt x="6972300" y="774700"/>
                      <a:pt x="6985000" y="762000"/>
                      <a:pt x="6997700" y="762000"/>
                    </a:cubicBezTo>
                    <a:close/>
                  </a:path>
                </a:pathLst>
              </a:custGeom>
              <a:solidFill>
                <a:srgbClr val="797A1D"/>
              </a:solidFill>
            </p:spPr>
          </p:sp>
          <p:sp>
            <p:nvSpPr>
              <p:cNvPr id="12" name="Freeform 12"/>
              <p:cNvSpPr/>
              <p:nvPr/>
            </p:nvSpPr>
            <p:spPr>
              <a:xfrm>
                <a:off x="7277100" y="0"/>
                <a:ext cx="1320800" cy="1485900"/>
              </a:xfrm>
              <a:custGeom>
                <a:avLst/>
                <a:gdLst/>
                <a:ahLst/>
                <a:cxnLst/>
                <a:rect l="l" t="t" r="r" b="b"/>
                <a:pathLst>
                  <a:path w="1320800" h="1485900">
                    <a:moveTo>
                      <a:pt x="660400" y="0"/>
                    </a:moveTo>
                    <a:cubicBezTo>
                      <a:pt x="457200" y="0"/>
                      <a:pt x="292100" y="165100"/>
                      <a:pt x="292100" y="368300"/>
                    </a:cubicBezTo>
                    <a:lnTo>
                      <a:pt x="292100" y="393700"/>
                    </a:lnTo>
                    <a:cubicBezTo>
                      <a:pt x="101600" y="457200"/>
                      <a:pt x="0" y="647700"/>
                      <a:pt x="25400" y="838200"/>
                    </a:cubicBezTo>
                    <a:cubicBezTo>
                      <a:pt x="63500" y="1028700"/>
                      <a:pt x="228600" y="1168400"/>
                      <a:pt x="419100" y="1168400"/>
                    </a:cubicBezTo>
                    <a:lnTo>
                      <a:pt x="609600" y="1168400"/>
                    </a:lnTo>
                    <a:lnTo>
                      <a:pt x="609600" y="1371600"/>
                    </a:lnTo>
                    <a:lnTo>
                      <a:pt x="292100" y="1371600"/>
                    </a:lnTo>
                    <a:cubicBezTo>
                      <a:pt x="266700" y="1371600"/>
                      <a:pt x="241300" y="1397000"/>
                      <a:pt x="241300" y="1422400"/>
                    </a:cubicBezTo>
                    <a:cubicBezTo>
                      <a:pt x="241300" y="1460500"/>
                      <a:pt x="266700" y="1485900"/>
                      <a:pt x="292100" y="1485900"/>
                    </a:cubicBezTo>
                    <a:lnTo>
                      <a:pt x="1028700" y="1485900"/>
                    </a:lnTo>
                    <a:cubicBezTo>
                      <a:pt x="1054100" y="1485900"/>
                      <a:pt x="1079500" y="1460500"/>
                      <a:pt x="1079500" y="1422400"/>
                    </a:cubicBezTo>
                    <a:cubicBezTo>
                      <a:pt x="1079500" y="1397000"/>
                      <a:pt x="1054100" y="1371600"/>
                      <a:pt x="1028700" y="1371600"/>
                    </a:cubicBezTo>
                    <a:lnTo>
                      <a:pt x="711200" y="1371600"/>
                    </a:lnTo>
                    <a:lnTo>
                      <a:pt x="711200" y="1168400"/>
                    </a:lnTo>
                    <a:lnTo>
                      <a:pt x="901700" y="1168400"/>
                    </a:lnTo>
                    <a:cubicBezTo>
                      <a:pt x="1092200" y="1168400"/>
                      <a:pt x="1257300" y="1028700"/>
                      <a:pt x="1295400" y="838200"/>
                    </a:cubicBezTo>
                    <a:cubicBezTo>
                      <a:pt x="1320800" y="647700"/>
                      <a:pt x="1219200" y="457200"/>
                      <a:pt x="1028700" y="393700"/>
                    </a:cubicBezTo>
                    <a:lnTo>
                      <a:pt x="1028700" y="368300"/>
                    </a:lnTo>
                    <a:cubicBezTo>
                      <a:pt x="1028700" y="165100"/>
                      <a:pt x="863600" y="0"/>
                      <a:pt x="660400" y="0"/>
                    </a:cubicBezTo>
                    <a:close/>
                    <a:moveTo>
                      <a:pt x="1155700" y="762000"/>
                    </a:moveTo>
                    <a:cubicBezTo>
                      <a:pt x="1168400" y="762000"/>
                      <a:pt x="1181100" y="774700"/>
                      <a:pt x="1181100" y="787400"/>
                    </a:cubicBezTo>
                    <a:cubicBezTo>
                      <a:pt x="1181100" y="927100"/>
                      <a:pt x="1092200" y="1028700"/>
                      <a:pt x="977900" y="1028700"/>
                    </a:cubicBezTo>
                    <a:cubicBezTo>
                      <a:pt x="965200" y="1028700"/>
                      <a:pt x="952500" y="1016000"/>
                      <a:pt x="952500" y="1003300"/>
                    </a:cubicBezTo>
                    <a:cubicBezTo>
                      <a:pt x="952500" y="990600"/>
                      <a:pt x="965200" y="977900"/>
                      <a:pt x="977900" y="977900"/>
                    </a:cubicBezTo>
                    <a:cubicBezTo>
                      <a:pt x="1054100" y="977900"/>
                      <a:pt x="1130300" y="901700"/>
                      <a:pt x="1130300" y="787400"/>
                    </a:cubicBezTo>
                    <a:cubicBezTo>
                      <a:pt x="1130300" y="774700"/>
                      <a:pt x="1143000" y="762000"/>
                      <a:pt x="1155700" y="762000"/>
                    </a:cubicBezTo>
                    <a:close/>
                  </a:path>
                </a:pathLst>
              </a:custGeom>
              <a:solidFill>
                <a:srgbClr val="DEDD91"/>
              </a:solidFill>
            </p:spPr>
          </p:sp>
        </p:grpSp>
      </p:grpSp>
      <p:grpSp>
        <p:nvGrpSpPr>
          <p:cNvPr id="13" name="Group 13"/>
          <p:cNvGrpSpPr/>
          <p:nvPr/>
        </p:nvGrpSpPr>
        <p:grpSpPr>
          <a:xfrm>
            <a:off x="3171494" y="772875"/>
            <a:ext cx="4342493" cy="763226"/>
            <a:chOff x="0" y="0"/>
            <a:chExt cx="5789990" cy="1017635"/>
          </a:xfrm>
        </p:grpSpPr>
        <p:grpSp>
          <p:nvGrpSpPr>
            <p:cNvPr id="14" name="Group 14"/>
            <p:cNvGrpSpPr>
              <a:grpSpLocks noChangeAspect="1"/>
            </p:cNvGrpSpPr>
            <p:nvPr/>
          </p:nvGrpSpPr>
          <p:grpSpPr>
            <a:xfrm>
              <a:off x="0" y="0"/>
              <a:ext cx="5789990" cy="1017635"/>
              <a:chOff x="0" y="0"/>
              <a:chExt cx="9525000" cy="1674091"/>
            </a:xfrm>
          </p:grpSpPr>
          <p:sp>
            <p:nvSpPr>
              <p:cNvPr id="15" name="Freeform 15"/>
              <p:cNvSpPr/>
              <p:nvPr/>
            </p:nvSpPr>
            <p:spPr>
              <a:xfrm>
                <a:off x="38100" y="50800"/>
                <a:ext cx="4495800" cy="1625600"/>
              </a:xfrm>
              <a:custGeom>
                <a:avLst/>
                <a:gdLst/>
                <a:ahLst/>
                <a:cxnLst/>
                <a:rect l="l" t="t" r="r" b="b"/>
                <a:pathLst>
                  <a:path w="4495800" h="1625600">
                    <a:moveTo>
                      <a:pt x="596900" y="1625600"/>
                    </a:moveTo>
                    <a:cubicBezTo>
                      <a:pt x="927100" y="1625600"/>
                      <a:pt x="1193800" y="1346200"/>
                      <a:pt x="1193800" y="990600"/>
                    </a:cubicBezTo>
                    <a:cubicBezTo>
                      <a:pt x="1193800" y="711200"/>
                      <a:pt x="774700" y="190500"/>
                      <a:pt x="635000" y="25400"/>
                    </a:cubicBezTo>
                    <a:cubicBezTo>
                      <a:pt x="622300" y="12700"/>
                      <a:pt x="609600" y="0"/>
                      <a:pt x="596900" y="0"/>
                    </a:cubicBezTo>
                    <a:cubicBezTo>
                      <a:pt x="584200" y="0"/>
                      <a:pt x="558800" y="12700"/>
                      <a:pt x="558800" y="25400"/>
                    </a:cubicBezTo>
                    <a:cubicBezTo>
                      <a:pt x="419100" y="190500"/>
                      <a:pt x="0" y="711200"/>
                      <a:pt x="0" y="990600"/>
                    </a:cubicBezTo>
                    <a:cubicBezTo>
                      <a:pt x="0" y="1346200"/>
                      <a:pt x="266700" y="1625600"/>
                      <a:pt x="596900" y="1625600"/>
                    </a:cubicBezTo>
                    <a:close/>
                    <a:moveTo>
                      <a:pt x="1092200" y="990600"/>
                    </a:moveTo>
                    <a:cubicBezTo>
                      <a:pt x="1092200" y="1295400"/>
                      <a:pt x="863600" y="1524000"/>
                      <a:pt x="596900" y="1524000"/>
                    </a:cubicBezTo>
                    <a:cubicBezTo>
                      <a:pt x="584200" y="1524000"/>
                      <a:pt x="571500" y="1511300"/>
                      <a:pt x="571500" y="1498600"/>
                    </a:cubicBezTo>
                    <a:cubicBezTo>
                      <a:pt x="571500" y="1473200"/>
                      <a:pt x="584200" y="1460500"/>
                      <a:pt x="596900" y="1460500"/>
                    </a:cubicBezTo>
                    <a:cubicBezTo>
                      <a:pt x="825500" y="1460500"/>
                      <a:pt x="1028700" y="1270000"/>
                      <a:pt x="1028700" y="990600"/>
                    </a:cubicBezTo>
                    <a:cubicBezTo>
                      <a:pt x="1028700" y="977900"/>
                      <a:pt x="1041400" y="965200"/>
                      <a:pt x="1054100" y="965200"/>
                    </a:cubicBezTo>
                    <a:cubicBezTo>
                      <a:pt x="1079500" y="965200"/>
                      <a:pt x="1092200" y="977900"/>
                      <a:pt x="1092200" y="990600"/>
                    </a:cubicBezTo>
                    <a:close/>
                    <a:moveTo>
                      <a:pt x="2247900" y="1625600"/>
                    </a:moveTo>
                    <a:cubicBezTo>
                      <a:pt x="2578100" y="1625600"/>
                      <a:pt x="2844800" y="1346200"/>
                      <a:pt x="2844800" y="990600"/>
                    </a:cubicBezTo>
                    <a:cubicBezTo>
                      <a:pt x="2844800" y="711200"/>
                      <a:pt x="2425700" y="190500"/>
                      <a:pt x="2286000" y="25400"/>
                    </a:cubicBezTo>
                    <a:cubicBezTo>
                      <a:pt x="2273300" y="12700"/>
                      <a:pt x="2260600" y="0"/>
                      <a:pt x="2247900" y="0"/>
                    </a:cubicBezTo>
                    <a:cubicBezTo>
                      <a:pt x="2235200" y="0"/>
                      <a:pt x="2209800" y="12700"/>
                      <a:pt x="2209800" y="25400"/>
                    </a:cubicBezTo>
                    <a:cubicBezTo>
                      <a:pt x="2070100" y="190500"/>
                      <a:pt x="1651000" y="711200"/>
                      <a:pt x="1651000" y="990600"/>
                    </a:cubicBezTo>
                    <a:cubicBezTo>
                      <a:pt x="1651000" y="1346200"/>
                      <a:pt x="1917700" y="1625600"/>
                      <a:pt x="2247900" y="1625600"/>
                    </a:cubicBezTo>
                    <a:close/>
                    <a:moveTo>
                      <a:pt x="2743200" y="990600"/>
                    </a:moveTo>
                    <a:cubicBezTo>
                      <a:pt x="2743200" y="1295400"/>
                      <a:pt x="2514600" y="1524000"/>
                      <a:pt x="2247900" y="1524000"/>
                    </a:cubicBezTo>
                    <a:cubicBezTo>
                      <a:pt x="2235200" y="1524000"/>
                      <a:pt x="2222500" y="1511300"/>
                      <a:pt x="2222500" y="1498600"/>
                    </a:cubicBezTo>
                    <a:cubicBezTo>
                      <a:pt x="2222500" y="1473200"/>
                      <a:pt x="2235200" y="1460500"/>
                      <a:pt x="2247900" y="1460500"/>
                    </a:cubicBezTo>
                    <a:cubicBezTo>
                      <a:pt x="2476500" y="1460500"/>
                      <a:pt x="2679700" y="1270000"/>
                      <a:pt x="2679700" y="990600"/>
                    </a:cubicBezTo>
                    <a:cubicBezTo>
                      <a:pt x="2679700" y="977900"/>
                      <a:pt x="2692400" y="965200"/>
                      <a:pt x="2705100" y="965200"/>
                    </a:cubicBezTo>
                    <a:cubicBezTo>
                      <a:pt x="2730500" y="965200"/>
                      <a:pt x="2743200" y="977900"/>
                      <a:pt x="2743200" y="990600"/>
                    </a:cubicBezTo>
                    <a:close/>
                    <a:moveTo>
                      <a:pt x="3898900" y="1625600"/>
                    </a:moveTo>
                    <a:cubicBezTo>
                      <a:pt x="4229100" y="1625600"/>
                      <a:pt x="4495800" y="1346200"/>
                      <a:pt x="4495800" y="990600"/>
                    </a:cubicBezTo>
                    <a:cubicBezTo>
                      <a:pt x="4495800" y="711200"/>
                      <a:pt x="4076700" y="190500"/>
                      <a:pt x="3937000" y="25400"/>
                    </a:cubicBezTo>
                    <a:cubicBezTo>
                      <a:pt x="3924300" y="12700"/>
                      <a:pt x="3911600" y="0"/>
                      <a:pt x="3898900" y="0"/>
                    </a:cubicBezTo>
                    <a:cubicBezTo>
                      <a:pt x="3886200" y="0"/>
                      <a:pt x="3860800" y="12700"/>
                      <a:pt x="3860800" y="25400"/>
                    </a:cubicBezTo>
                    <a:cubicBezTo>
                      <a:pt x="3721100" y="190500"/>
                      <a:pt x="3302000" y="711200"/>
                      <a:pt x="3302000" y="990600"/>
                    </a:cubicBezTo>
                    <a:cubicBezTo>
                      <a:pt x="3302000" y="1346200"/>
                      <a:pt x="3568700" y="1625600"/>
                      <a:pt x="3898900" y="1625600"/>
                    </a:cubicBezTo>
                    <a:close/>
                    <a:moveTo>
                      <a:pt x="4394200" y="990600"/>
                    </a:moveTo>
                    <a:cubicBezTo>
                      <a:pt x="4394200" y="1295400"/>
                      <a:pt x="4165600" y="1524000"/>
                      <a:pt x="3898900" y="1524000"/>
                    </a:cubicBezTo>
                    <a:cubicBezTo>
                      <a:pt x="3886200" y="1524000"/>
                      <a:pt x="3873500" y="1511300"/>
                      <a:pt x="3873500" y="1498600"/>
                    </a:cubicBezTo>
                    <a:cubicBezTo>
                      <a:pt x="3873500" y="1473200"/>
                      <a:pt x="3886200" y="1460500"/>
                      <a:pt x="3898900" y="1460500"/>
                    </a:cubicBezTo>
                    <a:cubicBezTo>
                      <a:pt x="4127500" y="1460500"/>
                      <a:pt x="4330700" y="1270000"/>
                      <a:pt x="4330700" y="990600"/>
                    </a:cubicBezTo>
                    <a:cubicBezTo>
                      <a:pt x="4330700" y="977900"/>
                      <a:pt x="4343400" y="965200"/>
                      <a:pt x="4356100" y="965200"/>
                    </a:cubicBezTo>
                    <a:cubicBezTo>
                      <a:pt x="4381500" y="965200"/>
                      <a:pt x="4394200" y="977900"/>
                      <a:pt x="4394200" y="990600"/>
                    </a:cubicBezTo>
                    <a:close/>
                  </a:path>
                </a:pathLst>
              </a:custGeom>
              <a:solidFill>
                <a:srgbClr val="797A1D"/>
              </a:solidFill>
            </p:spPr>
          </p:sp>
          <p:sp>
            <p:nvSpPr>
              <p:cNvPr id="16" name="Freeform 16"/>
              <p:cNvSpPr/>
              <p:nvPr/>
            </p:nvSpPr>
            <p:spPr>
              <a:xfrm>
                <a:off x="4991100" y="50800"/>
                <a:ext cx="4495800" cy="1625600"/>
              </a:xfrm>
              <a:custGeom>
                <a:avLst/>
                <a:gdLst/>
                <a:ahLst/>
                <a:cxnLst/>
                <a:rect l="l" t="t" r="r" b="b"/>
                <a:pathLst>
                  <a:path w="4495800" h="1625600">
                    <a:moveTo>
                      <a:pt x="596900" y="1625600"/>
                    </a:moveTo>
                    <a:cubicBezTo>
                      <a:pt x="927100" y="1625600"/>
                      <a:pt x="1193800" y="1346200"/>
                      <a:pt x="1193800" y="990600"/>
                    </a:cubicBezTo>
                    <a:cubicBezTo>
                      <a:pt x="1193800" y="711200"/>
                      <a:pt x="774700" y="190500"/>
                      <a:pt x="635000" y="25400"/>
                    </a:cubicBezTo>
                    <a:cubicBezTo>
                      <a:pt x="622300" y="12700"/>
                      <a:pt x="609600" y="0"/>
                      <a:pt x="596900" y="0"/>
                    </a:cubicBezTo>
                    <a:cubicBezTo>
                      <a:pt x="584200" y="0"/>
                      <a:pt x="558800" y="12700"/>
                      <a:pt x="558800" y="25400"/>
                    </a:cubicBezTo>
                    <a:cubicBezTo>
                      <a:pt x="419100" y="190500"/>
                      <a:pt x="0" y="711200"/>
                      <a:pt x="0" y="990600"/>
                    </a:cubicBezTo>
                    <a:cubicBezTo>
                      <a:pt x="0" y="1346200"/>
                      <a:pt x="266700" y="1625600"/>
                      <a:pt x="596900" y="1625600"/>
                    </a:cubicBezTo>
                    <a:close/>
                    <a:moveTo>
                      <a:pt x="1092200" y="990600"/>
                    </a:moveTo>
                    <a:cubicBezTo>
                      <a:pt x="1092200" y="1295400"/>
                      <a:pt x="863600" y="1524000"/>
                      <a:pt x="596900" y="1524000"/>
                    </a:cubicBezTo>
                    <a:cubicBezTo>
                      <a:pt x="584200" y="1524000"/>
                      <a:pt x="571500" y="1511300"/>
                      <a:pt x="571500" y="1498600"/>
                    </a:cubicBezTo>
                    <a:cubicBezTo>
                      <a:pt x="571500" y="1473200"/>
                      <a:pt x="584200" y="1460500"/>
                      <a:pt x="596900" y="1460500"/>
                    </a:cubicBezTo>
                    <a:cubicBezTo>
                      <a:pt x="825500" y="1460500"/>
                      <a:pt x="1028700" y="1270000"/>
                      <a:pt x="1028700" y="990600"/>
                    </a:cubicBezTo>
                    <a:cubicBezTo>
                      <a:pt x="1028700" y="977900"/>
                      <a:pt x="1041400" y="965200"/>
                      <a:pt x="1054100" y="965200"/>
                    </a:cubicBezTo>
                    <a:cubicBezTo>
                      <a:pt x="1079500" y="965200"/>
                      <a:pt x="1092200" y="977900"/>
                      <a:pt x="1092200" y="990600"/>
                    </a:cubicBezTo>
                    <a:close/>
                    <a:moveTo>
                      <a:pt x="2247900" y="1625600"/>
                    </a:moveTo>
                    <a:cubicBezTo>
                      <a:pt x="2578100" y="1625600"/>
                      <a:pt x="2844800" y="1346200"/>
                      <a:pt x="2844800" y="990600"/>
                    </a:cubicBezTo>
                    <a:cubicBezTo>
                      <a:pt x="2844800" y="711200"/>
                      <a:pt x="2425700" y="190500"/>
                      <a:pt x="2286000" y="25400"/>
                    </a:cubicBezTo>
                    <a:cubicBezTo>
                      <a:pt x="2273300" y="12700"/>
                      <a:pt x="2260600" y="0"/>
                      <a:pt x="2247900" y="0"/>
                    </a:cubicBezTo>
                    <a:cubicBezTo>
                      <a:pt x="2235200" y="0"/>
                      <a:pt x="2209800" y="12700"/>
                      <a:pt x="2209800" y="25400"/>
                    </a:cubicBezTo>
                    <a:cubicBezTo>
                      <a:pt x="2070100" y="190500"/>
                      <a:pt x="1651000" y="711200"/>
                      <a:pt x="1651000" y="990600"/>
                    </a:cubicBezTo>
                    <a:cubicBezTo>
                      <a:pt x="1651000" y="1346200"/>
                      <a:pt x="1917700" y="1625600"/>
                      <a:pt x="2247900" y="1625600"/>
                    </a:cubicBezTo>
                    <a:close/>
                    <a:moveTo>
                      <a:pt x="2743200" y="990600"/>
                    </a:moveTo>
                    <a:cubicBezTo>
                      <a:pt x="2743200" y="1295400"/>
                      <a:pt x="2514600" y="1524000"/>
                      <a:pt x="2247900" y="1524000"/>
                    </a:cubicBezTo>
                    <a:cubicBezTo>
                      <a:pt x="2235200" y="1524000"/>
                      <a:pt x="2222500" y="1511300"/>
                      <a:pt x="2222500" y="1498600"/>
                    </a:cubicBezTo>
                    <a:cubicBezTo>
                      <a:pt x="2222500" y="1473200"/>
                      <a:pt x="2235200" y="1460500"/>
                      <a:pt x="2247900" y="1460500"/>
                    </a:cubicBezTo>
                    <a:cubicBezTo>
                      <a:pt x="2476500" y="1460500"/>
                      <a:pt x="2679700" y="1270000"/>
                      <a:pt x="2679700" y="990600"/>
                    </a:cubicBezTo>
                    <a:cubicBezTo>
                      <a:pt x="2679700" y="977900"/>
                      <a:pt x="2692400" y="965200"/>
                      <a:pt x="2705100" y="965200"/>
                    </a:cubicBezTo>
                    <a:cubicBezTo>
                      <a:pt x="2730500" y="965200"/>
                      <a:pt x="2743200" y="977900"/>
                      <a:pt x="2743200" y="990600"/>
                    </a:cubicBezTo>
                    <a:close/>
                    <a:moveTo>
                      <a:pt x="3898900" y="1625600"/>
                    </a:moveTo>
                    <a:cubicBezTo>
                      <a:pt x="4229100" y="1625600"/>
                      <a:pt x="4495800" y="1346200"/>
                      <a:pt x="4495800" y="990600"/>
                    </a:cubicBezTo>
                    <a:cubicBezTo>
                      <a:pt x="4495800" y="711200"/>
                      <a:pt x="4076700" y="190500"/>
                      <a:pt x="3937000" y="25400"/>
                    </a:cubicBezTo>
                    <a:cubicBezTo>
                      <a:pt x="3924300" y="12700"/>
                      <a:pt x="3911600" y="0"/>
                      <a:pt x="3898900" y="0"/>
                    </a:cubicBezTo>
                    <a:cubicBezTo>
                      <a:pt x="3886200" y="0"/>
                      <a:pt x="3860800" y="12700"/>
                      <a:pt x="3860800" y="25400"/>
                    </a:cubicBezTo>
                    <a:cubicBezTo>
                      <a:pt x="3721100" y="190500"/>
                      <a:pt x="3302000" y="711200"/>
                      <a:pt x="3302000" y="990600"/>
                    </a:cubicBezTo>
                    <a:cubicBezTo>
                      <a:pt x="3302000" y="1346200"/>
                      <a:pt x="3568700" y="1625600"/>
                      <a:pt x="3898900" y="1625600"/>
                    </a:cubicBezTo>
                    <a:close/>
                    <a:moveTo>
                      <a:pt x="4394200" y="990600"/>
                    </a:moveTo>
                    <a:cubicBezTo>
                      <a:pt x="4394200" y="1295400"/>
                      <a:pt x="4165600" y="1524000"/>
                      <a:pt x="3898900" y="1524000"/>
                    </a:cubicBezTo>
                    <a:cubicBezTo>
                      <a:pt x="3886200" y="1524000"/>
                      <a:pt x="3873500" y="1511300"/>
                      <a:pt x="3873500" y="1498600"/>
                    </a:cubicBezTo>
                    <a:cubicBezTo>
                      <a:pt x="3873500" y="1473200"/>
                      <a:pt x="3886200" y="1460500"/>
                      <a:pt x="3898900" y="1460500"/>
                    </a:cubicBezTo>
                    <a:cubicBezTo>
                      <a:pt x="4127500" y="1460500"/>
                      <a:pt x="4330700" y="1270000"/>
                      <a:pt x="4330700" y="990600"/>
                    </a:cubicBezTo>
                    <a:cubicBezTo>
                      <a:pt x="4330700" y="977900"/>
                      <a:pt x="4343400" y="965200"/>
                      <a:pt x="4356100" y="965200"/>
                    </a:cubicBezTo>
                    <a:cubicBezTo>
                      <a:pt x="4381500" y="965200"/>
                      <a:pt x="4394200" y="977900"/>
                      <a:pt x="4394200" y="990600"/>
                    </a:cubicBezTo>
                    <a:close/>
                  </a:path>
                </a:pathLst>
              </a:custGeom>
              <a:solidFill>
                <a:srgbClr val="DEDD91"/>
              </a:solidFill>
            </p:spPr>
          </p:sp>
        </p:grpSp>
      </p:grpSp>
      <p:sp>
        <p:nvSpPr>
          <p:cNvPr id="17" name="Freeform 17"/>
          <p:cNvSpPr/>
          <p:nvPr/>
        </p:nvSpPr>
        <p:spPr>
          <a:xfrm>
            <a:off x="15608086" y="261072"/>
            <a:ext cx="3302428" cy="3769395"/>
          </a:xfrm>
          <a:custGeom>
            <a:avLst/>
            <a:gdLst/>
            <a:ahLst/>
            <a:cxnLst/>
            <a:rect l="l" t="t" r="r" b="b"/>
            <a:pathLst>
              <a:path w="3302428" h="3769395">
                <a:moveTo>
                  <a:pt x="0" y="0"/>
                </a:moveTo>
                <a:lnTo>
                  <a:pt x="3302428" y="0"/>
                </a:lnTo>
                <a:lnTo>
                  <a:pt x="3302428" y="3769395"/>
                </a:lnTo>
                <a:lnTo>
                  <a:pt x="0" y="376939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flipH="1">
            <a:off x="-686435" y="5778680"/>
            <a:ext cx="2900327" cy="4304582"/>
          </a:xfrm>
          <a:custGeom>
            <a:avLst/>
            <a:gdLst/>
            <a:ahLst/>
            <a:cxnLst/>
            <a:rect l="l" t="t" r="r" b="b"/>
            <a:pathLst>
              <a:path w="2900327" h="4304582">
                <a:moveTo>
                  <a:pt x="2900327" y="0"/>
                </a:moveTo>
                <a:lnTo>
                  <a:pt x="0" y="0"/>
                </a:lnTo>
                <a:lnTo>
                  <a:pt x="0" y="4304583"/>
                </a:lnTo>
                <a:lnTo>
                  <a:pt x="2900327" y="4304583"/>
                </a:lnTo>
                <a:lnTo>
                  <a:pt x="290032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0" name="TextBox 20"/>
          <p:cNvSpPr txBox="1"/>
          <p:nvPr/>
        </p:nvSpPr>
        <p:spPr>
          <a:xfrm>
            <a:off x="2472485" y="1731627"/>
            <a:ext cx="4918915" cy="1661993"/>
          </a:xfrm>
          <a:prstGeom prst="rect">
            <a:avLst/>
          </a:prstGeom>
        </p:spPr>
        <p:txBody>
          <a:bodyPr wrap="square" lIns="0" tIns="0" rIns="0" bIns="0" rtlCol="0" anchor="t">
            <a:spAutoFit/>
          </a:bodyPr>
          <a:lstStyle/>
          <a:p>
            <a:pPr algn="ctr">
              <a:spcBef>
                <a:spcPct val="0"/>
              </a:spcBef>
            </a:pPr>
            <a:r>
              <a:rPr lang="vi-VN" sz="5400" b="1">
                <a:latin typeface="+mj-lt"/>
              </a:rPr>
              <a:t>Việc làm trước khi chết</a:t>
            </a:r>
            <a:endParaRPr lang="en-US" sz="5400">
              <a:solidFill>
                <a:srgbClr val="C4791C"/>
              </a:solidFill>
              <a:latin typeface="+mj-lt"/>
            </a:endParaRPr>
          </a:p>
        </p:txBody>
      </p:sp>
      <p:sp>
        <p:nvSpPr>
          <p:cNvPr id="21" name="TextBox 21"/>
          <p:cNvSpPr txBox="1"/>
          <p:nvPr/>
        </p:nvSpPr>
        <p:spPr>
          <a:xfrm>
            <a:off x="11282334" y="1733165"/>
            <a:ext cx="3402934" cy="1661993"/>
          </a:xfrm>
          <a:prstGeom prst="rect">
            <a:avLst/>
          </a:prstGeom>
        </p:spPr>
        <p:txBody>
          <a:bodyPr wrap="square" lIns="0" tIns="0" rIns="0" bIns="0" rtlCol="0" anchor="t">
            <a:spAutoFit/>
          </a:bodyPr>
          <a:lstStyle/>
          <a:p>
            <a:pPr algn="ctr">
              <a:spcBef>
                <a:spcPct val="0"/>
              </a:spcBef>
            </a:pPr>
            <a:r>
              <a:rPr lang="vi-VN" sz="5400" b="1">
                <a:latin typeface="+mj-lt"/>
              </a:rPr>
              <a:t>Diễn biến cái chết</a:t>
            </a:r>
            <a:endParaRPr lang="en-US" sz="5400">
              <a:solidFill>
                <a:srgbClr val="C4791C"/>
              </a:solidFill>
              <a:latin typeface="+mj-lt"/>
            </a:endParaRPr>
          </a:p>
        </p:txBody>
      </p:sp>
      <p:sp>
        <p:nvSpPr>
          <p:cNvPr id="22" name="TextBox 22"/>
          <p:cNvSpPr txBox="1"/>
          <p:nvPr/>
        </p:nvSpPr>
        <p:spPr>
          <a:xfrm>
            <a:off x="1793824" y="3982363"/>
            <a:ext cx="7162800" cy="1107996"/>
          </a:xfrm>
          <a:prstGeom prst="rect">
            <a:avLst/>
          </a:prstGeom>
        </p:spPr>
        <p:txBody>
          <a:bodyPr wrap="square" lIns="0" tIns="0" rIns="0" bIns="0" rtlCol="0" anchor="t">
            <a:spAutoFit/>
          </a:bodyPr>
          <a:lstStyle/>
          <a:p>
            <a:r>
              <a:rPr lang="vi-VN" sz="3600">
                <a:latin typeface="+mj-lt"/>
              </a:rPr>
              <a:t>- Nhờ ông giáo đứng tên văn tự để trông nom hộ ba sào vườn.</a:t>
            </a:r>
            <a:endParaRPr lang="en-GB" sz="3600">
              <a:latin typeface="+mj-lt"/>
            </a:endParaRPr>
          </a:p>
        </p:txBody>
      </p:sp>
      <p:sp>
        <p:nvSpPr>
          <p:cNvPr id="23" name="TextBox 23"/>
          <p:cNvSpPr txBox="1"/>
          <p:nvPr/>
        </p:nvSpPr>
        <p:spPr>
          <a:xfrm>
            <a:off x="10140474" y="4057681"/>
            <a:ext cx="6781800" cy="2769989"/>
          </a:xfrm>
          <a:prstGeom prst="rect">
            <a:avLst/>
          </a:prstGeom>
        </p:spPr>
        <p:txBody>
          <a:bodyPr wrap="square" lIns="0" tIns="0" rIns="0" bIns="0" rtlCol="0" anchor="t">
            <a:spAutoFit/>
          </a:bodyPr>
          <a:lstStyle/>
          <a:p>
            <a:pPr algn="just"/>
            <a:r>
              <a:rPr lang="vi-VN" sz="3600">
                <a:latin typeface="+mj-lt"/>
              </a:rPr>
              <a:t>- “</a:t>
            </a:r>
            <a:r>
              <a:rPr lang="vi-VN" sz="3600" i="1">
                <a:latin typeface="+mj-lt"/>
              </a:rPr>
              <a:t>Vật vã ở trên giường, đầu óc rũ rượi, quần áo xộc xệch, hai mắt long sòng sọc”, “miệng tru tréo, bọt mép sùi ra, khắp người chốc chốc lại giật mạnh lên một cái, nảy lên”.</a:t>
            </a:r>
            <a:endParaRPr lang="en-GB" sz="3600">
              <a:latin typeface="+mj-lt"/>
            </a:endParaRPr>
          </a:p>
        </p:txBody>
      </p:sp>
      <p:sp>
        <p:nvSpPr>
          <p:cNvPr id="24" name="Rectangle 23"/>
          <p:cNvSpPr/>
          <p:nvPr/>
        </p:nvSpPr>
        <p:spPr>
          <a:xfrm>
            <a:off x="1536728" y="5810135"/>
            <a:ext cx="7073872" cy="1366528"/>
          </a:xfrm>
          <a:prstGeom prst="rect">
            <a:avLst/>
          </a:prstGeom>
        </p:spPr>
        <p:txBody>
          <a:bodyPr wrap="square">
            <a:spAutoFit/>
          </a:bodyPr>
          <a:lstStyle/>
          <a:p>
            <a:pPr>
              <a:lnSpc>
                <a:spcPct val="115000"/>
              </a:lnSpc>
              <a:spcAft>
                <a:spcPts val="0"/>
              </a:spcAft>
            </a:pPr>
            <a:r>
              <a:rPr lang="vi-VN" sz="3600">
                <a:latin typeface="+mj-lt"/>
                <a:ea typeface="Times New Roman" panose="02020603050405020304" pitchFamily="18" charset="0"/>
                <a:cs typeface="Times New Roman" panose="02020603050405020304" pitchFamily="18" charset="0"/>
              </a:rPr>
              <a:t>- Gửi ông giáo ba mươi đồng bạc để lo đám tang nếu lão có mệnh hệ gì.</a:t>
            </a:r>
            <a:endParaRPr lang="en-GB" sz="3600">
              <a:effectLst/>
              <a:latin typeface="+mj-lt"/>
              <a:ea typeface="Times New Roman" panose="02020603050405020304" pitchFamily="18" charset="0"/>
            </a:endParaRPr>
          </a:p>
        </p:txBody>
      </p:sp>
      <p:sp>
        <p:nvSpPr>
          <p:cNvPr id="25" name="Rectangle 24"/>
          <p:cNvSpPr/>
          <p:nvPr/>
        </p:nvSpPr>
        <p:spPr>
          <a:xfrm>
            <a:off x="10140474" y="7455722"/>
            <a:ext cx="6858000" cy="1366528"/>
          </a:xfrm>
          <a:prstGeom prst="rect">
            <a:avLst/>
          </a:prstGeom>
        </p:spPr>
        <p:txBody>
          <a:bodyPr wrap="square">
            <a:spAutoFit/>
          </a:bodyPr>
          <a:lstStyle/>
          <a:p>
            <a:pPr algn="just">
              <a:lnSpc>
                <a:spcPct val="115000"/>
              </a:lnSpc>
              <a:spcAft>
                <a:spcPts val="0"/>
              </a:spcAft>
            </a:pPr>
            <a:r>
              <a:rPr lang="vi-VN" sz="3600">
                <a:latin typeface="+mj-lt"/>
                <a:ea typeface="Times New Roman" panose="02020603050405020304" pitchFamily="18" charset="0"/>
                <a:cs typeface="Times New Roman" panose="02020603050405020304" pitchFamily="18" charset="0"/>
              </a:rPr>
              <a:t>- Chịu sự hành hạ khổ sở đến hai tiếng đồng hồ mới chết.</a:t>
            </a:r>
            <a:endParaRPr lang="en-GB" sz="3600">
              <a:effectLst/>
              <a:latin typeface="+mj-lt"/>
              <a:ea typeface="Times New Roman" panose="02020603050405020304" pitchFamily="18" charset="0"/>
            </a:endParaRPr>
          </a:p>
        </p:txBody>
      </p:sp>
    </p:spTree>
    <p:extLst>
      <p:ext uri="{BB962C8B-B14F-4D97-AF65-F5344CB8AC3E}">
        <p14:creationId xmlns:p14="http://schemas.microsoft.com/office/powerpoint/2010/main" val="174983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arn(inVertical)">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4" name="Group 4"/>
          <p:cNvGrpSpPr/>
          <p:nvPr/>
        </p:nvGrpSpPr>
        <p:grpSpPr>
          <a:xfrm>
            <a:off x="3474631" y="289370"/>
            <a:ext cx="11605086" cy="1174560"/>
            <a:chOff x="0" y="0"/>
            <a:chExt cx="3056484" cy="515177"/>
          </a:xfrm>
        </p:grpSpPr>
        <p:sp>
          <p:nvSpPr>
            <p:cNvPr id="5" name="Freeform 5"/>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6" name="TextBox 6"/>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2060369" y="10000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6339092" y="28926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9" name="Group 9"/>
          <p:cNvGrpSpPr/>
          <p:nvPr/>
        </p:nvGrpSpPr>
        <p:grpSpPr>
          <a:xfrm>
            <a:off x="2821179" y="3581771"/>
            <a:ext cx="5922878" cy="5676529"/>
            <a:chOff x="0" y="0"/>
            <a:chExt cx="812800" cy="542944"/>
          </a:xfrm>
        </p:grpSpPr>
        <p:sp>
          <p:nvSpPr>
            <p:cNvPr id="10" name="Freeform 10"/>
            <p:cNvSpPr/>
            <p:nvPr/>
          </p:nvSpPr>
          <p:spPr>
            <a:xfrm>
              <a:off x="0" y="0"/>
              <a:ext cx="812800" cy="542944"/>
            </a:xfrm>
            <a:custGeom>
              <a:avLst/>
              <a:gdLst/>
              <a:ahLst/>
              <a:cxnLst/>
              <a:rect l="l" t="t" r="r" b="b"/>
              <a:pathLst>
                <a:path w="812800" h="542944">
                  <a:moveTo>
                    <a:pt x="60128" y="0"/>
                  </a:moveTo>
                  <a:lnTo>
                    <a:pt x="752672" y="0"/>
                  </a:lnTo>
                  <a:cubicBezTo>
                    <a:pt x="768619" y="0"/>
                    <a:pt x="783913" y="6335"/>
                    <a:pt x="795189" y="17611"/>
                  </a:cubicBezTo>
                  <a:cubicBezTo>
                    <a:pt x="806465" y="28887"/>
                    <a:pt x="812800" y="44181"/>
                    <a:pt x="812800" y="60128"/>
                  </a:cubicBezTo>
                  <a:lnTo>
                    <a:pt x="812800" y="482817"/>
                  </a:lnTo>
                  <a:cubicBezTo>
                    <a:pt x="812800" y="516024"/>
                    <a:pt x="785880" y="542944"/>
                    <a:pt x="752672" y="542944"/>
                  </a:cubicBezTo>
                  <a:lnTo>
                    <a:pt x="60128" y="542944"/>
                  </a:lnTo>
                  <a:cubicBezTo>
                    <a:pt x="44181" y="542944"/>
                    <a:pt x="28887" y="536610"/>
                    <a:pt x="17611" y="525333"/>
                  </a:cubicBezTo>
                  <a:cubicBezTo>
                    <a:pt x="6335" y="514057"/>
                    <a:pt x="0" y="498764"/>
                    <a:pt x="0" y="482817"/>
                  </a:cubicBezTo>
                  <a:lnTo>
                    <a:pt x="0" y="60128"/>
                  </a:lnTo>
                  <a:cubicBezTo>
                    <a:pt x="0" y="44181"/>
                    <a:pt x="6335" y="28887"/>
                    <a:pt x="17611" y="17611"/>
                  </a:cubicBezTo>
                  <a:cubicBezTo>
                    <a:pt x="28887" y="6335"/>
                    <a:pt x="44181" y="0"/>
                    <a:pt x="60128" y="0"/>
                  </a:cubicBezTo>
                  <a:close/>
                </a:path>
              </a:pathLst>
            </a:custGeom>
            <a:solidFill>
              <a:srgbClr val="DEDD91"/>
            </a:solidFill>
            <a:ln cap="rnd">
              <a:noFill/>
              <a:prstDash val="solid"/>
              <a:round/>
            </a:ln>
          </p:spPr>
        </p:sp>
        <p:sp>
          <p:nvSpPr>
            <p:cNvPr id="11" name="TextBox 11"/>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2" name="Group 12"/>
          <p:cNvGrpSpPr/>
          <p:nvPr/>
        </p:nvGrpSpPr>
        <p:grpSpPr>
          <a:xfrm>
            <a:off x="9543943" y="3621363"/>
            <a:ext cx="5922878" cy="5636938"/>
            <a:chOff x="0" y="0"/>
            <a:chExt cx="812800" cy="542944"/>
          </a:xfrm>
        </p:grpSpPr>
        <p:sp>
          <p:nvSpPr>
            <p:cNvPr id="13" name="Freeform 13"/>
            <p:cNvSpPr/>
            <p:nvPr/>
          </p:nvSpPr>
          <p:spPr>
            <a:xfrm>
              <a:off x="0" y="0"/>
              <a:ext cx="812800" cy="542944"/>
            </a:xfrm>
            <a:custGeom>
              <a:avLst/>
              <a:gdLst/>
              <a:ahLst/>
              <a:cxnLst/>
              <a:rect l="l" t="t" r="r" b="b"/>
              <a:pathLst>
                <a:path w="812800" h="542944">
                  <a:moveTo>
                    <a:pt x="60128" y="0"/>
                  </a:moveTo>
                  <a:lnTo>
                    <a:pt x="752672" y="0"/>
                  </a:lnTo>
                  <a:cubicBezTo>
                    <a:pt x="768619" y="0"/>
                    <a:pt x="783913" y="6335"/>
                    <a:pt x="795189" y="17611"/>
                  </a:cubicBezTo>
                  <a:cubicBezTo>
                    <a:pt x="806465" y="28887"/>
                    <a:pt x="812800" y="44181"/>
                    <a:pt x="812800" y="60128"/>
                  </a:cubicBezTo>
                  <a:lnTo>
                    <a:pt x="812800" y="482817"/>
                  </a:lnTo>
                  <a:cubicBezTo>
                    <a:pt x="812800" y="516024"/>
                    <a:pt x="785880" y="542944"/>
                    <a:pt x="752672" y="542944"/>
                  </a:cubicBezTo>
                  <a:lnTo>
                    <a:pt x="60128" y="542944"/>
                  </a:lnTo>
                  <a:cubicBezTo>
                    <a:pt x="44181" y="542944"/>
                    <a:pt x="28887" y="536610"/>
                    <a:pt x="17611" y="525333"/>
                  </a:cubicBezTo>
                  <a:cubicBezTo>
                    <a:pt x="6335" y="514057"/>
                    <a:pt x="0" y="498764"/>
                    <a:pt x="0" y="482817"/>
                  </a:cubicBezTo>
                  <a:lnTo>
                    <a:pt x="0" y="60128"/>
                  </a:lnTo>
                  <a:cubicBezTo>
                    <a:pt x="0" y="44181"/>
                    <a:pt x="6335" y="28887"/>
                    <a:pt x="17611" y="17611"/>
                  </a:cubicBezTo>
                  <a:cubicBezTo>
                    <a:pt x="28887" y="6335"/>
                    <a:pt x="44181" y="0"/>
                    <a:pt x="60128" y="0"/>
                  </a:cubicBezTo>
                  <a:close/>
                </a:path>
              </a:pathLst>
            </a:custGeom>
            <a:solidFill>
              <a:srgbClr val="DEDD91"/>
            </a:solidFill>
            <a:ln cap="rnd">
              <a:noFill/>
              <a:prstDash val="solid"/>
              <a:round/>
            </a:ln>
          </p:spPr>
        </p:sp>
        <p:sp>
          <p:nvSpPr>
            <p:cNvPr id="14" name="TextBox 14"/>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5" name="Group 15"/>
          <p:cNvGrpSpPr/>
          <p:nvPr/>
        </p:nvGrpSpPr>
        <p:grpSpPr>
          <a:xfrm>
            <a:off x="9562826" y="1854583"/>
            <a:ext cx="5922878" cy="1489144"/>
            <a:chOff x="0" y="0"/>
            <a:chExt cx="812800" cy="204356"/>
          </a:xfrm>
        </p:grpSpPr>
        <p:sp>
          <p:nvSpPr>
            <p:cNvPr id="16" name="Freeform 16"/>
            <p:cNvSpPr/>
            <p:nvPr/>
          </p:nvSpPr>
          <p:spPr>
            <a:xfrm>
              <a:off x="0" y="0"/>
              <a:ext cx="812800" cy="204356"/>
            </a:xfrm>
            <a:custGeom>
              <a:avLst/>
              <a:gdLst/>
              <a:ahLst/>
              <a:cxnLst/>
              <a:rect l="l" t="t" r="r" b="b"/>
              <a:pathLst>
                <a:path w="812800" h="204356">
                  <a:moveTo>
                    <a:pt x="48363" y="0"/>
                  </a:moveTo>
                  <a:lnTo>
                    <a:pt x="764437" y="0"/>
                  </a:lnTo>
                  <a:cubicBezTo>
                    <a:pt x="777263" y="0"/>
                    <a:pt x="789565" y="5095"/>
                    <a:pt x="798635" y="14165"/>
                  </a:cubicBezTo>
                  <a:cubicBezTo>
                    <a:pt x="807705" y="23235"/>
                    <a:pt x="812800" y="35537"/>
                    <a:pt x="812800" y="48363"/>
                  </a:cubicBezTo>
                  <a:lnTo>
                    <a:pt x="812800" y="155993"/>
                  </a:lnTo>
                  <a:cubicBezTo>
                    <a:pt x="812800" y="168819"/>
                    <a:pt x="807705" y="181121"/>
                    <a:pt x="798635" y="190191"/>
                  </a:cubicBezTo>
                  <a:cubicBezTo>
                    <a:pt x="789565" y="199261"/>
                    <a:pt x="777263" y="204356"/>
                    <a:pt x="764437" y="204356"/>
                  </a:cubicBezTo>
                  <a:lnTo>
                    <a:pt x="48363" y="204356"/>
                  </a:lnTo>
                  <a:cubicBezTo>
                    <a:pt x="35537" y="204356"/>
                    <a:pt x="23235" y="199261"/>
                    <a:pt x="14165" y="190191"/>
                  </a:cubicBezTo>
                  <a:cubicBezTo>
                    <a:pt x="5095" y="181121"/>
                    <a:pt x="0" y="168819"/>
                    <a:pt x="0" y="155993"/>
                  </a:cubicBezTo>
                  <a:lnTo>
                    <a:pt x="0" y="48363"/>
                  </a:lnTo>
                  <a:cubicBezTo>
                    <a:pt x="0" y="35537"/>
                    <a:pt x="5095" y="23235"/>
                    <a:pt x="14165" y="14165"/>
                  </a:cubicBezTo>
                  <a:cubicBezTo>
                    <a:pt x="23235" y="5095"/>
                    <a:pt x="35537" y="0"/>
                    <a:pt x="48363" y="0"/>
                  </a:cubicBezTo>
                  <a:close/>
                </a:path>
              </a:pathLst>
            </a:custGeom>
            <a:solidFill>
              <a:srgbClr val="797A1D"/>
            </a:solidFill>
            <a:ln cap="rnd">
              <a:noFill/>
              <a:prstDash val="solid"/>
              <a:round/>
            </a:ln>
          </p:spPr>
        </p:sp>
        <p:sp>
          <p:nvSpPr>
            <p:cNvPr id="17" name="TextBox 17"/>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8" name="Group 18"/>
          <p:cNvGrpSpPr/>
          <p:nvPr/>
        </p:nvGrpSpPr>
        <p:grpSpPr>
          <a:xfrm>
            <a:off x="2924842" y="1839746"/>
            <a:ext cx="5922878" cy="1489144"/>
            <a:chOff x="0" y="0"/>
            <a:chExt cx="812800" cy="204356"/>
          </a:xfrm>
        </p:grpSpPr>
        <p:sp>
          <p:nvSpPr>
            <p:cNvPr id="19" name="Freeform 19"/>
            <p:cNvSpPr/>
            <p:nvPr/>
          </p:nvSpPr>
          <p:spPr>
            <a:xfrm>
              <a:off x="0" y="0"/>
              <a:ext cx="812800" cy="204356"/>
            </a:xfrm>
            <a:custGeom>
              <a:avLst/>
              <a:gdLst/>
              <a:ahLst/>
              <a:cxnLst/>
              <a:rect l="l" t="t" r="r" b="b"/>
              <a:pathLst>
                <a:path w="812800" h="204356">
                  <a:moveTo>
                    <a:pt x="48363" y="0"/>
                  </a:moveTo>
                  <a:lnTo>
                    <a:pt x="764437" y="0"/>
                  </a:lnTo>
                  <a:cubicBezTo>
                    <a:pt x="777263" y="0"/>
                    <a:pt x="789565" y="5095"/>
                    <a:pt x="798635" y="14165"/>
                  </a:cubicBezTo>
                  <a:cubicBezTo>
                    <a:pt x="807705" y="23235"/>
                    <a:pt x="812800" y="35537"/>
                    <a:pt x="812800" y="48363"/>
                  </a:cubicBezTo>
                  <a:lnTo>
                    <a:pt x="812800" y="155993"/>
                  </a:lnTo>
                  <a:cubicBezTo>
                    <a:pt x="812800" y="168819"/>
                    <a:pt x="807705" y="181121"/>
                    <a:pt x="798635" y="190191"/>
                  </a:cubicBezTo>
                  <a:cubicBezTo>
                    <a:pt x="789565" y="199261"/>
                    <a:pt x="777263" y="204356"/>
                    <a:pt x="764437" y="204356"/>
                  </a:cubicBezTo>
                  <a:lnTo>
                    <a:pt x="48363" y="204356"/>
                  </a:lnTo>
                  <a:cubicBezTo>
                    <a:pt x="35537" y="204356"/>
                    <a:pt x="23235" y="199261"/>
                    <a:pt x="14165" y="190191"/>
                  </a:cubicBezTo>
                  <a:cubicBezTo>
                    <a:pt x="5095" y="181121"/>
                    <a:pt x="0" y="168819"/>
                    <a:pt x="0" y="155993"/>
                  </a:cubicBezTo>
                  <a:lnTo>
                    <a:pt x="0" y="48363"/>
                  </a:lnTo>
                  <a:cubicBezTo>
                    <a:pt x="0" y="35537"/>
                    <a:pt x="5095" y="23235"/>
                    <a:pt x="14165" y="14165"/>
                  </a:cubicBezTo>
                  <a:cubicBezTo>
                    <a:pt x="23235" y="5095"/>
                    <a:pt x="35537" y="0"/>
                    <a:pt x="48363" y="0"/>
                  </a:cubicBezTo>
                  <a:close/>
                </a:path>
              </a:pathLst>
            </a:custGeom>
            <a:solidFill>
              <a:srgbClr val="797A1D"/>
            </a:solidFill>
            <a:ln cap="rnd">
              <a:noFill/>
              <a:prstDash val="solid"/>
              <a:round/>
            </a:ln>
          </p:spPr>
        </p:sp>
        <p:sp>
          <p:nvSpPr>
            <p:cNvPr id="20" name="TextBox 20"/>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1" name="Freeform 21"/>
          <p:cNvSpPr/>
          <p:nvPr/>
        </p:nvSpPr>
        <p:spPr>
          <a:xfrm>
            <a:off x="3435306" y="902635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2" name="Freeform 22"/>
          <p:cNvSpPr/>
          <p:nvPr/>
        </p:nvSpPr>
        <p:spPr>
          <a:xfrm>
            <a:off x="14398323" y="902635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3" name="Freeform 23"/>
          <p:cNvSpPr/>
          <p:nvPr/>
        </p:nvSpPr>
        <p:spPr>
          <a:xfrm>
            <a:off x="15178491" y="427648"/>
            <a:ext cx="2564259" cy="2464960"/>
          </a:xfrm>
          <a:custGeom>
            <a:avLst/>
            <a:gdLst/>
            <a:ahLst/>
            <a:cxnLst/>
            <a:rect l="l" t="t" r="r" b="b"/>
            <a:pathLst>
              <a:path w="2564259" h="2464960">
                <a:moveTo>
                  <a:pt x="0" y="0"/>
                </a:moveTo>
                <a:lnTo>
                  <a:pt x="2564259" y="0"/>
                </a:lnTo>
                <a:lnTo>
                  <a:pt x="2564259" y="2464960"/>
                </a:lnTo>
                <a:lnTo>
                  <a:pt x="0" y="246496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4" name="Freeform 24"/>
          <p:cNvSpPr/>
          <p:nvPr/>
        </p:nvSpPr>
        <p:spPr>
          <a:xfrm flipH="1">
            <a:off x="385265" y="5777746"/>
            <a:ext cx="2264388" cy="4321983"/>
          </a:xfrm>
          <a:custGeom>
            <a:avLst/>
            <a:gdLst/>
            <a:ahLst/>
            <a:cxnLst/>
            <a:rect l="l" t="t" r="r" b="b"/>
            <a:pathLst>
              <a:path w="2264388" h="4321983">
                <a:moveTo>
                  <a:pt x="2264388" y="0"/>
                </a:moveTo>
                <a:lnTo>
                  <a:pt x="0" y="0"/>
                </a:lnTo>
                <a:lnTo>
                  <a:pt x="0" y="4321983"/>
                </a:lnTo>
                <a:lnTo>
                  <a:pt x="2264388" y="4321983"/>
                </a:lnTo>
                <a:lnTo>
                  <a:pt x="2264388"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5" name="TextBox 25"/>
          <p:cNvSpPr txBox="1"/>
          <p:nvPr/>
        </p:nvSpPr>
        <p:spPr>
          <a:xfrm>
            <a:off x="4032375" y="249223"/>
            <a:ext cx="10489597" cy="1282402"/>
          </a:xfrm>
          <a:prstGeom prst="rect">
            <a:avLst/>
          </a:prstGeom>
        </p:spPr>
        <p:txBody>
          <a:bodyPr lIns="0" tIns="0" rIns="0" bIns="0" rtlCol="0" anchor="t">
            <a:spAutoFit/>
          </a:bodyPr>
          <a:lstStyle/>
          <a:p>
            <a:pPr algn="ctr">
              <a:lnSpc>
                <a:spcPts val="10000"/>
              </a:lnSpc>
            </a:pPr>
            <a:r>
              <a:rPr lang="vi-VN" sz="5400" b="1">
                <a:latin typeface="+mj-lt"/>
              </a:rPr>
              <a:t>Nhận xét về nhân vật lão Hạc</a:t>
            </a:r>
            <a:endParaRPr lang="en-US" sz="5400" spc="232">
              <a:solidFill>
                <a:srgbClr val="797A1D"/>
              </a:solidFill>
              <a:latin typeface="+mj-lt"/>
            </a:endParaRPr>
          </a:p>
        </p:txBody>
      </p:sp>
      <p:sp>
        <p:nvSpPr>
          <p:cNvPr id="26" name="TextBox 26"/>
          <p:cNvSpPr txBox="1"/>
          <p:nvPr/>
        </p:nvSpPr>
        <p:spPr>
          <a:xfrm>
            <a:off x="3044014" y="4138187"/>
            <a:ext cx="5163184" cy="1354217"/>
          </a:xfrm>
          <a:prstGeom prst="rect">
            <a:avLst/>
          </a:prstGeom>
        </p:spPr>
        <p:txBody>
          <a:bodyPr lIns="0" tIns="0" rIns="0" bIns="0" rtlCol="0" anchor="t">
            <a:spAutoFit/>
          </a:bodyPr>
          <a:lstStyle/>
          <a:p>
            <a:pPr algn="just"/>
            <a:r>
              <a:rPr lang="vi-VN" sz="4400">
                <a:latin typeface="+mj-lt"/>
              </a:rPr>
              <a:t>+ Là bi kịch của đói nghèo</a:t>
            </a:r>
            <a:r>
              <a:rPr lang="vi-VN" sz="4400" smtClean="0">
                <a:latin typeface="+mj-lt"/>
              </a:rPr>
              <a:t>.</a:t>
            </a:r>
            <a:r>
              <a:rPr lang="en-US" sz="4400" smtClean="0">
                <a:solidFill>
                  <a:srgbClr val="797A1D"/>
                </a:solidFill>
                <a:latin typeface="+mj-lt"/>
              </a:rPr>
              <a:t>. </a:t>
            </a:r>
            <a:endParaRPr lang="en-US" sz="4400">
              <a:solidFill>
                <a:srgbClr val="797A1D"/>
              </a:solidFill>
              <a:latin typeface="+mj-lt"/>
            </a:endParaRPr>
          </a:p>
        </p:txBody>
      </p:sp>
      <p:sp>
        <p:nvSpPr>
          <p:cNvPr id="27" name="TextBox 27"/>
          <p:cNvSpPr txBox="1"/>
          <p:nvPr/>
        </p:nvSpPr>
        <p:spPr>
          <a:xfrm>
            <a:off x="9942673" y="4010545"/>
            <a:ext cx="5163184" cy="2708434"/>
          </a:xfrm>
          <a:prstGeom prst="rect">
            <a:avLst/>
          </a:prstGeom>
        </p:spPr>
        <p:txBody>
          <a:bodyPr lIns="0" tIns="0" rIns="0" bIns="0" rtlCol="0" anchor="t">
            <a:spAutoFit/>
          </a:bodyPr>
          <a:lstStyle/>
          <a:p>
            <a:pPr algn="just"/>
            <a:r>
              <a:rPr lang="vi-VN" sz="4400">
                <a:latin typeface="+mj-lt"/>
              </a:rPr>
              <a:t>+ Rất mực thương con, luôn vun đắp, dành dụm tất cả cho con </a:t>
            </a:r>
            <a:endParaRPr lang="en-US" sz="4400">
              <a:solidFill>
                <a:srgbClr val="797A1D"/>
              </a:solidFill>
              <a:latin typeface="+mj-lt"/>
            </a:endParaRPr>
          </a:p>
        </p:txBody>
      </p:sp>
      <p:sp>
        <p:nvSpPr>
          <p:cNvPr id="28" name="TextBox 28"/>
          <p:cNvSpPr txBox="1"/>
          <p:nvPr/>
        </p:nvSpPr>
        <p:spPr>
          <a:xfrm>
            <a:off x="3304689" y="2249597"/>
            <a:ext cx="5163184" cy="683970"/>
          </a:xfrm>
          <a:prstGeom prst="rect">
            <a:avLst/>
          </a:prstGeom>
        </p:spPr>
        <p:txBody>
          <a:bodyPr lIns="0" tIns="0" rIns="0" bIns="0" rtlCol="0" anchor="t">
            <a:spAutoFit/>
          </a:bodyPr>
          <a:lstStyle/>
          <a:p>
            <a:pPr algn="ctr">
              <a:lnSpc>
                <a:spcPts val="5599"/>
              </a:lnSpc>
            </a:pPr>
            <a:r>
              <a:rPr lang="vi-VN" sz="4400" b="1">
                <a:solidFill>
                  <a:schemeClr val="bg1"/>
                </a:solidFill>
                <a:latin typeface="+mj-lt"/>
              </a:rPr>
              <a:t>Số phận đầy bi thảm</a:t>
            </a:r>
            <a:endParaRPr lang="en-US" sz="4000">
              <a:solidFill>
                <a:schemeClr val="bg1"/>
              </a:solidFill>
              <a:latin typeface="+mj-lt"/>
            </a:endParaRPr>
          </a:p>
        </p:txBody>
      </p:sp>
      <p:sp>
        <p:nvSpPr>
          <p:cNvPr id="29" name="TextBox 29"/>
          <p:cNvSpPr txBox="1"/>
          <p:nvPr/>
        </p:nvSpPr>
        <p:spPr>
          <a:xfrm>
            <a:off x="9562826" y="2264434"/>
            <a:ext cx="5922878" cy="683970"/>
          </a:xfrm>
          <a:prstGeom prst="rect">
            <a:avLst/>
          </a:prstGeom>
        </p:spPr>
        <p:txBody>
          <a:bodyPr lIns="0" tIns="0" rIns="0" bIns="0" rtlCol="0" anchor="t">
            <a:spAutoFit/>
          </a:bodyPr>
          <a:lstStyle/>
          <a:p>
            <a:pPr algn="ctr">
              <a:lnSpc>
                <a:spcPts val="5599"/>
              </a:lnSpc>
            </a:pPr>
            <a:r>
              <a:rPr lang="vi-VN" sz="4400" b="1">
                <a:solidFill>
                  <a:schemeClr val="bg1"/>
                </a:solidFill>
                <a:latin typeface="+mj-lt"/>
              </a:rPr>
              <a:t>Phẩm chất cao đẹp</a:t>
            </a:r>
            <a:endParaRPr lang="en-US" sz="4000">
              <a:solidFill>
                <a:schemeClr val="bg1"/>
              </a:solidFill>
              <a:latin typeface="+mj-lt"/>
            </a:endParaRPr>
          </a:p>
        </p:txBody>
      </p:sp>
      <p:sp>
        <p:nvSpPr>
          <p:cNvPr id="30" name="Rectangle 29"/>
          <p:cNvSpPr/>
          <p:nvPr/>
        </p:nvSpPr>
        <p:spPr>
          <a:xfrm>
            <a:off x="3029500" y="6048820"/>
            <a:ext cx="5103114" cy="2123658"/>
          </a:xfrm>
          <a:prstGeom prst="rect">
            <a:avLst/>
          </a:prstGeom>
        </p:spPr>
        <p:txBody>
          <a:bodyPr wrap="square">
            <a:spAutoFit/>
          </a:bodyPr>
          <a:lstStyle/>
          <a:p>
            <a:pPr algn="just"/>
            <a:r>
              <a:rPr lang="vi-VN" sz="4400" smtClean="0">
                <a:latin typeface="+mj-lt"/>
                <a:ea typeface="Times New Roman" panose="02020603050405020304" pitchFamily="18" charset="0"/>
              </a:rPr>
              <a:t>+ Đói </a:t>
            </a:r>
            <a:r>
              <a:rPr lang="vi-VN" sz="4400">
                <a:latin typeface="+mj-lt"/>
                <a:ea typeface="Times New Roman" panose="02020603050405020304" pitchFamily="18" charset="0"/>
              </a:rPr>
              <a:t>nghèo đẩy người nông dân vào cái chết </a:t>
            </a:r>
            <a:endParaRPr lang="en-GB" sz="4400">
              <a:latin typeface="+mj-lt"/>
            </a:endParaRPr>
          </a:p>
        </p:txBody>
      </p:sp>
      <p:sp>
        <p:nvSpPr>
          <p:cNvPr id="31" name="Rectangle 30"/>
          <p:cNvSpPr/>
          <p:nvPr/>
        </p:nvSpPr>
        <p:spPr>
          <a:xfrm>
            <a:off x="9887719" y="6846716"/>
            <a:ext cx="5191998" cy="2123658"/>
          </a:xfrm>
          <a:prstGeom prst="rect">
            <a:avLst/>
          </a:prstGeom>
        </p:spPr>
        <p:txBody>
          <a:bodyPr wrap="square">
            <a:spAutoFit/>
          </a:bodyPr>
          <a:lstStyle/>
          <a:p>
            <a:pPr algn="just"/>
            <a:r>
              <a:rPr lang="vi-VN" sz="4400">
                <a:latin typeface="+mj-lt"/>
                <a:ea typeface="Times New Roman" panose="02020603050405020304" pitchFamily="18" charset="0"/>
              </a:rPr>
              <a:t>+ Lòng tự trọng, nhân cách trong sạch của lão. </a:t>
            </a:r>
            <a:endParaRPr lang="en-GB" sz="4400">
              <a:latin typeface="+mj-lt"/>
            </a:endParaRPr>
          </a:p>
        </p:txBody>
      </p:sp>
    </p:spTree>
    <p:extLst>
      <p:ext uri="{BB962C8B-B14F-4D97-AF65-F5344CB8AC3E}">
        <p14:creationId xmlns:p14="http://schemas.microsoft.com/office/powerpoint/2010/main" val="97726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inVertical)">
                                      <p:cBhvr>
                                        <p:cTn id="31" dur="500"/>
                                        <p:tgtEl>
                                          <p:spTgt spid="29"/>
                                        </p:tgtEl>
                                      </p:cBhvr>
                                    </p:animEffect>
                                  </p:childTnLst>
                                </p:cTn>
                              </p:par>
                              <p:par>
                                <p:cTn id="32" presetID="16" presetClass="entr" presetSubtype="21"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1000"/>
                                        <p:tgtEl>
                                          <p:spTgt spid="30"/>
                                        </p:tgtEl>
                                      </p:cBhvr>
                                    </p:animEffect>
                                    <p:anim calcmode="lin" valueType="num">
                                      <p:cBhvr>
                                        <p:cTn id="52" dur="1000" fill="hold"/>
                                        <p:tgtEl>
                                          <p:spTgt spid="30"/>
                                        </p:tgtEl>
                                        <p:attrNameLst>
                                          <p:attrName>ppt_x</p:attrName>
                                        </p:attrNameLst>
                                      </p:cBhvr>
                                      <p:tavLst>
                                        <p:tav tm="0">
                                          <p:val>
                                            <p:strVal val="#ppt_x"/>
                                          </p:val>
                                        </p:tav>
                                        <p:tav tm="100000">
                                          <p:val>
                                            <p:strVal val="#ppt_x"/>
                                          </p:val>
                                        </p:tav>
                                      </p:tavLst>
                                    </p:anim>
                                    <p:anim calcmode="lin" valueType="num">
                                      <p:cBhvr>
                                        <p:cTn id="5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barn(inVertical)">
                                      <p:cBhvr>
                                        <p:cTn id="58" dur="500"/>
                                        <p:tgtEl>
                                          <p:spTgt spid="27"/>
                                        </p:tgtEl>
                                      </p:cBhvr>
                                    </p:animEffect>
                                  </p:childTnLst>
                                </p:cTn>
                              </p:par>
                              <p:par>
                                <p:cTn id="59" presetID="16" presetClass="entr" presetSubtype="21" fill="hold"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barn(inVertical)">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barn(inVertical)">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1944689">
            <a:off x="-1942" y="74136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0488530">
            <a:off x="15838881" y="8034157"/>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1135818" flipH="1">
            <a:off x="16477957" y="5068371"/>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3048000" y="3685193"/>
            <a:ext cx="12420600" cy="5496908"/>
          </a:xfrm>
          <a:custGeom>
            <a:avLst/>
            <a:gdLst/>
            <a:ahLst/>
            <a:cxnLst/>
            <a:rect l="l" t="t" r="r" b="b"/>
            <a:pathLst>
              <a:path w="11244887" h="5499772">
                <a:moveTo>
                  <a:pt x="0" y="0"/>
                </a:moveTo>
                <a:lnTo>
                  <a:pt x="11244887" y="0"/>
                </a:lnTo>
                <a:lnTo>
                  <a:pt x="11244887" y="5499772"/>
                </a:lnTo>
                <a:lnTo>
                  <a:pt x="0" y="54997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rot="5285550">
            <a:off x="16155663" y="1504328"/>
            <a:ext cx="2207272" cy="2086236"/>
          </a:xfrm>
          <a:custGeom>
            <a:avLst/>
            <a:gdLst/>
            <a:ahLst/>
            <a:cxnLst/>
            <a:rect l="l" t="t" r="r" b="b"/>
            <a:pathLst>
              <a:path w="2207272" h="2086236">
                <a:moveTo>
                  <a:pt x="0" y="0"/>
                </a:moveTo>
                <a:lnTo>
                  <a:pt x="2207272" y="0"/>
                </a:lnTo>
                <a:lnTo>
                  <a:pt x="2207272" y="2086236"/>
                </a:lnTo>
                <a:lnTo>
                  <a:pt x="0" y="208623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rot="5285550" flipV="1">
            <a:off x="219034" y="5115165"/>
            <a:ext cx="2360814" cy="2231359"/>
          </a:xfrm>
          <a:custGeom>
            <a:avLst/>
            <a:gdLst/>
            <a:ahLst/>
            <a:cxnLst/>
            <a:rect l="l" t="t" r="r" b="b"/>
            <a:pathLst>
              <a:path w="2360814" h="2231359">
                <a:moveTo>
                  <a:pt x="0" y="2231359"/>
                </a:moveTo>
                <a:lnTo>
                  <a:pt x="2360813" y="2231359"/>
                </a:lnTo>
                <a:lnTo>
                  <a:pt x="2360813" y="0"/>
                </a:lnTo>
                <a:lnTo>
                  <a:pt x="0" y="0"/>
                </a:lnTo>
                <a:lnTo>
                  <a:pt x="0" y="2231359"/>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flipV="1">
            <a:off x="17061389" y="-1259031"/>
            <a:ext cx="5539640" cy="5669356"/>
          </a:xfrm>
          <a:custGeom>
            <a:avLst/>
            <a:gdLst/>
            <a:ahLst/>
            <a:cxnLst/>
            <a:rect l="l" t="t" r="r" b="b"/>
            <a:pathLst>
              <a:path w="5539640" h="5669356">
                <a:moveTo>
                  <a:pt x="0" y="5669356"/>
                </a:moveTo>
                <a:lnTo>
                  <a:pt x="5539640" y="5669356"/>
                </a:lnTo>
                <a:lnTo>
                  <a:pt x="5539640" y="0"/>
                </a:lnTo>
                <a:lnTo>
                  <a:pt x="0" y="0"/>
                </a:lnTo>
                <a:lnTo>
                  <a:pt x="0" y="5669356"/>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4140456" y="5710261"/>
            <a:ext cx="5539640" cy="5669356"/>
          </a:xfrm>
          <a:custGeom>
            <a:avLst/>
            <a:gdLst/>
            <a:ahLst/>
            <a:cxnLst/>
            <a:rect l="l" t="t" r="r" b="b"/>
            <a:pathLst>
              <a:path w="5539640" h="5669356">
                <a:moveTo>
                  <a:pt x="5539641" y="0"/>
                </a:moveTo>
                <a:lnTo>
                  <a:pt x="0" y="0"/>
                </a:lnTo>
                <a:lnTo>
                  <a:pt x="0" y="5669356"/>
                </a:lnTo>
                <a:lnTo>
                  <a:pt x="5539641" y="5669356"/>
                </a:lnTo>
                <a:lnTo>
                  <a:pt x="5539641" y="0"/>
                </a:lnTo>
                <a:close/>
              </a:path>
            </a:pathLst>
          </a:custGeom>
          <a:blipFill>
            <a:blip r:embed="rId10">
              <a:extLst>
                <a:ext uri="{96DAC541-7B7A-43D3-8B79-37D633B846F1}">
                  <asvg:svgBlip xmlns="" xmlns:asvg="http://schemas.microsoft.com/office/drawing/2016/SVG/main" r:embed="rId11"/>
                </a:ext>
              </a:extLst>
            </a:blip>
            <a:stretch>
              <a:fillRect/>
            </a:stretch>
          </a:blipFill>
        </p:spPr>
      </p:sp>
      <p:graphicFrame>
        <p:nvGraphicFramePr>
          <p:cNvPr id="8" name="Table 7"/>
          <p:cNvGraphicFramePr>
            <a:graphicFrameLocks noGrp="1"/>
          </p:cNvGraphicFramePr>
          <p:nvPr>
            <p:extLst>
              <p:ext uri="{D42A27DB-BD31-4B8C-83A1-F6EECF244321}">
                <p14:modId xmlns:p14="http://schemas.microsoft.com/office/powerpoint/2010/main" val="2220532745"/>
              </p:ext>
            </p:extLst>
          </p:nvPr>
        </p:nvGraphicFramePr>
        <p:xfrm>
          <a:off x="4275236" y="4442860"/>
          <a:ext cx="10304102" cy="378561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6185662">
                  <a:extLst>
                    <a:ext uri="{9D8B030D-6E8A-4147-A177-3AD203B41FA5}">
                      <a16:colId xmlns:a16="http://schemas.microsoft.com/office/drawing/2014/main" val="20000"/>
                    </a:ext>
                  </a:extLst>
                </a:gridCol>
                <a:gridCol w="4118440">
                  <a:extLst>
                    <a:ext uri="{9D8B030D-6E8A-4147-A177-3AD203B41FA5}">
                      <a16:colId xmlns:a16="http://schemas.microsoft.com/office/drawing/2014/main" val="20001"/>
                    </a:ext>
                  </a:extLst>
                </a:gridCol>
              </a:tblGrid>
              <a:tr h="0">
                <a:tc gridSpan="2">
                  <a:txBody>
                    <a:bodyPr/>
                    <a:lstStyle/>
                    <a:p>
                      <a:pPr algn="ctr">
                        <a:lnSpc>
                          <a:spcPct val="115000"/>
                        </a:lnSpc>
                        <a:spcAft>
                          <a:spcPts val="0"/>
                        </a:spcAft>
                      </a:pPr>
                      <a:r>
                        <a:rPr lang="vi-VN" sz="36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06:</a:t>
                      </a: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Tìm hiểu về nhân vật ông giáo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Hoàn cảnh</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Suy nghĩ</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Thái độ, tình cảm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Nhận xét về vai trò, đặc điểm của nhân vật trong tác phẩm.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0" name="Rectangle 9"/>
          <p:cNvSpPr/>
          <p:nvPr/>
        </p:nvSpPr>
        <p:spPr>
          <a:xfrm>
            <a:off x="6172200" y="1638300"/>
            <a:ext cx="7154523" cy="1069075"/>
          </a:xfrm>
          <a:prstGeom prst="rect">
            <a:avLst/>
          </a:prstGeom>
        </p:spPr>
        <p:txBody>
          <a:bodyPr wrap="none">
            <a:spAutoFit/>
          </a:bodyPr>
          <a:lstStyle/>
          <a:p>
            <a:pPr>
              <a:lnSpc>
                <a:spcPct val="115000"/>
              </a:lnSpc>
              <a:spcAft>
                <a:spcPts val="0"/>
              </a:spcAft>
            </a:pPr>
            <a:r>
              <a:rPr lang="vi-VN" sz="6000" b="1">
                <a:latin typeface="Times New Roman" panose="02020603050405020304" pitchFamily="18" charset="0"/>
                <a:ea typeface="Times New Roman" panose="02020603050405020304" pitchFamily="18" charset="0"/>
                <a:cs typeface="Times New Roman" panose="02020603050405020304" pitchFamily="18" charset="0"/>
              </a:rPr>
              <a:t>b. Nhân vật ông giáo </a:t>
            </a:r>
            <a:endParaRPr lang="en-GB" sz="6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09367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7227343" y="4030467"/>
            <a:ext cx="3833315" cy="4114800"/>
          </a:xfrm>
          <a:custGeom>
            <a:avLst/>
            <a:gdLst/>
            <a:ahLst/>
            <a:cxnLst/>
            <a:rect l="l" t="t" r="r" b="b"/>
            <a:pathLst>
              <a:path w="3833315" h="4114800">
                <a:moveTo>
                  <a:pt x="0" y="0"/>
                </a:moveTo>
                <a:lnTo>
                  <a:pt x="3833314" y="0"/>
                </a:lnTo>
                <a:lnTo>
                  <a:pt x="3833314"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6" name="Group 6"/>
          <p:cNvGrpSpPr/>
          <p:nvPr/>
        </p:nvGrpSpPr>
        <p:grpSpPr>
          <a:xfrm>
            <a:off x="788102" y="281402"/>
            <a:ext cx="14888855" cy="2033683"/>
            <a:chOff x="0" y="-129220"/>
            <a:chExt cx="3921345" cy="535620"/>
          </a:xfrm>
        </p:grpSpPr>
        <p:sp>
          <p:nvSpPr>
            <p:cNvPr id="7" name="Freeform 7"/>
            <p:cNvSpPr/>
            <p:nvPr/>
          </p:nvSpPr>
          <p:spPr>
            <a:xfrm>
              <a:off x="864861" y="-12922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8" name="TextBox 8"/>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0" name="Freeform 10"/>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TextBox 11"/>
          <p:cNvSpPr txBox="1"/>
          <p:nvPr/>
        </p:nvSpPr>
        <p:spPr>
          <a:xfrm>
            <a:off x="1920718" y="3580891"/>
            <a:ext cx="5546882" cy="1477328"/>
          </a:xfrm>
          <a:prstGeom prst="rect">
            <a:avLst/>
          </a:prstGeom>
        </p:spPr>
        <p:txBody>
          <a:bodyPr wrap="square" lIns="0" tIns="0" rIns="0" bIns="0" rtlCol="0" anchor="t">
            <a:spAutoFit/>
          </a:bodyPr>
          <a:lstStyle/>
          <a:p>
            <a:r>
              <a:rPr lang="vi-VN" sz="4800" smtClean="0">
                <a:latin typeface="+mj-lt"/>
              </a:rPr>
              <a:t>Là </a:t>
            </a:r>
            <a:r>
              <a:rPr lang="vi-VN" sz="4800">
                <a:latin typeface="+mj-lt"/>
              </a:rPr>
              <a:t>trí thức nghèo, sống mòn mỏi, bế tắc</a:t>
            </a:r>
            <a:endParaRPr lang="en-US" sz="4400">
              <a:solidFill>
                <a:srgbClr val="C4791C"/>
              </a:solidFill>
              <a:latin typeface="+mj-lt"/>
            </a:endParaRPr>
          </a:p>
        </p:txBody>
      </p:sp>
      <p:sp>
        <p:nvSpPr>
          <p:cNvPr id="13" name="TextBox 13"/>
          <p:cNvSpPr txBox="1"/>
          <p:nvPr/>
        </p:nvSpPr>
        <p:spPr>
          <a:xfrm>
            <a:off x="2040553" y="6972211"/>
            <a:ext cx="5186790" cy="1477328"/>
          </a:xfrm>
          <a:prstGeom prst="rect">
            <a:avLst/>
          </a:prstGeom>
        </p:spPr>
        <p:txBody>
          <a:bodyPr lIns="0" tIns="0" rIns="0" bIns="0" rtlCol="0" anchor="t">
            <a:spAutoFit/>
          </a:bodyPr>
          <a:lstStyle/>
          <a:p>
            <a:r>
              <a:rPr lang="vi-VN" sz="4800">
                <a:latin typeface="+mj-lt"/>
              </a:rPr>
              <a:t>Cái nghèo đeo đẳng mãi</a:t>
            </a:r>
            <a:endParaRPr lang="en-US" sz="4400">
              <a:solidFill>
                <a:srgbClr val="C4791C"/>
              </a:solidFill>
              <a:latin typeface="+mj-lt"/>
            </a:endParaRPr>
          </a:p>
        </p:txBody>
      </p:sp>
      <p:sp>
        <p:nvSpPr>
          <p:cNvPr id="15" name="TextBox 15"/>
          <p:cNvSpPr txBox="1"/>
          <p:nvPr/>
        </p:nvSpPr>
        <p:spPr>
          <a:xfrm>
            <a:off x="11327355" y="3791476"/>
            <a:ext cx="6198643" cy="1477328"/>
          </a:xfrm>
          <a:prstGeom prst="rect">
            <a:avLst/>
          </a:prstGeom>
        </p:spPr>
        <p:txBody>
          <a:bodyPr wrap="square" lIns="0" tIns="0" rIns="0" bIns="0" rtlCol="0" anchor="t">
            <a:spAutoFit/>
          </a:bodyPr>
          <a:lstStyle/>
          <a:p>
            <a:r>
              <a:rPr lang="vi-VN" sz="4800">
                <a:latin typeface="+mj-lt"/>
              </a:rPr>
              <a:t>Là người hàng xóm ít nhiều gắn bó với lão Hạc</a:t>
            </a:r>
            <a:endParaRPr lang="en-US" sz="4400">
              <a:solidFill>
                <a:srgbClr val="C4791C"/>
              </a:solidFill>
              <a:latin typeface="+mj-lt"/>
            </a:endParaRPr>
          </a:p>
        </p:txBody>
      </p:sp>
      <p:sp>
        <p:nvSpPr>
          <p:cNvPr id="19" name="Freeform 19"/>
          <p:cNvSpPr/>
          <p:nvPr/>
        </p:nvSpPr>
        <p:spPr>
          <a:xfrm rot="1507693">
            <a:off x="-93660" y="7083960"/>
            <a:ext cx="1763524" cy="3657582"/>
          </a:xfrm>
          <a:custGeom>
            <a:avLst/>
            <a:gdLst/>
            <a:ahLst/>
            <a:cxnLst/>
            <a:rect l="l" t="t" r="r" b="b"/>
            <a:pathLst>
              <a:path w="1763524" h="3657582">
                <a:moveTo>
                  <a:pt x="0" y="0"/>
                </a:moveTo>
                <a:lnTo>
                  <a:pt x="1763524" y="0"/>
                </a:lnTo>
                <a:lnTo>
                  <a:pt x="1763524" y="3657582"/>
                </a:lnTo>
                <a:lnTo>
                  <a:pt x="0" y="365758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0" name="Freeform 20"/>
          <p:cNvSpPr/>
          <p:nvPr/>
        </p:nvSpPr>
        <p:spPr>
          <a:xfrm rot="-1610125" flipH="1">
            <a:off x="16715378" y="324072"/>
            <a:ext cx="1763524" cy="3657582"/>
          </a:xfrm>
          <a:custGeom>
            <a:avLst/>
            <a:gdLst/>
            <a:ahLst/>
            <a:cxnLst/>
            <a:rect l="l" t="t" r="r" b="b"/>
            <a:pathLst>
              <a:path w="1763524" h="3657582">
                <a:moveTo>
                  <a:pt x="1763525" y="0"/>
                </a:moveTo>
                <a:lnTo>
                  <a:pt x="0" y="0"/>
                </a:lnTo>
                <a:lnTo>
                  <a:pt x="0" y="3657581"/>
                </a:lnTo>
                <a:lnTo>
                  <a:pt x="1763525" y="3657581"/>
                </a:lnTo>
                <a:lnTo>
                  <a:pt x="1763525"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6" name="TextBox 5"/>
          <p:cNvSpPr txBox="1"/>
          <p:nvPr/>
        </p:nvSpPr>
        <p:spPr>
          <a:xfrm>
            <a:off x="4182012" y="693960"/>
            <a:ext cx="10489597" cy="1282402"/>
          </a:xfrm>
          <a:prstGeom prst="rect">
            <a:avLst/>
          </a:prstGeom>
        </p:spPr>
        <p:txBody>
          <a:bodyPr lIns="0" tIns="0" rIns="0" bIns="0" rtlCol="0" anchor="t">
            <a:spAutoFit/>
          </a:bodyPr>
          <a:lstStyle/>
          <a:p>
            <a:pPr algn="ctr">
              <a:lnSpc>
                <a:spcPts val="10000"/>
              </a:lnSpc>
            </a:pPr>
            <a:r>
              <a:rPr lang="vi-VN" sz="8000" b="1" i="1">
                <a:latin typeface="+mj-lt"/>
              </a:rPr>
              <a:t>Hoàn cảnh</a:t>
            </a:r>
            <a:endParaRPr lang="en-US" sz="8000" spc="232">
              <a:solidFill>
                <a:srgbClr val="797A1D"/>
              </a:solidFill>
              <a:latin typeface="+mj-lt"/>
            </a:endParaRPr>
          </a:p>
        </p:txBody>
      </p:sp>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283427" y="5980942"/>
            <a:ext cx="6286500" cy="4191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266553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11938" y="7510089"/>
            <a:ext cx="2675553" cy="2840838"/>
          </a:xfrm>
          <a:custGeom>
            <a:avLst/>
            <a:gdLst/>
            <a:ahLst/>
            <a:cxnLst/>
            <a:rect l="l" t="t" r="r" b="b"/>
            <a:pathLst>
              <a:path w="2675553" h="2840838">
                <a:moveTo>
                  <a:pt x="0" y="0"/>
                </a:moveTo>
                <a:lnTo>
                  <a:pt x="2675553" y="0"/>
                </a:lnTo>
                <a:lnTo>
                  <a:pt x="2675553" y="2840838"/>
                </a:lnTo>
                <a:lnTo>
                  <a:pt x="0" y="28408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flipH="1">
            <a:off x="15737731" y="342449"/>
            <a:ext cx="2675553" cy="2550160"/>
          </a:xfrm>
          <a:custGeom>
            <a:avLst/>
            <a:gdLst/>
            <a:ahLst/>
            <a:cxnLst/>
            <a:rect l="l" t="t" r="r" b="b"/>
            <a:pathLst>
              <a:path w="2675553" h="2550160">
                <a:moveTo>
                  <a:pt x="2675553" y="0"/>
                </a:moveTo>
                <a:lnTo>
                  <a:pt x="0" y="0"/>
                </a:lnTo>
                <a:lnTo>
                  <a:pt x="0" y="2550159"/>
                </a:lnTo>
                <a:lnTo>
                  <a:pt x="2675553" y="2550159"/>
                </a:lnTo>
                <a:lnTo>
                  <a:pt x="2675553" y="0"/>
                </a:lnTo>
                <a:close/>
              </a:path>
            </a:pathLst>
          </a:custGeom>
          <a:blipFill>
            <a:blip r:embed="rId4">
              <a:extLst>
                <a:ext uri="{96DAC541-7B7A-43D3-8B79-37D633B846F1}">
                  <asvg:svgBlip xmlns="" xmlns:asvg="http://schemas.microsoft.com/office/drawing/2016/SVG/main" r:embed="rId5"/>
                </a:ext>
              </a:extLst>
            </a:blip>
            <a:stretch>
              <a:fillRect b="-11398"/>
            </a:stretch>
          </a:blipFill>
        </p:spPr>
      </p:sp>
      <p:sp>
        <p:nvSpPr>
          <p:cNvPr id="7" name="Freeform 7"/>
          <p:cNvSpPr/>
          <p:nvPr/>
        </p:nvSpPr>
        <p:spPr>
          <a:xfrm rot="403289">
            <a:off x="-651107" y="3478613"/>
            <a:ext cx="1678929" cy="3329775"/>
          </a:xfrm>
          <a:custGeom>
            <a:avLst/>
            <a:gdLst/>
            <a:ahLst/>
            <a:cxnLst/>
            <a:rect l="l" t="t" r="r" b="b"/>
            <a:pathLst>
              <a:path w="1678929" h="3329775">
                <a:moveTo>
                  <a:pt x="0" y="0"/>
                </a:moveTo>
                <a:lnTo>
                  <a:pt x="1678930" y="0"/>
                </a:lnTo>
                <a:lnTo>
                  <a:pt x="1678930" y="3329774"/>
                </a:lnTo>
                <a:lnTo>
                  <a:pt x="0" y="332977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rot="-394180" flipH="1">
            <a:off x="17224758" y="3478613"/>
            <a:ext cx="1678929" cy="3329775"/>
          </a:xfrm>
          <a:custGeom>
            <a:avLst/>
            <a:gdLst/>
            <a:ahLst/>
            <a:cxnLst/>
            <a:rect l="l" t="t" r="r" b="b"/>
            <a:pathLst>
              <a:path w="1678929" h="3329775">
                <a:moveTo>
                  <a:pt x="1678929" y="0"/>
                </a:moveTo>
                <a:lnTo>
                  <a:pt x="0" y="0"/>
                </a:lnTo>
                <a:lnTo>
                  <a:pt x="0" y="3329774"/>
                </a:lnTo>
                <a:lnTo>
                  <a:pt x="1678929" y="3329774"/>
                </a:lnTo>
                <a:lnTo>
                  <a:pt x="1678929" y="0"/>
                </a:lnTo>
                <a:close/>
              </a:path>
            </a:pathLst>
          </a:custGeom>
          <a:blipFill>
            <a:blip r:embed="rId6">
              <a:extLst>
                <a:ext uri="{96DAC541-7B7A-43D3-8B79-37D633B846F1}">
                  <asvg:svgBlip xmlns="" xmlns:asvg="http://schemas.microsoft.com/office/drawing/2016/SVG/main" r:embed="rId7"/>
                </a:ext>
              </a:extLst>
            </a:blip>
            <a:stretch>
              <a:fillRect/>
            </a:stretch>
          </a:blipFill>
        </p:spPr>
      </p:sp>
      <p:grpSp>
        <p:nvGrpSpPr>
          <p:cNvPr id="9" name="Group 9"/>
          <p:cNvGrpSpPr/>
          <p:nvPr/>
        </p:nvGrpSpPr>
        <p:grpSpPr>
          <a:xfrm>
            <a:off x="5562599" y="1203406"/>
            <a:ext cx="7010401" cy="1725161"/>
            <a:chOff x="0" y="0"/>
            <a:chExt cx="3056484" cy="515177"/>
          </a:xfrm>
        </p:grpSpPr>
        <p:sp>
          <p:nvSpPr>
            <p:cNvPr id="10" name="Freeform 10"/>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11" name="TextBox 11"/>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Freeform 12"/>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3" name="TextBox 13"/>
          <p:cNvSpPr txBox="1"/>
          <p:nvPr/>
        </p:nvSpPr>
        <p:spPr>
          <a:xfrm>
            <a:off x="3918139" y="1369335"/>
            <a:ext cx="10489597" cy="1231106"/>
          </a:xfrm>
          <a:prstGeom prst="rect">
            <a:avLst/>
          </a:prstGeom>
        </p:spPr>
        <p:txBody>
          <a:bodyPr lIns="0" tIns="0" rIns="0" bIns="0" rtlCol="0" anchor="t">
            <a:spAutoFit/>
          </a:bodyPr>
          <a:lstStyle/>
          <a:p>
            <a:pPr algn="ctr"/>
            <a:r>
              <a:rPr lang="vi-VN" sz="8000" b="1">
                <a:latin typeface="+mj-lt"/>
              </a:rPr>
              <a:t>b. Suy nghĩ</a:t>
            </a:r>
            <a:endParaRPr lang="en-GB" sz="8000">
              <a:latin typeface="+mj-lt"/>
            </a:endParaRPr>
          </a:p>
        </p:txBody>
      </p:sp>
      <p:sp>
        <p:nvSpPr>
          <p:cNvPr id="14" name="Freeform 14"/>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15" name="Group 9"/>
          <p:cNvGrpSpPr/>
          <p:nvPr/>
        </p:nvGrpSpPr>
        <p:grpSpPr>
          <a:xfrm>
            <a:off x="10157120" y="4012036"/>
            <a:ext cx="7250343" cy="1956063"/>
            <a:chOff x="0" y="0"/>
            <a:chExt cx="3056484" cy="515177"/>
          </a:xfrm>
        </p:grpSpPr>
        <p:sp>
          <p:nvSpPr>
            <p:cNvPr id="16" name="Freeform 10"/>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17" name="TextBox 11"/>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8" name="Group 9"/>
          <p:cNvGrpSpPr/>
          <p:nvPr/>
        </p:nvGrpSpPr>
        <p:grpSpPr>
          <a:xfrm>
            <a:off x="2520105" y="6824386"/>
            <a:ext cx="7637015" cy="2474896"/>
            <a:chOff x="0" y="0"/>
            <a:chExt cx="3056484" cy="515177"/>
          </a:xfrm>
        </p:grpSpPr>
        <p:sp>
          <p:nvSpPr>
            <p:cNvPr id="19" name="Freeform 10"/>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20" name="TextBox 11"/>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1" name="Group 9"/>
          <p:cNvGrpSpPr/>
          <p:nvPr/>
        </p:nvGrpSpPr>
        <p:grpSpPr>
          <a:xfrm>
            <a:off x="2305162" y="3898445"/>
            <a:ext cx="7250343" cy="1956063"/>
            <a:chOff x="0" y="0"/>
            <a:chExt cx="3056484" cy="515177"/>
          </a:xfrm>
        </p:grpSpPr>
        <p:sp>
          <p:nvSpPr>
            <p:cNvPr id="22" name="Freeform 10"/>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23" name="TextBox 11"/>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4" name="Rectangle 23"/>
          <p:cNvSpPr/>
          <p:nvPr/>
        </p:nvSpPr>
        <p:spPr>
          <a:xfrm>
            <a:off x="2778074" y="4036947"/>
            <a:ext cx="6384864" cy="1754326"/>
          </a:xfrm>
          <a:prstGeom prst="rect">
            <a:avLst/>
          </a:prstGeom>
        </p:spPr>
        <p:txBody>
          <a:bodyPr wrap="square">
            <a:spAutoFit/>
          </a:bodyPr>
          <a:lstStyle/>
          <a:p>
            <a:pPr algn="just"/>
            <a:r>
              <a:rPr lang="vi-VN" sz="3600">
                <a:latin typeface="Times New Roman" panose="02020603050405020304" pitchFamily="18" charset="0"/>
                <a:ea typeface="Times New Roman" panose="02020603050405020304" pitchFamily="18" charset="0"/>
              </a:rPr>
              <a:t>Thường có sự đối chiếu giữa hoàn cảnh của bản thân với hoàn cảnh của lão Hạc.</a:t>
            </a:r>
            <a:endParaRPr lang="en-GB" sz="4800"/>
          </a:p>
        </p:txBody>
      </p:sp>
      <p:sp>
        <p:nvSpPr>
          <p:cNvPr id="25" name="Rectangle 24"/>
          <p:cNvSpPr/>
          <p:nvPr/>
        </p:nvSpPr>
        <p:spPr>
          <a:xfrm>
            <a:off x="2831121" y="7015264"/>
            <a:ext cx="7043719" cy="2003625"/>
          </a:xfrm>
          <a:prstGeom prst="rect">
            <a:avLst/>
          </a:prstGeom>
        </p:spPr>
        <p:txBody>
          <a:bodyPr wrap="square">
            <a:spAutoFit/>
          </a:bodyPr>
          <a:lstStyle/>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Có những bình luận, đánh giá sắc sảo, tinh tế về những chuyện lão Hạc kể hoặc những điều biết về lão Hạc.</a:t>
            </a:r>
            <a:endParaRPr lang="en-GB" sz="3600">
              <a:effectLst/>
              <a:latin typeface="Times New Roman" panose="02020603050405020304" pitchFamily="18" charset="0"/>
              <a:ea typeface="Times New Roman" panose="02020603050405020304" pitchFamily="18" charset="0"/>
            </a:endParaRPr>
          </a:p>
        </p:txBody>
      </p:sp>
      <p:sp>
        <p:nvSpPr>
          <p:cNvPr id="26" name="Rectangle 25"/>
          <p:cNvSpPr/>
          <p:nvPr/>
        </p:nvSpPr>
        <p:spPr>
          <a:xfrm>
            <a:off x="10843252" y="4429438"/>
            <a:ext cx="6434663" cy="1200329"/>
          </a:xfrm>
          <a:prstGeom prst="rect">
            <a:avLst/>
          </a:prstGeom>
        </p:spPr>
        <p:txBody>
          <a:bodyPr wrap="square">
            <a:spAutoFit/>
          </a:bodyPr>
          <a:lstStyle/>
          <a:p>
            <a:r>
              <a:rPr lang="vi-VN" sz="3600" smtClean="0">
                <a:latin typeface="Times New Roman" panose="02020603050405020304" pitchFamily="18" charset="0"/>
                <a:ea typeface="Times New Roman" panose="02020603050405020304" pitchFamily="18" charset="0"/>
              </a:rPr>
              <a:t>Càng </a:t>
            </a:r>
            <a:r>
              <a:rPr lang="vi-VN" sz="3600">
                <a:latin typeface="Times New Roman" panose="02020603050405020304" pitchFamily="18" charset="0"/>
                <a:ea typeface="Times New Roman" panose="02020603050405020304" pitchFamily="18" charset="0"/>
              </a:rPr>
              <a:t>cuối tác phẩm càng nhiều day dứt, suy tư về nhân thế</a:t>
            </a:r>
            <a:endParaRPr lang="en-GB" sz="4800"/>
          </a:p>
        </p:txBody>
      </p:sp>
      <p:pic>
        <p:nvPicPr>
          <p:cNvPr id="4" name="Picture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480004" y="6088401"/>
            <a:ext cx="3848081" cy="383474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619657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par>
                                <p:cTn id="20" presetID="22" presetClass="entr" presetSubtype="4"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circle(in)">
                                      <p:cBhvr>
                                        <p:cTn id="27" dur="2000"/>
                                        <p:tgtEl>
                                          <p:spTgt spid="25"/>
                                        </p:tgtEl>
                                      </p:cBhvr>
                                    </p:animEffect>
                                  </p:childTnLst>
                                </p:cTn>
                              </p:par>
                              <p:par>
                                <p:cTn id="28" presetID="6" presetClass="entr" presetSubtype="16"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circle(in)">
                                      <p:cBhvr>
                                        <p:cTn id="30" dur="20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circle(in)">
                                      <p:cBhvr>
                                        <p:cTn id="35" dur="2000"/>
                                        <p:tgtEl>
                                          <p:spTgt spid="26"/>
                                        </p:tgtEl>
                                      </p:cBhvr>
                                    </p:animEffect>
                                  </p:childTnLst>
                                </p:cTn>
                              </p:par>
                              <p:par>
                                <p:cTn id="36" presetID="6"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circle(in)">
                                      <p:cBhvr>
                                        <p:cTn id="38"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25"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6750514" y="3772856"/>
            <a:ext cx="3751494" cy="2894139"/>
          </a:xfrm>
          <a:custGeom>
            <a:avLst/>
            <a:gdLst/>
            <a:ahLst/>
            <a:cxnLst/>
            <a:rect l="l" t="t" r="r" b="b"/>
            <a:pathLst>
              <a:path w="3751494" h="2894139">
                <a:moveTo>
                  <a:pt x="0" y="0"/>
                </a:moveTo>
                <a:lnTo>
                  <a:pt x="3751494" y="0"/>
                </a:lnTo>
                <a:lnTo>
                  <a:pt x="3751494" y="2894139"/>
                </a:lnTo>
                <a:lnTo>
                  <a:pt x="0" y="289413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rot="-8798279">
            <a:off x="6319051" y="3463584"/>
            <a:ext cx="1127853" cy="318618"/>
          </a:xfrm>
          <a:custGeom>
            <a:avLst/>
            <a:gdLst/>
            <a:ahLst/>
            <a:cxnLst/>
            <a:rect l="l" t="t" r="r" b="b"/>
            <a:pathLst>
              <a:path w="1127853" h="318618">
                <a:moveTo>
                  <a:pt x="0" y="0"/>
                </a:moveTo>
                <a:lnTo>
                  <a:pt x="1127853" y="0"/>
                </a:lnTo>
                <a:lnTo>
                  <a:pt x="1127853" y="318618"/>
                </a:lnTo>
                <a:lnTo>
                  <a:pt x="0" y="31861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0" name="Freeform 10"/>
          <p:cNvSpPr/>
          <p:nvPr/>
        </p:nvSpPr>
        <p:spPr>
          <a:xfrm rot="-733749" flipV="1">
            <a:off x="9774548" y="3262748"/>
            <a:ext cx="1127853" cy="318618"/>
          </a:xfrm>
          <a:custGeom>
            <a:avLst/>
            <a:gdLst/>
            <a:ahLst/>
            <a:cxnLst/>
            <a:rect l="l" t="t" r="r" b="b"/>
            <a:pathLst>
              <a:path w="1127853" h="318618">
                <a:moveTo>
                  <a:pt x="0" y="318618"/>
                </a:moveTo>
                <a:lnTo>
                  <a:pt x="1127853" y="318618"/>
                </a:lnTo>
                <a:lnTo>
                  <a:pt x="1127853" y="0"/>
                </a:lnTo>
                <a:lnTo>
                  <a:pt x="0" y="0"/>
                </a:lnTo>
                <a:lnTo>
                  <a:pt x="0" y="318618"/>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Freeform 11"/>
          <p:cNvSpPr/>
          <p:nvPr/>
        </p:nvSpPr>
        <p:spPr>
          <a:xfrm rot="10201040" flipV="1">
            <a:off x="6096431" y="6507687"/>
            <a:ext cx="1127853" cy="318618"/>
          </a:xfrm>
          <a:custGeom>
            <a:avLst/>
            <a:gdLst/>
            <a:ahLst/>
            <a:cxnLst/>
            <a:rect l="l" t="t" r="r" b="b"/>
            <a:pathLst>
              <a:path w="1127853" h="318618">
                <a:moveTo>
                  <a:pt x="0" y="318618"/>
                </a:moveTo>
                <a:lnTo>
                  <a:pt x="1127853" y="318618"/>
                </a:lnTo>
                <a:lnTo>
                  <a:pt x="1127853" y="0"/>
                </a:lnTo>
                <a:lnTo>
                  <a:pt x="0" y="0"/>
                </a:lnTo>
                <a:lnTo>
                  <a:pt x="0" y="318618"/>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rot="191224">
            <a:off x="10215083" y="5866581"/>
            <a:ext cx="1127853" cy="318618"/>
          </a:xfrm>
          <a:custGeom>
            <a:avLst/>
            <a:gdLst/>
            <a:ahLst/>
            <a:cxnLst/>
            <a:rect l="l" t="t" r="r" b="b"/>
            <a:pathLst>
              <a:path w="1127853" h="318618">
                <a:moveTo>
                  <a:pt x="0" y="0"/>
                </a:moveTo>
                <a:lnTo>
                  <a:pt x="1127852" y="0"/>
                </a:lnTo>
                <a:lnTo>
                  <a:pt x="1127852" y="318618"/>
                </a:lnTo>
                <a:lnTo>
                  <a:pt x="0" y="31861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3" name="Freeform 13"/>
          <p:cNvSpPr/>
          <p:nvPr/>
        </p:nvSpPr>
        <p:spPr>
          <a:xfrm>
            <a:off x="-1102135" y="6751901"/>
            <a:ext cx="2906299" cy="4114800"/>
          </a:xfrm>
          <a:custGeom>
            <a:avLst/>
            <a:gdLst/>
            <a:ahLst/>
            <a:cxnLst/>
            <a:rect l="l" t="t" r="r" b="b"/>
            <a:pathLst>
              <a:path w="2906299" h="4114800">
                <a:moveTo>
                  <a:pt x="0" y="0"/>
                </a:moveTo>
                <a:lnTo>
                  <a:pt x="2906298" y="0"/>
                </a:lnTo>
                <a:lnTo>
                  <a:pt x="2906298" y="4114800"/>
                </a:lnTo>
                <a:lnTo>
                  <a:pt x="0" y="4114800"/>
                </a:lnTo>
                <a:lnTo>
                  <a:pt x="0" y="0"/>
                </a:lnTo>
                <a:close/>
              </a:path>
            </a:pathLst>
          </a:custGeom>
          <a:blipFill>
            <a:blip r:embed="rId8">
              <a:extLst>
                <a:ext uri="{96DAC541-7B7A-43D3-8B79-37D633B846F1}">
                  <asvg:svgBlip xmlns="" xmlns:asvg="http://schemas.microsoft.com/office/drawing/2016/SVG/main" r:embed="rId17"/>
                </a:ext>
              </a:extLst>
            </a:blip>
            <a:stretch>
              <a:fillRect/>
            </a:stretch>
          </a:blipFill>
        </p:spPr>
      </p:sp>
      <p:sp>
        <p:nvSpPr>
          <p:cNvPr id="15" name="TextBox 15"/>
          <p:cNvSpPr txBox="1"/>
          <p:nvPr/>
        </p:nvSpPr>
        <p:spPr>
          <a:xfrm>
            <a:off x="5810097" y="7548932"/>
            <a:ext cx="8794002" cy="1615827"/>
          </a:xfrm>
          <a:prstGeom prst="rect">
            <a:avLst/>
          </a:prstGeom>
        </p:spPr>
        <p:txBody>
          <a:bodyPr wrap="square" lIns="0" tIns="0" rIns="0" bIns="0" rtlCol="0" anchor="t">
            <a:spAutoFit/>
          </a:bodyPr>
          <a:lstStyle/>
          <a:p>
            <a:pPr algn="just">
              <a:lnSpc>
                <a:spcPts val="4200"/>
              </a:lnSpc>
              <a:spcBef>
                <a:spcPct val="0"/>
              </a:spcBef>
            </a:pPr>
            <a:r>
              <a:rPr lang="vi-VN" sz="3600">
                <a:latin typeface="+mj-lt"/>
              </a:rPr>
              <a:t>Thương cảm, xót xa khi chứng kiến cái chết của lão Hạc</a:t>
            </a:r>
            <a:r>
              <a:rPr lang="vi-VN" sz="3600" i="1">
                <a:latin typeface="+mj-lt"/>
              </a:rPr>
              <a:t> </a:t>
            </a:r>
            <a:r>
              <a:rPr lang="vi-VN" sz="3600">
                <a:latin typeface="+mj-lt"/>
              </a:rPr>
              <a:t>và nguyện làm theo những mong muốn của lão Hạc để lão ra đi được nhẹ lòng.</a:t>
            </a:r>
            <a:endParaRPr lang="en-US" sz="3600">
              <a:solidFill>
                <a:srgbClr val="C4791C"/>
              </a:solidFill>
              <a:latin typeface="+mj-lt"/>
            </a:endParaRPr>
          </a:p>
        </p:txBody>
      </p:sp>
      <p:sp>
        <p:nvSpPr>
          <p:cNvPr id="16" name="TextBox 16"/>
          <p:cNvSpPr txBox="1"/>
          <p:nvPr/>
        </p:nvSpPr>
        <p:spPr>
          <a:xfrm>
            <a:off x="1267305" y="5469648"/>
            <a:ext cx="4874274" cy="1615827"/>
          </a:xfrm>
          <a:prstGeom prst="rect">
            <a:avLst/>
          </a:prstGeom>
        </p:spPr>
        <p:txBody>
          <a:bodyPr wrap="square" lIns="0" tIns="0" rIns="0" bIns="0" rtlCol="0" anchor="t">
            <a:spAutoFit/>
          </a:bodyPr>
          <a:lstStyle/>
          <a:p>
            <a:pPr algn="just">
              <a:lnSpc>
                <a:spcPts val="4200"/>
              </a:lnSpc>
              <a:spcBef>
                <a:spcPct val="0"/>
              </a:spcBef>
            </a:pPr>
            <a:r>
              <a:rPr lang="vi-VN" sz="3600">
                <a:latin typeface="+mj-lt"/>
              </a:rPr>
              <a:t>Cảm thông, muốn chia sẻ giúp đỡ lúc thấy lão Hạc đau đớn vì bán chó</a:t>
            </a:r>
            <a:r>
              <a:rPr lang="vi-VN" sz="3600" i="1">
                <a:latin typeface="+mj-lt"/>
              </a:rPr>
              <a:t> </a:t>
            </a:r>
            <a:endParaRPr lang="en-US" sz="3600">
              <a:solidFill>
                <a:srgbClr val="C4791C"/>
              </a:solidFill>
              <a:latin typeface="+mj-lt"/>
            </a:endParaRPr>
          </a:p>
        </p:txBody>
      </p:sp>
      <p:sp>
        <p:nvSpPr>
          <p:cNvPr id="17" name="TextBox 17"/>
          <p:cNvSpPr txBox="1"/>
          <p:nvPr/>
        </p:nvSpPr>
        <p:spPr>
          <a:xfrm>
            <a:off x="11343426" y="2972027"/>
            <a:ext cx="5131667" cy="1077218"/>
          </a:xfrm>
          <a:prstGeom prst="rect">
            <a:avLst/>
          </a:prstGeom>
        </p:spPr>
        <p:txBody>
          <a:bodyPr wrap="square" lIns="0" tIns="0" rIns="0" bIns="0" rtlCol="0" anchor="t">
            <a:spAutoFit/>
          </a:bodyPr>
          <a:lstStyle/>
          <a:p>
            <a:pPr algn="just">
              <a:lnSpc>
                <a:spcPts val="4200"/>
              </a:lnSpc>
              <a:spcBef>
                <a:spcPct val="0"/>
              </a:spcBef>
            </a:pPr>
            <a:r>
              <a:rPr lang="vi-VN" sz="3600">
                <a:latin typeface="+mj-lt"/>
              </a:rPr>
              <a:t>Buồn bã, khó hiểu khi thấy lão Hạc từ chối sự giúp đỡ.</a:t>
            </a:r>
            <a:endParaRPr lang="en-US" sz="3600">
              <a:solidFill>
                <a:srgbClr val="C4791C"/>
              </a:solidFill>
              <a:latin typeface="+mj-lt"/>
            </a:endParaRPr>
          </a:p>
        </p:txBody>
      </p:sp>
      <p:sp>
        <p:nvSpPr>
          <p:cNvPr id="18" name="TextBox 18"/>
          <p:cNvSpPr txBox="1"/>
          <p:nvPr/>
        </p:nvSpPr>
        <p:spPr>
          <a:xfrm>
            <a:off x="1214520" y="2551111"/>
            <a:ext cx="5017215" cy="2154436"/>
          </a:xfrm>
          <a:prstGeom prst="rect">
            <a:avLst/>
          </a:prstGeom>
        </p:spPr>
        <p:txBody>
          <a:bodyPr wrap="square" lIns="0" tIns="0" rIns="0" bIns="0" rtlCol="0" anchor="t">
            <a:spAutoFit/>
          </a:bodyPr>
          <a:lstStyle/>
          <a:p>
            <a:pPr algn="just">
              <a:lnSpc>
                <a:spcPts val="4200"/>
              </a:lnSpc>
              <a:spcBef>
                <a:spcPct val="0"/>
              </a:spcBef>
            </a:pPr>
            <a:r>
              <a:rPr lang="vi-VN" sz="3600">
                <a:latin typeface="+mj-lt"/>
              </a:rPr>
              <a:t>Thoạt đầu có vẻ dửng dưng, thờ ơ khi nghe chuyện lão Hạc muốn bán chó và tâm sự về con trai </a:t>
            </a:r>
            <a:endParaRPr lang="en-US" sz="3600">
              <a:solidFill>
                <a:srgbClr val="C4791C"/>
              </a:solidFill>
              <a:latin typeface="+mj-lt"/>
            </a:endParaRPr>
          </a:p>
        </p:txBody>
      </p:sp>
      <p:sp>
        <p:nvSpPr>
          <p:cNvPr id="19" name="Freeform 19"/>
          <p:cNvSpPr/>
          <p:nvPr/>
        </p:nvSpPr>
        <p:spPr>
          <a:xfrm rot="-296771" flipH="1">
            <a:off x="16620392" y="559236"/>
            <a:ext cx="2455443" cy="3476469"/>
          </a:xfrm>
          <a:custGeom>
            <a:avLst/>
            <a:gdLst/>
            <a:ahLst/>
            <a:cxnLst/>
            <a:rect l="l" t="t" r="r" b="b"/>
            <a:pathLst>
              <a:path w="2455443" h="3476469">
                <a:moveTo>
                  <a:pt x="2455443" y="0"/>
                </a:moveTo>
                <a:lnTo>
                  <a:pt x="0" y="0"/>
                </a:lnTo>
                <a:lnTo>
                  <a:pt x="0" y="3476469"/>
                </a:lnTo>
                <a:lnTo>
                  <a:pt x="2455443" y="3476469"/>
                </a:lnTo>
                <a:lnTo>
                  <a:pt x="2455443" y="0"/>
                </a:lnTo>
                <a:close/>
              </a:path>
            </a:pathLst>
          </a:custGeom>
          <a:blipFill>
            <a:blip r:embed="rId8">
              <a:extLst>
                <a:ext uri="{96DAC541-7B7A-43D3-8B79-37D633B846F1}">
                  <asvg:svgBlip xmlns="" xmlns:asvg="http://schemas.microsoft.com/office/drawing/2016/SVG/main" r:embed="rId17"/>
                </a:ext>
              </a:extLst>
            </a:blip>
            <a:stretch>
              <a:fillRect/>
            </a:stretch>
          </a:blipFill>
        </p:spPr>
      </p:sp>
      <p:grpSp>
        <p:nvGrpSpPr>
          <p:cNvPr id="20" name="Group 20"/>
          <p:cNvGrpSpPr/>
          <p:nvPr/>
        </p:nvGrpSpPr>
        <p:grpSpPr>
          <a:xfrm>
            <a:off x="3508300" y="459854"/>
            <a:ext cx="11605086" cy="1556800"/>
            <a:chOff x="0" y="0"/>
            <a:chExt cx="3056484" cy="515177"/>
          </a:xfrm>
        </p:grpSpPr>
        <p:sp>
          <p:nvSpPr>
            <p:cNvPr id="21" name="Freeform 21"/>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22" name="TextBox 22"/>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3" name="Freeform 23"/>
          <p:cNvSpPr/>
          <p:nvPr/>
        </p:nvSpPr>
        <p:spPr>
          <a:xfrm>
            <a:off x="12060369" y="10000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6339092" y="28926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5" name="TextBox 14"/>
          <p:cNvSpPr txBox="1"/>
          <p:nvPr/>
        </p:nvSpPr>
        <p:spPr>
          <a:xfrm>
            <a:off x="3899202" y="803319"/>
            <a:ext cx="12135955" cy="738664"/>
          </a:xfrm>
          <a:prstGeom prst="rect">
            <a:avLst/>
          </a:prstGeom>
        </p:spPr>
        <p:txBody>
          <a:bodyPr lIns="0" tIns="0" rIns="0" bIns="0" rtlCol="0" anchor="t">
            <a:spAutoFit/>
          </a:bodyPr>
          <a:lstStyle/>
          <a:p>
            <a:r>
              <a:rPr lang="vi-VN" sz="4800" b="1"/>
              <a:t>c. Tình cảm, thái độ dành cho lão Hạc</a:t>
            </a:r>
            <a:endParaRPr lang="en-GB" sz="4800"/>
          </a:p>
        </p:txBody>
      </p:sp>
      <p:sp>
        <p:nvSpPr>
          <p:cNvPr id="26" name="Rectangle 25"/>
          <p:cNvSpPr/>
          <p:nvPr/>
        </p:nvSpPr>
        <p:spPr>
          <a:xfrm>
            <a:off x="11526777" y="4981181"/>
            <a:ext cx="4957057" cy="1754326"/>
          </a:xfrm>
          <a:prstGeom prst="rect">
            <a:avLst/>
          </a:prstGeom>
        </p:spPr>
        <p:txBody>
          <a:bodyPr wrap="square">
            <a:spAutoFit/>
          </a:bodyPr>
          <a:lstStyle/>
          <a:p>
            <a:pPr algn="just"/>
            <a:r>
              <a:rPr lang="vi-VN" sz="3600">
                <a:latin typeface="+mj-lt"/>
                <a:ea typeface="Times New Roman" panose="02020603050405020304" pitchFamily="18" charset="0"/>
              </a:rPr>
              <a:t>Nghi ngờ, thất vọng khi nghe Binh Tư kể chuyện lão Hạc xin bả chó</a:t>
            </a:r>
            <a:r>
              <a:rPr lang="vi-VN" sz="3600" i="1">
                <a:latin typeface="+mj-lt"/>
                <a:ea typeface="Times New Roman" panose="02020603050405020304" pitchFamily="18" charset="0"/>
              </a:rPr>
              <a:t> </a:t>
            </a:r>
            <a:endParaRPr lang="en-GB" sz="3600">
              <a:latin typeface="+mj-lt"/>
            </a:endParaRPr>
          </a:p>
        </p:txBody>
      </p:sp>
      <p:sp>
        <p:nvSpPr>
          <p:cNvPr id="28" name="Freeform 12"/>
          <p:cNvSpPr/>
          <p:nvPr/>
        </p:nvSpPr>
        <p:spPr>
          <a:xfrm rot="4773112">
            <a:off x="8046329" y="6643135"/>
            <a:ext cx="1127853" cy="318618"/>
          </a:xfrm>
          <a:custGeom>
            <a:avLst/>
            <a:gdLst/>
            <a:ahLst/>
            <a:cxnLst/>
            <a:rect l="l" t="t" r="r" b="b"/>
            <a:pathLst>
              <a:path w="1127853" h="318618">
                <a:moveTo>
                  <a:pt x="0" y="0"/>
                </a:moveTo>
                <a:lnTo>
                  <a:pt x="1127852" y="0"/>
                </a:lnTo>
                <a:lnTo>
                  <a:pt x="1127852" y="318618"/>
                </a:lnTo>
                <a:lnTo>
                  <a:pt x="0" y="31861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Tree>
    <p:extLst>
      <p:ext uri="{BB962C8B-B14F-4D97-AF65-F5344CB8AC3E}">
        <p14:creationId xmlns:p14="http://schemas.microsoft.com/office/powerpoint/2010/main" val="2061810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1000"/>
                                        <p:tgtEl>
                                          <p:spTgt spid="26"/>
                                        </p:tgtEl>
                                      </p:cBhvr>
                                    </p:animEffect>
                                    <p:anim calcmode="lin" valueType="num">
                                      <p:cBhvr>
                                        <p:cTn id="41" dur="1000" fill="hold"/>
                                        <p:tgtEl>
                                          <p:spTgt spid="26"/>
                                        </p:tgtEl>
                                        <p:attrNameLst>
                                          <p:attrName>ppt_x</p:attrName>
                                        </p:attrNameLst>
                                      </p:cBhvr>
                                      <p:tavLst>
                                        <p:tav tm="0">
                                          <p:val>
                                            <p:strVal val="#ppt_x"/>
                                          </p:val>
                                        </p:tav>
                                        <p:tav tm="100000">
                                          <p:val>
                                            <p:strVal val="#ppt_x"/>
                                          </p:val>
                                        </p:tav>
                                      </p:tavLst>
                                    </p:anim>
                                    <p:anim calcmode="lin" valueType="num">
                                      <p:cBhvr>
                                        <p:cTn id="4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4" name="Group 4"/>
          <p:cNvGrpSpPr/>
          <p:nvPr/>
        </p:nvGrpSpPr>
        <p:grpSpPr>
          <a:xfrm>
            <a:off x="5486400" y="508667"/>
            <a:ext cx="7086600" cy="1434434"/>
            <a:chOff x="0" y="0"/>
            <a:chExt cx="3056484" cy="515177"/>
          </a:xfrm>
        </p:grpSpPr>
        <p:sp>
          <p:nvSpPr>
            <p:cNvPr id="5" name="Freeform 5"/>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6" name="TextBox 6"/>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9" name="Group 9"/>
          <p:cNvGrpSpPr/>
          <p:nvPr/>
        </p:nvGrpSpPr>
        <p:grpSpPr>
          <a:xfrm>
            <a:off x="10896600" y="2887661"/>
            <a:ext cx="4415808" cy="763226"/>
            <a:chOff x="0" y="0"/>
            <a:chExt cx="5887743" cy="1017635"/>
          </a:xfrm>
        </p:grpSpPr>
        <p:grpSp>
          <p:nvGrpSpPr>
            <p:cNvPr id="10" name="Group 10"/>
            <p:cNvGrpSpPr>
              <a:grpSpLocks noChangeAspect="1"/>
            </p:cNvGrpSpPr>
            <p:nvPr/>
          </p:nvGrpSpPr>
          <p:grpSpPr>
            <a:xfrm>
              <a:off x="0" y="0"/>
              <a:ext cx="5887743" cy="1017635"/>
              <a:chOff x="0" y="0"/>
              <a:chExt cx="8572500" cy="1481667"/>
            </a:xfrm>
          </p:grpSpPr>
          <p:sp>
            <p:nvSpPr>
              <p:cNvPr id="11" name="Freeform 11"/>
              <p:cNvSpPr/>
              <p:nvPr/>
            </p:nvSpPr>
            <p:spPr>
              <a:xfrm>
                <a:off x="-25400" y="0"/>
                <a:ext cx="7162800" cy="1485900"/>
              </a:xfrm>
              <a:custGeom>
                <a:avLst/>
                <a:gdLst/>
                <a:ahLst/>
                <a:cxnLst/>
                <a:rect l="l" t="t" r="r" b="b"/>
                <a:pathLst>
                  <a:path w="7162800" h="1485900">
                    <a:moveTo>
                      <a:pt x="660400" y="0"/>
                    </a:moveTo>
                    <a:cubicBezTo>
                      <a:pt x="457200" y="0"/>
                      <a:pt x="292100" y="165100"/>
                      <a:pt x="292100" y="368300"/>
                    </a:cubicBezTo>
                    <a:lnTo>
                      <a:pt x="292100" y="393700"/>
                    </a:lnTo>
                    <a:cubicBezTo>
                      <a:pt x="101600" y="457200"/>
                      <a:pt x="0" y="647700"/>
                      <a:pt x="25400" y="838200"/>
                    </a:cubicBezTo>
                    <a:cubicBezTo>
                      <a:pt x="63500" y="1028700"/>
                      <a:pt x="228600" y="1168400"/>
                      <a:pt x="419100" y="1168400"/>
                    </a:cubicBezTo>
                    <a:lnTo>
                      <a:pt x="609600" y="1168400"/>
                    </a:lnTo>
                    <a:lnTo>
                      <a:pt x="609600" y="1371600"/>
                    </a:lnTo>
                    <a:lnTo>
                      <a:pt x="292100" y="1371600"/>
                    </a:lnTo>
                    <a:cubicBezTo>
                      <a:pt x="266700" y="1371600"/>
                      <a:pt x="241300" y="1397000"/>
                      <a:pt x="241300" y="1422400"/>
                    </a:cubicBezTo>
                    <a:cubicBezTo>
                      <a:pt x="241300" y="1460500"/>
                      <a:pt x="266700" y="1485900"/>
                      <a:pt x="292100" y="1485900"/>
                    </a:cubicBezTo>
                    <a:lnTo>
                      <a:pt x="1028700" y="1485900"/>
                    </a:lnTo>
                    <a:cubicBezTo>
                      <a:pt x="1054100" y="1485900"/>
                      <a:pt x="1079500" y="1460500"/>
                      <a:pt x="1079500" y="1422400"/>
                    </a:cubicBezTo>
                    <a:cubicBezTo>
                      <a:pt x="1079500" y="1397000"/>
                      <a:pt x="1054100" y="1371600"/>
                      <a:pt x="1028700" y="1371600"/>
                    </a:cubicBezTo>
                    <a:lnTo>
                      <a:pt x="711200" y="1371600"/>
                    </a:lnTo>
                    <a:lnTo>
                      <a:pt x="711200" y="1168400"/>
                    </a:lnTo>
                    <a:lnTo>
                      <a:pt x="901700" y="1168400"/>
                    </a:lnTo>
                    <a:cubicBezTo>
                      <a:pt x="1092200" y="1168400"/>
                      <a:pt x="1257300" y="1028700"/>
                      <a:pt x="1295400" y="838200"/>
                    </a:cubicBezTo>
                    <a:cubicBezTo>
                      <a:pt x="1320800" y="647700"/>
                      <a:pt x="1219200" y="457200"/>
                      <a:pt x="1028700" y="393700"/>
                    </a:cubicBezTo>
                    <a:lnTo>
                      <a:pt x="1028700" y="368300"/>
                    </a:lnTo>
                    <a:cubicBezTo>
                      <a:pt x="1028700" y="165100"/>
                      <a:pt x="863600" y="0"/>
                      <a:pt x="660400" y="0"/>
                    </a:cubicBezTo>
                    <a:close/>
                    <a:moveTo>
                      <a:pt x="1155700" y="762000"/>
                    </a:moveTo>
                    <a:cubicBezTo>
                      <a:pt x="1168400" y="762000"/>
                      <a:pt x="1181100" y="774700"/>
                      <a:pt x="1181100" y="787400"/>
                    </a:cubicBezTo>
                    <a:cubicBezTo>
                      <a:pt x="1181100" y="927100"/>
                      <a:pt x="1092200" y="1028700"/>
                      <a:pt x="977900" y="1028700"/>
                    </a:cubicBezTo>
                    <a:cubicBezTo>
                      <a:pt x="965200" y="1028700"/>
                      <a:pt x="952500" y="1016000"/>
                      <a:pt x="952500" y="1003300"/>
                    </a:cubicBezTo>
                    <a:cubicBezTo>
                      <a:pt x="952500" y="990600"/>
                      <a:pt x="965200" y="977900"/>
                      <a:pt x="977900" y="977900"/>
                    </a:cubicBezTo>
                    <a:cubicBezTo>
                      <a:pt x="1054100" y="977900"/>
                      <a:pt x="1130300" y="901700"/>
                      <a:pt x="1130300" y="787400"/>
                    </a:cubicBezTo>
                    <a:cubicBezTo>
                      <a:pt x="1130300" y="774700"/>
                      <a:pt x="1143000" y="762000"/>
                      <a:pt x="1155700" y="762000"/>
                    </a:cubicBezTo>
                    <a:close/>
                    <a:moveTo>
                      <a:pt x="2120900" y="0"/>
                    </a:moveTo>
                    <a:cubicBezTo>
                      <a:pt x="1917700" y="0"/>
                      <a:pt x="1752600" y="165100"/>
                      <a:pt x="1752600" y="368300"/>
                    </a:cubicBezTo>
                    <a:lnTo>
                      <a:pt x="1752600" y="393700"/>
                    </a:lnTo>
                    <a:cubicBezTo>
                      <a:pt x="1562100" y="457200"/>
                      <a:pt x="1460500" y="647700"/>
                      <a:pt x="1485900" y="838200"/>
                    </a:cubicBezTo>
                    <a:cubicBezTo>
                      <a:pt x="1524000" y="1028700"/>
                      <a:pt x="1689100" y="1168400"/>
                      <a:pt x="1879600" y="1168400"/>
                    </a:cubicBezTo>
                    <a:lnTo>
                      <a:pt x="2070100" y="1168400"/>
                    </a:lnTo>
                    <a:lnTo>
                      <a:pt x="2070100" y="1371600"/>
                    </a:lnTo>
                    <a:lnTo>
                      <a:pt x="1752600" y="1371600"/>
                    </a:lnTo>
                    <a:cubicBezTo>
                      <a:pt x="1727200" y="1371600"/>
                      <a:pt x="1701800" y="1397000"/>
                      <a:pt x="1701800" y="1422400"/>
                    </a:cubicBezTo>
                    <a:cubicBezTo>
                      <a:pt x="1701800" y="1460500"/>
                      <a:pt x="1727200" y="1485900"/>
                      <a:pt x="1752600" y="1485900"/>
                    </a:cubicBezTo>
                    <a:lnTo>
                      <a:pt x="2489200" y="1485900"/>
                    </a:lnTo>
                    <a:cubicBezTo>
                      <a:pt x="2514600" y="1485900"/>
                      <a:pt x="2540000" y="1460500"/>
                      <a:pt x="2540000" y="1422400"/>
                    </a:cubicBezTo>
                    <a:cubicBezTo>
                      <a:pt x="2540000" y="1397000"/>
                      <a:pt x="2514600" y="1371600"/>
                      <a:pt x="2489200" y="1371600"/>
                    </a:cubicBezTo>
                    <a:lnTo>
                      <a:pt x="2171700" y="1371600"/>
                    </a:lnTo>
                    <a:lnTo>
                      <a:pt x="2171700" y="1168400"/>
                    </a:lnTo>
                    <a:lnTo>
                      <a:pt x="2362200" y="1168400"/>
                    </a:lnTo>
                    <a:cubicBezTo>
                      <a:pt x="2552700" y="1168400"/>
                      <a:pt x="2717800" y="1028700"/>
                      <a:pt x="2755900" y="838200"/>
                    </a:cubicBezTo>
                    <a:cubicBezTo>
                      <a:pt x="2781300" y="647700"/>
                      <a:pt x="2679700" y="457200"/>
                      <a:pt x="2489200" y="393700"/>
                    </a:cubicBezTo>
                    <a:lnTo>
                      <a:pt x="2489200" y="368300"/>
                    </a:lnTo>
                    <a:cubicBezTo>
                      <a:pt x="2489200" y="165100"/>
                      <a:pt x="2324100" y="0"/>
                      <a:pt x="2120900" y="0"/>
                    </a:cubicBezTo>
                    <a:close/>
                    <a:moveTo>
                      <a:pt x="2616200" y="762000"/>
                    </a:moveTo>
                    <a:cubicBezTo>
                      <a:pt x="2628900" y="762000"/>
                      <a:pt x="2641600" y="774700"/>
                      <a:pt x="2641600" y="787400"/>
                    </a:cubicBezTo>
                    <a:cubicBezTo>
                      <a:pt x="2641600" y="927100"/>
                      <a:pt x="2552700" y="1028700"/>
                      <a:pt x="2438400" y="1028700"/>
                    </a:cubicBezTo>
                    <a:cubicBezTo>
                      <a:pt x="2425700" y="1028700"/>
                      <a:pt x="2413000" y="1016000"/>
                      <a:pt x="2413000" y="1003300"/>
                    </a:cubicBezTo>
                    <a:cubicBezTo>
                      <a:pt x="2413000" y="990600"/>
                      <a:pt x="2425700" y="977900"/>
                      <a:pt x="2438400" y="977900"/>
                    </a:cubicBezTo>
                    <a:cubicBezTo>
                      <a:pt x="2514600" y="977900"/>
                      <a:pt x="2590800" y="901700"/>
                      <a:pt x="2590800" y="787400"/>
                    </a:cubicBezTo>
                    <a:cubicBezTo>
                      <a:pt x="2590800" y="774700"/>
                      <a:pt x="2603500" y="762000"/>
                      <a:pt x="2616200" y="762000"/>
                    </a:cubicBezTo>
                    <a:close/>
                    <a:moveTo>
                      <a:pt x="3581400" y="0"/>
                    </a:moveTo>
                    <a:cubicBezTo>
                      <a:pt x="3378200" y="0"/>
                      <a:pt x="3213100" y="165100"/>
                      <a:pt x="3213100" y="368300"/>
                    </a:cubicBezTo>
                    <a:lnTo>
                      <a:pt x="3213100" y="393700"/>
                    </a:lnTo>
                    <a:cubicBezTo>
                      <a:pt x="3022600" y="457200"/>
                      <a:pt x="2921000" y="647700"/>
                      <a:pt x="2946400" y="838200"/>
                    </a:cubicBezTo>
                    <a:cubicBezTo>
                      <a:pt x="2984500" y="1028700"/>
                      <a:pt x="3149600" y="1168400"/>
                      <a:pt x="3340100" y="1168400"/>
                    </a:cubicBezTo>
                    <a:lnTo>
                      <a:pt x="3530600" y="1168400"/>
                    </a:lnTo>
                    <a:lnTo>
                      <a:pt x="3530600" y="1371600"/>
                    </a:lnTo>
                    <a:lnTo>
                      <a:pt x="3213100" y="1371600"/>
                    </a:lnTo>
                    <a:cubicBezTo>
                      <a:pt x="3187700" y="1371600"/>
                      <a:pt x="3162300" y="1397000"/>
                      <a:pt x="3162300" y="1422400"/>
                    </a:cubicBezTo>
                    <a:cubicBezTo>
                      <a:pt x="3162300" y="1460500"/>
                      <a:pt x="3187700" y="1485900"/>
                      <a:pt x="3213100" y="1485900"/>
                    </a:cubicBezTo>
                    <a:lnTo>
                      <a:pt x="3949700" y="1485900"/>
                    </a:lnTo>
                    <a:cubicBezTo>
                      <a:pt x="3975100" y="1485900"/>
                      <a:pt x="4000500" y="1460500"/>
                      <a:pt x="4000500" y="1422400"/>
                    </a:cubicBezTo>
                    <a:cubicBezTo>
                      <a:pt x="4000500" y="1397000"/>
                      <a:pt x="3975100" y="1371600"/>
                      <a:pt x="3949700" y="1371600"/>
                    </a:cubicBezTo>
                    <a:lnTo>
                      <a:pt x="3632200" y="1371600"/>
                    </a:lnTo>
                    <a:lnTo>
                      <a:pt x="3632200" y="1168400"/>
                    </a:lnTo>
                    <a:lnTo>
                      <a:pt x="3822700" y="1168400"/>
                    </a:lnTo>
                    <a:cubicBezTo>
                      <a:pt x="4013200" y="1168400"/>
                      <a:pt x="4178300" y="1028700"/>
                      <a:pt x="4216400" y="838200"/>
                    </a:cubicBezTo>
                    <a:cubicBezTo>
                      <a:pt x="4241800" y="647700"/>
                      <a:pt x="4140200" y="457200"/>
                      <a:pt x="3949700" y="393700"/>
                    </a:cubicBezTo>
                    <a:lnTo>
                      <a:pt x="3949700" y="368300"/>
                    </a:lnTo>
                    <a:cubicBezTo>
                      <a:pt x="3949700" y="165100"/>
                      <a:pt x="3784600" y="0"/>
                      <a:pt x="3581400" y="0"/>
                    </a:cubicBezTo>
                    <a:close/>
                    <a:moveTo>
                      <a:pt x="4076700" y="762000"/>
                    </a:moveTo>
                    <a:cubicBezTo>
                      <a:pt x="4089400" y="762000"/>
                      <a:pt x="4102100" y="774700"/>
                      <a:pt x="4102100" y="787400"/>
                    </a:cubicBezTo>
                    <a:cubicBezTo>
                      <a:pt x="4102100" y="927100"/>
                      <a:pt x="4013200" y="1028700"/>
                      <a:pt x="3898900" y="1028700"/>
                    </a:cubicBezTo>
                    <a:cubicBezTo>
                      <a:pt x="3886200" y="1028700"/>
                      <a:pt x="3873500" y="1016000"/>
                      <a:pt x="3873500" y="1003300"/>
                    </a:cubicBezTo>
                    <a:cubicBezTo>
                      <a:pt x="3873500" y="990600"/>
                      <a:pt x="3886200" y="977900"/>
                      <a:pt x="3898900" y="977900"/>
                    </a:cubicBezTo>
                    <a:cubicBezTo>
                      <a:pt x="3975100" y="977900"/>
                      <a:pt x="4051300" y="901700"/>
                      <a:pt x="4051300" y="787400"/>
                    </a:cubicBezTo>
                    <a:cubicBezTo>
                      <a:pt x="4051300" y="774700"/>
                      <a:pt x="4064000" y="762000"/>
                      <a:pt x="4076700" y="762000"/>
                    </a:cubicBezTo>
                    <a:close/>
                    <a:moveTo>
                      <a:pt x="5041900" y="0"/>
                    </a:moveTo>
                    <a:cubicBezTo>
                      <a:pt x="4838700" y="0"/>
                      <a:pt x="4673600" y="165100"/>
                      <a:pt x="4673600" y="368300"/>
                    </a:cubicBezTo>
                    <a:lnTo>
                      <a:pt x="4673600" y="393700"/>
                    </a:lnTo>
                    <a:cubicBezTo>
                      <a:pt x="4483100" y="457200"/>
                      <a:pt x="4381500" y="647700"/>
                      <a:pt x="4406900" y="838200"/>
                    </a:cubicBezTo>
                    <a:cubicBezTo>
                      <a:pt x="4445000" y="1028700"/>
                      <a:pt x="4610100" y="1168400"/>
                      <a:pt x="4800600" y="1168400"/>
                    </a:cubicBezTo>
                    <a:lnTo>
                      <a:pt x="4991100" y="1168400"/>
                    </a:lnTo>
                    <a:lnTo>
                      <a:pt x="4991100" y="1371600"/>
                    </a:lnTo>
                    <a:lnTo>
                      <a:pt x="4673600" y="1371600"/>
                    </a:lnTo>
                    <a:cubicBezTo>
                      <a:pt x="4648200" y="1371600"/>
                      <a:pt x="4622800" y="1397000"/>
                      <a:pt x="4622800" y="1422400"/>
                    </a:cubicBezTo>
                    <a:cubicBezTo>
                      <a:pt x="4622800" y="1460500"/>
                      <a:pt x="4648200" y="1485900"/>
                      <a:pt x="4673600" y="1485900"/>
                    </a:cubicBezTo>
                    <a:lnTo>
                      <a:pt x="5410200" y="1485900"/>
                    </a:lnTo>
                    <a:cubicBezTo>
                      <a:pt x="5435600" y="1485900"/>
                      <a:pt x="5461000" y="1460500"/>
                      <a:pt x="5461000" y="1422400"/>
                    </a:cubicBezTo>
                    <a:cubicBezTo>
                      <a:pt x="5461000" y="1397000"/>
                      <a:pt x="5435600" y="1371600"/>
                      <a:pt x="5410200" y="1371600"/>
                    </a:cubicBezTo>
                    <a:lnTo>
                      <a:pt x="5092700" y="1371600"/>
                    </a:lnTo>
                    <a:lnTo>
                      <a:pt x="5092700" y="1168400"/>
                    </a:lnTo>
                    <a:lnTo>
                      <a:pt x="5283200" y="1168400"/>
                    </a:lnTo>
                    <a:cubicBezTo>
                      <a:pt x="5473700" y="1168400"/>
                      <a:pt x="5638800" y="1028700"/>
                      <a:pt x="5676900" y="838200"/>
                    </a:cubicBezTo>
                    <a:cubicBezTo>
                      <a:pt x="5702300" y="647700"/>
                      <a:pt x="5600700" y="457200"/>
                      <a:pt x="5410200" y="393700"/>
                    </a:cubicBezTo>
                    <a:lnTo>
                      <a:pt x="5410200" y="368300"/>
                    </a:lnTo>
                    <a:cubicBezTo>
                      <a:pt x="5410200" y="165100"/>
                      <a:pt x="5245100" y="0"/>
                      <a:pt x="5041900" y="0"/>
                    </a:cubicBezTo>
                    <a:close/>
                    <a:moveTo>
                      <a:pt x="5537200" y="762000"/>
                    </a:moveTo>
                    <a:cubicBezTo>
                      <a:pt x="5549900" y="762000"/>
                      <a:pt x="5562600" y="774700"/>
                      <a:pt x="5562600" y="787400"/>
                    </a:cubicBezTo>
                    <a:cubicBezTo>
                      <a:pt x="5562600" y="927100"/>
                      <a:pt x="5473700" y="1028700"/>
                      <a:pt x="5359400" y="1028700"/>
                    </a:cubicBezTo>
                    <a:cubicBezTo>
                      <a:pt x="5346700" y="1028700"/>
                      <a:pt x="5334000" y="1016000"/>
                      <a:pt x="5334000" y="1003300"/>
                    </a:cubicBezTo>
                    <a:cubicBezTo>
                      <a:pt x="5334000" y="990600"/>
                      <a:pt x="5346700" y="977900"/>
                      <a:pt x="5359400" y="977900"/>
                    </a:cubicBezTo>
                    <a:cubicBezTo>
                      <a:pt x="5435600" y="977900"/>
                      <a:pt x="5511800" y="901700"/>
                      <a:pt x="5511800" y="787400"/>
                    </a:cubicBezTo>
                    <a:cubicBezTo>
                      <a:pt x="5511800" y="774700"/>
                      <a:pt x="5524500" y="762000"/>
                      <a:pt x="5537200" y="762000"/>
                    </a:cubicBezTo>
                    <a:close/>
                    <a:moveTo>
                      <a:pt x="6502400" y="0"/>
                    </a:moveTo>
                    <a:cubicBezTo>
                      <a:pt x="6299200" y="0"/>
                      <a:pt x="6134100" y="165100"/>
                      <a:pt x="6134100" y="368300"/>
                    </a:cubicBezTo>
                    <a:lnTo>
                      <a:pt x="6134100" y="393700"/>
                    </a:lnTo>
                    <a:cubicBezTo>
                      <a:pt x="5943600" y="457200"/>
                      <a:pt x="5842000" y="647700"/>
                      <a:pt x="5867400" y="838200"/>
                    </a:cubicBezTo>
                    <a:cubicBezTo>
                      <a:pt x="5905500" y="1028700"/>
                      <a:pt x="6070600" y="1168400"/>
                      <a:pt x="6261100" y="1168400"/>
                    </a:cubicBezTo>
                    <a:lnTo>
                      <a:pt x="6451600" y="1168400"/>
                    </a:lnTo>
                    <a:lnTo>
                      <a:pt x="6451600" y="1371600"/>
                    </a:lnTo>
                    <a:lnTo>
                      <a:pt x="6134100" y="1371600"/>
                    </a:lnTo>
                    <a:cubicBezTo>
                      <a:pt x="6108700" y="1371600"/>
                      <a:pt x="6083300" y="1397000"/>
                      <a:pt x="6083300" y="1422400"/>
                    </a:cubicBezTo>
                    <a:cubicBezTo>
                      <a:pt x="6083300" y="1460500"/>
                      <a:pt x="6108700" y="1485900"/>
                      <a:pt x="6134100" y="1485900"/>
                    </a:cubicBezTo>
                    <a:lnTo>
                      <a:pt x="6870700" y="1485900"/>
                    </a:lnTo>
                    <a:cubicBezTo>
                      <a:pt x="6896100" y="1485900"/>
                      <a:pt x="6921500" y="1460500"/>
                      <a:pt x="6921500" y="1422400"/>
                    </a:cubicBezTo>
                    <a:cubicBezTo>
                      <a:pt x="6921500" y="1397000"/>
                      <a:pt x="6896100" y="1371600"/>
                      <a:pt x="6870700" y="1371600"/>
                    </a:cubicBezTo>
                    <a:lnTo>
                      <a:pt x="6553200" y="1371600"/>
                    </a:lnTo>
                    <a:lnTo>
                      <a:pt x="6553200" y="1168400"/>
                    </a:lnTo>
                    <a:lnTo>
                      <a:pt x="6743700" y="1168400"/>
                    </a:lnTo>
                    <a:cubicBezTo>
                      <a:pt x="6934200" y="1168400"/>
                      <a:pt x="7099300" y="1028700"/>
                      <a:pt x="7137400" y="838200"/>
                    </a:cubicBezTo>
                    <a:cubicBezTo>
                      <a:pt x="7162800" y="647700"/>
                      <a:pt x="7061200" y="457200"/>
                      <a:pt x="6870700" y="393700"/>
                    </a:cubicBezTo>
                    <a:lnTo>
                      <a:pt x="6870700" y="368300"/>
                    </a:lnTo>
                    <a:cubicBezTo>
                      <a:pt x="6870700" y="165100"/>
                      <a:pt x="6705600" y="0"/>
                      <a:pt x="6502400" y="0"/>
                    </a:cubicBezTo>
                    <a:close/>
                    <a:moveTo>
                      <a:pt x="6997700" y="762000"/>
                    </a:moveTo>
                    <a:cubicBezTo>
                      <a:pt x="7010400" y="762000"/>
                      <a:pt x="7023100" y="774700"/>
                      <a:pt x="7023100" y="787400"/>
                    </a:cubicBezTo>
                    <a:cubicBezTo>
                      <a:pt x="7023100" y="927100"/>
                      <a:pt x="6934200" y="1028700"/>
                      <a:pt x="6819900" y="1028700"/>
                    </a:cubicBezTo>
                    <a:cubicBezTo>
                      <a:pt x="6807200" y="1028700"/>
                      <a:pt x="6794500" y="1016000"/>
                      <a:pt x="6794500" y="1003300"/>
                    </a:cubicBezTo>
                    <a:cubicBezTo>
                      <a:pt x="6794500" y="990600"/>
                      <a:pt x="6807200" y="977900"/>
                      <a:pt x="6819900" y="977900"/>
                    </a:cubicBezTo>
                    <a:cubicBezTo>
                      <a:pt x="6896100" y="977900"/>
                      <a:pt x="6972300" y="901700"/>
                      <a:pt x="6972300" y="787400"/>
                    </a:cubicBezTo>
                    <a:cubicBezTo>
                      <a:pt x="6972300" y="774700"/>
                      <a:pt x="6985000" y="762000"/>
                      <a:pt x="6997700" y="762000"/>
                    </a:cubicBezTo>
                    <a:close/>
                  </a:path>
                </a:pathLst>
              </a:custGeom>
              <a:solidFill>
                <a:srgbClr val="797A1D"/>
              </a:solidFill>
            </p:spPr>
          </p:sp>
          <p:sp>
            <p:nvSpPr>
              <p:cNvPr id="12" name="Freeform 12"/>
              <p:cNvSpPr/>
              <p:nvPr/>
            </p:nvSpPr>
            <p:spPr>
              <a:xfrm>
                <a:off x="7277100" y="0"/>
                <a:ext cx="1320800" cy="1485900"/>
              </a:xfrm>
              <a:custGeom>
                <a:avLst/>
                <a:gdLst/>
                <a:ahLst/>
                <a:cxnLst/>
                <a:rect l="l" t="t" r="r" b="b"/>
                <a:pathLst>
                  <a:path w="1320800" h="1485900">
                    <a:moveTo>
                      <a:pt x="660400" y="0"/>
                    </a:moveTo>
                    <a:cubicBezTo>
                      <a:pt x="457200" y="0"/>
                      <a:pt x="292100" y="165100"/>
                      <a:pt x="292100" y="368300"/>
                    </a:cubicBezTo>
                    <a:lnTo>
                      <a:pt x="292100" y="393700"/>
                    </a:lnTo>
                    <a:cubicBezTo>
                      <a:pt x="101600" y="457200"/>
                      <a:pt x="0" y="647700"/>
                      <a:pt x="25400" y="838200"/>
                    </a:cubicBezTo>
                    <a:cubicBezTo>
                      <a:pt x="63500" y="1028700"/>
                      <a:pt x="228600" y="1168400"/>
                      <a:pt x="419100" y="1168400"/>
                    </a:cubicBezTo>
                    <a:lnTo>
                      <a:pt x="609600" y="1168400"/>
                    </a:lnTo>
                    <a:lnTo>
                      <a:pt x="609600" y="1371600"/>
                    </a:lnTo>
                    <a:lnTo>
                      <a:pt x="292100" y="1371600"/>
                    </a:lnTo>
                    <a:cubicBezTo>
                      <a:pt x="266700" y="1371600"/>
                      <a:pt x="241300" y="1397000"/>
                      <a:pt x="241300" y="1422400"/>
                    </a:cubicBezTo>
                    <a:cubicBezTo>
                      <a:pt x="241300" y="1460500"/>
                      <a:pt x="266700" y="1485900"/>
                      <a:pt x="292100" y="1485900"/>
                    </a:cubicBezTo>
                    <a:lnTo>
                      <a:pt x="1028700" y="1485900"/>
                    </a:lnTo>
                    <a:cubicBezTo>
                      <a:pt x="1054100" y="1485900"/>
                      <a:pt x="1079500" y="1460500"/>
                      <a:pt x="1079500" y="1422400"/>
                    </a:cubicBezTo>
                    <a:cubicBezTo>
                      <a:pt x="1079500" y="1397000"/>
                      <a:pt x="1054100" y="1371600"/>
                      <a:pt x="1028700" y="1371600"/>
                    </a:cubicBezTo>
                    <a:lnTo>
                      <a:pt x="711200" y="1371600"/>
                    </a:lnTo>
                    <a:lnTo>
                      <a:pt x="711200" y="1168400"/>
                    </a:lnTo>
                    <a:lnTo>
                      <a:pt x="901700" y="1168400"/>
                    </a:lnTo>
                    <a:cubicBezTo>
                      <a:pt x="1092200" y="1168400"/>
                      <a:pt x="1257300" y="1028700"/>
                      <a:pt x="1295400" y="838200"/>
                    </a:cubicBezTo>
                    <a:cubicBezTo>
                      <a:pt x="1320800" y="647700"/>
                      <a:pt x="1219200" y="457200"/>
                      <a:pt x="1028700" y="393700"/>
                    </a:cubicBezTo>
                    <a:lnTo>
                      <a:pt x="1028700" y="368300"/>
                    </a:lnTo>
                    <a:cubicBezTo>
                      <a:pt x="1028700" y="165100"/>
                      <a:pt x="863600" y="0"/>
                      <a:pt x="660400" y="0"/>
                    </a:cubicBezTo>
                    <a:close/>
                    <a:moveTo>
                      <a:pt x="1155700" y="762000"/>
                    </a:moveTo>
                    <a:cubicBezTo>
                      <a:pt x="1168400" y="762000"/>
                      <a:pt x="1181100" y="774700"/>
                      <a:pt x="1181100" y="787400"/>
                    </a:cubicBezTo>
                    <a:cubicBezTo>
                      <a:pt x="1181100" y="927100"/>
                      <a:pt x="1092200" y="1028700"/>
                      <a:pt x="977900" y="1028700"/>
                    </a:cubicBezTo>
                    <a:cubicBezTo>
                      <a:pt x="965200" y="1028700"/>
                      <a:pt x="952500" y="1016000"/>
                      <a:pt x="952500" y="1003300"/>
                    </a:cubicBezTo>
                    <a:cubicBezTo>
                      <a:pt x="952500" y="990600"/>
                      <a:pt x="965200" y="977900"/>
                      <a:pt x="977900" y="977900"/>
                    </a:cubicBezTo>
                    <a:cubicBezTo>
                      <a:pt x="1054100" y="977900"/>
                      <a:pt x="1130300" y="901700"/>
                      <a:pt x="1130300" y="787400"/>
                    </a:cubicBezTo>
                    <a:cubicBezTo>
                      <a:pt x="1130300" y="774700"/>
                      <a:pt x="1143000" y="762000"/>
                      <a:pt x="1155700" y="762000"/>
                    </a:cubicBezTo>
                    <a:close/>
                  </a:path>
                </a:pathLst>
              </a:custGeom>
              <a:solidFill>
                <a:srgbClr val="DEDD91"/>
              </a:solidFill>
            </p:spPr>
          </p:sp>
        </p:grpSp>
      </p:grpSp>
      <p:grpSp>
        <p:nvGrpSpPr>
          <p:cNvPr id="13" name="Group 13"/>
          <p:cNvGrpSpPr/>
          <p:nvPr/>
        </p:nvGrpSpPr>
        <p:grpSpPr>
          <a:xfrm>
            <a:off x="3171494" y="2887661"/>
            <a:ext cx="4342493" cy="763226"/>
            <a:chOff x="0" y="0"/>
            <a:chExt cx="5789990" cy="1017635"/>
          </a:xfrm>
        </p:grpSpPr>
        <p:grpSp>
          <p:nvGrpSpPr>
            <p:cNvPr id="14" name="Group 14"/>
            <p:cNvGrpSpPr>
              <a:grpSpLocks noChangeAspect="1"/>
            </p:cNvGrpSpPr>
            <p:nvPr/>
          </p:nvGrpSpPr>
          <p:grpSpPr>
            <a:xfrm>
              <a:off x="0" y="0"/>
              <a:ext cx="5789990" cy="1017635"/>
              <a:chOff x="0" y="0"/>
              <a:chExt cx="9525000" cy="1674091"/>
            </a:xfrm>
          </p:grpSpPr>
          <p:sp>
            <p:nvSpPr>
              <p:cNvPr id="15" name="Freeform 15"/>
              <p:cNvSpPr/>
              <p:nvPr/>
            </p:nvSpPr>
            <p:spPr>
              <a:xfrm>
                <a:off x="38100" y="50800"/>
                <a:ext cx="4495800" cy="1625600"/>
              </a:xfrm>
              <a:custGeom>
                <a:avLst/>
                <a:gdLst/>
                <a:ahLst/>
                <a:cxnLst/>
                <a:rect l="l" t="t" r="r" b="b"/>
                <a:pathLst>
                  <a:path w="4495800" h="1625600">
                    <a:moveTo>
                      <a:pt x="596900" y="1625600"/>
                    </a:moveTo>
                    <a:cubicBezTo>
                      <a:pt x="927100" y="1625600"/>
                      <a:pt x="1193800" y="1346200"/>
                      <a:pt x="1193800" y="990600"/>
                    </a:cubicBezTo>
                    <a:cubicBezTo>
                      <a:pt x="1193800" y="711200"/>
                      <a:pt x="774700" y="190500"/>
                      <a:pt x="635000" y="25400"/>
                    </a:cubicBezTo>
                    <a:cubicBezTo>
                      <a:pt x="622300" y="12700"/>
                      <a:pt x="609600" y="0"/>
                      <a:pt x="596900" y="0"/>
                    </a:cubicBezTo>
                    <a:cubicBezTo>
                      <a:pt x="584200" y="0"/>
                      <a:pt x="558800" y="12700"/>
                      <a:pt x="558800" y="25400"/>
                    </a:cubicBezTo>
                    <a:cubicBezTo>
                      <a:pt x="419100" y="190500"/>
                      <a:pt x="0" y="711200"/>
                      <a:pt x="0" y="990600"/>
                    </a:cubicBezTo>
                    <a:cubicBezTo>
                      <a:pt x="0" y="1346200"/>
                      <a:pt x="266700" y="1625600"/>
                      <a:pt x="596900" y="1625600"/>
                    </a:cubicBezTo>
                    <a:close/>
                    <a:moveTo>
                      <a:pt x="1092200" y="990600"/>
                    </a:moveTo>
                    <a:cubicBezTo>
                      <a:pt x="1092200" y="1295400"/>
                      <a:pt x="863600" y="1524000"/>
                      <a:pt x="596900" y="1524000"/>
                    </a:cubicBezTo>
                    <a:cubicBezTo>
                      <a:pt x="584200" y="1524000"/>
                      <a:pt x="571500" y="1511300"/>
                      <a:pt x="571500" y="1498600"/>
                    </a:cubicBezTo>
                    <a:cubicBezTo>
                      <a:pt x="571500" y="1473200"/>
                      <a:pt x="584200" y="1460500"/>
                      <a:pt x="596900" y="1460500"/>
                    </a:cubicBezTo>
                    <a:cubicBezTo>
                      <a:pt x="825500" y="1460500"/>
                      <a:pt x="1028700" y="1270000"/>
                      <a:pt x="1028700" y="990600"/>
                    </a:cubicBezTo>
                    <a:cubicBezTo>
                      <a:pt x="1028700" y="977900"/>
                      <a:pt x="1041400" y="965200"/>
                      <a:pt x="1054100" y="965200"/>
                    </a:cubicBezTo>
                    <a:cubicBezTo>
                      <a:pt x="1079500" y="965200"/>
                      <a:pt x="1092200" y="977900"/>
                      <a:pt x="1092200" y="990600"/>
                    </a:cubicBezTo>
                    <a:close/>
                    <a:moveTo>
                      <a:pt x="2247900" y="1625600"/>
                    </a:moveTo>
                    <a:cubicBezTo>
                      <a:pt x="2578100" y="1625600"/>
                      <a:pt x="2844800" y="1346200"/>
                      <a:pt x="2844800" y="990600"/>
                    </a:cubicBezTo>
                    <a:cubicBezTo>
                      <a:pt x="2844800" y="711200"/>
                      <a:pt x="2425700" y="190500"/>
                      <a:pt x="2286000" y="25400"/>
                    </a:cubicBezTo>
                    <a:cubicBezTo>
                      <a:pt x="2273300" y="12700"/>
                      <a:pt x="2260600" y="0"/>
                      <a:pt x="2247900" y="0"/>
                    </a:cubicBezTo>
                    <a:cubicBezTo>
                      <a:pt x="2235200" y="0"/>
                      <a:pt x="2209800" y="12700"/>
                      <a:pt x="2209800" y="25400"/>
                    </a:cubicBezTo>
                    <a:cubicBezTo>
                      <a:pt x="2070100" y="190500"/>
                      <a:pt x="1651000" y="711200"/>
                      <a:pt x="1651000" y="990600"/>
                    </a:cubicBezTo>
                    <a:cubicBezTo>
                      <a:pt x="1651000" y="1346200"/>
                      <a:pt x="1917700" y="1625600"/>
                      <a:pt x="2247900" y="1625600"/>
                    </a:cubicBezTo>
                    <a:close/>
                    <a:moveTo>
                      <a:pt x="2743200" y="990600"/>
                    </a:moveTo>
                    <a:cubicBezTo>
                      <a:pt x="2743200" y="1295400"/>
                      <a:pt x="2514600" y="1524000"/>
                      <a:pt x="2247900" y="1524000"/>
                    </a:cubicBezTo>
                    <a:cubicBezTo>
                      <a:pt x="2235200" y="1524000"/>
                      <a:pt x="2222500" y="1511300"/>
                      <a:pt x="2222500" y="1498600"/>
                    </a:cubicBezTo>
                    <a:cubicBezTo>
                      <a:pt x="2222500" y="1473200"/>
                      <a:pt x="2235200" y="1460500"/>
                      <a:pt x="2247900" y="1460500"/>
                    </a:cubicBezTo>
                    <a:cubicBezTo>
                      <a:pt x="2476500" y="1460500"/>
                      <a:pt x="2679700" y="1270000"/>
                      <a:pt x="2679700" y="990600"/>
                    </a:cubicBezTo>
                    <a:cubicBezTo>
                      <a:pt x="2679700" y="977900"/>
                      <a:pt x="2692400" y="965200"/>
                      <a:pt x="2705100" y="965200"/>
                    </a:cubicBezTo>
                    <a:cubicBezTo>
                      <a:pt x="2730500" y="965200"/>
                      <a:pt x="2743200" y="977900"/>
                      <a:pt x="2743200" y="990600"/>
                    </a:cubicBezTo>
                    <a:close/>
                    <a:moveTo>
                      <a:pt x="3898900" y="1625600"/>
                    </a:moveTo>
                    <a:cubicBezTo>
                      <a:pt x="4229100" y="1625600"/>
                      <a:pt x="4495800" y="1346200"/>
                      <a:pt x="4495800" y="990600"/>
                    </a:cubicBezTo>
                    <a:cubicBezTo>
                      <a:pt x="4495800" y="711200"/>
                      <a:pt x="4076700" y="190500"/>
                      <a:pt x="3937000" y="25400"/>
                    </a:cubicBezTo>
                    <a:cubicBezTo>
                      <a:pt x="3924300" y="12700"/>
                      <a:pt x="3911600" y="0"/>
                      <a:pt x="3898900" y="0"/>
                    </a:cubicBezTo>
                    <a:cubicBezTo>
                      <a:pt x="3886200" y="0"/>
                      <a:pt x="3860800" y="12700"/>
                      <a:pt x="3860800" y="25400"/>
                    </a:cubicBezTo>
                    <a:cubicBezTo>
                      <a:pt x="3721100" y="190500"/>
                      <a:pt x="3302000" y="711200"/>
                      <a:pt x="3302000" y="990600"/>
                    </a:cubicBezTo>
                    <a:cubicBezTo>
                      <a:pt x="3302000" y="1346200"/>
                      <a:pt x="3568700" y="1625600"/>
                      <a:pt x="3898900" y="1625600"/>
                    </a:cubicBezTo>
                    <a:close/>
                    <a:moveTo>
                      <a:pt x="4394200" y="990600"/>
                    </a:moveTo>
                    <a:cubicBezTo>
                      <a:pt x="4394200" y="1295400"/>
                      <a:pt x="4165600" y="1524000"/>
                      <a:pt x="3898900" y="1524000"/>
                    </a:cubicBezTo>
                    <a:cubicBezTo>
                      <a:pt x="3886200" y="1524000"/>
                      <a:pt x="3873500" y="1511300"/>
                      <a:pt x="3873500" y="1498600"/>
                    </a:cubicBezTo>
                    <a:cubicBezTo>
                      <a:pt x="3873500" y="1473200"/>
                      <a:pt x="3886200" y="1460500"/>
                      <a:pt x="3898900" y="1460500"/>
                    </a:cubicBezTo>
                    <a:cubicBezTo>
                      <a:pt x="4127500" y="1460500"/>
                      <a:pt x="4330700" y="1270000"/>
                      <a:pt x="4330700" y="990600"/>
                    </a:cubicBezTo>
                    <a:cubicBezTo>
                      <a:pt x="4330700" y="977900"/>
                      <a:pt x="4343400" y="965200"/>
                      <a:pt x="4356100" y="965200"/>
                    </a:cubicBezTo>
                    <a:cubicBezTo>
                      <a:pt x="4381500" y="965200"/>
                      <a:pt x="4394200" y="977900"/>
                      <a:pt x="4394200" y="990600"/>
                    </a:cubicBezTo>
                    <a:close/>
                  </a:path>
                </a:pathLst>
              </a:custGeom>
              <a:solidFill>
                <a:srgbClr val="797A1D"/>
              </a:solidFill>
            </p:spPr>
          </p:sp>
          <p:sp>
            <p:nvSpPr>
              <p:cNvPr id="16" name="Freeform 16"/>
              <p:cNvSpPr/>
              <p:nvPr/>
            </p:nvSpPr>
            <p:spPr>
              <a:xfrm>
                <a:off x="4991100" y="50800"/>
                <a:ext cx="4495800" cy="1625600"/>
              </a:xfrm>
              <a:custGeom>
                <a:avLst/>
                <a:gdLst/>
                <a:ahLst/>
                <a:cxnLst/>
                <a:rect l="l" t="t" r="r" b="b"/>
                <a:pathLst>
                  <a:path w="4495800" h="1625600">
                    <a:moveTo>
                      <a:pt x="596900" y="1625600"/>
                    </a:moveTo>
                    <a:cubicBezTo>
                      <a:pt x="927100" y="1625600"/>
                      <a:pt x="1193800" y="1346200"/>
                      <a:pt x="1193800" y="990600"/>
                    </a:cubicBezTo>
                    <a:cubicBezTo>
                      <a:pt x="1193800" y="711200"/>
                      <a:pt x="774700" y="190500"/>
                      <a:pt x="635000" y="25400"/>
                    </a:cubicBezTo>
                    <a:cubicBezTo>
                      <a:pt x="622300" y="12700"/>
                      <a:pt x="609600" y="0"/>
                      <a:pt x="596900" y="0"/>
                    </a:cubicBezTo>
                    <a:cubicBezTo>
                      <a:pt x="584200" y="0"/>
                      <a:pt x="558800" y="12700"/>
                      <a:pt x="558800" y="25400"/>
                    </a:cubicBezTo>
                    <a:cubicBezTo>
                      <a:pt x="419100" y="190500"/>
                      <a:pt x="0" y="711200"/>
                      <a:pt x="0" y="990600"/>
                    </a:cubicBezTo>
                    <a:cubicBezTo>
                      <a:pt x="0" y="1346200"/>
                      <a:pt x="266700" y="1625600"/>
                      <a:pt x="596900" y="1625600"/>
                    </a:cubicBezTo>
                    <a:close/>
                    <a:moveTo>
                      <a:pt x="1092200" y="990600"/>
                    </a:moveTo>
                    <a:cubicBezTo>
                      <a:pt x="1092200" y="1295400"/>
                      <a:pt x="863600" y="1524000"/>
                      <a:pt x="596900" y="1524000"/>
                    </a:cubicBezTo>
                    <a:cubicBezTo>
                      <a:pt x="584200" y="1524000"/>
                      <a:pt x="571500" y="1511300"/>
                      <a:pt x="571500" y="1498600"/>
                    </a:cubicBezTo>
                    <a:cubicBezTo>
                      <a:pt x="571500" y="1473200"/>
                      <a:pt x="584200" y="1460500"/>
                      <a:pt x="596900" y="1460500"/>
                    </a:cubicBezTo>
                    <a:cubicBezTo>
                      <a:pt x="825500" y="1460500"/>
                      <a:pt x="1028700" y="1270000"/>
                      <a:pt x="1028700" y="990600"/>
                    </a:cubicBezTo>
                    <a:cubicBezTo>
                      <a:pt x="1028700" y="977900"/>
                      <a:pt x="1041400" y="965200"/>
                      <a:pt x="1054100" y="965200"/>
                    </a:cubicBezTo>
                    <a:cubicBezTo>
                      <a:pt x="1079500" y="965200"/>
                      <a:pt x="1092200" y="977900"/>
                      <a:pt x="1092200" y="990600"/>
                    </a:cubicBezTo>
                    <a:close/>
                    <a:moveTo>
                      <a:pt x="2247900" y="1625600"/>
                    </a:moveTo>
                    <a:cubicBezTo>
                      <a:pt x="2578100" y="1625600"/>
                      <a:pt x="2844800" y="1346200"/>
                      <a:pt x="2844800" y="990600"/>
                    </a:cubicBezTo>
                    <a:cubicBezTo>
                      <a:pt x="2844800" y="711200"/>
                      <a:pt x="2425700" y="190500"/>
                      <a:pt x="2286000" y="25400"/>
                    </a:cubicBezTo>
                    <a:cubicBezTo>
                      <a:pt x="2273300" y="12700"/>
                      <a:pt x="2260600" y="0"/>
                      <a:pt x="2247900" y="0"/>
                    </a:cubicBezTo>
                    <a:cubicBezTo>
                      <a:pt x="2235200" y="0"/>
                      <a:pt x="2209800" y="12700"/>
                      <a:pt x="2209800" y="25400"/>
                    </a:cubicBezTo>
                    <a:cubicBezTo>
                      <a:pt x="2070100" y="190500"/>
                      <a:pt x="1651000" y="711200"/>
                      <a:pt x="1651000" y="990600"/>
                    </a:cubicBezTo>
                    <a:cubicBezTo>
                      <a:pt x="1651000" y="1346200"/>
                      <a:pt x="1917700" y="1625600"/>
                      <a:pt x="2247900" y="1625600"/>
                    </a:cubicBezTo>
                    <a:close/>
                    <a:moveTo>
                      <a:pt x="2743200" y="990600"/>
                    </a:moveTo>
                    <a:cubicBezTo>
                      <a:pt x="2743200" y="1295400"/>
                      <a:pt x="2514600" y="1524000"/>
                      <a:pt x="2247900" y="1524000"/>
                    </a:cubicBezTo>
                    <a:cubicBezTo>
                      <a:pt x="2235200" y="1524000"/>
                      <a:pt x="2222500" y="1511300"/>
                      <a:pt x="2222500" y="1498600"/>
                    </a:cubicBezTo>
                    <a:cubicBezTo>
                      <a:pt x="2222500" y="1473200"/>
                      <a:pt x="2235200" y="1460500"/>
                      <a:pt x="2247900" y="1460500"/>
                    </a:cubicBezTo>
                    <a:cubicBezTo>
                      <a:pt x="2476500" y="1460500"/>
                      <a:pt x="2679700" y="1270000"/>
                      <a:pt x="2679700" y="990600"/>
                    </a:cubicBezTo>
                    <a:cubicBezTo>
                      <a:pt x="2679700" y="977900"/>
                      <a:pt x="2692400" y="965200"/>
                      <a:pt x="2705100" y="965200"/>
                    </a:cubicBezTo>
                    <a:cubicBezTo>
                      <a:pt x="2730500" y="965200"/>
                      <a:pt x="2743200" y="977900"/>
                      <a:pt x="2743200" y="990600"/>
                    </a:cubicBezTo>
                    <a:close/>
                    <a:moveTo>
                      <a:pt x="3898900" y="1625600"/>
                    </a:moveTo>
                    <a:cubicBezTo>
                      <a:pt x="4229100" y="1625600"/>
                      <a:pt x="4495800" y="1346200"/>
                      <a:pt x="4495800" y="990600"/>
                    </a:cubicBezTo>
                    <a:cubicBezTo>
                      <a:pt x="4495800" y="711200"/>
                      <a:pt x="4076700" y="190500"/>
                      <a:pt x="3937000" y="25400"/>
                    </a:cubicBezTo>
                    <a:cubicBezTo>
                      <a:pt x="3924300" y="12700"/>
                      <a:pt x="3911600" y="0"/>
                      <a:pt x="3898900" y="0"/>
                    </a:cubicBezTo>
                    <a:cubicBezTo>
                      <a:pt x="3886200" y="0"/>
                      <a:pt x="3860800" y="12700"/>
                      <a:pt x="3860800" y="25400"/>
                    </a:cubicBezTo>
                    <a:cubicBezTo>
                      <a:pt x="3721100" y="190500"/>
                      <a:pt x="3302000" y="711200"/>
                      <a:pt x="3302000" y="990600"/>
                    </a:cubicBezTo>
                    <a:cubicBezTo>
                      <a:pt x="3302000" y="1346200"/>
                      <a:pt x="3568700" y="1625600"/>
                      <a:pt x="3898900" y="1625600"/>
                    </a:cubicBezTo>
                    <a:close/>
                    <a:moveTo>
                      <a:pt x="4394200" y="990600"/>
                    </a:moveTo>
                    <a:cubicBezTo>
                      <a:pt x="4394200" y="1295400"/>
                      <a:pt x="4165600" y="1524000"/>
                      <a:pt x="3898900" y="1524000"/>
                    </a:cubicBezTo>
                    <a:cubicBezTo>
                      <a:pt x="3886200" y="1524000"/>
                      <a:pt x="3873500" y="1511300"/>
                      <a:pt x="3873500" y="1498600"/>
                    </a:cubicBezTo>
                    <a:cubicBezTo>
                      <a:pt x="3873500" y="1473200"/>
                      <a:pt x="3886200" y="1460500"/>
                      <a:pt x="3898900" y="1460500"/>
                    </a:cubicBezTo>
                    <a:cubicBezTo>
                      <a:pt x="4127500" y="1460500"/>
                      <a:pt x="4330700" y="1270000"/>
                      <a:pt x="4330700" y="990600"/>
                    </a:cubicBezTo>
                    <a:cubicBezTo>
                      <a:pt x="4330700" y="977900"/>
                      <a:pt x="4343400" y="965200"/>
                      <a:pt x="4356100" y="965200"/>
                    </a:cubicBezTo>
                    <a:cubicBezTo>
                      <a:pt x="4381500" y="965200"/>
                      <a:pt x="4394200" y="977900"/>
                      <a:pt x="4394200" y="990600"/>
                    </a:cubicBezTo>
                    <a:close/>
                  </a:path>
                </a:pathLst>
              </a:custGeom>
              <a:solidFill>
                <a:srgbClr val="DEDD91"/>
              </a:solidFill>
            </p:spPr>
          </p:sp>
        </p:grpSp>
      </p:grpSp>
      <p:sp>
        <p:nvSpPr>
          <p:cNvPr id="17" name="Freeform 17"/>
          <p:cNvSpPr/>
          <p:nvPr/>
        </p:nvSpPr>
        <p:spPr>
          <a:xfrm>
            <a:off x="15608086" y="261072"/>
            <a:ext cx="3302428" cy="3769395"/>
          </a:xfrm>
          <a:custGeom>
            <a:avLst/>
            <a:gdLst/>
            <a:ahLst/>
            <a:cxnLst/>
            <a:rect l="l" t="t" r="r" b="b"/>
            <a:pathLst>
              <a:path w="3302428" h="3769395">
                <a:moveTo>
                  <a:pt x="0" y="0"/>
                </a:moveTo>
                <a:lnTo>
                  <a:pt x="3302428" y="0"/>
                </a:lnTo>
                <a:lnTo>
                  <a:pt x="3302428" y="3769395"/>
                </a:lnTo>
                <a:lnTo>
                  <a:pt x="0" y="376939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flipH="1">
            <a:off x="-686435" y="5778680"/>
            <a:ext cx="2900327" cy="4304582"/>
          </a:xfrm>
          <a:custGeom>
            <a:avLst/>
            <a:gdLst/>
            <a:ahLst/>
            <a:cxnLst/>
            <a:rect l="l" t="t" r="r" b="b"/>
            <a:pathLst>
              <a:path w="2900327" h="4304582">
                <a:moveTo>
                  <a:pt x="2900327" y="0"/>
                </a:moveTo>
                <a:lnTo>
                  <a:pt x="0" y="0"/>
                </a:lnTo>
                <a:lnTo>
                  <a:pt x="0" y="4304583"/>
                </a:lnTo>
                <a:lnTo>
                  <a:pt x="2900327" y="4304583"/>
                </a:lnTo>
                <a:lnTo>
                  <a:pt x="290032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9" name="TextBox 19"/>
          <p:cNvSpPr txBox="1"/>
          <p:nvPr/>
        </p:nvSpPr>
        <p:spPr>
          <a:xfrm>
            <a:off x="7089100" y="555929"/>
            <a:ext cx="10489597" cy="1231106"/>
          </a:xfrm>
          <a:prstGeom prst="rect">
            <a:avLst/>
          </a:prstGeom>
        </p:spPr>
        <p:txBody>
          <a:bodyPr lIns="0" tIns="0" rIns="0" bIns="0" rtlCol="0" anchor="t">
            <a:spAutoFit/>
          </a:bodyPr>
          <a:lstStyle/>
          <a:p>
            <a:r>
              <a:rPr lang="vi-VN" sz="8000" b="1">
                <a:latin typeface="+mj-lt"/>
              </a:rPr>
              <a:t>d. Vai trò</a:t>
            </a:r>
            <a:endParaRPr lang="en-GB" sz="8000">
              <a:latin typeface="+mj-lt"/>
            </a:endParaRPr>
          </a:p>
        </p:txBody>
      </p:sp>
      <p:sp>
        <p:nvSpPr>
          <p:cNvPr id="22" name="TextBox 22"/>
          <p:cNvSpPr txBox="1"/>
          <p:nvPr/>
        </p:nvSpPr>
        <p:spPr>
          <a:xfrm>
            <a:off x="2597759" y="4701462"/>
            <a:ext cx="5698402" cy="2154436"/>
          </a:xfrm>
          <a:prstGeom prst="rect">
            <a:avLst/>
          </a:prstGeom>
        </p:spPr>
        <p:txBody>
          <a:bodyPr lIns="0" tIns="0" rIns="0" bIns="0" rtlCol="0" anchor="t">
            <a:spAutoFit/>
          </a:bodyPr>
          <a:lstStyle/>
          <a:p>
            <a:pPr algn="just">
              <a:lnSpc>
                <a:spcPts val="4200"/>
              </a:lnSpc>
              <a:spcBef>
                <a:spcPct val="0"/>
              </a:spcBef>
            </a:pPr>
            <a:r>
              <a:rPr lang="vi-VN" sz="4000">
                <a:latin typeface="+mj-lt"/>
              </a:rPr>
              <a:t>Bộc lộ tình cảm, thái độ của nhà văn với nhân vật lão Hạc cũng như với người nông dân nghèo</a:t>
            </a:r>
            <a:endParaRPr lang="en-US" sz="4000">
              <a:solidFill>
                <a:srgbClr val="C4791C"/>
              </a:solidFill>
              <a:latin typeface="+mj-lt"/>
            </a:endParaRPr>
          </a:p>
        </p:txBody>
      </p:sp>
      <p:sp>
        <p:nvSpPr>
          <p:cNvPr id="23" name="TextBox 23"/>
          <p:cNvSpPr txBox="1"/>
          <p:nvPr/>
        </p:nvSpPr>
        <p:spPr>
          <a:xfrm>
            <a:off x="9677400" y="4416809"/>
            <a:ext cx="6688502" cy="3231654"/>
          </a:xfrm>
          <a:prstGeom prst="rect">
            <a:avLst/>
          </a:prstGeom>
        </p:spPr>
        <p:txBody>
          <a:bodyPr wrap="square" lIns="0" tIns="0" rIns="0" bIns="0" rtlCol="0" anchor="t">
            <a:spAutoFit/>
          </a:bodyPr>
          <a:lstStyle/>
          <a:p>
            <a:pPr algn="just">
              <a:lnSpc>
                <a:spcPts val="4200"/>
              </a:lnSpc>
              <a:spcBef>
                <a:spcPct val="0"/>
              </a:spcBef>
            </a:pPr>
            <a:r>
              <a:rPr lang="vi-VN" sz="4000">
                <a:latin typeface="+mj-lt"/>
              </a:rPr>
              <a:t>Với vai trò của người kể chuyện, nhân vật ông giáo đã giúp cho câu chuyện sinh động hơn nhờ sự đan xen, kết hợp yếu tố miêu tả, biểu cảm, nghị luận trong quá trình trần thuật.</a:t>
            </a:r>
            <a:endParaRPr lang="en-US" sz="4000">
              <a:solidFill>
                <a:srgbClr val="C4791C"/>
              </a:solidFill>
              <a:latin typeface="+mj-lt"/>
            </a:endParaRPr>
          </a:p>
        </p:txBody>
      </p:sp>
    </p:spTree>
    <p:extLst>
      <p:ext uri="{BB962C8B-B14F-4D97-AF65-F5344CB8AC3E}">
        <p14:creationId xmlns:p14="http://schemas.microsoft.com/office/powerpoint/2010/main" val="173750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7227343" y="4030467"/>
            <a:ext cx="3833315" cy="4114800"/>
          </a:xfrm>
          <a:custGeom>
            <a:avLst/>
            <a:gdLst/>
            <a:ahLst/>
            <a:cxnLst/>
            <a:rect l="l" t="t" r="r" b="b"/>
            <a:pathLst>
              <a:path w="3833315" h="4114800">
                <a:moveTo>
                  <a:pt x="0" y="0"/>
                </a:moveTo>
                <a:lnTo>
                  <a:pt x="3833314" y="0"/>
                </a:lnTo>
                <a:lnTo>
                  <a:pt x="3833314"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6" name="Group 6"/>
          <p:cNvGrpSpPr/>
          <p:nvPr/>
        </p:nvGrpSpPr>
        <p:grpSpPr>
          <a:xfrm>
            <a:off x="381000" y="-1257300"/>
            <a:ext cx="14706602" cy="4039631"/>
            <a:chOff x="0" y="-38100"/>
            <a:chExt cx="3482231" cy="877626"/>
          </a:xfrm>
        </p:grpSpPr>
        <p:sp>
          <p:nvSpPr>
            <p:cNvPr id="7" name="Freeform 7"/>
            <p:cNvSpPr/>
            <p:nvPr/>
          </p:nvSpPr>
          <p:spPr>
            <a:xfrm>
              <a:off x="902132" y="324349"/>
              <a:ext cx="2580099"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8" name="TextBox 8"/>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0" name="Freeform 10"/>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TextBox 11"/>
          <p:cNvSpPr txBox="1"/>
          <p:nvPr/>
        </p:nvSpPr>
        <p:spPr>
          <a:xfrm>
            <a:off x="1798791" y="3458527"/>
            <a:ext cx="5186790" cy="2031325"/>
          </a:xfrm>
          <a:prstGeom prst="rect">
            <a:avLst/>
          </a:prstGeom>
        </p:spPr>
        <p:txBody>
          <a:bodyPr lIns="0" tIns="0" rIns="0" bIns="0" rtlCol="0" anchor="t">
            <a:spAutoFit/>
          </a:bodyPr>
          <a:lstStyle/>
          <a:p>
            <a:pPr algn="just"/>
            <a:r>
              <a:rPr lang="vi-VN" sz="4400" smtClean="0">
                <a:latin typeface="Times New Roman" panose="02020603050405020304" pitchFamily="18" charset="0"/>
                <a:cs typeface="Times New Roman" panose="02020603050405020304" pitchFamily="18" charset="0"/>
              </a:rPr>
              <a:t>Xây </a:t>
            </a:r>
            <a:r>
              <a:rPr lang="vi-VN" sz="4400">
                <a:latin typeface="Times New Roman" panose="02020603050405020304" pitchFamily="18" charset="0"/>
                <a:cs typeface="Times New Roman" panose="02020603050405020304" pitchFamily="18" charset="0"/>
              </a:rPr>
              <a:t>dựng nhân vật sinh động, khắc họa tâm lí nhân vật tinh tế</a:t>
            </a:r>
            <a:endParaRPr lang="en-US" sz="4400">
              <a:solidFill>
                <a:srgbClr val="C4791C"/>
              </a:solidFill>
              <a:latin typeface="Times New Roman" panose="02020603050405020304" pitchFamily="18" charset="0"/>
              <a:cs typeface="Times New Roman" panose="02020603050405020304" pitchFamily="18" charset="0"/>
            </a:endParaRPr>
          </a:p>
        </p:txBody>
      </p:sp>
      <p:sp>
        <p:nvSpPr>
          <p:cNvPr id="13" name="TextBox 13"/>
          <p:cNvSpPr txBox="1"/>
          <p:nvPr/>
        </p:nvSpPr>
        <p:spPr>
          <a:xfrm>
            <a:off x="1798791" y="6828591"/>
            <a:ext cx="5186790" cy="1354217"/>
          </a:xfrm>
          <a:prstGeom prst="rect">
            <a:avLst/>
          </a:prstGeom>
        </p:spPr>
        <p:txBody>
          <a:bodyPr lIns="0" tIns="0" rIns="0" bIns="0" rtlCol="0" anchor="t">
            <a:spAutoFit/>
          </a:bodyPr>
          <a:lstStyle/>
          <a:p>
            <a:pPr algn="just"/>
            <a:r>
              <a:rPr lang="vi-VN" sz="4400">
                <a:latin typeface="Times New Roman" panose="02020603050405020304" pitchFamily="18" charset="0"/>
                <a:cs typeface="Times New Roman" panose="02020603050405020304" pitchFamily="18" charset="0"/>
              </a:rPr>
              <a:t>Trần thuật bằng ngôi thứ nhất </a:t>
            </a:r>
            <a:endParaRPr lang="en-US" sz="4400">
              <a:solidFill>
                <a:srgbClr val="C4791C"/>
              </a:solidFill>
              <a:latin typeface="Times New Roman" panose="02020603050405020304" pitchFamily="18" charset="0"/>
              <a:cs typeface="Times New Roman" panose="02020603050405020304" pitchFamily="18" charset="0"/>
            </a:endParaRPr>
          </a:p>
        </p:txBody>
      </p:sp>
      <p:sp>
        <p:nvSpPr>
          <p:cNvPr id="15" name="TextBox 15"/>
          <p:cNvSpPr txBox="1"/>
          <p:nvPr/>
        </p:nvSpPr>
        <p:spPr>
          <a:xfrm>
            <a:off x="11430000" y="3552823"/>
            <a:ext cx="5186790" cy="2031325"/>
          </a:xfrm>
          <a:prstGeom prst="rect">
            <a:avLst/>
          </a:prstGeom>
        </p:spPr>
        <p:txBody>
          <a:bodyPr lIns="0" tIns="0" rIns="0" bIns="0" rtlCol="0" anchor="t">
            <a:spAutoFit/>
          </a:bodyPr>
          <a:lstStyle/>
          <a:p>
            <a:pPr algn="just"/>
            <a:r>
              <a:rPr lang="vi-VN" sz="4400">
                <a:latin typeface="Times New Roman" panose="02020603050405020304" pitchFamily="18" charset="0"/>
                <a:cs typeface="Times New Roman" panose="02020603050405020304" pitchFamily="18" charset="0"/>
              </a:rPr>
              <a:t>Kết hợp linh hoạt tự sự với một số phương thức biểu đạt khác</a:t>
            </a:r>
            <a:endParaRPr lang="en-US" sz="4400">
              <a:solidFill>
                <a:srgbClr val="C4791C"/>
              </a:solidFill>
              <a:latin typeface="Times New Roman" panose="02020603050405020304" pitchFamily="18" charset="0"/>
              <a:cs typeface="Times New Roman" panose="02020603050405020304" pitchFamily="18" charset="0"/>
            </a:endParaRPr>
          </a:p>
        </p:txBody>
      </p:sp>
      <p:sp>
        <p:nvSpPr>
          <p:cNvPr id="19" name="Freeform 19"/>
          <p:cNvSpPr/>
          <p:nvPr/>
        </p:nvSpPr>
        <p:spPr>
          <a:xfrm rot="1507693">
            <a:off x="-93660" y="7083960"/>
            <a:ext cx="1763524" cy="3657582"/>
          </a:xfrm>
          <a:custGeom>
            <a:avLst/>
            <a:gdLst/>
            <a:ahLst/>
            <a:cxnLst/>
            <a:rect l="l" t="t" r="r" b="b"/>
            <a:pathLst>
              <a:path w="1763524" h="3657582">
                <a:moveTo>
                  <a:pt x="0" y="0"/>
                </a:moveTo>
                <a:lnTo>
                  <a:pt x="1763524" y="0"/>
                </a:lnTo>
                <a:lnTo>
                  <a:pt x="1763524" y="3657582"/>
                </a:lnTo>
                <a:lnTo>
                  <a:pt x="0" y="365758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0" name="Freeform 20"/>
          <p:cNvSpPr/>
          <p:nvPr/>
        </p:nvSpPr>
        <p:spPr>
          <a:xfrm rot="-1610125" flipH="1">
            <a:off x="16715378" y="324072"/>
            <a:ext cx="1763524" cy="3657582"/>
          </a:xfrm>
          <a:custGeom>
            <a:avLst/>
            <a:gdLst/>
            <a:ahLst/>
            <a:cxnLst/>
            <a:rect l="l" t="t" r="r" b="b"/>
            <a:pathLst>
              <a:path w="1763524" h="3657582">
                <a:moveTo>
                  <a:pt x="1763525" y="0"/>
                </a:moveTo>
                <a:lnTo>
                  <a:pt x="0" y="0"/>
                </a:lnTo>
                <a:lnTo>
                  <a:pt x="0" y="3657581"/>
                </a:lnTo>
                <a:lnTo>
                  <a:pt x="1763525" y="3657581"/>
                </a:lnTo>
                <a:lnTo>
                  <a:pt x="1763525"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6" name="TextBox 5"/>
          <p:cNvSpPr txBox="1"/>
          <p:nvPr/>
        </p:nvSpPr>
        <p:spPr>
          <a:xfrm>
            <a:off x="4318301" y="678052"/>
            <a:ext cx="10489597" cy="1846659"/>
          </a:xfrm>
          <a:prstGeom prst="rect">
            <a:avLst/>
          </a:prstGeom>
        </p:spPr>
        <p:txBody>
          <a:bodyPr lIns="0" tIns="0" rIns="0" bIns="0" rtlCol="0" anchor="t">
            <a:spAutoFit/>
          </a:bodyPr>
          <a:lstStyle/>
          <a:p>
            <a:pPr algn="ctr"/>
            <a:r>
              <a:rPr lang="en-GB" sz="6000" b="1">
                <a:latin typeface="Times New Roman" panose="02020603050405020304" pitchFamily="18" charset="0"/>
                <a:cs typeface="Times New Roman" panose="02020603050405020304" pitchFamily="18" charset="0"/>
              </a:rPr>
              <a:t>3</a:t>
            </a:r>
            <a:r>
              <a:rPr lang="vi-VN" sz="6000" b="1">
                <a:latin typeface="Times New Roman" panose="02020603050405020304" pitchFamily="18" charset="0"/>
                <a:cs typeface="Times New Roman" panose="02020603050405020304" pitchFamily="18" charset="0"/>
              </a:rPr>
              <a:t>. Những yếu tố nghệ thuật </a:t>
            </a:r>
            <a:endParaRPr lang="en-US" sz="6000" b="1" smtClean="0">
              <a:latin typeface="Times New Roman" panose="02020603050405020304" pitchFamily="18" charset="0"/>
              <a:cs typeface="Times New Roman" panose="02020603050405020304" pitchFamily="18" charset="0"/>
            </a:endParaRPr>
          </a:p>
          <a:p>
            <a:pPr algn="ctr"/>
            <a:r>
              <a:rPr lang="vi-VN" sz="6000" b="1" smtClean="0">
                <a:latin typeface="Times New Roman" panose="02020603050405020304" pitchFamily="18" charset="0"/>
                <a:cs typeface="Times New Roman" panose="02020603050405020304" pitchFamily="18" charset="0"/>
              </a:rPr>
              <a:t>đặc </a:t>
            </a:r>
            <a:r>
              <a:rPr lang="vi-VN" sz="6000" b="1">
                <a:latin typeface="Times New Roman" panose="02020603050405020304" pitchFamily="18" charset="0"/>
                <a:cs typeface="Times New Roman" panose="02020603050405020304" pitchFamily="18" charset="0"/>
              </a:rPr>
              <a:t>sắc của truyện</a:t>
            </a:r>
            <a:endParaRPr lang="en-GB" sz="6000">
              <a:latin typeface="Times New Roman" panose="02020603050405020304" pitchFamily="18" charset="0"/>
              <a:cs typeface="Times New Roman" panose="02020603050405020304" pitchFamily="18" charset="0"/>
            </a:endParaRPr>
          </a:p>
        </p:txBody>
      </p:sp>
      <p:sp>
        <p:nvSpPr>
          <p:cNvPr id="12" name="Rectangle 11"/>
          <p:cNvSpPr/>
          <p:nvPr/>
        </p:nvSpPr>
        <p:spPr>
          <a:xfrm>
            <a:off x="11430000" y="7120978"/>
            <a:ext cx="4493538" cy="769441"/>
          </a:xfrm>
          <a:prstGeom prst="rect">
            <a:avLst/>
          </a:prstGeom>
        </p:spPr>
        <p:txBody>
          <a:bodyPr wrap="none">
            <a:spAutoFit/>
          </a:bodyPr>
          <a:lstStyle/>
          <a:p>
            <a:pPr algn="just"/>
            <a:r>
              <a:rPr lang="vi-VN" sz="4400">
                <a:latin typeface="Times New Roman" panose="02020603050405020304" pitchFamily="18" charset="0"/>
                <a:ea typeface="Times New Roman" panose="02020603050405020304" pitchFamily="18" charset="0"/>
                <a:cs typeface="Times New Roman" panose="02020603050405020304" pitchFamily="18" charset="0"/>
              </a:rPr>
              <a:t>Cốt truyện độc đáo</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3188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arn(inVertical)">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6"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1944689">
            <a:off x="-1942" y="74136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0488530">
            <a:off x="15838881" y="8034157"/>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1135818" flipH="1">
            <a:off x="16477957" y="5068371"/>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3358578" y="1679991"/>
            <a:ext cx="11244887" cy="5499772"/>
          </a:xfrm>
          <a:custGeom>
            <a:avLst/>
            <a:gdLst/>
            <a:ahLst/>
            <a:cxnLst/>
            <a:rect l="l" t="t" r="r" b="b"/>
            <a:pathLst>
              <a:path w="11244887" h="5499772">
                <a:moveTo>
                  <a:pt x="0" y="0"/>
                </a:moveTo>
                <a:lnTo>
                  <a:pt x="11244887" y="0"/>
                </a:lnTo>
                <a:lnTo>
                  <a:pt x="11244887" y="5499772"/>
                </a:lnTo>
                <a:lnTo>
                  <a:pt x="0" y="54997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rot="5285550">
            <a:off x="13163977" y="1774619"/>
            <a:ext cx="2207272" cy="2086236"/>
          </a:xfrm>
          <a:custGeom>
            <a:avLst/>
            <a:gdLst/>
            <a:ahLst/>
            <a:cxnLst/>
            <a:rect l="l" t="t" r="r" b="b"/>
            <a:pathLst>
              <a:path w="2207272" h="2086236">
                <a:moveTo>
                  <a:pt x="0" y="0"/>
                </a:moveTo>
                <a:lnTo>
                  <a:pt x="2207272" y="0"/>
                </a:lnTo>
                <a:lnTo>
                  <a:pt x="2207272" y="2086236"/>
                </a:lnTo>
                <a:lnTo>
                  <a:pt x="0" y="208623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rot="5285550" flipV="1">
            <a:off x="2839980" y="5000604"/>
            <a:ext cx="2360814" cy="2231359"/>
          </a:xfrm>
          <a:custGeom>
            <a:avLst/>
            <a:gdLst/>
            <a:ahLst/>
            <a:cxnLst/>
            <a:rect l="l" t="t" r="r" b="b"/>
            <a:pathLst>
              <a:path w="2360814" h="2231359">
                <a:moveTo>
                  <a:pt x="0" y="2231359"/>
                </a:moveTo>
                <a:lnTo>
                  <a:pt x="2360813" y="2231359"/>
                </a:lnTo>
                <a:lnTo>
                  <a:pt x="2360813" y="0"/>
                </a:lnTo>
                <a:lnTo>
                  <a:pt x="0" y="0"/>
                </a:lnTo>
                <a:lnTo>
                  <a:pt x="0" y="2231359"/>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flipV="1">
            <a:off x="17061389" y="-1259031"/>
            <a:ext cx="5539640" cy="5669356"/>
          </a:xfrm>
          <a:custGeom>
            <a:avLst/>
            <a:gdLst/>
            <a:ahLst/>
            <a:cxnLst/>
            <a:rect l="l" t="t" r="r" b="b"/>
            <a:pathLst>
              <a:path w="5539640" h="5669356">
                <a:moveTo>
                  <a:pt x="0" y="5669356"/>
                </a:moveTo>
                <a:lnTo>
                  <a:pt x="5539640" y="5669356"/>
                </a:lnTo>
                <a:lnTo>
                  <a:pt x="5539640" y="0"/>
                </a:lnTo>
                <a:lnTo>
                  <a:pt x="0" y="0"/>
                </a:lnTo>
                <a:lnTo>
                  <a:pt x="0" y="5669356"/>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4140456" y="5710261"/>
            <a:ext cx="5539640" cy="5669356"/>
          </a:xfrm>
          <a:custGeom>
            <a:avLst/>
            <a:gdLst/>
            <a:ahLst/>
            <a:cxnLst/>
            <a:rect l="l" t="t" r="r" b="b"/>
            <a:pathLst>
              <a:path w="5539640" h="5669356">
                <a:moveTo>
                  <a:pt x="5539641" y="0"/>
                </a:moveTo>
                <a:lnTo>
                  <a:pt x="0" y="0"/>
                </a:lnTo>
                <a:lnTo>
                  <a:pt x="0" y="5669356"/>
                </a:lnTo>
                <a:lnTo>
                  <a:pt x="5539641" y="5669356"/>
                </a:lnTo>
                <a:lnTo>
                  <a:pt x="553964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Rectangle 7"/>
          <p:cNvSpPr/>
          <p:nvPr/>
        </p:nvSpPr>
        <p:spPr>
          <a:xfrm>
            <a:off x="5339959" y="3646437"/>
            <a:ext cx="7828618" cy="1524841"/>
          </a:xfrm>
          <a:prstGeom prst="rect">
            <a:avLst/>
          </a:prstGeom>
        </p:spPr>
        <p:txBody>
          <a:bodyPr wrap="none">
            <a:spAutoFit/>
          </a:bodyPr>
          <a:lstStyle/>
          <a:p>
            <a:pPr algn="just">
              <a:lnSpc>
                <a:spcPct val="115000"/>
              </a:lnSpc>
              <a:spcAft>
                <a:spcPts val="0"/>
              </a:spcAft>
            </a:pPr>
            <a:r>
              <a:rPr lang="vi-VN" sz="8800" b="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IV. TỔNG KẾT</a:t>
            </a:r>
            <a:endParaRPr lang="en-GB" sz="8800" b="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1944689">
            <a:off x="-1942" y="74136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0488530">
            <a:off x="15838881" y="8034157"/>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1135818" flipH="1">
            <a:off x="16477957" y="5068371"/>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3358578" y="1679991"/>
            <a:ext cx="11244887" cy="5499772"/>
          </a:xfrm>
          <a:custGeom>
            <a:avLst/>
            <a:gdLst/>
            <a:ahLst/>
            <a:cxnLst/>
            <a:rect l="l" t="t" r="r" b="b"/>
            <a:pathLst>
              <a:path w="11244887" h="5499772">
                <a:moveTo>
                  <a:pt x="0" y="0"/>
                </a:moveTo>
                <a:lnTo>
                  <a:pt x="11244887" y="0"/>
                </a:lnTo>
                <a:lnTo>
                  <a:pt x="11244887" y="5499772"/>
                </a:lnTo>
                <a:lnTo>
                  <a:pt x="0" y="54997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rot="5285550">
            <a:off x="13163977" y="1774619"/>
            <a:ext cx="2207272" cy="2086236"/>
          </a:xfrm>
          <a:custGeom>
            <a:avLst/>
            <a:gdLst/>
            <a:ahLst/>
            <a:cxnLst/>
            <a:rect l="l" t="t" r="r" b="b"/>
            <a:pathLst>
              <a:path w="2207272" h="2086236">
                <a:moveTo>
                  <a:pt x="0" y="0"/>
                </a:moveTo>
                <a:lnTo>
                  <a:pt x="2207272" y="0"/>
                </a:lnTo>
                <a:lnTo>
                  <a:pt x="2207272" y="2086236"/>
                </a:lnTo>
                <a:lnTo>
                  <a:pt x="0" y="208623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rot="5285550" flipV="1">
            <a:off x="2839980" y="5000604"/>
            <a:ext cx="2360814" cy="2231359"/>
          </a:xfrm>
          <a:custGeom>
            <a:avLst/>
            <a:gdLst/>
            <a:ahLst/>
            <a:cxnLst/>
            <a:rect l="l" t="t" r="r" b="b"/>
            <a:pathLst>
              <a:path w="2360814" h="2231359">
                <a:moveTo>
                  <a:pt x="0" y="2231359"/>
                </a:moveTo>
                <a:lnTo>
                  <a:pt x="2360813" y="2231359"/>
                </a:lnTo>
                <a:lnTo>
                  <a:pt x="2360813" y="0"/>
                </a:lnTo>
                <a:lnTo>
                  <a:pt x="0" y="0"/>
                </a:lnTo>
                <a:lnTo>
                  <a:pt x="0" y="2231359"/>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flipV="1">
            <a:off x="17061389" y="-1259031"/>
            <a:ext cx="5539640" cy="5669356"/>
          </a:xfrm>
          <a:custGeom>
            <a:avLst/>
            <a:gdLst/>
            <a:ahLst/>
            <a:cxnLst/>
            <a:rect l="l" t="t" r="r" b="b"/>
            <a:pathLst>
              <a:path w="5539640" h="5669356">
                <a:moveTo>
                  <a:pt x="0" y="5669356"/>
                </a:moveTo>
                <a:lnTo>
                  <a:pt x="5539640" y="5669356"/>
                </a:lnTo>
                <a:lnTo>
                  <a:pt x="5539640" y="0"/>
                </a:lnTo>
                <a:lnTo>
                  <a:pt x="0" y="0"/>
                </a:lnTo>
                <a:lnTo>
                  <a:pt x="0" y="5669356"/>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4140456" y="5710261"/>
            <a:ext cx="5539640" cy="5669356"/>
          </a:xfrm>
          <a:custGeom>
            <a:avLst/>
            <a:gdLst/>
            <a:ahLst/>
            <a:cxnLst/>
            <a:rect l="l" t="t" r="r" b="b"/>
            <a:pathLst>
              <a:path w="5539640" h="5669356">
                <a:moveTo>
                  <a:pt x="5539641" y="0"/>
                </a:moveTo>
                <a:lnTo>
                  <a:pt x="0" y="0"/>
                </a:lnTo>
                <a:lnTo>
                  <a:pt x="0" y="5669356"/>
                </a:lnTo>
                <a:lnTo>
                  <a:pt x="5539641" y="5669356"/>
                </a:lnTo>
                <a:lnTo>
                  <a:pt x="553964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3" name="TextBox 25"/>
          <p:cNvSpPr txBox="1"/>
          <p:nvPr/>
        </p:nvSpPr>
        <p:spPr>
          <a:xfrm>
            <a:off x="4008106" y="3390987"/>
            <a:ext cx="10489597" cy="2484655"/>
          </a:xfrm>
          <a:prstGeom prst="rect">
            <a:avLst/>
          </a:prstGeom>
        </p:spPr>
        <p:txBody>
          <a:bodyPr lIns="0" tIns="0" rIns="0" bIns="0" rtlCol="0" anchor="t">
            <a:spAutoFit/>
          </a:bodyPr>
          <a:lstStyle/>
          <a:p>
            <a:pPr marL="1371600" indent="-1371600" algn="ctr">
              <a:lnSpc>
                <a:spcPts val="10000"/>
              </a:lnSpc>
              <a:buAutoNum type="romanUcPeriod"/>
            </a:pPr>
            <a:r>
              <a:rPr lang="de-DE" sz="8000" b="1" smtClean="0">
                <a:latin typeface="Times New Roman" panose="02020603050405020304" pitchFamily="18" charset="0"/>
                <a:cs typeface="Times New Roman" panose="02020603050405020304" pitchFamily="18" charset="0"/>
              </a:rPr>
              <a:t>KIẾN </a:t>
            </a:r>
            <a:r>
              <a:rPr lang="de-DE" sz="8000" b="1">
                <a:latin typeface="Times New Roman" panose="02020603050405020304" pitchFamily="18" charset="0"/>
                <a:cs typeface="Times New Roman" panose="02020603050405020304" pitchFamily="18" charset="0"/>
              </a:rPr>
              <a:t>THỨC </a:t>
            </a:r>
            <a:endParaRPr lang="vi-VN" sz="8000" b="1" smtClean="0">
              <a:latin typeface="Times New Roman" panose="02020603050405020304" pitchFamily="18" charset="0"/>
              <a:cs typeface="Times New Roman" panose="02020603050405020304" pitchFamily="18" charset="0"/>
            </a:endParaRPr>
          </a:p>
          <a:p>
            <a:pPr algn="ctr">
              <a:lnSpc>
                <a:spcPts val="10000"/>
              </a:lnSpc>
            </a:pPr>
            <a:r>
              <a:rPr lang="de-DE" sz="8000" b="1" smtClean="0">
                <a:latin typeface="Times New Roman" panose="02020603050405020304" pitchFamily="18" charset="0"/>
                <a:cs typeface="Times New Roman" panose="02020603050405020304" pitchFamily="18" charset="0"/>
              </a:rPr>
              <a:t>NGỮ </a:t>
            </a:r>
            <a:r>
              <a:rPr lang="de-DE" sz="8000" b="1">
                <a:latin typeface="Times New Roman" panose="02020603050405020304" pitchFamily="18" charset="0"/>
                <a:cs typeface="Times New Roman" panose="02020603050405020304" pitchFamily="18" charset="0"/>
              </a:rPr>
              <a:t>VĂN</a:t>
            </a:r>
            <a:endParaRPr lang="en-US" sz="8000" spc="232">
              <a:solidFill>
                <a:srgbClr val="797A1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4580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7" name="Freeform 7"/>
          <p:cNvSpPr/>
          <p:nvPr/>
        </p:nvSpPr>
        <p:spPr>
          <a:xfrm>
            <a:off x="12060369" y="10000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6339092" y="28926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9" name="Group 9"/>
          <p:cNvGrpSpPr/>
          <p:nvPr/>
        </p:nvGrpSpPr>
        <p:grpSpPr>
          <a:xfrm>
            <a:off x="2995528" y="2989849"/>
            <a:ext cx="5922878" cy="6151748"/>
            <a:chOff x="0" y="0"/>
            <a:chExt cx="812800" cy="542944"/>
          </a:xfrm>
        </p:grpSpPr>
        <p:sp>
          <p:nvSpPr>
            <p:cNvPr id="10" name="Freeform 10"/>
            <p:cNvSpPr/>
            <p:nvPr/>
          </p:nvSpPr>
          <p:spPr>
            <a:xfrm>
              <a:off x="0" y="0"/>
              <a:ext cx="812800" cy="542944"/>
            </a:xfrm>
            <a:custGeom>
              <a:avLst/>
              <a:gdLst/>
              <a:ahLst/>
              <a:cxnLst/>
              <a:rect l="l" t="t" r="r" b="b"/>
              <a:pathLst>
                <a:path w="812800" h="542944">
                  <a:moveTo>
                    <a:pt x="60128" y="0"/>
                  </a:moveTo>
                  <a:lnTo>
                    <a:pt x="752672" y="0"/>
                  </a:lnTo>
                  <a:cubicBezTo>
                    <a:pt x="768619" y="0"/>
                    <a:pt x="783913" y="6335"/>
                    <a:pt x="795189" y="17611"/>
                  </a:cubicBezTo>
                  <a:cubicBezTo>
                    <a:pt x="806465" y="28887"/>
                    <a:pt x="812800" y="44181"/>
                    <a:pt x="812800" y="60128"/>
                  </a:cubicBezTo>
                  <a:lnTo>
                    <a:pt x="812800" y="482817"/>
                  </a:lnTo>
                  <a:cubicBezTo>
                    <a:pt x="812800" y="516024"/>
                    <a:pt x="785880" y="542944"/>
                    <a:pt x="752672" y="542944"/>
                  </a:cubicBezTo>
                  <a:lnTo>
                    <a:pt x="60128" y="542944"/>
                  </a:lnTo>
                  <a:cubicBezTo>
                    <a:pt x="44181" y="542944"/>
                    <a:pt x="28887" y="536610"/>
                    <a:pt x="17611" y="525333"/>
                  </a:cubicBezTo>
                  <a:cubicBezTo>
                    <a:pt x="6335" y="514057"/>
                    <a:pt x="0" y="498764"/>
                    <a:pt x="0" y="482817"/>
                  </a:cubicBezTo>
                  <a:lnTo>
                    <a:pt x="0" y="60128"/>
                  </a:lnTo>
                  <a:cubicBezTo>
                    <a:pt x="0" y="44181"/>
                    <a:pt x="6335" y="28887"/>
                    <a:pt x="17611" y="17611"/>
                  </a:cubicBezTo>
                  <a:cubicBezTo>
                    <a:pt x="28887" y="6335"/>
                    <a:pt x="44181" y="0"/>
                    <a:pt x="60128" y="0"/>
                  </a:cubicBezTo>
                  <a:close/>
                </a:path>
              </a:pathLst>
            </a:custGeom>
            <a:solidFill>
              <a:srgbClr val="DEDD91"/>
            </a:solidFill>
            <a:ln cap="rnd">
              <a:noFill/>
              <a:prstDash val="solid"/>
              <a:round/>
            </a:ln>
          </p:spPr>
        </p:sp>
        <p:sp>
          <p:nvSpPr>
            <p:cNvPr id="11" name="TextBox 11"/>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2" name="Group 12"/>
          <p:cNvGrpSpPr/>
          <p:nvPr/>
        </p:nvGrpSpPr>
        <p:grpSpPr>
          <a:xfrm>
            <a:off x="9680318" y="2768626"/>
            <a:ext cx="5922878" cy="6879487"/>
            <a:chOff x="0" y="0"/>
            <a:chExt cx="812800" cy="542944"/>
          </a:xfrm>
        </p:grpSpPr>
        <p:sp>
          <p:nvSpPr>
            <p:cNvPr id="13" name="Freeform 13"/>
            <p:cNvSpPr/>
            <p:nvPr/>
          </p:nvSpPr>
          <p:spPr>
            <a:xfrm>
              <a:off x="0" y="0"/>
              <a:ext cx="812800" cy="542944"/>
            </a:xfrm>
            <a:custGeom>
              <a:avLst/>
              <a:gdLst/>
              <a:ahLst/>
              <a:cxnLst/>
              <a:rect l="l" t="t" r="r" b="b"/>
              <a:pathLst>
                <a:path w="812800" h="542944">
                  <a:moveTo>
                    <a:pt x="60128" y="0"/>
                  </a:moveTo>
                  <a:lnTo>
                    <a:pt x="752672" y="0"/>
                  </a:lnTo>
                  <a:cubicBezTo>
                    <a:pt x="768619" y="0"/>
                    <a:pt x="783913" y="6335"/>
                    <a:pt x="795189" y="17611"/>
                  </a:cubicBezTo>
                  <a:cubicBezTo>
                    <a:pt x="806465" y="28887"/>
                    <a:pt x="812800" y="44181"/>
                    <a:pt x="812800" y="60128"/>
                  </a:cubicBezTo>
                  <a:lnTo>
                    <a:pt x="812800" y="482817"/>
                  </a:lnTo>
                  <a:cubicBezTo>
                    <a:pt x="812800" y="516024"/>
                    <a:pt x="785880" y="542944"/>
                    <a:pt x="752672" y="542944"/>
                  </a:cubicBezTo>
                  <a:lnTo>
                    <a:pt x="60128" y="542944"/>
                  </a:lnTo>
                  <a:cubicBezTo>
                    <a:pt x="44181" y="542944"/>
                    <a:pt x="28887" y="536610"/>
                    <a:pt x="17611" y="525333"/>
                  </a:cubicBezTo>
                  <a:cubicBezTo>
                    <a:pt x="6335" y="514057"/>
                    <a:pt x="0" y="498764"/>
                    <a:pt x="0" y="482817"/>
                  </a:cubicBezTo>
                  <a:lnTo>
                    <a:pt x="0" y="60128"/>
                  </a:lnTo>
                  <a:cubicBezTo>
                    <a:pt x="0" y="44181"/>
                    <a:pt x="6335" y="28887"/>
                    <a:pt x="17611" y="17611"/>
                  </a:cubicBezTo>
                  <a:cubicBezTo>
                    <a:pt x="28887" y="6335"/>
                    <a:pt x="44181" y="0"/>
                    <a:pt x="60128" y="0"/>
                  </a:cubicBezTo>
                  <a:close/>
                </a:path>
              </a:pathLst>
            </a:custGeom>
            <a:solidFill>
              <a:srgbClr val="DEDD91"/>
            </a:solidFill>
            <a:ln cap="rnd">
              <a:noFill/>
              <a:prstDash val="solid"/>
              <a:round/>
            </a:ln>
          </p:spPr>
        </p:sp>
        <p:sp>
          <p:nvSpPr>
            <p:cNvPr id="14" name="TextBox 14"/>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5" name="Group 15"/>
          <p:cNvGrpSpPr/>
          <p:nvPr/>
        </p:nvGrpSpPr>
        <p:grpSpPr>
          <a:xfrm>
            <a:off x="9636390" y="1001847"/>
            <a:ext cx="5922878" cy="1489144"/>
            <a:chOff x="0" y="0"/>
            <a:chExt cx="812800" cy="204356"/>
          </a:xfrm>
        </p:grpSpPr>
        <p:sp>
          <p:nvSpPr>
            <p:cNvPr id="16" name="Freeform 16"/>
            <p:cNvSpPr/>
            <p:nvPr/>
          </p:nvSpPr>
          <p:spPr>
            <a:xfrm>
              <a:off x="0" y="0"/>
              <a:ext cx="812800" cy="204356"/>
            </a:xfrm>
            <a:custGeom>
              <a:avLst/>
              <a:gdLst/>
              <a:ahLst/>
              <a:cxnLst/>
              <a:rect l="l" t="t" r="r" b="b"/>
              <a:pathLst>
                <a:path w="812800" h="204356">
                  <a:moveTo>
                    <a:pt x="48363" y="0"/>
                  </a:moveTo>
                  <a:lnTo>
                    <a:pt x="764437" y="0"/>
                  </a:lnTo>
                  <a:cubicBezTo>
                    <a:pt x="777263" y="0"/>
                    <a:pt x="789565" y="5095"/>
                    <a:pt x="798635" y="14165"/>
                  </a:cubicBezTo>
                  <a:cubicBezTo>
                    <a:pt x="807705" y="23235"/>
                    <a:pt x="812800" y="35537"/>
                    <a:pt x="812800" y="48363"/>
                  </a:cubicBezTo>
                  <a:lnTo>
                    <a:pt x="812800" y="155993"/>
                  </a:lnTo>
                  <a:cubicBezTo>
                    <a:pt x="812800" y="168819"/>
                    <a:pt x="807705" y="181121"/>
                    <a:pt x="798635" y="190191"/>
                  </a:cubicBezTo>
                  <a:cubicBezTo>
                    <a:pt x="789565" y="199261"/>
                    <a:pt x="777263" y="204356"/>
                    <a:pt x="764437" y="204356"/>
                  </a:cubicBezTo>
                  <a:lnTo>
                    <a:pt x="48363" y="204356"/>
                  </a:lnTo>
                  <a:cubicBezTo>
                    <a:pt x="35537" y="204356"/>
                    <a:pt x="23235" y="199261"/>
                    <a:pt x="14165" y="190191"/>
                  </a:cubicBezTo>
                  <a:cubicBezTo>
                    <a:pt x="5095" y="181121"/>
                    <a:pt x="0" y="168819"/>
                    <a:pt x="0" y="155993"/>
                  </a:cubicBezTo>
                  <a:lnTo>
                    <a:pt x="0" y="48363"/>
                  </a:lnTo>
                  <a:cubicBezTo>
                    <a:pt x="0" y="35537"/>
                    <a:pt x="5095" y="23235"/>
                    <a:pt x="14165" y="14165"/>
                  </a:cubicBezTo>
                  <a:cubicBezTo>
                    <a:pt x="23235" y="5095"/>
                    <a:pt x="35537" y="0"/>
                    <a:pt x="48363" y="0"/>
                  </a:cubicBezTo>
                  <a:close/>
                </a:path>
              </a:pathLst>
            </a:custGeom>
            <a:solidFill>
              <a:srgbClr val="797A1D"/>
            </a:solidFill>
            <a:ln cap="rnd">
              <a:noFill/>
              <a:prstDash val="solid"/>
              <a:round/>
            </a:ln>
          </p:spPr>
        </p:sp>
        <p:sp>
          <p:nvSpPr>
            <p:cNvPr id="17" name="TextBox 17"/>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8" name="Group 18"/>
          <p:cNvGrpSpPr/>
          <p:nvPr/>
        </p:nvGrpSpPr>
        <p:grpSpPr>
          <a:xfrm>
            <a:off x="2913626" y="1001847"/>
            <a:ext cx="5922878" cy="1489144"/>
            <a:chOff x="0" y="0"/>
            <a:chExt cx="812800" cy="204356"/>
          </a:xfrm>
        </p:grpSpPr>
        <p:sp>
          <p:nvSpPr>
            <p:cNvPr id="19" name="Freeform 19"/>
            <p:cNvSpPr/>
            <p:nvPr/>
          </p:nvSpPr>
          <p:spPr>
            <a:xfrm>
              <a:off x="0" y="0"/>
              <a:ext cx="812800" cy="204356"/>
            </a:xfrm>
            <a:custGeom>
              <a:avLst/>
              <a:gdLst/>
              <a:ahLst/>
              <a:cxnLst/>
              <a:rect l="l" t="t" r="r" b="b"/>
              <a:pathLst>
                <a:path w="812800" h="204356">
                  <a:moveTo>
                    <a:pt x="48363" y="0"/>
                  </a:moveTo>
                  <a:lnTo>
                    <a:pt x="764437" y="0"/>
                  </a:lnTo>
                  <a:cubicBezTo>
                    <a:pt x="777263" y="0"/>
                    <a:pt x="789565" y="5095"/>
                    <a:pt x="798635" y="14165"/>
                  </a:cubicBezTo>
                  <a:cubicBezTo>
                    <a:pt x="807705" y="23235"/>
                    <a:pt x="812800" y="35537"/>
                    <a:pt x="812800" y="48363"/>
                  </a:cubicBezTo>
                  <a:lnTo>
                    <a:pt x="812800" y="155993"/>
                  </a:lnTo>
                  <a:cubicBezTo>
                    <a:pt x="812800" y="168819"/>
                    <a:pt x="807705" y="181121"/>
                    <a:pt x="798635" y="190191"/>
                  </a:cubicBezTo>
                  <a:cubicBezTo>
                    <a:pt x="789565" y="199261"/>
                    <a:pt x="777263" y="204356"/>
                    <a:pt x="764437" y="204356"/>
                  </a:cubicBezTo>
                  <a:lnTo>
                    <a:pt x="48363" y="204356"/>
                  </a:lnTo>
                  <a:cubicBezTo>
                    <a:pt x="35537" y="204356"/>
                    <a:pt x="23235" y="199261"/>
                    <a:pt x="14165" y="190191"/>
                  </a:cubicBezTo>
                  <a:cubicBezTo>
                    <a:pt x="5095" y="181121"/>
                    <a:pt x="0" y="168819"/>
                    <a:pt x="0" y="155993"/>
                  </a:cubicBezTo>
                  <a:lnTo>
                    <a:pt x="0" y="48363"/>
                  </a:lnTo>
                  <a:cubicBezTo>
                    <a:pt x="0" y="35537"/>
                    <a:pt x="5095" y="23235"/>
                    <a:pt x="14165" y="14165"/>
                  </a:cubicBezTo>
                  <a:cubicBezTo>
                    <a:pt x="23235" y="5095"/>
                    <a:pt x="35537" y="0"/>
                    <a:pt x="48363" y="0"/>
                  </a:cubicBezTo>
                  <a:close/>
                </a:path>
              </a:pathLst>
            </a:custGeom>
            <a:solidFill>
              <a:srgbClr val="797A1D"/>
            </a:solidFill>
            <a:ln cap="rnd">
              <a:noFill/>
              <a:prstDash val="solid"/>
              <a:round/>
            </a:ln>
          </p:spPr>
        </p:sp>
        <p:sp>
          <p:nvSpPr>
            <p:cNvPr id="20" name="TextBox 20"/>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1" name="Freeform 21"/>
          <p:cNvSpPr/>
          <p:nvPr/>
        </p:nvSpPr>
        <p:spPr>
          <a:xfrm>
            <a:off x="3435306" y="902635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2" name="Freeform 22"/>
          <p:cNvSpPr/>
          <p:nvPr/>
        </p:nvSpPr>
        <p:spPr>
          <a:xfrm>
            <a:off x="14398323" y="902635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3" name="Freeform 23"/>
          <p:cNvSpPr/>
          <p:nvPr/>
        </p:nvSpPr>
        <p:spPr>
          <a:xfrm>
            <a:off x="15178491" y="427648"/>
            <a:ext cx="2564259" cy="2464960"/>
          </a:xfrm>
          <a:custGeom>
            <a:avLst/>
            <a:gdLst/>
            <a:ahLst/>
            <a:cxnLst/>
            <a:rect l="l" t="t" r="r" b="b"/>
            <a:pathLst>
              <a:path w="2564259" h="2464960">
                <a:moveTo>
                  <a:pt x="0" y="0"/>
                </a:moveTo>
                <a:lnTo>
                  <a:pt x="2564259" y="0"/>
                </a:lnTo>
                <a:lnTo>
                  <a:pt x="2564259" y="2464960"/>
                </a:lnTo>
                <a:lnTo>
                  <a:pt x="0" y="246496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4" name="Freeform 24"/>
          <p:cNvSpPr/>
          <p:nvPr/>
        </p:nvSpPr>
        <p:spPr>
          <a:xfrm flipH="1">
            <a:off x="385265" y="5777746"/>
            <a:ext cx="2264388" cy="4321983"/>
          </a:xfrm>
          <a:custGeom>
            <a:avLst/>
            <a:gdLst/>
            <a:ahLst/>
            <a:cxnLst/>
            <a:rect l="l" t="t" r="r" b="b"/>
            <a:pathLst>
              <a:path w="2264388" h="4321983">
                <a:moveTo>
                  <a:pt x="2264388" y="0"/>
                </a:moveTo>
                <a:lnTo>
                  <a:pt x="0" y="0"/>
                </a:lnTo>
                <a:lnTo>
                  <a:pt x="0" y="4321983"/>
                </a:lnTo>
                <a:lnTo>
                  <a:pt x="2264388" y="4321983"/>
                </a:lnTo>
                <a:lnTo>
                  <a:pt x="2264388"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6" name="TextBox 26"/>
          <p:cNvSpPr txBox="1"/>
          <p:nvPr/>
        </p:nvSpPr>
        <p:spPr>
          <a:xfrm>
            <a:off x="3340019" y="3465167"/>
            <a:ext cx="5163184" cy="4924425"/>
          </a:xfrm>
          <a:prstGeom prst="rect">
            <a:avLst/>
          </a:prstGeom>
        </p:spPr>
        <p:txBody>
          <a:bodyPr lIns="0" tIns="0" rIns="0" bIns="0" rtlCol="0" anchor="t">
            <a:spAutoFit/>
          </a:bodyPr>
          <a:lstStyle/>
          <a:p>
            <a:pPr algn="just"/>
            <a:r>
              <a:rPr lang="vi-VN" sz="4000">
                <a:latin typeface="Times New Roman" panose="02020603050405020304" pitchFamily="18" charset="0"/>
                <a:cs typeface="Times New Roman" panose="02020603050405020304" pitchFamily="18" charset="0"/>
              </a:rPr>
              <a:t>- Xây dựng nhân vật có tính chất điển hình.</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Tình huống truyện độc đáo, cách kể chuyện chân thực, đậm chất triết lí sâu sắc.</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Ngôi kể phù hợp, hấp dẫn, tin cậy.</a:t>
            </a:r>
            <a:endParaRPr lang="en-GB" sz="4000">
              <a:latin typeface="Times New Roman" panose="02020603050405020304" pitchFamily="18" charset="0"/>
              <a:cs typeface="Times New Roman" panose="02020603050405020304" pitchFamily="18" charset="0"/>
            </a:endParaRPr>
          </a:p>
        </p:txBody>
      </p:sp>
      <p:sp>
        <p:nvSpPr>
          <p:cNvPr id="27" name="TextBox 27"/>
          <p:cNvSpPr txBox="1"/>
          <p:nvPr/>
        </p:nvSpPr>
        <p:spPr>
          <a:xfrm>
            <a:off x="10008050" y="2877029"/>
            <a:ext cx="5163184" cy="6771084"/>
          </a:xfrm>
          <a:prstGeom prst="rect">
            <a:avLst/>
          </a:prstGeom>
        </p:spPr>
        <p:txBody>
          <a:bodyPr lIns="0" tIns="0" rIns="0" bIns="0" rtlCol="0" anchor="t">
            <a:spAutoFit/>
          </a:bodyPr>
          <a:lstStyle/>
          <a:p>
            <a:pPr algn="just"/>
            <a:r>
              <a:rPr lang="vi-VN" sz="4000">
                <a:latin typeface="Times New Roman" panose="02020603050405020304" pitchFamily="18" charset="0"/>
                <a:cs typeface="Times New Roman" panose="02020603050405020304" pitchFamily="18" charset="0"/>
              </a:rPr>
              <a:t>- Tác phẩm phản ánh chân thực và cảm động số phận đau thương của người nông dân trong xã hội cũ và ca ngợi cao quý của họ.</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Đồng thời tác giả gửi gắm tấm lòng yêu thương, trân trọng đối với người nông dân trong xã hội ấy.</a:t>
            </a:r>
            <a:endParaRPr lang="en-GB" sz="4000">
              <a:latin typeface="Times New Roman" panose="02020603050405020304" pitchFamily="18" charset="0"/>
              <a:cs typeface="Times New Roman" panose="02020603050405020304" pitchFamily="18" charset="0"/>
            </a:endParaRPr>
          </a:p>
        </p:txBody>
      </p:sp>
      <p:sp>
        <p:nvSpPr>
          <p:cNvPr id="28" name="TextBox 28"/>
          <p:cNvSpPr txBox="1"/>
          <p:nvPr/>
        </p:nvSpPr>
        <p:spPr>
          <a:xfrm>
            <a:off x="3673320" y="1231981"/>
            <a:ext cx="5163184" cy="830997"/>
          </a:xfrm>
          <a:prstGeom prst="rect">
            <a:avLst/>
          </a:prstGeom>
        </p:spPr>
        <p:txBody>
          <a:bodyPr lIns="0" tIns="0" rIns="0" bIns="0" rtlCol="0" anchor="t">
            <a:spAutoFit/>
          </a:bodyPr>
          <a:lstStyle/>
          <a:p>
            <a:r>
              <a:rPr lang="vi-VN" sz="5400" b="1">
                <a:solidFill>
                  <a:schemeClr val="bg1"/>
                </a:solidFill>
                <a:latin typeface="Times New Roman" panose="02020603050405020304" pitchFamily="18" charset="0"/>
                <a:cs typeface="Times New Roman" panose="02020603050405020304" pitchFamily="18" charset="0"/>
              </a:rPr>
              <a:t>1. Nghệ thuật</a:t>
            </a:r>
            <a:endParaRPr lang="en-GB" sz="5400">
              <a:solidFill>
                <a:schemeClr val="bg1"/>
              </a:solidFill>
              <a:latin typeface="Times New Roman" panose="02020603050405020304" pitchFamily="18" charset="0"/>
              <a:cs typeface="Times New Roman" panose="02020603050405020304" pitchFamily="18" charset="0"/>
            </a:endParaRPr>
          </a:p>
        </p:txBody>
      </p:sp>
      <p:sp>
        <p:nvSpPr>
          <p:cNvPr id="29" name="TextBox 29"/>
          <p:cNvSpPr txBox="1"/>
          <p:nvPr/>
        </p:nvSpPr>
        <p:spPr>
          <a:xfrm>
            <a:off x="10728131" y="1216288"/>
            <a:ext cx="5922878" cy="830997"/>
          </a:xfrm>
          <a:prstGeom prst="rect">
            <a:avLst/>
          </a:prstGeom>
        </p:spPr>
        <p:txBody>
          <a:bodyPr lIns="0" tIns="0" rIns="0" bIns="0" rtlCol="0" anchor="t">
            <a:spAutoFit/>
          </a:bodyPr>
          <a:lstStyle/>
          <a:p>
            <a:r>
              <a:rPr lang="vi-VN" sz="5400" b="1">
                <a:solidFill>
                  <a:schemeClr val="bg1"/>
                </a:solidFill>
                <a:latin typeface="Times New Roman" panose="02020603050405020304" pitchFamily="18" charset="0"/>
                <a:cs typeface="Times New Roman" panose="02020603050405020304" pitchFamily="18" charset="0"/>
              </a:rPr>
              <a:t>2. Nội dung</a:t>
            </a:r>
            <a:endParaRPr lang="en-GB" sz="54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52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inVertical)">
                                      <p:cBhvr>
                                        <p:cTn id="31" dur="500"/>
                                        <p:tgtEl>
                                          <p:spTgt spid="29"/>
                                        </p:tgtEl>
                                      </p:cBhvr>
                                    </p:animEffect>
                                  </p:childTnLst>
                                </p:cTn>
                              </p:par>
                              <p:par>
                                <p:cTn id="32" presetID="16" presetClass="entr" presetSubtype="21"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par>
                                <p:cTn id="40" presetID="22" presetClass="entr" presetSubtype="4"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43"/>
            <a:ext cx="18288000" cy="10287000"/>
          </a:xfrm>
          <a:prstGeom prst="rect">
            <a:avLst/>
          </a:prstGeom>
        </p:spPr>
      </p:pic>
      <p:sp>
        <p:nvSpPr>
          <p:cNvPr id="3" name="Rounded Rectangle 2"/>
          <p:cNvSpPr/>
          <p:nvPr/>
        </p:nvSpPr>
        <p:spPr>
          <a:xfrm>
            <a:off x="1371600" y="952500"/>
            <a:ext cx="8305800" cy="2590800"/>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2500691" y="952500"/>
            <a:ext cx="6047618" cy="2428357"/>
          </a:xfrm>
          <a:prstGeom prst="rect">
            <a:avLst/>
          </a:prstGeom>
        </p:spPr>
        <p:txBody>
          <a:bodyPr wrap="none">
            <a:spAutoFit/>
          </a:bodyPr>
          <a:lstStyle/>
          <a:p>
            <a:pPr algn="ctr" eaLnBrk="0" fontAlgn="base" hangingPunct="0">
              <a:lnSpc>
                <a:spcPct val="115000"/>
              </a:lnSpc>
            </a:pPr>
            <a:r>
              <a:rPr lang="pt-BR" sz="6600" b="1">
                <a:solidFill>
                  <a:srgbClr val="FFFF00"/>
                </a:solidFill>
                <a:latin typeface="Times New Roman" panose="02020603050405020304" pitchFamily="18" charset="0"/>
                <a:cs typeface="Times New Roman" panose="02020603050405020304" pitchFamily="18" charset="0"/>
              </a:rPr>
              <a:t>HOẠT ĐỘNG </a:t>
            </a:r>
            <a:r>
              <a:rPr lang="pt-BR" sz="6600" b="1" smtClean="0">
                <a:solidFill>
                  <a:srgbClr val="FFFF00"/>
                </a:solidFill>
                <a:latin typeface="Times New Roman" panose="02020603050405020304" pitchFamily="18" charset="0"/>
                <a:cs typeface="Times New Roman" panose="02020603050405020304" pitchFamily="18" charset="0"/>
              </a:rPr>
              <a:t>3</a:t>
            </a:r>
            <a:endParaRPr lang="pt-BR" sz="6600" b="1">
              <a:solidFill>
                <a:srgbClr val="FFFF00"/>
              </a:solidFill>
              <a:latin typeface="Times New Roman" panose="02020603050405020304" pitchFamily="18" charset="0"/>
              <a:cs typeface="Times New Roman" panose="02020603050405020304" pitchFamily="18" charset="0"/>
            </a:endParaRPr>
          </a:p>
          <a:p>
            <a:pPr algn="ctr" eaLnBrk="0" fontAlgn="base" hangingPunct="0">
              <a:lnSpc>
                <a:spcPct val="115000"/>
              </a:lnSpc>
            </a:pPr>
            <a:r>
              <a:rPr lang="pt-BR" sz="6600" b="1" smtClean="0">
                <a:solidFill>
                  <a:srgbClr val="FFFF00"/>
                </a:solidFill>
                <a:latin typeface="Times New Roman" panose="02020603050405020304" pitchFamily="18" charset="0"/>
                <a:cs typeface="Times New Roman" panose="02020603050405020304" pitchFamily="18" charset="0"/>
              </a:rPr>
              <a:t> </a:t>
            </a:r>
            <a:r>
              <a:rPr lang="pt-BR" sz="6600" b="1">
                <a:solidFill>
                  <a:srgbClr val="FFFF00"/>
                </a:solidFill>
                <a:latin typeface="Times New Roman" panose="02020603050405020304" pitchFamily="18" charset="0"/>
                <a:cs typeface="Times New Roman" panose="02020603050405020304" pitchFamily="18" charset="0"/>
              </a:rPr>
              <a:t>LUYỆN TẬP</a:t>
            </a:r>
            <a:endParaRPr lang="en-GB" sz="8800">
              <a:solidFill>
                <a:srgbClr val="FFFF00"/>
              </a:solidFill>
              <a:effectLst/>
            </a:endParaRPr>
          </a:p>
        </p:txBody>
      </p:sp>
    </p:spTree>
    <p:extLst>
      <p:ext uri="{BB962C8B-B14F-4D97-AF65-F5344CB8AC3E}">
        <p14:creationId xmlns:p14="http://schemas.microsoft.com/office/powerpoint/2010/main" val="2275278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333858" y="-1996974"/>
            <a:ext cx="13620284" cy="13620284"/>
          </a:xfrm>
          <a:custGeom>
            <a:avLst/>
            <a:gdLst/>
            <a:ahLst/>
            <a:cxnLst/>
            <a:rect l="l" t="t" r="r" b="b"/>
            <a:pathLst>
              <a:path w="13620284" h="13620284">
                <a:moveTo>
                  <a:pt x="0" y="0"/>
                </a:moveTo>
                <a:lnTo>
                  <a:pt x="13620284" y="0"/>
                </a:lnTo>
                <a:lnTo>
                  <a:pt x="13620284" y="13620284"/>
                </a:lnTo>
                <a:lnTo>
                  <a:pt x="0" y="1362028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517442">
            <a:off x="-120582" y="207577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rot="-1135818" flipH="1">
            <a:off x="16477957" y="3659792"/>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AutoShape 7"/>
          <p:cNvSpPr/>
          <p:nvPr/>
        </p:nvSpPr>
        <p:spPr>
          <a:xfrm flipV="1">
            <a:off x="-4207261" y="7452663"/>
            <a:ext cx="8414522" cy="28575"/>
          </a:xfrm>
          <a:prstGeom prst="line">
            <a:avLst/>
          </a:prstGeom>
          <a:ln w="28575" cap="rnd">
            <a:solidFill>
              <a:srgbClr val="797A1D"/>
            </a:solidFill>
            <a:prstDash val="solid"/>
            <a:headEnd type="none" w="sm" len="sm"/>
            <a:tailEnd type="none" w="sm" len="sm"/>
          </a:ln>
        </p:spPr>
      </p:sp>
      <p:sp>
        <p:nvSpPr>
          <p:cNvPr id="8" name="AutoShape 8"/>
          <p:cNvSpPr/>
          <p:nvPr/>
        </p:nvSpPr>
        <p:spPr>
          <a:xfrm flipV="1">
            <a:off x="13606431" y="2369676"/>
            <a:ext cx="8414522" cy="28575"/>
          </a:xfrm>
          <a:prstGeom prst="line">
            <a:avLst/>
          </a:prstGeom>
          <a:ln w="28575" cap="rnd">
            <a:solidFill>
              <a:srgbClr val="797A1D"/>
            </a:solidFill>
            <a:prstDash val="solid"/>
            <a:headEnd type="none" w="sm" len="sm"/>
            <a:tailEnd type="none" w="sm" len="sm"/>
          </a:ln>
        </p:spPr>
      </p:sp>
      <p:sp>
        <p:nvSpPr>
          <p:cNvPr id="9" name="Freeform 9"/>
          <p:cNvSpPr/>
          <p:nvPr/>
        </p:nvSpPr>
        <p:spPr>
          <a:xfrm rot="5285550" flipV="1">
            <a:off x="1171627" y="8237207"/>
            <a:ext cx="1488728" cy="1407094"/>
          </a:xfrm>
          <a:custGeom>
            <a:avLst/>
            <a:gdLst/>
            <a:ahLst/>
            <a:cxnLst/>
            <a:rect l="l" t="t" r="r" b="b"/>
            <a:pathLst>
              <a:path w="1488728" h="1407094">
                <a:moveTo>
                  <a:pt x="0" y="1407095"/>
                </a:moveTo>
                <a:lnTo>
                  <a:pt x="1488729" y="1407095"/>
                </a:lnTo>
                <a:lnTo>
                  <a:pt x="1488729" y="0"/>
                </a:lnTo>
                <a:lnTo>
                  <a:pt x="0" y="0"/>
                </a:lnTo>
                <a:lnTo>
                  <a:pt x="0" y="1407095"/>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rot="5400000">
            <a:off x="15317265" y="729432"/>
            <a:ext cx="1273754" cy="1203908"/>
          </a:xfrm>
          <a:custGeom>
            <a:avLst/>
            <a:gdLst/>
            <a:ahLst/>
            <a:cxnLst/>
            <a:rect l="l" t="t" r="r" b="b"/>
            <a:pathLst>
              <a:path w="1273754" h="1203908">
                <a:moveTo>
                  <a:pt x="0" y="0"/>
                </a:moveTo>
                <a:lnTo>
                  <a:pt x="1273754" y="0"/>
                </a:lnTo>
                <a:lnTo>
                  <a:pt x="1273754" y="1203908"/>
                </a:lnTo>
                <a:lnTo>
                  <a:pt x="0" y="12039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Rectangle 5"/>
          <p:cNvSpPr/>
          <p:nvPr/>
        </p:nvSpPr>
        <p:spPr>
          <a:xfrm>
            <a:off x="5419758" y="2781300"/>
            <a:ext cx="7712423" cy="4339650"/>
          </a:xfrm>
          <a:prstGeom prst="rect">
            <a:avLst/>
          </a:prstGeom>
        </p:spPr>
        <p:txBody>
          <a:bodyPr wrap="square">
            <a:spAutoFit/>
          </a:bodyPr>
          <a:lstStyle/>
          <a:p>
            <a:pPr algn="just">
              <a:lnSpc>
                <a:spcPct val="115000"/>
              </a:lnSpc>
              <a:spcAft>
                <a:spcPts val="0"/>
              </a:spcAft>
            </a:pP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Trong </a:t>
            </a:r>
            <a:r>
              <a:rPr lang="vi-VN" sz="4800">
                <a:latin typeface="Times New Roman" panose="02020603050405020304" pitchFamily="18" charset="0"/>
                <a:ea typeface="Times New Roman" panose="02020603050405020304" pitchFamily="18" charset="0"/>
                <a:cs typeface="Times New Roman" panose="02020603050405020304" pitchFamily="18" charset="0"/>
              </a:rPr>
              <a:t>truyện Lão Hạc có nhiều đoạn văn mang tính triết lí về cuộc sống của con người. Em thích nhất đoạn văn nào? Vì sao?</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Rectangle 11"/>
          <p:cNvSpPr/>
          <p:nvPr/>
        </p:nvSpPr>
        <p:spPr>
          <a:xfrm>
            <a:off x="5220096" y="618897"/>
            <a:ext cx="8084264" cy="1264385"/>
          </a:xfrm>
          <a:prstGeom prst="rect">
            <a:avLst/>
          </a:prstGeom>
        </p:spPr>
        <p:txBody>
          <a:bodyPr wrap="none">
            <a:spAutoFit/>
          </a:bodyPr>
          <a:lstStyle/>
          <a:p>
            <a:pPr algn="just">
              <a:lnSpc>
                <a:spcPct val="115000"/>
              </a:lnSpc>
              <a:spcAft>
                <a:spcPts val="0"/>
              </a:spcAft>
            </a:pPr>
            <a:r>
              <a:rPr lang="vi-V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1. Bài tập 1: Chia sẻ</a:t>
            </a:r>
            <a:endParaRPr lang="en-GB"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8971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44"/>
            <a:ext cx="18433928" cy="10292444"/>
          </a:xfrm>
          <a:prstGeom prst="rect">
            <a:avLst/>
          </a:prstGeom>
        </p:spPr>
      </p:pic>
      <p:sp>
        <p:nvSpPr>
          <p:cNvPr id="3" name="Rounded Rectangle 2"/>
          <p:cNvSpPr/>
          <p:nvPr/>
        </p:nvSpPr>
        <p:spPr>
          <a:xfrm>
            <a:off x="685800" y="419100"/>
            <a:ext cx="7162800" cy="2743200"/>
          </a:xfrm>
          <a:prstGeom prst="roundRect">
            <a:avLst/>
          </a:prstGeom>
          <a:solidFill>
            <a:schemeClr val="bg1">
              <a:lumMod val="8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p:cNvSpPr/>
          <p:nvPr/>
        </p:nvSpPr>
        <p:spPr>
          <a:xfrm>
            <a:off x="2042809" y="2293568"/>
            <a:ext cx="4448782" cy="1737463"/>
          </a:xfrm>
          <a:prstGeom prst="rect">
            <a:avLst/>
          </a:prstGeom>
        </p:spPr>
        <p:txBody>
          <a:bodyPr wrap="none">
            <a:prstTxWarp prst="textArchUp">
              <a:avLst/>
            </a:prstTxWarp>
            <a:spAutoFit/>
          </a:bodyPr>
          <a:lstStyle/>
          <a:p>
            <a:pPr marL="0" marR="0" lvl="0" indent="0" algn="ctr" defTabSz="914400" rtl="0" eaLnBrk="0" fontAlgn="base" latinLnBrk="0" hangingPunct="0">
              <a:lnSpc>
                <a:spcPct val="115000"/>
              </a:lnSpc>
              <a:spcBef>
                <a:spcPts val="0"/>
              </a:spcBef>
              <a:spcAft>
                <a:spcPts val="0"/>
              </a:spcAft>
              <a:buClrTx/>
              <a:buSzTx/>
              <a:buFontTx/>
              <a:buNone/>
              <a:tabLst/>
              <a:defRPr/>
            </a:pPr>
            <a:r>
              <a:rPr kumimoji="0" lang="vi-VN" sz="8800" b="1" i="0" u="none" strike="noStrike" kern="1200" cap="none" spc="0" normalizeH="0" baseline="0" noProof="0" smtClean="0">
                <a:ln>
                  <a:noFill/>
                </a:ln>
                <a:solidFill>
                  <a:srgbClr val="FF0000"/>
                </a:solidFill>
                <a:effectLst/>
                <a:uLnTx/>
                <a:uFillTx/>
                <a:latin typeface="Times New Roman" panose="02020603050405020304" pitchFamily="18" charset="0"/>
                <a:ea typeface="+mn-ea"/>
                <a:cs typeface="Times New Roman" panose="02020603050405020304" pitchFamily="18" charset="0"/>
              </a:rPr>
              <a:t>HOẠT ĐỘNG 4</a:t>
            </a:r>
            <a:endParaRPr kumimoji="0" lang="vi-VN" sz="8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0" fontAlgn="base" latinLnBrk="0" hangingPunct="0">
              <a:lnSpc>
                <a:spcPct val="115000"/>
              </a:lnSpc>
              <a:spcBef>
                <a:spcPts val="0"/>
              </a:spcBef>
              <a:spcAft>
                <a:spcPts val="0"/>
              </a:spcAft>
              <a:buClrTx/>
              <a:buSzTx/>
              <a:buFontTx/>
              <a:buNone/>
              <a:tabLst/>
              <a:defRPr/>
            </a:pPr>
            <a:r>
              <a:rPr kumimoji="0" lang="vi-VN" sz="8800" b="1" i="0" u="none" strike="noStrike" kern="1200" cap="none" spc="0" normalizeH="0" baseline="0" noProof="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vi-VN" sz="8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VẬN </a:t>
            </a:r>
            <a:r>
              <a:rPr kumimoji="0" lang="vi-VN" sz="8800" b="1" i="0" u="none" strike="noStrike" kern="1200" cap="none" spc="0" normalizeH="0" baseline="0" noProof="0" smtClean="0">
                <a:ln>
                  <a:noFill/>
                </a:ln>
                <a:solidFill>
                  <a:srgbClr val="FF0000"/>
                </a:solidFill>
                <a:effectLst/>
                <a:uLnTx/>
                <a:uFillTx/>
                <a:latin typeface="Times New Roman" panose="02020603050405020304" pitchFamily="18" charset="0"/>
                <a:ea typeface="+mn-ea"/>
                <a:cs typeface="Times New Roman" panose="02020603050405020304" pitchFamily="18" charset="0"/>
              </a:rPr>
              <a:t>DỤNG</a:t>
            </a:r>
            <a:endParaRPr kumimoji="0" lang="en-GB" sz="13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8207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457200" y="-1638300"/>
            <a:ext cx="18211800" cy="14401800"/>
          </a:xfrm>
          <a:custGeom>
            <a:avLst/>
            <a:gdLst/>
            <a:ahLst/>
            <a:cxnLst/>
            <a:rect l="l" t="t" r="r" b="b"/>
            <a:pathLst>
              <a:path w="13620284" h="13620284">
                <a:moveTo>
                  <a:pt x="0" y="0"/>
                </a:moveTo>
                <a:lnTo>
                  <a:pt x="13620284" y="0"/>
                </a:lnTo>
                <a:lnTo>
                  <a:pt x="13620284" y="13620284"/>
                </a:lnTo>
                <a:lnTo>
                  <a:pt x="0" y="1362028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517442">
            <a:off x="-120582" y="207577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rot="-1135818" flipH="1">
            <a:off x="16477957" y="3659792"/>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9" name="Freeform 9"/>
          <p:cNvSpPr/>
          <p:nvPr/>
        </p:nvSpPr>
        <p:spPr>
          <a:xfrm rot="5285550" flipV="1">
            <a:off x="1171627" y="8237207"/>
            <a:ext cx="1488728" cy="1407094"/>
          </a:xfrm>
          <a:custGeom>
            <a:avLst/>
            <a:gdLst/>
            <a:ahLst/>
            <a:cxnLst/>
            <a:rect l="l" t="t" r="r" b="b"/>
            <a:pathLst>
              <a:path w="1488728" h="1407094">
                <a:moveTo>
                  <a:pt x="0" y="1407095"/>
                </a:moveTo>
                <a:lnTo>
                  <a:pt x="1488729" y="1407095"/>
                </a:lnTo>
                <a:lnTo>
                  <a:pt x="1488729" y="0"/>
                </a:lnTo>
                <a:lnTo>
                  <a:pt x="0" y="0"/>
                </a:lnTo>
                <a:lnTo>
                  <a:pt x="0" y="1407095"/>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rot="5400000">
            <a:off x="15317265" y="729432"/>
            <a:ext cx="1273754" cy="1203908"/>
          </a:xfrm>
          <a:custGeom>
            <a:avLst/>
            <a:gdLst/>
            <a:ahLst/>
            <a:cxnLst/>
            <a:rect l="l" t="t" r="r" b="b"/>
            <a:pathLst>
              <a:path w="1273754" h="1203908">
                <a:moveTo>
                  <a:pt x="0" y="0"/>
                </a:moveTo>
                <a:lnTo>
                  <a:pt x="1273754" y="0"/>
                </a:lnTo>
                <a:lnTo>
                  <a:pt x="1273754" y="1203908"/>
                </a:lnTo>
                <a:lnTo>
                  <a:pt x="0" y="12039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Rectangle 5"/>
          <p:cNvSpPr/>
          <p:nvPr/>
        </p:nvSpPr>
        <p:spPr>
          <a:xfrm>
            <a:off x="5026613" y="3182594"/>
            <a:ext cx="9144000" cy="4990790"/>
          </a:xfrm>
          <a:prstGeom prst="rect">
            <a:avLst/>
          </a:prstGeom>
        </p:spPr>
        <p:txBody>
          <a:bodyPr>
            <a:spAutoFit/>
          </a:bodyPr>
          <a:lstStyle/>
          <a:p>
            <a:pPr algn="ctr">
              <a:lnSpc>
                <a:spcPct val="115000"/>
              </a:lnSpc>
              <a:spcAft>
                <a:spcPts val="0"/>
              </a:spcAft>
            </a:pPr>
            <a:r>
              <a:rPr lang="en-US" sz="4000" b="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Nhóm </a:t>
            </a:r>
            <a:r>
              <a:rPr lang="en-US" sz="4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Tập làm hoạ sĩ</a:t>
            </a:r>
            <a:r>
              <a:rPr lang="en-US" sz="40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4000" b="1">
                <a:solidFill>
                  <a:srgbClr val="0D0D0D"/>
                </a:solidFill>
                <a:latin typeface="Times New Roman" panose="02020603050405020304" pitchFamily="18" charset="0"/>
                <a:ea typeface="Calibri" panose="020F0502020204030204" pitchFamily="34" charset="0"/>
                <a:cs typeface="Times New Roman" panose="02020603050405020304" pitchFamily="18" charset="0"/>
              </a:rPr>
              <a:t>Yêu cầu: </a:t>
            </a:r>
            <a:r>
              <a:rPr lang="en-US" sz="40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HS vẽ tranh minh hoạ nội dung </a:t>
            </a:r>
            <a:r>
              <a:rPr lang="vi-VN" sz="40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nội dung tác phẩm </a:t>
            </a:r>
            <a:r>
              <a:rPr lang="vi-VN" sz="4000" i="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Lão Hạc</a:t>
            </a:r>
            <a:r>
              <a:rPr lang="vi-VN" sz="40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(Nam Cao).</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lvl="0" algn="ctr">
              <a:lnSpc>
                <a:spcPct val="115000"/>
              </a:lnSpc>
              <a:spcAft>
                <a:spcPts val="0"/>
              </a:spcAft>
              <a:buSzPts val="1400"/>
            </a:pPr>
            <a:r>
              <a:rPr lang="en-US" sz="4000" b="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Nhóm 2: Tập làm hoạt cảnh</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4000" b="1">
                <a:solidFill>
                  <a:srgbClr val="0D0D0D"/>
                </a:solidFill>
                <a:latin typeface="Times New Roman" panose="02020603050405020304" pitchFamily="18" charset="0"/>
                <a:ea typeface="Calibri" panose="020F0502020204030204" pitchFamily="34" charset="0"/>
                <a:cs typeface="Times New Roman" panose="02020603050405020304" pitchFamily="18" charset="0"/>
              </a:rPr>
              <a:t>Yêu cầu: </a:t>
            </a:r>
            <a:r>
              <a:rPr lang="en-US" sz="40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HS có thể đọc</a:t>
            </a:r>
            <a:r>
              <a:rPr lang="vi-VN" sz="40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diễn kịch (sân khấu hóa) một đoạn trích trong tác phẩm </a:t>
            </a:r>
            <a:r>
              <a:rPr lang="vi-VN" sz="4000" i="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Lão Hạc</a:t>
            </a:r>
            <a:r>
              <a:rPr lang="vi-VN" sz="40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(Nam Cao).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Rectangle 11"/>
          <p:cNvSpPr/>
          <p:nvPr/>
        </p:nvSpPr>
        <p:spPr>
          <a:xfrm>
            <a:off x="6395791" y="1011022"/>
            <a:ext cx="4878259" cy="1264385"/>
          </a:xfrm>
          <a:prstGeom prst="rect">
            <a:avLst/>
          </a:prstGeom>
        </p:spPr>
        <p:txBody>
          <a:bodyPr wrap="none">
            <a:spAutoFit/>
          </a:bodyPr>
          <a:lstStyle/>
          <a:p>
            <a:pPr algn="just">
              <a:lnSpc>
                <a:spcPct val="115000"/>
              </a:lnSpc>
              <a:spcAft>
                <a:spcPts val="0"/>
              </a:spcAft>
            </a:pPr>
            <a:r>
              <a:rPr lang="vi-V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Times New Roman" panose="02020603050405020304" pitchFamily="18" charset="0"/>
                <a:cs typeface="Times New Roman" panose="02020603050405020304" pitchFamily="18" charset="0"/>
              </a:rPr>
              <a:t>2. Bài tập </a:t>
            </a:r>
            <a:r>
              <a:rPr lang="vi-VN" sz="72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Times New Roman" panose="02020603050405020304" pitchFamily="18" charset="0"/>
                <a:cs typeface="Times New Roman" panose="02020603050405020304" pitchFamily="18" charset="0"/>
              </a:rPr>
              <a:t>2 </a:t>
            </a:r>
            <a:endParaRPr lang="vi-V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4812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wipe(down)">
                                      <p:cBhvr>
                                        <p:cTn id="14" dur="500"/>
                                        <p:tgtEl>
                                          <p:spTgt spid="6">
                                            <p:txEl>
                                              <p:pRg st="0" end="0"/>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down)">
                                      <p:cBhvr>
                                        <p:cTn id="17" dur="500"/>
                                        <p:tgtEl>
                                          <p:spTgt spid="6">
                                            <p:txEl>
                                              <p:pRg st="1" end="1"/>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wipe(down)">
                                      <p:cBhvr>
                                        <p:cTn id="20" dur="500"/>
                                        <p:tgtEl>
                                          <p:spTgt spid="6">
                                            <p:txEl>
                                              <p:pRg st="2" end="2"/>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down)">
                                      <p:cBhvr>
                                        <p:cTn id="2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4" name="Group 4"/>
          <p:cNvGrpSpPr/>
          <p:nvPr/>
        </p:nvGrpSpPr>
        <p:grpSpPr>
          <a:xfrm>
            <a:off x="3341457" y="1203406"/>
            <a:ext cx="11605086" cy="1956063"/>
            <a:chOff x="0" y="0"/>
            <a:chExt cx="3056484" cy="515177"/>
          </a:xfrm>
        </p:grpSpPr>
        <p:sp>
          <p:nvSpPr>
            <p:cNvPr id="5" name="Freeform 5"/>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6" name="TextBox 6"/>
            <p:cNvSpPr txBox="1"/>
            <p:nvPr/>
          </p:nvSpPr>
          <p:spPr>
            <a:xfrm>
              <a:off x="0" y="-38100"/>
              <a:ext cx="812800" cy="444500"/>
            </a:xfrm>
            <a:prstGeom prst="rect">
              <a:avLst/>
            </a:prstGeom>
          </p:spPr>
          <p:txBody>
            <a:bodyPr lIns="50800" tIns="50800" rIns="50800" bIns="50800" rtlCol="0" anchor="ctr"/>
            <a:lstStyle/>
            <a:p>
              <a:pPr algn="ctr">
                <a:lnSpc>
                  <a:spcPts val="2659"/>
                </a:lnSpc>
              </a:pPr>
              <a:endParaRPr/>
            </a:p>
          </p:txBody>
        </p:sp>
      </p:grpSp>
      <p:sp>
        <p:nvSpPr>
          <p:cNvPr id="7" name="Freeform 7"/>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p:cNvSpPr/>
          <p:nvPr/>
        </p:nvSpPr>
        <p:spPr>
          <a:xfrm rot="-481330" flipH="1">
            <a:off x="15427309" y="694509"/>
            <a:ext cx="4518875" cy="4114800"/>
          </a:xfrm>
          <a:custGeom>
            <a:avLst/>
            <a:gdLst/>
            <a:ahLst/>
            <a:cxnLst/>
            <a:rect l="l" t="t" r="r" b="b"/>
            <a:pathLst>
              <a:path w="4518875" h="4114800">
                <a:moveTo>
                  <a:pt x="4518875" y="0"/>
                </a:moveTo>
                <a:lnTo>
                  <a:pt x="0" y="0"/>
                </a:lnTo>
                <a:lnTo>
                  <a:pt x="0" y="4114800"/>
                </a:lnTo>
                <a:lnTo>
                  <a:pt x="4518875" y="4114800"/>
                </a:lnTo>
                <a:lnTo>
                  <a:pt x="4518875"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0" name="Freeform 10"/>
          <p:cNvSpPr/>
          <p:nvPr/>
        </p:nvSpPr>
        <p:spPr>
          <a:xfrm rot="-481330">
            <a:off x="-1230737" y="6750182"/>
            <a:ext cx="4518875" cy="4114800"/>
          </a:xfrm>
          <a:custGeom>
            <a:avLst/>
            <a:gdLst/>
            <a:ahLst/>
            <a:cxnLst/>
            <a:rect l="l" t="t" r="r" b="b"/>
            <a:pathLst>
              <a:path w="4518875" h="4114800">
                <a:moveTo>
                  <a:pt x="0" y="0"/>
                </a:moveTo>
                <a:lnTo>
                  <a:pt x="4518874" y="0"/>
                </a:lnTo>
                <a:lnTo>
                  <a:pt x="4518874"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nvGrpSpPr>
          <p:cNvPr id="11" name="Group 11"/>
          <p:cNvGrpSpPr>
            <a:grpSpLocks noChangeAspect="1"/>
          </p:cNvGrpSpPr>
          <p:nvPr/>
        </p:nvGrpSpPr>
        <p:grpSpPr>
          <a:xfrm>
            <a:off x="12407426" y="6595774"/>
            <a:ext cx="2662526" cy="2662526"/>
            <a:chOff x="0" y="0"/>
            <a:chExt cx="14840029" cy="14840029"/>
          </a:xfrm>
        </p:grpSpPr>
        <p:sp>
          <p:nvSpPr>
            <p:cNvPr id="12" name="Freeform 12"/>
            <p:cNvSpPr/>
            <p:nvPr/>
          </p:nvSpPr>
          <p:spPr>
            <a:xfrm>
              <a:off x="0" y="0"/>
              <a:ext cx="14840026" cy="14840029"/>
            </a:xfrm>
            <a:custGeom>
              <a:avLst/>
              <a:gdLst/>
              <a:ahLst/>
              <a:cxnLst/>
              <a:rect l="l" t="t" r="r" b="b"/>
              <a:pathLst>
                <a:path w="14840026" h="14840029">
                  <a:moveTo>
                    <a:pt x="3105877" y="13457583"/>
                  </a:moveTo>
                  <a:cubicBezTo>
                    <a:pt x="4321642" y="14327753"/>
                    <a:pt x="5811831" y="14840029"/>
                    <a:pt x="7420015" y="14840029"/>
                  </a:cubicBezTo>
                  <a:cubicBezTo>
                    <a:pt x="9028198" y="14840029"/>
                    <a:pt x="10518387" y="14327753"/>
                    <a:pt x="11734152" y="13457583"/>
                  </a:cubicBezTo>
                  <a:cubicBezTo>
                    <a:pt x="12472827" y="12928884"/>
                    <a:pt x="13363949" y="12648722"/>
                    <a:pt x="14278014" y="12648722"/>
                  </a:cubicBezTo>
                  <a:cubicBezTo>
                    <a:pt x="14427068" y="12648722"/>
                    <a:pt x="14570019" y="12589509"/>
                    <a:pt x="14675417" y="12484111"/>
                  </a:cubicBezTo>
                  <a:cubicBezTo>
                    <a:pt x="14780816" y="12378713"/>
                    <a:pt x="14840026" y="12235761"/>
                    <a:pt x="14840026" y="12086706"/>
                  </a:cubicBezTo>
                  <a:lnTo>
                    <a:pt x="14840026" y="2753321"/>
                  </a:lnTo>
                  <a:cubicBezTo>
                    <a:pt x="14840026" y="2442929"/>
                    <a:pt x="14588403" y="2191306"/>
                    <a:pt x="14278011" y="2191306"/>
                  </a:cubicBezTo>
                  <a:cubicBezTo>
                    <a:pt x="13363947" y="2191306"/>
                    <a:pt x="12472826" y="1911143"/>
                    <a:pt x="11734151" y="1382446"/>
                  </a:cubicBezTo>
                  <a:cubicBezTo>
                    <a:pt x="10518387" y="512275"/>
                    <a:pt x="9028198" y="0"/>
                    <a:pt x="7420015" y="0"/>
                  </a:cubicBezTo>
                  <a:cubicBezTo>
                    <a:pt x="5811832" y="0"/>
                    <a:pt x="4321642" y="512275"/>
                    <a:pt x="3105877" y="1382446"/>
                  </a:cubicBezTo>
                  <a:cubicBezTo>
                    <a:pt x="2367201" y="1911144"/>
                    <a:pt x="1476082" y="2191306"/>
                    <a:pt x="562015" y="2191306"/>
                  </a:cubicBezTo>
                  <a:cubicBezTo>
                    <a:pt x="412958" y="2191306"/>
                    <a:pt x="270009" y="2250519"/>
                    <a:pt x="164610" y="2355916"/>
                  </a:cubicBezTo>
                  <a:cubicBezTo>
                    <a:pt x="59211" y="2461313"/>
                    <a:pt x="0" y="2604266"/>
                    <a:pt x="0" y="2753322"/>
                  </a:cubicBezTo>
                  <a:lnTo>
                    <a:pt x="0" y="12086706"/>
                  </a:lnTo>
                  <a:cubicBezTo>
                    <a:pt x="0" y="12397099"/>
                    <a:pt x="251623" y="12648722"/>
                    <a:pt x="562014" y="12648722"/>
                  </a:cubicBezTo>
                  <a:cubicBezTo>
                    <a:pt x="1476082" y="12648721"/>
                    <a:pt x="2367201" y="12928884"/>
                    <a:pt x="3105877" y="13457583"/>
                  </a:cubicBezTo>
                  <a:close/>
                </a:path>
              </a:pathLst>
            </a:custGeom>
            <a:solidFill>
              <a:srgbClr val="354A15"/>
            </a:solidFill>
          </p:spPr>
        </p:sp>
        <p:sp>
          <p:nvSpPr>
            <p:cNvPr id="13" name="Freeform 13"/>
            <p:cNvSpPr/>
            <p:nvPr/>
          </p:nvSpPr>
          <p:spPr>
            <a:xfrm>
              <a:off x="200382" y="200383"/>
              <a:ext cx="14439264" cy="14439263"/>
            </a:xfrm>
            <a:custGeom>
              <a:avLst/>
              <a:gdLst/>
              <a:ahLst/>
              <a:cxnLst/>
              <a:rect l="l" t="t" r="r" b="b"/>
              <a:pathLst>
                <a:path w="14439264" h="14439263">
                  <a:moveTo>
                    <a:pt x="3022121" y="13094254"/>
                  </a:moveTo>
                  <a:cubicBezTo>
                    <a:pt x="4205000" y="13940887"/>
                    <a:pt x="5654646" y="14439263"/>
                    <a:pt x="7219633" y="14439263"/>
                  </a:cubicBezTo>
                  <a:cubicBezTo>
                    <a:pt x="8784619" y="14439263"/>
                    <a:pt x="10234265" y="13940887"/>
                    <a:pt x="11417144" y="13094254"/>
                  </a:cubicBezTo>
                  <a:cubicBezTo>
                    <a:pt x="12190652" y="12540622"/>
                    <a:pt x="13122754" y="12247956"/>
                    <a:pt x="14077633" y="12247956"/>
                  </a:cubicBezTo>
                  <a:cubicBezTo>
                    <a:pt x="14277356" y="12247956"/>
                    <a:pt x="14439264" y="12086048"/>
                    <a:pt x="14439264" y="11886324"/>
                  </a:cubicBezTo>
                  <a:lnTo>
                    <a:pt x="14439264" y="2552939"/>
                  </a:lnTo>
                  <a:cubicBezTo>
                    <a:pt x="14439264" y="2353215"/>
                    <a:pt x="14277356" y="2191306"/>
                    <a:pt x="14077633" y="2191306"/>
                  </a:cubicBezTo>
                  <a:cubicBezTo>
                    <a:pt x="13122754" y="2191306"/>
                    <a:pt x="12190653" y="1898638"/>
                    <a:pt x="11417143" y="1345009"/>
                  </a:cubicBezTo>
                  <a:cubicBezTo>
                    <a:pt x="10234264" y="498376"/>
                    <a:pt x="8784618" y="0"/>
                    <a:pt x="7219633" y="0"/>
                  </a:cubicBezTo>
                  <a:cubicBezTo>
                    <a:pt x="5654647" y="0"/>
                    <a:pt x="4205002" y="498376"/>
                    <a:pt x="3022121" y="1345009"/>
                  </a:cubicBezTo>
                  <a:cubicBezTo>
                    <a:pt x="2248612" y="1898639"/>
                    <a:pt x="1316511" y="2191306"/>
                    <a:pt x="361632" y="2191306"/>
                  </a:cubicBezTo>
                  <a:cubicBezTo>
                    <a:pt x="161908" y="2191306"/>
                    <a:pt x="0" y="2353215"/>
                    <a:pt x="0" y="2552939"/>
                  </a:cubicBezTo>
                  <a:lnTo>
                    <a:pt x="0" y="11886323"/>
                  </a:lnTo>
                  <a:cubicBezTo>
                    <a:pt x="0" y="11982235"/>
                    <a:pt x="38100" y="12074216"/>
                    <a:pt x="105919" y="12142036"/>
                  </a:cubicBezTo>
                  <a:cubicBezTo>
                    <a:pt x="173738" y="12209856"/>
                    <a:pt x="265721" y="12247955"/>
                    <a:pt x="361631" y="12247955"/>
                  </a:cubicBezTo>
                  <a:cubicBezTo>
                    <a:pt x="1316511" y="12247955"/>
                    <a:pt x="2248612" y="12540623"/>
                    <a:pt x="3022121" y="13094254"/>
                  </a:cubicBezTo>
                  <a:close/>
                </a:path>
              </a:pathLst>
            </a:custGeom>
            <a:solidFill>
              <a:srgbClr val="FFFFF1"/>
            </a:solidFill>
          </p:spPr>
        </p:sp>
        <p:sp>
          <p:nvSpPr>
            <p:cNvPr id="14" name="Freeform 14"/>
            <p:cNvSpPr/>
            <p:nvPr/>
          </p:nvSpPr>
          <p:spPr>
            <a:xfrm>
              <a:off x="562016" y="562014"/>
              <a:ext cx="13716000" cy="13716001"/>
            </a:xfrm>
            <a:custGeom>
              <a:avLst/>
              <a:gdLst/>
              <a:ahLst/>
              <a:cxnLst/>
              <a:rect l="l" t="t" r="r" b="b"/>
              <a:pathLst>
                <a:path w="13716000" h="13716001">
                  <a:moveTo>
                    <a:pt x="10845033" y="1277448"/>
                  </a:moveTo>
                  <a:cubicBezTo>
                    <a:pt x="9721504" y="473295"/>
                    <a:pt x="8345027" y="0"/>
                    <a:pt x="6857999" y="0"/>
                  </a:cubicBezTo>
                  <a:cubicBezTo>
                    <a:pt x="5370970" y="0"/>
                    <a:pt x="3994493" y="473295"/>
                    <a:pt x="2870964" y="1277448"/>
                  </a:cubicBezTo>
                  <a:cubicBezTo>
                    <a:pt x="2034590" y="1876072"/>
                    <a:pt x="1028529" y="2191308"/>
                    <a:pt x="0" y="2191308"/>
                  </a:cubicBezTo>
                  <a:lnTo>
                    <a:pt x="0" y="11524692"/>
                  </a:lnTo>
                  <a:cubicBezTo>
                    <a:pt x="1028532" y="11524692"/>
                    <a:pt x="2034590" y="11839928"/>
                    <a:pt x="2870964" y="12438553"/>
                  </a:cubicBezTo>
                  <a:cubicBezTo>
                    <a:pt x="3994492" y="13242706"/>
                    <a:pt x="5370969" y="13716001"/>
                    <a:pt x="6857998" y="13716001"/>
                  </a:cubicBezTo>
                  <a:cubicBezTo>
                    <a:pt x="8345026" y="13716001"/>
                    <a:pt x="9721504" y="13242706"/>
                    <a:pt x="10845032" y="12438553"/>
                  </a:cubicBezTo>
                  <a:cubicBezTo>
                    <a:pt x="11681406" y="11839927"/>
                    <a:pt x="12687465" y="11524692"/>
                    <a:pt x="13715999" y="11524692"/>
                  </a:cubicBezTo>
                  <a:lnTo>
                    <a:pt x="13715999" y="2191308"/>
                  </a:lnTo>
                  <a:cubicBezTo>
                    <a:pt x="12687467" y="2191308"/>
                    <a:pt x="11681406" y="1876072"/>
                    <a:pt x="10845033" y="1277448"/>
                  </a:cubicBezTo>
                  <a:close/>
                </a:path>
              </a:pathLst>
            </a:custGeom>
            <a:blipFill>
              <a:blip r:embed="rId8"/>
              <a:stretch>
                <a:fillRect r="-50093"/>
              </a:stretch>
            </a:blipFill>
          </p:spPr>
        </p:sp>
      </p:grpSp>
      <p:grpSp>
        <p:nvGrpSpPr>
          <p:cNvPr id="15" name="Group 15"/>
          <p:cNvGrpSpPr>
            <a:grpSpLocks noChangeAspect="1"/>
          </p:cNvGrpSpPr>
          <p:nvPr/>
        </p:nvGrpSpPr>
        <p:grpSpPr>
          <a:xfrm>
            <a:off x="1507125" y="3566104"/>
            <a:ext cx="2662526" cy="2662526"/>
            <a:chOff x="0" y="0"/>
            <a:chExt cx="14840029" cy="14840029"/>
          </a:xfrm>
        </p:grpSpPr>
        <p:sp>
          <p:nvSpPr>
            <p:cNvPr id="16" name="Freeform 16"/>
            <p:cNvSpPr/>
            <p:nvPr/>
          </p:nvSpPr>
          <p:spPr>
            <a:xfrm>
              <a:off x="0" y="0"/>
              <a:ext cx="14840026" cy="14840029"/>
            </a:xfrm>
            <a:custGeom>
              <a:avLst/>
              <a:gdLst/>
              <a:ahLst/>
              <a:cxnLst/>
              <a:rect l="l" t="t" r="r" b="b"/>
              <a:pathLst>
                <a:path w="14840026" h="14840029">
                  <a:moveTo>
                    <a:pt x="3105877" y="13457583"/>
                  </a:moveTo>
                  <a:cubicBezTo>
                    <a:pt x="4321642" y="14327753"/>
                    <a:pt x="5811831" y="14840029"/>
                    <a:pt x="7420015" y="14840029"/>
                  </a:cubicBezTo>
                  <a:cubicBezTo>
                    <a:pt x="9028198" y="14840029"/>
                    <a:pt x="10518387" y="14327753"/>
                    <a:pt x="11734152" y="13457583"/>
                  </a:cubicBezTo>
                  <a:cubicBezTo>
                    <a:pt x="12472827" y="12928884"/>
                    <a:pt x="13363949" y="12648722"/>
                    <a:pt x="14278014" y="12648722"/>
                  </a:cubicBezTo>
                  <a:cubicBezTo>
                    <a:pt x="14427068" y="12648722"/>
                    <a:pt x="14570019" y="12589509"/>
                    <a:pt x="14675417" y="12484111"/>
                  </a:cubicBezTo>
                  <a:cubicBezTo>
                    <a:pt x="14780816" y="12378713"/>
                    <a:pt x="14840026" y="12235761"/>
                    <a:pt x="14840026" y="12086706"/>
                  </a:cubicBezTo>
                  <a:lnTo>
                    <a:pt x="14840026" y="2753321"/>
                  </a:lnTo>
                  <a:cubicBezTo>
                    <a:pt x="14840026" y="2442929"/>
                    <a:pt x="14588403" y="2191306"/>
                    <a:pt x="14278011" y="2191306"/>
                  </a:cubicBezTo>
                  <a:cubicBezTo>
                    <a:pt x="13363947" y="2191306"/>
                    <a:pt x="12472826" y="1911143"/>
                    <a:pt x="11734151" y="1382446"/>
                  </a:cubicBezTo>
                  <a:cubicBezTo>
                    <a:pt x="10518387" y="512275"/>
                    <a:pt x="9028198" y="0"/>
                    <a:pt x="7420015" y="0"/>
                  </a:cubicBezTo>
                  <a:cubicBezTo>
                    <a:pt x="5811832" y="0"/>
                    <a:pt x="4321642" y="512275"/>
                    <a:pt x="3105877" y="1382446"/>
                  </a:cubicBezTo>
                  <a:cubicBezTo>
                    <a:pt x="2367201" y="1911144"/>
                    <a:pt x="1476082" y="2191306"/>
                    <a:pt x="562015" y="2191306"/>
                  </a:cubicBezTo>
                  <a:cubicBezTo>
                    <a:pt x="412958" y="2191306"/>
                    <a:pt x="270009" y="2250519"/>
                    <a:pt x="164610" y="2355916"/>
                  </a:cubicBezTo>
                  <a:cubicBezTo>
                    <a:pt x="59211" y="2461313"/>
                    <a:pt x="0" y="2604266"/>
                    <a:pt x="0" y="2753322"/>
                  </a:cubicBezTo>
                  <a:lnTo>
                    <a:pt x="0" y="12086706"/>
                  </a:lnTo>
                  <a:cubicBezTo>
                    <a:pt x="0" y="12397099"/>
                    <a:pt x="251623" y="12648722"/>
                    <a:pt x="562014" y="12648722"/>
                  </a:cubicBezTo>
                  <a:cubicBezTo>
                    <a:pt x="1476082" y="12648721"/>
                    <a:pt x="2367201" y="12928884"/>
                    <a:pt x="3105877" y="13457583"/>
                  </a:cubicBezTo>
                  <a:close/>
                </a:path>
              </a:pathLst>
            </a:custGeom>
            <a:solidFill>
              <a:srgbClr val="354A15"/>
            </a:solidFill>
          </p:spPr>
        </p:sp>
        <p:sp>
          <p:nvSpPr>
            <p:cNvPr id="17" name="Freeform 17"/>
            <p:cNvSpPr/>
            <p:nvPr/>
          </p:nvSpPr>
          <p:spPr>
            <a:xfrm>
              <a:off x="200382" y="200383"/>
              <a:ext cx="14439264" cy="14439263"/>
            </a:xfrm>
            <a:custGeom>
              <a:avLst/>
              <a:gdLst/>
              <a:ahLst/>
              <a:cxnLst/>
              <a:rect l="l" t="t" r="r" b="b"/>
              <a:pathLst>
                <a:path w="14439264" h="14439263">
                  <a:moveTo>
                    <a:pt x="3022121" y="13094254"/>
                  </a:moveTo>
                  <a:cubicBezTo>
                    <a:pt x="4205000" y="13940887"/>
                    <a:pt x="5654646" y="14439263"/>
                    <a:pt x="7219633" y="14439263"/>
                  </a:cubicBezTo>
                  <a:cubicBezTo>
                    <a:pt x="8784619" y="14439263"/>
                    <a:pt x="10234265" y="13940887"/>
                    <a:pt x="11417144" y="13094254"/>
                  </a:cubicBezTo>
                  <a:cubicBezTo>
                    <a:pt x="12190652" y="12540622"/>
                    <a:pt x="13122754" y="12247956"/>
                    <a:pt x="14077633" y="12247956"/>
                  </a:cubicBezTo>
                  <a:cubicBezTo>
                    <a:pt x="14277356" y="12247956"/>
                    <a:pt x="14439264" y="12086048"/>
                    <a:pt x="14439264" y="11886324"/>
                  </a:cubicBezTo>
                  <a:lnTo>
                    <a:pt x="14439264" y="2552939"/>
                  </a:lnTo>
                  <a:cubicBezTo>
                    <a:pt x="14439264" y="2353215"/>
                    <a:pt x="14277356" y="2191306"/>
                    <a:pt x="14077633" y="2191306"/>
                  </a:cubicBezTo>
                  <a:cubicBezTo>
                    <a:pt x="13122754" y="2191306"/>
                    <a:pt x="12190653" y="1898638"/>
                    <a:pt x="11417143" y="1345009"/>
                  </a:cubicBezTo>
                  <a:cubicBezTo>
                    <a:pt x="10234264" y="498376"/>
                    <a:pt x="8784618" y="0"/>
                    <a:pt x="7219633" y="0"/>
                  </a:cubicBezTo>
                  <a:cubicBezTo>
                    <a:pt x="5654647" y="0"/>
                    <a:pt x="4205002" y="498376"/>
                    <a:pt x="3022121" y="1345009"/>
                  </a:cubicBezTo>
                  <a:cubicBezTo>
                    <a:pt x="2248612" y="1898639"/>
                    <a:pt x="1316511" y="2191306"/>
                    <a:pt x="361632" y="2191306"/>
                  </a:cubicBezTo>
                  <a:cubicBezTo>
                    <a:pt x="161908" y="2191306"/>
                    <a:pt x="0" y="2353215"/>
                    <a:pt x="0" y="2552939"/>
                  </a:cubicBezTo>
                  <a:lnTo>
                    <a:pt x="0" y="11886323"/>
                  </a:lnTo>
                  <a:cubicBezTo>
                    <a:pt x="0" y="11982235"/>
                    <a:pt x="38100" y="12074216"/>
                    <a:pt x="105919" y="12142036"/>
                  </a:cubicBezTo>
                  <a:cubicBezTo>
                    <a:pt x="173738" y="12209856"/>
                    <a:pt x="265721" y="12247955"/>
                    <a:pt x="361631" y="12247955"/>
                  </a:cubicBezTo>
                  <a:cubicBezTo>
                    <a:pt x="1316511" y="12247955"/>
                    <a:pt x="2248612" y="12540623"/>
                    <a:pt x="3022121" y="13094254"/>
                  </a:cubicBezTo>
                  <a:close/>
                </a:path>
              </a:pathLst>
            </a:custGeom>
            <a:solidFill>
              <a:srgbClr val="FFFFF1"/>
            </a:solidFill>
          </p:spPr>
        </p:sp>
        <p:sp>
          <p:nvSpPr>
            <p:cNvPr id="18" name="Freeform 18"/>
            <p:cNvSpPr/>
            <p:nvPr/>
          </p:nvSpPr>
          <p:spPr>
            <a:xfrm>
              <a:off x="562016" y="562014"/>
              <a:ext cx="13716000" cy="13716001"/>
            </a:xfrm>
            <a:custGeom>
              <a:avLst/>
              <a:gdLst/>
              <a:ahLst/>
              <a:cxnLst/>
              <a:rect l="l" t="t" r="r" b="b"/>
              <a:pathLst>
                <a:path w="13716000" h="13716001">
                  <a:moveTo>
                    <a:pt x="10845033" y="1277448"/>
                  </a:moveTo>
                  <a:cubicBezTo>
                    <a:pt x="9721504" y="473295"/>
                    <a:pt x="8345027" y="0"/>
                    <a:pt x="6857999" y="0"/>
                  </a:cubicBezTo>
                  <a:cubicBezTo>
                    <a:pt x="5370970" y="0"/>
                    <a:pt x="3994493" y="473295"/>
                    <a:pt x="2870964" y="1277448"/>
                  </a:cubicBezTo>
                  <a:cubicBezTo>
                    <a:pt x="2034590" y="1876072"/>
                    <a:pt x="1028529" y="2191308"/>
                    <a:pt x="0" y="2191308"/>
                  </a:cubicBezTo>
                  <a:lnTo>
                    <a:pt x="0" y="11524692"/>
                  </a:lnTo>
                  <a:cubicBezTo>
                    <a:pt x="1028532" y="11524692"/>
                    <a:pt x="2034590" y="11839928"/>
                    <a:pt x="2870964" y="12438553"/>
                  </a:cubicBezTo>
                  <a:cubicBezTo>
                    <a:pt x="3994492" y="13242706"/>
                    <a:pt x="5370969" y="13716001"/>
                    <a:pt x="6857998" y="13716001"/>
                  </a:cubicBezTo>
                  <a:cubicBezTo>
                    <a:pt x="8345026" y="13716001"/>
                    <a:pt x="9721504" y="13242706"/>
                    <a:pt x="10845032" y="12438553"/>
                  </a:cubicBezTo>
                  <a:cubicBezTo>
                    <a:pt x="11681406" y="11839927"/>
                    <a:pt x="12687465" y="11524692"/>
                    <a:pt x="13715999" y="11524692"/>
                  </a:cubicBezTo>
                  <a:lnTo>
                    <a:pt x="13715999" y="2191308"/>
                  </a:lnTo>
                  <a:cubicBezTo>
                    <a:pt x="12687467" y="2191308"/>
                    <a:pt x="11681406" y="1876072"/>
                    <a:pt x="10845033" y="1277448"/>
                  </a:cubicBezTo>
                  <a:close/>
                </a:path>
              </a:pathLst>
            </a:custGeom>
            <a:blipFill>
              <a:blip r:embed="rId9"/>
              <a:stretch>
                <a:fillRect l="-25046" r="-25046"/>
              </a:stretch>
            </a:blipFill>
          </p:spPr>
        </p:sp>
      </p:grpSp>
      <p:sp>
        <p:nvSpPr>
          <p:cNvPr id="19" name="TextBox 19"/>
          <p:cNvSpPr txBox="1"/>
          <p:nvPr/>
        </p:nvSpPr>
        <p:spPr>
          <a:xfrm>
            <a:off x="4514113" y="4004795"/>
            <a:ext cx="11716487" cy="3447098"/>
          </a:xfrm>
          <a:prstGeom prst="rect">
            <a:avLst/>
          </a:prstGeom>
        </p:spPr>
        <p:txBody>
          <a:bodyPr wrap="square" lIns="0" tIns="0" rIns="0" bIns="0" rtlCol="0" anchor="t">
            <a:spAutoFit/>
          </a:bodyPr>
          <a:lstStyle/>
          <a:p>
            <a:pPr algn="just"/>
            <a:r>
              <a:rPr lang="pt-BR" sz="4800" smtClean="0">
                <a:latin typeface="Times New Roman" panose="02020603050405020304" pitchFamily="18" charset="0"/>
                <a:cs typeface="Times New Roman" panose="02020603050405020304" pitchFamily="18" charset="0"/>
              </a:rPr>
              <a:t>- </a:t>
            </a:r>
            <a:r>
              <a:rPr lang="pt-BR" sz="4800">
                <a:latin typeface="Times New Roman" panose="02020603050405020304" pitchFamily="18" charset="0"/>
                <a:cs typeface="Times New Roman" panose="02020603050405020304" pitchFamily="18" charset="0"/>
              </a:rPr>
              <a:t>Hoàn thiện các nội dung đã học trong bài;</a:t>
            </a:r>
            <a:endParaRPr lang="en-GB" sz="4800">
              <a:latin typeface="Times New Roman" panose="02020603050405020304" pitchFamily="18" charset="0"/>
              <a:cs typeface="Times New Roman" panose="02020603050405020304" pitchFamily="18" charset="0"/>
            </a:endParaRPr>
          </a:p>
          <a:p>
            <a:pPr algn="just"/>
            <a:r>
              <a:rPr lang="pt-BR" sz="4800">
                <a:latin typeface="Times New Roman" panose="02020603050405020304" pitchFamily="18" charset="0"/>
                <a:cs typeface="Times New Roman" panose="02020603050405020304" pitchFamily="18" charset="0"/>
              </a:rPr>
              <a:t>- Chuẩn bị tìm đọc tiểu thuyết “</a:t>
            </a:r>
            <a:r>
              <a:rPr lang="vi-VN" sz="4800" i="1">
                <a:latin typeface="Times New Roman" panose="02020603050405020304" pitchFamily="18" charset="0"/>
                <a:cs typeface="Times New Roman" panose="02020603050405020304" pitchFamily="18" charset="0"/>
              </a:rPr>
              <a:t>Hoàng tử bé</a:t>
            </a:r>
            <a:r>
              <a:rPr lang="vi-VN" sz="4800">
                <a:latin typeface="Times New Roman" panose="02020603050405020304" pitchFamily="18" charset="0"/>
                <a:cs typeface="Times New Roman" panose="02020603050405020304" pitchFamily="18" charset="0"/>
              </a:rPr>
              <a:t>” của </a:t>
            </a:r>
            <a:r>
              <a:rPr lang="pt-BR" sz="4800">
                <a:latin typeface="Times New Roman" panose="02020603050405020304" pitchFamily="18" charset="0"/>
                <a:cs typeface="Times New Roman" panose="02020603050405020304" pitchFamily="18" charset="0"/>
              </a:rPr>
              <a:t>Ê-xu-pe-ri</a:t>
            </a:r>
            <a:r>
              <a:rPr lang="vi-VN" sz="4800">
                <a:latin typeface="Times New Roman" panose="02020603050405020304" pitchFamily="18" charset="0"/>
                <a:cs typeface="Times New Roman" panose="02020603050405020304" pitchFamily="18" charset="0"/>
              </a:rPr>
              <a:t>, c</a:t>
            </a:r>
            <a:r>
              <a:rPr lang="pt-BR" sz="4800">
                <a:latin typeface="Times New Roman" panose="02020603050405020304" pitchFamily="18" charset="0"/>
                <a:cs typeface="Times New Roman" panose="02020603050405020304" pitchFamily="18" charset="0"/>
              </a:rPr>
              <a:t>h</a:t>
            </a:r>
            <a:r>
              <a:rPr lang="vi-VN" sz="4800">
                <a:latin typeface="Times New Roman" panose="02020603050405020304" pitchFamily="18" charset="0"/>
                <a:cs typeface="Times New Roman" panose="02020603050405020304" pitchFamily="18" charset="0"/>
              </a:rPr>
              <a:t>uẩn bị các phiếu HT, câu hỏi chính trong VB “</a:t>
            </a:r>
            <a:r>
              <a:rPr lang="vi-VN" sz="4800" i="1">
                <a:latin typeface="Times New Roman" panose="02020603050405020304" pitchFamily="18" charset="0"/>
                <a:cs typeface="Times New Roman" panose="02020603050405020304" pitchFamily="18" charset="0"/>
              </a:rPr>
              <a:t>Trong mắt trẻ</a:t>
            </a:r>
            <a:r>
              <a:rPr lang="vi-VN" sz="4800">
                <a:latin typeface="Times New Roman" panose="02020603050405020304" pitchFamily="18" charset="0"/>
                <a:cs typeface="Times New Roman" panose="02020603050405020304" pitchFamily="18" charset="0"/>
              </a:rPr>
              <a:t>”</a:t>
            </a:r>
            <a:r>
              <a:rPr lang="pt-BR" sz="4800">
                <a:latin typeface="Times New Roman" panose="02020603050405020304" pitchFamily="18" charset="0"/>
                <a:cs typeface="Times New Roman" panose="02020603050405020304" pitchFamily="18" charset="0"/>
              </a:rPr>
              <a:t>. </a:t>
            </a:r>
            <a:endParaRPr lang="en-GB" sz="4800">
              <a:latin typeface="Times New Roman" panose="02020603050405020304" pitchFamily="18" charset="0"/>
              <a:cs typeface="Times New Roman" panose="02020603050405020304" pitchFamily="18" charset="0"/>
            </a:endParaRPr>
          </a:p>
          <a:p>
            <a:r>
              <a:rPr lang="pt-BR" sz="3200"/>
              <a:t> </a:t>
            </a:r>
            <a:endParaRPr lang="en-GB" sz="3200"/>
          </a:p>
        </p:txBody>
      </p:sp>
      <p:sp>
        <p:nvSpPr>
          <p:cNvPr id="22" name="Rectangle 21"/>
          <p:cNvSpPr/>
          <p:nvPr/>
        </p:nvSpPr>
        <p:spPr>
          <a:xfrm>
            <a:off x="5130911" y="1697212"/>
            <a:ext cx="9062866" cy="1107996"/>
          </a:xfrm>
          <a:prstGeom prst="rect">
            <a:avLst/>
          </a:prstGeom>
        </p:spPr>
        <p:txBody>
          <a:bodyPr wrap="none">
            <a:spAutoFit/>
          </a:bodyPr>
          <a:lstStyle/>
          <a:p>
            <a:r>
              <a:rPr lang="en-US" sz="6600" b="1">
                <a:effectLst>
                  <a:glow rad="101600">
                    <a:schemeClr val="accent1">
                      <a:satMod val="175000"/>
                      <a:alpha val="40000"/>
                    </a:schemeClr>
                  </a:glow>
                </a:effectLst>
                <a:latin typeface="Times New Roman" panose="02020603050405020304" pitchFamily="18" charset="0"/>
                <a:cs typeface="Times New Roman" panose="02020603050405020304" pitchFamily="18" charset="0"/>
              </a:rPr>
              <a:t>HƯỚNG DẪN TỰ HỌC</a:t>
            </a:r>
            <a:endParaRPr lang="en-GB" sz="6600">
              <a:effectLst>
                <a:glow rad="101600">
                  <a:schemeClr val="accent1">
                    <a:satMod val="175000"/>
                    <a:alpha val="40000"/>
                  </a:schemeClr>
                </a:glo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circle(in)">
                                      <p:cBhvr>
                                        <p:cTn id="1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333858" y="-1996974"/>
            <a:ext cx="13620284" cy="13620284"/>
          </a:xfrm>
          <a:custGeom>
            <a:avLst/>
            <a:gdLst/>
            <a:ahLst/>
            <a:cxnLst/>
            <a:rect l="l" t="t" r="r" b="b"/>
            <a:pathLst>
              <a:path w="13620284" h="13620284">
                <a:moveTo>
                  <a:pt x="0" y="0"/>
                </a:moveTo>
                <a:lnTo>
                  <a:pt x="13620284" y="0"/>
                </a:lnTo>
                <a:lnTo>
                  <a:pt x="13620284" y="13620284"/>
                </a:lnTo>
                <a:lnTo>
                  <a:pt x="0" y="1362028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517442">
            <a:off x="-120582" y="207577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rot="-1135818" flipH="1">
            <a:off x="16477957" y="3659792"/>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TextBox 6"/>
          <p:cNvSpPr txBox="1"/>
          <p:nvPr/>
        </p:nvSpPr>
        <p:spPr>
          <a:xfrm>
            <a:off x="4020387" y="3347439"/>
            <a:ext cx="10247227" cy="3473450"/>
          </a:xfrm>
          <a:prstGeom prst="rect">
            <a:avLst/>
          </a:prstGeom>
        </p:spPr>
        <p:txBody>
          <a:bodyPr lIns="0" tIns="0" rIns="0" bIns="0" rtlCol="0" anchor="t">
            <a:spAutoFit/>
          </a:bodyPr>
          <a:lstStyle/>
          <a:p>
            <a:pPr algn="ctr">
              <a:lnSpc>
                <a:spcPts val="13750"/>
              </a:lnSpc>
            </a:pPr>
            <a:r>
              <a:rPr lang="en-US" sz="11000" spc="319">
                <a:solidFill>
                  <a:srgbClr val="797A1D"/>
                </a:solidFill>
                <a:latin typeface="Cinzel Decorative Bold"/>
              </a:rPr>
              <a:t>Thank</a:t>
            </a:r>
          </a:p>
          <a:p>
            <a:pPr algn="ctr">
              <a:lnSpc>
                <a:spcPts val="13750"/>
              </a:lnSpc>
            </a:pPr>
            <a:r>
              <a:rPr lang="en-US" sz="11000" spc="319">
                <a:solidFill>
                  <a:srgbClr val="797A1D"/>
                </a:solidFill>
                <a:latin typeface="Cinzel Decorative Bold"/>
              </a:rPr>
              <a:t>You</a:t>
            </a:r>
          </a:p>
        </p:txBody>
      </p:sp>
      <p:sp>
        <p:nvSpPr>
          <p:cNvPr id="7" name="AutoShape 7"/>
          <p:cNvSpPr/>
          <p:nvPr/>
        </p:nvSpPr>
        <p:spPr>
          <a:xfrm flipV="1">
            <a:off x="-4207261" y="7452663"/>
            <a:ext cx="8414522" cy="28575"/>
          </a:xfrm>
          <a:prstGeom prst="line">
            <a:avLst/>
          </a:prstGeom>
          <a:ln w="28575" cap="rnd">
            <a:solidFill>
              <a:srgbClr val="797A1D"/>
            </a:solidFill>
            <a:prstDash val="solid"/>
            <a:headEnd type="none" w="sm" len="sm"/>
            <a:tailEnd type="none" w="sm" len="sm"/>
          </a:ln>
        </p:spPr>
      </p:sp>
      <p:sp>
        <p:nvSpPr>
          <p:cNvPr id="8" name="AutoShape 8"/>
          <p:cNvSpPr/>
          <p:nvPr/>
        </p:nvSpPr>
        <p:spPr>
          <a:xfrm flipV="1">
            <a:off x="13606431" y="2369676"/>
            <a:ext cx="8414522" cy="28575"/>
          </a:xfrm>
          <a:prstGeom prst="line">
            <a:avLst/>
          </a:prstGeom>
          <a:ln w="28575" cap="rnd">
            <a:solidFill>
              <a:srgbClr val="797A1D"/>
            </a:solidFill>
            <a:prstDash val="solid"/>
            <a:headEnd type="none" w="sm" len="sm"/>
            <a:tailEnd type="none" w="sm" len="sm"/>
          </a:ln>
        </p:spPr>
      </p:sp>
      <p:sp>
        <p:nvSpPr>
          <p:cNvPr id="9" name="Freeform 9"/>
          <p:cNvSpPr/>
          <p:nvPr/>
        </p:nvSpPr>
        <p:spPr>
          <a:xfrm rot="5285550" flipV="1">
            <a:off x="1171627" y="8237207"/>
            <a:ext cx="1488728" cy="1407094"/>
          </a:xfrm>
          <a:custGeom>
            <a:avLst/>
            <a:gdLst/>
            <a:ahLst/>
            <a:cxnLst/>
            <a:rect l="l" t="t" r="r" b="b"/>
            <a:pathLst>
              <a:path w="1488728" h="1407094">
                <a:moveTo>
                  <a:pt x="0" y="1407095"/>
                </a:moveTo>
                <a:lnTo>
                  <a:pt x="1488729" y="1407095"/>
                </a:lnTo>
                <a:lnTo>
                  <a:pt x="1488729" y="0"/>
                </a:lnTo>
                <a:lnTo>
                  <a:pt x="0" y="0"/>
                </a:lnTo>
                <a:lnTo>
                  <a:pt x="0" y="1407095"/>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rot="5400000">
            <a:off x="15317265" y="729432"/>
            <a:ext cx="1273754" cy="1203908"/>
          </a:xfrm>
          <a:custGeom>
            <a:avLst/>
            <a:gdLst/>
            <a:ahLst/>
            <a:cxnLst/>
            <a:rect l="l" t="t" r="r" b="b"/>
            <a:pathLst>
              <a:path w="1273754" h="1203908">
                <a:moveTo>
                  <a:pt x="0" y="0"/>
                </a:moveTo>
                <a:lnTo>
                  <a:pt x="1273754" y="0"/>
                </a:lnTo>
                <a:lnTo>
                  <a:pt x="1273754" y="1203908"/>
                </a:lnTo>
                <a:lnTo>
                  <a:pt x="0" y="12039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1944689">
            <a:off x="-1942" y="74136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0488530">
            <a:off x="15838881" y="8034157"/>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1135818" flipH="1">
            <a:off x="16477957" y="5068371"/>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flipV="1">
            <a:off x="17061389" y="-1259031"/>
            <a:ext cx="5539640" cy="5669356"/>
          </a:xfrm>
          <a:custGeom>
            <a:avLst/>
            <a:gdLst/>
            <a:ahLst/>
            <a:cxnLst/>
            <a:rect l="l" t="t" r="r" b="b"/>
            <a:pathLst>
              <a:path w="5539640" h="5669356">
                <a:moveTo>
                  <a:pt x="0" y="5669356"/>
                </a:moveTo>
                <a:lnTo>
                  <a:pt x="5539640" y="5669356"/>
                </a:lnTo>
                <a:lnTo>
                  <a:pt x="5539640" y="0"/>
                </a:lnTo>
                <a:lnTo>
                  <a:pt x="0" y="0"/>
                </a:lnTo>
                <a:lnTo>
                  <a:pt x="0" y="5669356"/>
                </a:lnTo>
                <a:close/>
              </a:path>
            </a:pathLst>
          </a:custGeom>
          <a:blipFill>
            <a:blip r:embed="rId6">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4140456" y="5710261"/>
            <a:ext cx="5539640" cy="5669356"/>
          </a:xfrm>
          <a:custGeom>
            <a:avLst/>
            <a:gdLst/>
            <a:ahLst/>
            <a:cxnLst/>
            <a:rect l="l" t="t" r="r" b="b"/>
            <a:pathLst>
              <a:path w="5539640" h="5669356">
                <a:moveTo>
                  <a:pt x="5539641" y="0"/>
                </a:moveTo>
                <a:lnTo>
                  <a:pt x="0" y="0"/>
                </a:lnTo>
                <a:lnTo>
                  <a:pt x="0" y="5669356"/>
                </a:lnTo>
                <a:lnTo>
                  <a:pt x="5539641" y="5669356"/>
                </a:lnTo>
                <a:lnTo>
                  <a:pt x="5539641" y="0"/>
                </a:lnTo>
                <a:close/>
              </a:path>
            </a:pathLst>
          </a:custGeom>
          <a:blipFill>
            <a:blip r:embed="rId6">
              <a:extLst>
                <a:ext uri="{96DAC541-7B7A-43D3-8B79-37D633B846F1}">
                  <asvg:svgBlip xmlns="" xmlns:asvg="http://schemas.microsoft.com/office/drawing/2016/SVG/main" r:embed="rId11"/>
                </a:ext>
              </a:extLst>
            </a:blip>
            <a:stretch>
              <a:fillRect/>
            </a:stretch>
          </a:blipFill>
        </p:spPr>
      </p:sp>
      <p:grpSp>
        <p:nvGrpSpPr>
          <p:cNvPr id="14" name="Group 4"/>
          <p:cNvGrpSpPr/>
          <p:nvPr/>
        </p:nvGrpSpPr>
        <p:grpSpPr>
          <a:xfrm>
            <a:off x="3289790" y="1943100"/>
            <a:ext cx="11605086" cy="7543800"/>
            <a:chOff x="0" y="0"/>
            <a:chExt cx="3056484" cy="515177"/>
          </a:xfrm>
        </p:grpSpPr>
        <p:sp>
          <p:nvSpPr>
            <p:cNvPr id="15" name="Freeform 5"/>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16" name="TextBox 6"/>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graphicFrame>
        <p:nvGraphicFramePr>
          <p:cNvPr id="8" name="Table 7"/>
          <p:cNvGraphicFramePr>
            <a:graphicFrameLocks noGrp="1"/>
          </p:cNvGraphicFramePr>
          <p:nvPr>
            <p:extLst>
              <p:ext uri="{D42A27DB-BD31-4B8C-83A1-F6EECF244321}">
                <p14:modId xmlns:p14="http://schemas.microsoft.com/office/powerpoint/2010/main" val="2143615003"/>
              </p:ext>
            </p:extLst>
          </p:nvPr>
        </p:nvGraphicFramePr>
        <p:xfrm>
          <a:off x="3962399" y="2253505"/>
          <a:ext cx="10238662" cy="7010400"/>
        </p:xfrm>
        <a:graphic>
          <a:graphicData uri="http://schemas.openxmlformats.org/drawingml/2006/table">
            <a:tbl>
              <a:tblPr firstRow="1" firstCol="1" bandRow="1"/>
              <a:tblGrid>
                <a:gridCol w="3352802">
                  <a:extLst>
                    <a:ext uri="{9D8B030D-6E8A-4147-A177-3AD203B41FA5}">
                      <a16:colId xmlns:a16="http://schemas.microsoft.com/office/drawing/2014/main" val="20000"/>
                    </a:ext>
                  </a:extLst>
                </a:gridCol>
                <a:gridCol w="3472611">
                  <a:extLst>
                    <a:ext uri="{9D8B030D-6E8A-4147-A177-3AD203B41FA5}">
                      <a16:colId xmlns:a16="http://schemas.microsoft.com/office/drawing/2014/main" val="20001"/>
                    </a:ext>
                  </a:extLst>
                </a:gridCol>
                <a:gridCol w="3413249">
                  <a:extLst>
                    <a:ext uri="{9D8B030D-6E8A-4147-A177-3AD203B41FA5}">
                      <a16:colId xmlns:a16="http://schemas.microsoft.com/office/drawing/2014/main" val="20002"/>
                    </a:ext>
                  </a:extLst>
                </a:gridCol>
              </a:tblGrid>
              <a:tr h="1109667">
                <a:tc gridSpan="3">
                  <a:txBody>
                    <a:bodyPr/>
                    <a:lstStyle/>
                    <a:p>
                      <a:pPr algn="ctr">
                        <a:lnSpc>
                          <a:spcPct val="115000"/>
                        </a:lnSpc>
                        <a:spcAft>
                          <a:spcPts val="0"/>
                        </a:spcAft>
                      </a:pPr>
                      <a:r>
                        <a:rPr lang="en-GB"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cách xác định đề tài, chủ đề trong tác phẩm văn học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531666">
                <a:tc>
                  <a:txBody>
                    <a:bodyPr/>
                    <a:lstStyle/>
                    <a:p>
                      <a:pPr algn="just">
                        <a:lnSpc>
                          <a:spcPct val="115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Đề tài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Chủ đề</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69737">
                <a:tc>
                  <a:txBody>
                    <a:bodyPr/>
                    <a:lstStyle/>
                    <a:p>
                      <a:pPr algn="just">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Ôn tập lại khái </a:t>
                      </a: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niệm</a:t>
                      </a:r>
                      <a:r>
                        <a:rPr lang="vi-VN" sz="4000" baseline="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(đã </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học ở lớp 6)</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19200">
                <a:tc>
                  <a:txBody>
                    <a:bodyPr/>
                    <a:lstStyle/>
                    <a:p>
                      <a:pPr algn="just">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Cách xác định</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295400">
                <a:tc>
                  <a:txBody>
                    <a:bodyPr/>
                    <a:lstStyle/>
                    <a:p>
                      <a:pPr algn="just">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Ví dụ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0" name="Rectangle 9"/>
          <p:cNvSpPr/>
          <p:nvPr/>
        </p:nvSpPr>
        <p:spPr>
          <a:xfrm>
            <a:off x="6175144" y="694508"/>
            <a:ext cx="5332229" cy="808619"/>
          </a:xfrm>
          <a:prstGeom prst="rect">
            <a:avLst/>
          </a:prstGeom>
        </p:spPr>
        <p:txBody>
          <a:bodyPr wrap="none">
            <a:spAutoFit/>
          </a:bodyPr>
          <a:lstStyle/>
          <a:p>
            <a:pPr algn="ctr">
              <a:lnSpc>
                <a:spcPct val="115000"/>
              </a:lnSpc>
              <a:spcAft>
                <a:spcPts val="0"/>
              </a:spcAft>
            </a:pPr>
            <a:r>
              <a:rPr lang="en-US" sz="4400" b="1">
                <a:latin typeface="Times New Roman" panose="02020603050405020304" pitchFamily="18" charset="0"/>
                <a:ea typeface="Times New Roman" panose="02020603050405020304" pitchFamily="18" charset="0"/>
                <a:cs typeface="Times New Roman" panose="02020603050405020304" pitchFamily="18" charset="0"/>
              </a:rPr>
              <a:t>PHIẾU HỌC TẬP 01</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4993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7" name="Freeform 7"/>
          <p:cNvSpPr/>
          <p:nvPr/>
        </p:nvSpPr>
        <p:spPr>
          <a:xfrm>
            <a:off x="12060369" y="1000033"/>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6339092" y="28926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9" name="Group 9"/>
          <p:cNvGrpSpPr/>
          <p:nvPr/>
        </p:nvGrpSpPr>
        <p:grpSpPr>
          <a:xfrm>
            <a:off x="2821179" y="5301861"/>
            <a:ext cx="5922878" cy="3956439"/>
            <a:chOff x="0" y="0"/>
            <a:chExt cx="812800" cy="542944"/>
          </a:xfrm>
        </p:grpSpPr>
        <p:sp>
          <p:nvSpPr>
            <p:cNvPr id="10" name="Freeform 10"/>
            <p:cNvSpPr/>
            <p:nvPr/>
          </p:nvSpPr>
          <p:spPr>
            <a:xfrm>
              <a:off x="0" y="0"/>
              <a:ext cx="812800" cy="542944"/>
            </a:xfrm>
            <a:custGeom>
              <a:avLst/>
              <a:gdLst/>
              <a:ahLst/>
              <a:cxnLst/>
              <a:rect l="l" t="t" r="r" b="b"/>
              <a:pathLst>
                <a:path w="812800" h="542944">
                  <a:moveTo>
                    <a:pt x="60128" y="0"/>
                  </a:moveTo>
                  <a:lnTo>
                    <a:pt x="752672" y="0"/>
                  </a:lnTo>
                  <a:cubicBezTo>
                    <a:pt x="768619" y="0"/>
                    <a:pt x="783913" y="6335"/>
                    <a:pt x="795189" y="17611"/>
                  </a:cubicBezTo>
                  <a:cubicBezTo>
                    <a:pt x="806465" y="28887"/>
                    <a:pt x="812800" y="44181"/>
                    <a:pt x="812800" y="60128"/>
                  </a:cubicBezTo>
                  <a:lnTo>
                    <a:pt x="812800" y="482817"/>
                  </a:lnTo>
                  <a:cubicBezTo>
                    <a:pt x="812800" y="516024"/>
                    <a:pt x="785880" y="542944"/>
                    <a:pt x="752672" y="542944"/>
                  </a:cubicBezTo>
                  <a:lnTo>
                    <a:pt x="60128" y="542944"/>
                  </a:lnTo>
                  <a:cubicBezTo>
                    <a:pt x="44181" y="542944"/>
                    <a:pt x="28887" y="536610"/>
                    <a:pt x="17611" y="525333"/>
                  </a:cubicBezTo>
                  <a:cubicBezTo>
                    <a:pt x="6335" y="514057"/>
                    <a:pt x="0" y="498764"/>
                    <a:pt x="0" y="482817"/>
                  </a:cubicBezTo>
                  <a:lnTo>
                    <a:pt x="0" y="60128"/>
                  </a:lnTo>
                  <a:cubicBezTo>
                    <a:pt x="0" y="44181"/>
                    <a:pt x="6335" y="28887"/>
                    <a:pt x="17611" y="17611"/>
                  </a:cubicBezTo>
                  <a:cubicBezTo>
                    <a:pt x="28887" y="6335"/>
                    <a:pt x="44181" y="0"/>
                    <a:pt x="60128" y="0"/>
                  </a:cubicBezTo>
                  <a:close/>
                </a:path>
              </a:pathLst>
            </a:custGeom>
            <a:solidFill>
              <a:srgbClr val="DEDD91"/>
            </a:solidFill>
            <a:ln cap="rnd">
              <a:noFill/>
              <a:prstDash val="solid"/>
              <a:round/>
            </a:ln>
          </p:spPr>
        </p:sp>
        <p:sp>
          <p:nvSpPr>
            <p:cNvPr id="11" name="TextBox 11"/>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2" name="Group 12"/>
          <p:cNvGrpSpPr/>
          <p:nvPr/>
        </p:nvGrpSpPr>
        <p:grpSpPr>
          <a:xfrm>
            <a:off x="9543943" y="5301861"/>
            <a:ext cx="5922878" cy="3956439"/>
            <a:chOff x="0" y="0"/>
            <a:chExt cx="812800" cy="542944"/>
          </a:xfrm>
        </p:grpSpPr>
        <p:sp>
          <p:nvSpPr>
            <p:cNvPr id="13" name="Freeform 13"/>
            <p:cNvSpPr/>
            <p:nvPr/>
          </p:nvSpPr>
          <p:spPr>
            <a:xfrm>
              <a:off x="0" y="0"/>
              <a:ext cx="812800" cy="542944"/>
            </a:xfrm>
            <a:custGeom>
              <a:avLst/>
              <a:gdLst/>
              <a:ahLst/>
              <a:cxnLst/>
              <a:rect l="l" t="t" r="r" b="b"/>
              <a:pathLst>
                <a:path w="812800" h="542944">
                  <a:moveTo>
                    <a:pt x="60128" y="0"/>
                  </a:moveTo>
                  <a:lnTo>
                    <a:pt x="752672" y="0"/>
                  </a:lnTo>
                  <a:cubicBezTo>
                    <a:pt x="768619" y="0"/>
                    <a:pt x="783913" y="6335"/>
                    <a:pt x="795189" y="17611"/>
                  </a:cubicBezTo>
                  <a:cubicBezTo>
                    <a:pt x="806465" y="28887"/>
                    <a:pt x="812800" y="44181"/>
                    <a:pt x="812800" y="60128"/>
                  </a:cubicBezTo>
                  <a:lnTo>
                    <a:pt x="812800" y="482817"/>
                  </a:lnTo>
                  <a:cubicBezTo>
                    <a:pt x="812800" y="516024"/>
                    <a:pt x="785880" y="542944"/>
                    <a:pt x="752672" y="542944"/>
                  </a:cubicBezTo>
                  <a:lnTo>
                    <a:pt x="60128" y="542944"/>
                  </a:lnTo>
                  <a:cubicBezTo>
                    <a:pt x="44181" y="542944"/>
                    <a:pt x="28887" y="536610"/>
                    <a:pt x="17611" y="525333"/>
                  </a:cubicBezTo>
                  <a:cubicBezTo>
                    <a:pt x="6335" y="514057"/>
                    <a:pt x="0" y="498764"/>
                    <a:pt x="0" y="482817"/>
                  </a:cubicBezTo>
                  <a:lnTo>
                    <a:pt x="0" y="60128"/>
                  </a:lnTo>
                  <a:cubicBezTo>
                    <a:pt x="0" y="44181"/>
                    <a:pt x="6335" y="28887"/>
                    <a:pt x="17611" y="17611"/>
                  </a:cubicBezTo>
                  <a:cubicBezTo>
                    <a:pt x="28887" y="6335"/>
                    <a:pt x="44181" y="0"/>
                    <a:pt x="60128" y="0"/>
                  </a:cubicBezTo>
                  <a:close/>
                </a:path>
              </a:pathLst>
            </a:custGeom>
            <a:solidFill>
              <a:srgbClr val="DEDD91"/>
            </a:solidFill>
            <a:ln cap="rnd">
              <a:noFill/>
              <a:prstDash val="solid"/>
              <a:round/>
            </a:ln>
          </p:spPr>
        </p:sp>
        <p:sp>
          <p:nvSpPr>
            <p:cNvPr id="14" name="TextBox 14"/>
            <p:cNvSpPr txBox="1"/>
            <p:nvPr/>
          </p:nvSpPr>
          <p:spPr>
            <a:xfrm>
              <a:off x="0" y="-38100"/>
              <a:ext cx="812800" cy="850900"/>
            </a:xfrm>
            <a:prstGeom prst="rect">
              <a:avLst/>
            </a:prstGeom>
          </p:spPr>
          <p:txBody>
            <a:bodyPr lIns="50800" tIns="50800" rIns="50800" bIns="50800" rtlCol="0" anchor="ctr"/>
            <a:lstStyle/>
            <a:p>
              <a:pPr algn="ctr"/>
              <a:endParaRPr sz="4000">
                <a:solidFill>
                  <a:prstClr val="black"/>
                </a:solidFill>
                <a:latin typeface="Times New Roman" panose="02020603050405020304" pitchFamily="18" charset="0"/>
                <a:cs typeface="Times New Roman" panose="02020603050405020304" pitchFamily="18" charset="0"/>
              </a:endParaRPr>
            </a:p>
          </p:txBody>
        </p:sp>
      </p:grpSp>
      <p:grpSp>
        <p:nvGrpSpPr>
          <p:cNvPr id="15" name="Group 15"/>
          <p:cNvGrpSpPr/>
          <p:nvPr/>
        </p:nvGrpSpPr>
        <p:grpSpPr>
          <a:xfrm>
            <a:off x="9543943" y="3654356"/>
            <a:ext cx="5922878" cy="1489144"/>
            <a:chOff x="0" y="0"/>
            <a:chExt cx="812800" cy="204356"/>
          </a:xfrm>
        </p:grpSpPr>
        <p:sp>
          <p:nvSpPr>
            <p:cNvPr id="16" name="Freeform 16"/>
            <p:cNvSpPr/>
            <p:nvPr/>
          </p:nvSpPr>
          <p:spPr>
            <a:xfrm>
              <a:off x="0" y="0"/>
              <a:ext cx="812800" cy="204356"/>
            </a:xfrm>
            <a:custGeom>
              <a:avLst/>
              <a:gdLst/>
              <a:ahLst/>
              <a:cxnLst/>
              <a:rect l="l" t="t" r="r" b="b"/>
              <a:pathLst>
                <a:path w="812800" h="204356">
                  <a:moveTo>
                    <a:pt x="48363" y="0"/>
                  </a:moveTo>
                  <a:lnTo>
                    <a:pt x="764437" y="0"/>
                  </a:lnTo>
                  <a:cubicBezTo>
                    <a:pt x="777263" y="0"/>
                    <a:pt x="789565" y="5095"/>
                    <a:pt x="798635" y="14165"/>
                  </a:cubicBezTo>
                  <a:cubicBezTo>
                    <a:pt x="807705" y="23235"/>
                    <a:pt x="812800" y="35537"/>
                    <a:pt x="812800" y="48363"/>
                  </a:cubicBezTo>
                  <a:lnTo>
                    <a:pt x="812800" y="155993"/>
                  </a:lnTo>
                  <a:cubicBezTo>
                    <a:pt x="812800" y="168819"/>
                    <a:pt x="807705" y="181121"/>
                    <a:pt x="798635" y="190191"/>
                  </a:cubicBezTo>
                  <a:cubicBezTo>
                    <a:pt x="789565" y="199261"/>
                    <a:pt x="777263" y="204356"/>
                    <a:pt x="764437" y="204356"/>
                  </a:cubicBezTo>
                  <a:lnTo>
                    <a:pt x="48363" y="204356"/>
                  </a:lnTo>
                  <a:cubicBezTo>
                    <a:pt x="35537" y="204356"/>
                    <a:pt x="23235" y="199261"/>
                    <a:pt x="14165" y="190191"/>
                  </a:cubicBezTo>
                  <a:cubicBezTo>
                    <a:pt x="5095" y="181121"/>
                    <a:pt x="0" y="168819"/>
                    <a:pt x="0" y="155993"/>
                  </a:cubicBezTo>
                  <a:lnTo>
                    <a:pt x="0" y="48363"/>
                  </a:lnTo>
                  <a:cubicBezTo>
                    <a:pt x="0" y="35537"/>
                    <a:pt x="5095" y="23235"/>
                    <a:pt x="14165" y="14165"/>
                  </a:cubicBezTo>
                  <a:cubicBezTo>
                    <a:pt x="23235" y="5095"/>
                    <a:pt x="35537" y="0"/>
                    <a:pt x="48363" y="0"/>
                  </a:cubicBezTo>
                  <a:close/>
                </a:path>
              </a:pathLst>
            </a:custGeom>
            <a:solidFill>
              <a:srgbClr val="797A1D"/>
            </a:solidFill>
            <a:ln cap="rnd">
              <a:noFill/>
              <a:prstDash val="solid"/>
              <a:round/>
            </a:ln>
          </p:spPr>
        </p:sp>
        <p:sp>
          <p:nvSpPr>
            <p:cNvPr id="17" name="TextBox 17"/>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8" name="Group 18"/>
          <p:cNvGrpSpPr/>
          <p:nvPr/>
        </p:nvGrpSpPr>
        <p:grpSpPr>
          <a:xfrm>
            <a:off x="2821179" y="3654356"/>
            <a:ext cx="5922878" cy="1489144"/>
            <a:chOff x="0" y="0"/>
            <a:chExt cx="812800" cy="204356"/>
          </a:xfrm>
        </p:grpSpPr>
        <p:sp>
          <p:nvSpPr>
            <p:cNvPr id="19" name="Freeform 19"/>
            <p:cNvSpPr/>
            <p:nvPr/>
          </p:nvSpPr>
          <p:spPr>
            <a:xfrm>
              <a:off x="0" y="0"/>
              <a:ext cx="812800" cy="204356"/>
            </a:xfrm>
            <a:custGeom>
              <a:avLst/>
              <a:gdLst/>
              <a:ahLst/>
              <a:cxnLst/>
              <a:rect l="l" t="t" r="r" b="b"/>
              <a:pathLst>
                <a:path w="812800" h="204356">
                  <a:moveTo>
                    <a:pt x="48363" y="0"/>
                  </a:moveTo>
                  <a:lnTo>
                    <a:pt x="764437" y="0"/>
                  </a:lnTo>
                  <a:cubicBezTo>
                    <a:pt x="777263" y="0"/>
                    <a:pt x="789565" y="5095"/>
                    <a:pt x="798635" y="14165"/>
                  </a:cubicBezTo>
                  <a:cubicBezTo>
                    <a:pt x="807705" y="23235"/>
                    <a:pt x="812800" y="35537"/>
                    <a:pt x="812800" y="48363"/>
                  </a:cubicBezTo>
                  <a:lnTo>
                    <a:pt x="812800" y="155993"/>
                  </a:lnTo>
                  <a:cubicBezTo>
                    <a:pt x="812800" y="168819"/>
                    <a:pt x="807705" y="181121"/>
                    <a:pt x="798635" y="190191"/>
                  </a:cubicBezTo>
                  <a:cubicBezTo>
                    <a:pt x="789565" y="199261"/>
                    <a:pt x="777263" y="204356"/>
                    <a:pt x="764437" y="204356"/>
                  </a:cubicBezTo>
                  <a:lnTo>
                    <a:pt x="48363" y="204356"/>
                  </a:lnTo>
                  <a:cubicBezTo>
                    <a:pt x="35537" y="204356"/>
                    <a:pt x="23235" y="199261"/>
                    <a:pt x="14165" y="190191"/>
                  </a:cubicBezTo>
                  <a:cubicBezTo>
                    <a:pt x="5095" y="181121"/>
                    <a:pt x="0" y="168819"/>
                    <a:pt x="0" y="155993"/>
                  </a:cubicBezTo>
                  <a:lnTo>
                    <a:pt x="0" y="48363"/>
                  </a:lnTo>
                  <a:cubicBezTo>
                    <a:pt x="0" y="35537"/>
                    <a:pt x="5095" y="23235"/>
                    <a:pt x="14165" y="14165"/>
                  </a:cubicBezTo>
                  <a:cubicBezTo>
                    <a:pt x="23235" y="5095"/>
                    <a:pt x="35537" y="0"/>
                    <a:pt x="48363" y="0"/>
                  </a:cubicBezTo>
                  <a:close/>
                </a:path>
              </a:pathLst>
            </a:custGeom>
            <a:solidFill>
              <a:srgbClr val="797A1D"/>
            </a:solidFill>
            <a:ln cap="rnd">
              <a:noFill/>
              <a:prstDash val="solid"/>
              <a:round/>
            </a:ln>
          </p:spPr>
        </p:sp>
        <p:sp>
          <p:nvSpPr>
            <p:cNvPr id="20" name="TextBox 20"/>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1" name="Freeform 21"/>
          <p:cNvSpPr/>
          <p:nvPr/>
        </p:nvSpPr>
        <p:spPr>
          <a:xfrm>
            <a:off x="3435306" y="902635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2" name="Freeform 22"/>
          <p:cNvSpPr/>
          <p:nvPr/>
        </p:nvSpPr>
        <p:spPr>
          <a:xfrm>
            <a:off x="14398323" y="902635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3" name="Freeform 23"/>
          <p:cNvSpPr/>
          <p:nvPr/>
        </p:nvSpPr>
        <p:spPr>
          <a:xfrm>
            <a:off x="15178491" y="427648"/>
            <a:ext cx="2564259" cy="2464960"/>
          </a:xfrm>
          <a:custGeom>
            <a:avLst/>
            <a:gdLst/>
            <a:ahLst/>
            <a:cxnLst/>
            <a:rect l="l" t="t" r="r" b="b"/>
            <a:pathLst>
              <a:path w="2564259" h="2464960">
                <a:moveTo>
                  <a:pt x="0" y="0"/>
                </a:moveTo>
                <a:lnTo>
                  <a:pt x="2564259" y="0"/>
                </a:lnTo>
                <a:lnTo>
                  <a:pt x="2564259" y="2464960"/>
                </a:lnTo>
                <a:lnTo>
                  <a:pt x="0" y="246496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4" name="Freeform 24"/>
          <p:cNvSpPr/>
          <p:nvPr/>
        </p:nvSpPr>
        <p:spPr>
          <a:xfrm flipH="1">
            <a:off x="385265" y="5777746"/>
            <a:ext cx="2264388" cy="4321983"/>
          </a:xfrm>
          <a:custGeom>
            <a:avLst/>
            <a:gdLst/>
            <a:ahLst/>
            <a:cxnLst/>
            <a:rect l="l" t="t" r="r" b="b"/>
            <a:pathLst>
              <a:path w="2264388" h="4321983">
                <a:moveTo>
                  <a:pt x="2264388" y="0"/>
                </a:moveTo>
                <a:lnTo>
                  <a:pt x="0" y="0"/>
                </a:lnTo>
                <a:lnTo>
                  <a:pt x="0" y="4321983"/>
                </a:lnTo>
                <a:lnTo>
                  <a:pt x="2264388" y="4321983"/>
                </a:lnTo>
                <a:lnTo>
                  <a:pt x="2264388"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6" name="TextBox 26"/>
          <p:cNvSpPr txBox="1"/>
          <p:nvPr/>
        </p:nvSpPr>
        <p:spPr>
          <a:xfrm>
            <a:off x="3201026" y="5956523"/>
            <a:ext cx="5163184" cy="2769989"/>
          </a:xfrm>
          <a:prstGeom prst="rect">
            <a:avLst/>
          </a:prstGeom>
        </p:spPr>
        <p:txBody>
          <a:bodyPr lIns="0" tIns="0" rIns="0" bIns="0" rtlCol="0" anchor="t">
            <a:spAutoFit/>
          </a:bodyPr>
          <a:lstStyle/>
          <a:p>
            <a:pPr algn="ctr"/>
            <a:r>
              <a:rPr lang="vi-VN" sz="6000">
                <a:latin typeface="Times New Roman" panose="02020603050405020304" pitchFamily="18" charset="0"/>
                <a:cs typeface="Times New Roman" panose="02020603050405020304" pitchFamily="18" charset="0"/>
              </a:rPr>
              <a:t>L</a:t>
            </a:r>
            <a:r>
              <a:rPr lang="vi-VN" sz="6000" smtClean="0">
                <a:latin typeface="Times New Roman" panose="02020603050405020304" pitchFamily="18" charset="0"/>
                <a:cs typeface="Times New Roman" panose="02020603050405020304" pitchFamily="18" charset="0"/>
              </a:rPr>
              <a:t>à </a:t>
            </a:r>
            <a:r>
              <a:rPr lang="vi-VN" sz="6000">
                <a:latin typeface="Times New Roman" panose="02020603050405020304" pitchFamily="18" charset="0"/>
                <a:cs typeface="Times New Roman" panose="02020603050405020304" pitchFamily="18" charset="0"/>
              </a:rPr>
              <a:t>phạm vi cuộc sống được miêu tả trong văn bản.</a:t>
            </a:r>
            <a:endParaRPr lang="en-US" sz="5400">
              <a:solidFill>
                <a:srgbClr val="797A1D"/>
              </a:solidFill>
              <a:latin typeface="Times New Roman" panose="02020603050405020304" pitchFamily="18" charset="0"/>
              <a:cs typeface="Times New Roman" panose="02020603050405020304" pitchFamily="18" charset="0"/>
            </a:endParaRPr>
          </a:p>
        </p:txBody>
      </p:sp>
      <p:sp>
        <p:nvSpPr>
          <p:cNvPr id="27" name="TextBox 27"/>
          <p:cNvSpPr txBox="1"/>
          <p:nvPr/>
        </p:nvSpPr>
        <p:spPr>
          <a:xfrm>
            <a:off x="9923790" y="5918254"/>
            <a:ext cx="5163184" cy="2769989"/>
          </a:xfrm>
          <a:prstGeom prst="rect">
            <a:avLst/>
          </a:prstGeom>
        </p:spPr>
        <p:txBody>
          <a:bodyPr lIns="0" tIns="0" rIns="0" bIns="0" rtlCol="0" anchor="t">
            <a:spAutoFit/>
          </a:bodyPr>
          <a:lstStyle/>
          <a:p>
            <a:pPr algn="ctr"/>
            <a:r>
              <a:rPr lang="vi-VN" sz="6000">
                <a:latin typeface="Times New Roman" panose="02020603050405020304" pitchFamily="18" charset="0"/>
                <a:cs typeface="Times New Roman" panose="02020603050405020304" pitchFamily="18" charset="0"/>
              </a:rPr>
              <a:t>L</a:t>
            </a:r>
            <a:r>
              <a:rPr lang="vi-VN" sz="6000" smtClean="0">
                <a:latin typeface="Times New Roman" panose="02020603050405020304" pitchFamily="18" charset="0"/>
                <a:cs typeface="Times New Roman" panose="02020603050405020304" pitchFamily="18" charset="0"/>
              </a:rPr>
              <a:t>à </a:t>
            </a:r>
            <a:r>
              <a:rPr lang="vi-VN" sz="6000">
                <a:latin typeface="Times New Roman" panose="02020603050405020304" pitchFamily="18" charset="0"/>
                <a:cs typeface="Times New Roman" panose="02020603050405020304" pitchFamily="18" charset="0"/>
              </a:rPr>
              <a:t>vấn đề chính được thể hiện trong văn bản.</a:t>
            </a:r>
            <a:endParaRPr lang="en-US" sz="5400">
              <a:solidFill>
                <a:srgbClr val="797A1D"/>
              </a:solidFill>
              <a:latin typeface="Times New Roman" panose="02020603050405020304" pitchFamily="18" charset="0"/>
              <a:cs typeface="Times New Roman" panose="02020603050405020304" pitchFamily="18" charset="0"/>
            </a:endParaRPr>
          </a:p>
        </p:txBody>
      </p:sp>
      <p:sp>
        <p:nvSpPr>
          <p:cNvPr id="28" name="TextBox 28"/>
          <p:cNvSpPr txBox="1"/>
          <p:nvPr/>
        </p:nvSpPr>
        <p:spPr>
          <a:xfrm>
            <a:off x="3219909" y="4064207"/>
            <a:ext cx="5163184" cy="736997"/>
          </a:xfrm>
          <a:prstGeom prst="rect">
            <a:avLst/>
          </a:prstGeom>
        </p:spPr>
        <p:txBody>
          <a:bodyPr lIns="0" tIns="0" rIns="0" bIns="0" rtlCol="0" anchor="t">
            <a:spAutoFit/>
          </a:bodyPr>
          <a:lstStyle/>
          <a:p>
            <a:pPr algn="ctr">
              <a:lnSpc>
                <a:spcPts val="5599"/>
              </a:lnSpc>
            </a:pPr>
            <a:r>
              <a:rPr lang="vi-VN" sz="6600" b="1">
                <a:solidFill>
                  <a:schemeClr val="bg1"/>
                </a:solidFill>
                <a:latin typeface="Times New Roman" panose="02020603050405020304" pitchFamily="18" charset="0"/>
                <a:cs typeface="Times New Roman" panose="02020603050405020304" pitchFamily="18" charset="0"/>
              </a:rPr>
              <a:t>Đề tài</a:t>
            </a:r>
            <a:endParaRPr lang="en-US" sz="6000">
              <a:solidFill>
                <a:schemeClr val="bg1"/>
              </a:solidFill>
              <a:latin typeface="Times New Roman" panose="02020603050405020304" pitchFamily="18" charset="0"/>
              <a:cs typeface="Times New Roman" panose="02020603050405020304" pitchFamily="18" charset="0"/>
            </a:endParaRPr>
          </a:p>
        </p:txBody>
      </p:sp>
      <p:sp>
        <p:nvSpPr>
          <p:cNvPr id="29" name="TextBox 29"/>
          <p:cNvSpPr txBox="1"/>
          <p:nvPr/>
        </p:nvSpPr>
        <p:spPr>
          <a:xfrm>
            <a:off x="9562826" y="4064207"/>
            <a:ext cx="5922878" cy="736997"/>
          </a:xfrm>
          <a:prstGeom prst="rect">
            <a:avLst/>
          </a:prstGeom>
        </p:spPr>
        <p:txBody>
          <a:bodyPr lIns="0" tIns="0" rIns="0" bIns="0" rtlCol="0" anchor="t">
            <a:spAutoFit/>
          </a:bodyPr>
          <a:lstStyle/>
          <a:p>
            <a:pPr algn="ctr">
              <a:lnSpc>
                <a:spcPts val="5599"/>
              </a:lnSpc>
            </a:pPr>
            <a:r>
              <a:rPr lang="vi-VN" sz="6600" b="1">
                <a:solidFill>
                  <a:schemeClr val="bg1"/>
                </a:solidFill>
                <a:latin typeface="Times New Roman" panose="02020603050405020304" pitchFamily="18" charset="0"/>
                <a:cs typeface="Times New Roman" panose="02020603050405020304" pitchFamily="18" charset="0"/>
              </a:rPr>
              <a:t>Chủ đề</a:t>
            </a:r>
            <a:endParaRPr lang="en-US" sz="6000">
              <a:solidFill>
                <a:schemeClr val="bg1"/>
              </a:solidFill>
              <a:latin typeface="Times New Roman" panose="02020603050405020304" pitchFamily="18" charset="0"/>
              <a:cs typeface="Times New Roman" panose="02020603050405020304" pitchFamily="18" charset="0"/>
            </a:endParaRPr>
          </a:p>
        </p:txBody>
      </p:sp>
      <p:grpSp>
        <p:nvGrpSpPr>
          <p:cNvPr id="30" name="Group 4"/>
          <p:cNvGrpSpPr/>
          <p:nvPr/>
        </p:nvGrpSpPr>
        <p:grpSpPr>
          <a:xfrm>
            <a:off x="2057400" y="728850"/>
            <a:ext cx="14173200" cy="1187769"/>
            <a:chOff x="0" y="0"/>
            <a:chExt cx="3056484" cy="515177"/>
          </a:xfrm>
        </p:grpSpPr>
        <p:sp>
          <p:nvSpPr>
            <p:cNvPr id="31" name="Freeform 5"/>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32" name="TextBox 6"/>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33" name="TextBox 25"/>
          <p:cNvSpPr txBox="1"/>
          <p:nvPr/>
        </p:nvSpPr>
        <p:spPr>
          <a:xfrm>
            <a:off x="2438400" y="915968"/>
            <a:ext cx="13047304" cy="923330"/>
          </a:xfrm>
          <a:prstGeom prst="rect">
            <a:avLst/>
          </a:prstGeom>
        </p:spPr>
        <p:txBody>
          <a:bodyPr wrap="square" lIns="0" tIns="0" rIns="0" bIns="0" rtlCol="0" anchor="t">
            <a:spAutoFit/>
          </a:bodyPr>
          <a:lstStyle/>
          <a:p>
            <a:r>
              <a:rPr lang="vi-VN" sz="6000" b="1">
                <a:latin typeface="Times New Roman" panose="02020603050405020304" pitchFamily="18" charset="0"/>
                <a:cs typeface="Times New Roman" panose="02020603050405020304" pitchFamily="18" charset="0"/>
              </a:rPr>
              <a:t>1. Ôn tập về khái niệm về đề tài, chủ đề</a:t>
            </a:r>
            <a:endParaRPr lang="en-GB"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733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par>
                                <p:cTn id="20" presetID="16" presetClass="entr" presetSubtype="21"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circle(in)">
                                      <p:cBhvr>
                                        <p:cTn id="27" dur="2000"/>
                                        <p:tgtEl>
                                          <p:spTgt spid="26"/>
                                        </p:tgtEl>
                                      </p:cBhvr>
                                    </p:animEffect>
                                  </p:childTnLst>
                                </p:cTn>
                              </p:par>
                              <p:par>
                                <p:cTn id="28" presetID="6"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ircle(in)">
                                      <p:cBhvr>
                                        <p:cTn id="30" dur="2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circle(in)">
                                      <p:cBhvr>
                                        <p:cTn id="35" dur="2000"/>
                                        <p:tgtEl>
                                          <p:spTgt spid="29"/>
                                        </p:tgtEl>
                                      </p:cBhvr>
                                    </p:animEffect>
                                  </p:childTnLst>
                                </p:cTn>
                              </p:par>
                              <p:par>
                                <p:cTn id="36" presetID="6"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circle(in)">
                                      <p:cBhvr>
                                        <p:cTn id="38" dur="20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circle(in)">
                                      <p:cBhvr>
                                        <p:cTn id="43" dur="2000"/>
                                        <p:tgtEl>
                                          <p:spTgt spid="27"/>
                                        </p:tgtEl>
                                      </p:cBhvr>
                                    </p:animEffect>
                                  </p:childTnLst>
                                </p:cTn>
                              </p:par>
                              <p:par>
                                <p:cTn id="44" presetID="6" presetClass="entr" presetSubtype="16"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circle(in)">
                                      <p:cBhvr>
                                        <p:cTn id="4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4" name="Group 4"/>
          <p:cNvGrpSpPr/>
          <p:nvPr/>
        </p:nvGrpSpPr>
        <p:grpSpPr>
          <a:xfrm>
            <a:off x="3341457" y="1203406"/>
            <a:ext cx="11605086" cy="1956063"/>
            <a:chOff x="0" y="0"/>
            <a:chExt cx="3056484" cy="515177"/>
          </a:xfrm>
        </p:grpSpPr>
        <p:sp>
          <p:nvSpPr>
            <p:cNvPr id="5" name="Freeform 5"/>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6" name="TextBox 6"/>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13355669" y="290103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9" name="Group 9"/>
          <p:cNvGrpSpPr/>
          <p:nvPr/>
        </p:nvGrpSpPr>
        <p:grpSpPr>
          <a:xfrm>
            <a:off x="10816978" y="4477794"/>
            <a:ext cx="4415808" cy="763226"/>
            <a:chOff x="0" y="0"/>
            <a:chExt cx="5887743" cy="1017635"/>
          </a:xfrm>
        </p:grpSpPr>
        <p:grpSp>
          <p:nvGrpSpPr>
            <p:cNvPr id="10" name="Group 10"/>
            <p:cNvGrpSpPr>
              <a:grpSpLocks noChangeAspect="1"/>
            </p:cNvGrpSpPr>
            <p:nvPr/>
          </p:nvGrpSpPr>
          <p:grpSpPr>
            <a:xfrm>
              <a:off x="0" y="0"/>
              <a:ext cx="5887743" cy="1017635"/>
              <a:chOff x="0" y="0"/>
              <a:chExt cx="8572500" cy="1481667"/>
            </a:xfrm>
          </p:grpSpPr>
          <p:sp>
            <p:nvSpPr>
              <p:cNvPr id="11" name="Freeform 11"/>
              <p:cNvSpPr/>
              <p:nvPr/>
            </p:nvSpPr>
            <p:spPr>
              <a:xfrm>
                <a:off x="-25400" y="0"/>
                <a:ext cx="7162800" cy="1485900"/>
              </a:xfrm>
              <a:custGeom>
                <a:avLst/>
                <a:gdLst/>
                <a:ahLst/>
                <a:cxnLst/>
                <a:rect l="l" t="t" r="r" b="b"/>
                <a:pathLst>
                  <a:path w="7162800" h="1485900">
                    <a:moveTo>
                      <a:pt x="660400" y="0"/>
                    </a:moveTo>
                    <a:cubicBezTo>
                      <a:pt x="457200" y="0"/>
                      <a:pt x="292100" y="165100"/>
                      <a:pt x="292100" y="368300"/>
                    </a:cubicBezTo>
                    <a:lnTo>
                      <a:pt x="292100" y="393700"/>
                    </a:lnTo>
                    <a:cubicBezTo>
                      <a:pt x="101600" y="457200"/>
                      <a:pt x="0" y="647700"/>
                      <a:pt x="25400" y="838200"/>
                    </a:cubicBezTo>
                    <a:cubicBezTo>
                      <a:pt x="63500" y="1028700"/>
                      <a:pt x="228600" y="1168400"/>
                      <a:pt x="419100" y="1168400"/>
                    </a:cubicBezTo>
                    <a:lnTo>
                      <a:pt x="609600" y="1168400"/>
                    </a:lnTo>
                    <a:lnTo>
                      <a:pt x="609600" y="1371600"/>
                    </a:lnTo>
                    <a:lnTo>
                      <a:pt x="292100" y="1371600"/>
                    </a:lnTo>
                    <a:cubicBezTo>
                      <a:pt x="266700" y="1371600"/>
                      <a:pt x="241300" y="1397000"/>
                      <a:pt x="241300" y="1422400"/>
                    </a:cubicBezTo>
                    <a:cubicBezTo>
                      <a:pt x="241300" y="1460500"/>
                      <a:pt x="266700" y="1485900"/>
                      <a:pt x="292100" y="1485900"/>
                    </a:cubicBezTo>
                    <a:lnTo>
                      <a:pt x="1028700" y="1485900"/>
                    </a:lnTo>
                    <a:cubicBezTo>
                      <a:pt x="1054100" y="1485900"/>
                      <a:pt x="1079500" y="1460500"/>
                      <a:pt x="1079500" y="1422400"/>
                    </a:cubicBezTo>
                    <a:cubicBezTo>
                      <a:pt x="1079500" y="1397000"/>
                      <a:pt x="1054100" y="1371600"/>
                      <a:pt x="1028700" y="1371600"/>
                    </a:cubicBezTo>
                    <a:lnTo>
                      <a:pt x="711200" y="1371600"/>
                    </a:lnTo>
                    <a:lnTo>
                      <a:pt x="711200" y="1168400"/>
                    </a:lnTo>
                    <a:lnTo>
                      <a:pt x="901700" y="1168400"/>
                    </a:lnTo>
                    <a:cubicBezTo>
                      <a:pt x="1092200" y="1168400"/>
                      <a:pt x="1257300" y="1028700"/>
                      <a:pt x="1295400" y="838200"/>
                    </a:cubicBezTo>
                    <a:cubicBezTo>
                      <a:pt x="1320800" y="647700"/>
                      <a:pt x="1219200" y="457200"/>
                      <a:pt x="1028700" y="393700"/>
                    </a:cubicBezTo>
                    <a:lnTo>
                      <a:pt x="1028700" y="368300"/>
                    </a:lnTo>
                    <a:cubicBezTo>
                      <a:pt x="1028700" y="165100"/>
                      <a:pt x="863600" y="0"/>
                      <a:pt x="660400" y="0"/>
                    </a:cubicBezTo>
                    <a:close/>
                    <a:moveTo>
                      <a:pt x="1155700" y="762000"/>
                    </a:moveTo>
                    <a:cubicBezTo>
                      <a:pt x="1168400" y="762000"/>
                      <a:pt x="1181100" y="774700"/>
                      <a:pt x="1181100" y="787400"/>
                    </a:cubicBezTo>
                    <a:cubicBezTo>
                      <a:pt x="1181100" y="927100"/>
                      <a:pt x="1092200" y="1028700"/>
                      <a:pt x="977900" y="1028700"/>
                    </a:cubicBezTo>
                    <a:cubicBezTo>
                      <a:pt x="965200" y="1028700"/>
                      <a:pt x="952500" y="1016000"/>
                      <a:pt x="952500" y="1003300"/>
                    </a:cubicBezTo>
                    <a:cubicBezTo>
                      <a:pt x="952500" y="990600"/>
                      <a:pt x="965200" y="977900"/>
                      <a:pt x="977900" y="977900"/>
                    </a:cubicBezTo>
                    <a:cubicBezTo>
                      <a:pt x="1054100" y="977900"/>
                      <a:pt x="1130300" y="901700"/>
                      <a:pt x="1130300" y="787400"/>
                    </a:cubicBezTo>
                    <a:cubicBezTo>
                      <a:pt x="1130300" y="774700"/>
                      <a:pt x="1143000" y="762000"/>
                      <a:pt x="1155700" y="762000"/>
                    </a:cubicBezTo>
                    <a:close/>
                    <a:moveTo>
                      <a:pt x="2120900" y="0"/>
                    </a:moveTo>
                    <a:cubicBezTo>
                      <a:pt x="1917700" y="0"/>
                      <a:pt x="1752600" y="165100"/>
                      <a:pt x="1752600" y="368300"/>
                    </a:cubicBezTo>
                    <a:lnTo>
                      <a:pt x="1752600" y="393700"/>
                    </a:lnTo>
                    <a:cubicBezTo>
                      <a:pt x="1562100" y="457200"/>
                      <a:pt x="1460500" y="647700"/>
                      <a:pt x="1485900" y="838200"/>
                    </a:cubicBezTo>
                    <a:cubicBezTo>
                      <a:pt x="1524000" y="1028700"/>
                      <a:pt x="1689100" y="1168400"/>
                      <a:pt x="1879600" y="1168400"/>
                    </a:cubicBezTo>
                    <a:lnTo>
                      <a:pt x="2070100" y="1168400"/>
                    </a:lnTo>
                    <a:lnTo>
                      <a:pt x="2070100" y="1371600"/>
                    </a:lnTo>
                    <a:lnTo>
                      <a:pt x="1752600" y="1371600"/>
                    </a:lnTo>
                    <a:cubicBezTo>
                      <a:pt x="1727200" y="1371600"/>
                      <a:pt x="1701800" y="1397000"/>
                      <a:pt x="1701800" y="1422400"/>
                    </a:cubicBezTo>
                    <a:cubicBezTo>
                      <a:pt x="1701800" y="1460500"/>
                      <a:pt x="1727200" y="1485900"/>
                      <a:pt x="1752600" y="1485900"/>
                    </a:cubicBezTo>
                    <a:lnTo>
                      <a:pt x="2489200" y="1485900"/>
                    </a:lnTo>
                    <a:cubicBezTo>
                      <a:pt x="2514600" y="1485900"/>
                      <a:pt x="2540000" y="1460500"/>
                      <a:pt x="2540000" y="1422400"/>
                    </a:cubicBezTo>
                    <a:cubicBezTo>
                      <a:pt x="2540000" y="1397000"/>
                      <a:pt x="2514600" y="1371600"/>
                      <a:pt x="2489200" y="1371600"/>
                    </a:cubicBezTo>
                    <a:lnTo>
                      <a:pt x="2171700" y="1371600"/>
                    </a:lnTo>
                    <a:lnTo>
                      <a:pt x="2171700" y="1168400"/>
                    </a:lnTo>
                    <a:lnTo>
                      <a:pt x="2362200" y="1168400"/>
                    </a:lnTo>
                    <a:cubicBezTo>
                      <a:pt x="2552700" y="1168400"/>
                      <a:pt x="2717800" y="1028700"/>
                      <a:pt x="2755900" y="838200"/>
                    </a:cubicBezTo>
                    <a:cubicBezTo>
                      <a:pt x="2781300" y="647700"/>
                      <a:pt x="2679700" y="457200"/>
                      <a:pt x="2489200" y="393700"/>
                    </a:cubicBezTo>
                    <a:lnTo>
                      <a:pt x="2489200" y="368300"/>
                    </a:lnTo>
                    <a:cubicBezTo>
                      <a:pt x="2489200" y="165100"/>
                      <a:pt x="2324100" y="0"/>
                      <a:pt x="2120900" y="0"/>
                    </a:cubicBezTo>
                    <a:close/>
                    <a:moveTo>
                      <a:pt x="2616200" y="762000"/>
                    </a:moveTo>
                    <a:cubicBezTo>
                      <a:pt x="2628900" y="762000"/>
                      <a:pt x="2641600" y="774700"/>
                      <a:pt x="2641600" y="787400"/>
                    </a:cubicBezTo>
                    <a:cubicBezTo>
                      <a:pt x="2641600" y="927100"/>
                      <a:pt x="2552700" y="1028700"/>
                      <a:pt x="2438400" y="1028700"/>
                    </a:cubicBezTo>
                    <a:cubicBezTo>
                      <a:pt x="2425700" y="1028700"/>
                      <a:pt x="2413000" y="1016000"/>
                      <a:pt x="2413000" y="1003300"/>
                    </a:cubicBezTo>
                    <a:cubicBezTo>
                      <a:pt x="2413000" y="990600"/>
                      <a:pt x="2425700" y="977900"/>
                      <a:pt x="2438400" y="977900"/>
                    </a:cubicBezTo>
                    <a:cubicBezTo>
                      <a:pt x="2514600" y="977900"/>
                      <a:pt x="2590800" y="901700"/>
                      <a:pt x="2590800" y="787400"/>
                    </a:cubicBezTo>
                    <a:cubicBezTo>
                      <a:pt x="2590800" y="774700"/>
                      <a:pt x="2603500" y="762000"/>
                      <a:pt x="2616200" y="762000"/>
                    </a:cubicBezTo>
                    <a:close/>
                    <a:moveTo>
                      <a:pt x="3581400" y="0"/>
                    </a:moveTo>
                    <a:cubicBezTo>
                      <a:pt x="3378200" y="0"/>
                      <a:pt x="3213100" y="165100"/>
                      <a:pt x="3213100" y="368300"/>
                    </a:cubicBezTo>
                    <a:lnTo>
                      <a:pt x="3213100" y="393700"/>
                    </a:lnTo>
                    <a:cubicBezTo>
                      <a:pt x="3022600" y="457200"/>
                      <a:pt x="2921000" y="647700"/>
                      <a:pt x="2946400" y="838200"/>
                    </a:cubicBezTo>
                    <a:cubicBezTo>
                      <a:pt x="2984500" y="1028700"/>
                      <a:pt x="3149600" y="1168400"/>
                      <a:pt x="3340100" y="1168400"/>
                    </a:cubicBezTo>
                    <a:lnTo>
                      <a:pt x="3530600" y="1168400"/>
                    </a:lnTo>
                    <a:lnTo>
                      <a:pt x="3530600" y="1371600"/>
                    </a:lnTo>
                    <a:lnTo>
                      <a:pt x="3213100" y="1371600"/>
                    </a:lnTo>
                    <a:cubicBezTo>
                      <a:pt x="3187700" y="1371600"/>
                      <a:pt x="3162300" y="1397000"/>
                      <a:pt x="3162300" y="1422400"/>
                    </a:cubicBezTo>
                    <a:cubicBezTo>
                      <a:pt x="3162300" y="1460500"/>
                      <a:pt x="3187700" y="1485900"/>
                      <a:pt x="3213100" y="1485900"/>
                    </a:cubicBezTo>
                    <a:lnTo>
                      <a:pt x="3949700" y="1485900"/>
                    </a:lnTo>
                    <a:cubicBezTo>
                      <a:pt x="3975100" y="1485900"/>
                      <a:pt x="4000500" y="1460500"/>
                      <a:pt x="4000500" y="1422400"/>
                    </a:cubicBezTo>
                    <a:cubicBezTo>
                      <a:pt x="4000500" y="1397000"/>
                      <a:pt x="3975100" y="1371600"/>
                      <a:pt x="3949700" y="1371600"/>
                    </a:cubicBezTo>
                    <a:lnTo>
                      <a:pt x="3632200" y="1371600"/>
                    </a:lnTo>
                    <a:lnTo>
                      <a:pt x="3632200" y="1168400"/>
                    </a:lnTo>
                    <a:lnTo>
                      <a:pt x="3822700" y="1168400"/>
                    </a:lnTo>
                    <a:cubicBezTo>
                      <a:pt x="4013200" y="1168400"/>
                      <a:pt x="4178300" y="1028700"/>
                      <a:pt x="4216400" y="838200"/>
                    </a:cubicBezTo>
                    <a:cubicBezTo>
                      <a:pt x="4241800" y="647700"/>
                      <a:pt x="4140200" y="457200"/>
                      <a:pt x="3949700" y="393700"/>
                    </a:cubicBezTo>
                    <a:lnTo>
                      <a:pt x="3949700" y="368300"/>
                    </a:lnTo>
                    <a:cubicBezTo>
                      <a:pt x="3949700" y="165100"/>
                      <a:pt x="3784600" y="0"/>
                      <a:pt x="3581400" y="0"/>
                    </a:cubicBezTo>
                    <a:close/>
                    <a:moveTo>
                      <a:pt x="4076700" y="762000"/>
                    </a:moveTo>
                    <a:cubicBezTo>
                      <a:pt x="4089400" y="762000"/>
                      <a:pt x="4102100" y="774700"/>
                      <a:pt x="4102100" y="787400"/>
                    </a:cubicBezTo>
                    <a:cubicBezTo>
                      <a:pt x="4102100" y="927100"/>
                      <a:pt x="4013200" y="1028700"/>
                      <a:pt x="3898900" y="1028700"/>
                    </a:cubicBezTo>
                    <a:cubicBezTo>
                      <a:pt x="3886200" y="1028700"/>
                      <a:pt x="3873500" y="1016000"/>
                      <a:pt x="3873500" y="1003300"/>
                    </a:cubicBezTo>
                    <a:cubicBezTo>
                      <a:pt x="3873500" y="990600"/>
                      <a:pt x="3886200" y="977900"/>
                      <a:pt x="3898900" y="977900"/>
                    </a:cubicBezTo>
                    <a:cubicBezTo>
                      <a:pt x="3975100" y="977900"/>
                      <a:pt x="4051300" y="901700"/>
                      <a:pt x="4051300" y="787400"/>
                    </a:cubicBezTo>
                    <a:cubicBezTo>
                      <a:pt x="4051300" y="774700"/>
                      <a:pt x="4064000" y="762000"/>
                      <a:pt x="4076700" y="762000"/>
                    </a:cubicBezTo>
                    <a:close/>
                    <a:moveTo>
                      <a:pt x="5041900" y="0"/>
                    </a:moveTo>
                    <a:cubicBezTo>
                      <a:pt x="4838700" y="0"/>
                      <a:pt x="4673600" y="165100"/>
                      <a:pt x="4673600" y="368300"/>
                    </a:cubicBezTo>
                    <a:lnTo>
                      <a:pt x="4673600" y="393700"/>
                    </a:lnTo>
                    <a:cubicBezTo>
                      <a:pt x="4483100" y="457200"/>
                      <a:pt x="4381500" y="647700"/>
                      <a:pt x="4406900" y="838200"/>
                    </a:cubicBezTo>
                    <a:cubicBezTo>
                      <a:pt x="4445000" y="1028700"/>
                      <a:pt x="4610100" y="1168400"/>
                      <a:pt x="4800600" y="1168400"/>
                    </a:cubicBezTo>
                    <a:lnTo>
                      <a:pt x="4991100" y="1168400"/>
                    </a:lnTo>
                    <a:lnTo>
                      <a:pt x="4991100" y="1371600"/>
                    </a:lnTo>
                    <a:lnTo>
                      <a:pt x="4673600" y="1371600"/>
                    </a:lnTo>
                    <a:cubicBezTo>
                      <a:pt x="4648200" y="1371600"/>
                      <a:pt x="4622800" y="1397000"/>
                      <a:pt x="4622800" y="1422400"/>
                    </a:cubicBezTo>
                    <a:cubicBezTo>
                      <a:pt x="4622800" y="1460500"/>
                      <a:pt x="4648200" y="1485900"/>
                      <a:pt x="4673600" y="1485900"/>
                    </a:cubicBezTo>
                    <a:lnTo>
                      <a:pt x="5410200" y="1485900"/>
                    </a:lnTo>
                    <a:cubicBezTo>
                      <a:pt x="5435600" y="1485900"/>
                      <a:pt x="5461000" y="1460500"/>
                      <a:pt x="5461000" y="1422400"/>
                    </a:cubicBezTo>
                    <a:cubicBezTo>
                      <a:pt x="5461000" y="1397000"/>
                      <a:pt x="5435600" y="1371600"/>
                      <a:pt x="5410200" y="1371600"/>
                    </a:cubicBezTo>
                    <a:lnTo>
                      <a:pt x="5092700" y="1371600"/>
                    </a:lnTo>
                    <a:lnTo>
                      <a:pt x="5092700" y="1168400"/>
                    </a:lnTo>
                    <a:lnTo>
                      <a:pt x="5283200" y="1168400"/>
                    </a:lnTo>
                    <a:cubicBezTo>
                      <a:pt x="5473700" y="1168400"/>
                      <a:pt x="5638800" y="1028700"/>
                      <a:pt x="5676900" y="838200"/>
                    </a:cubicBezTo>
                    <a:cubicBezTo>
                      <a:pt x="5702300" y="647700"/>
                      <a:pt x="5600700" y="457200"/>
                      <a:pt x="5410200" y="393700"/>
                    </a:cubicBezTo>
                    <a:lnTo>
                      <a:pt x="5410200" y="368300"/>
                    </a:lnTo>
                    <a:cubicBezTo>
                      <a:pt x="5410200" y="165100"/>
                      <a:pt x="5245100" y="0"/>
                      <a:pt x="5041900" y="0"/>
                    </a:cubicBezTo>
                    <a:close/>
                    <a:moveTo>
                      <a:pt x="5537200" y="762000"/>
                    </a:moveTo>
                    <a:cubicBezTo>
                      <a:pt x="5549900" y="762000"/>
                      <a:pt x="5562600" y="774700"/>
                      <a:pt x="5562600" y="787400"/>
                    </a:cubicBezTo>
                    <a:cubicBezTo>
                      <a:pt x="5562600" y="927100"/>
                      <a:pt x="5473700" y="1028700"/>
                      <a:pt x="5359400" y="1028700"/>
                    </a:cubicBezTo>
                    <a:cubicBezTo>
                      <a:pt x="5346700" y="1028700"/>
                      <a:pt x="5334000" y="1016000"/>
                      <a:pt x="5334000" y="1003300"/>
                    </a:cubicBezTo>
                    <a:cubicBezTo>
                      <a:pt x="5334000" y="990600"/>
                      <a:pt x="5346700" y="977900"/>
                      <a:pt x="5359400" y="977900"/>
                    </a:cubicBezTo>
                    <a:cubicBezTo>
                      <a:pt x="5435600" y="977900"/>
                      <a:pt x="5511800" y="901700"/>
                      <a:pt x="5511800" y="787400"/>
                    </a:cubicBezTo>
                    <a:cubicBezTo>
                      <a:pt x="5511800" y="774700"/>
                      <a:pt x="5524500" y="762000"/>
                      <a:pt x="5537200" y="762000"/>
                    </a:cubicBezTo>
                    <a:close/>
                    <a:moveTo>
                      <a:pt x="6502400" y="0"/>
                    </a:moveTo>
                    <a:cubicBezTo>
                      <a:pt x="6299200" y="0"/>
                      <a:pt x="6134100" y="165100"/>
                      <a:pt x="6134100" y="368300"/>
                    </a:cubicBezTo>
                    <a:lnTo>
                      <a:pt x="6134100" y="393700"/>
                    </a:lnTo>
                    <a:cubicBezTo>
                      <a:pt x="5943600" y="457200"/>
                      <a:pt x="5842000" y="647700"/>
                      <a:pt x="5867400" y="838200"/>
                    </a:cubicBezTo>
                    <a:cubicBezTo>
                      <a:pt x="5905500" y="1028700"/>
                      <a:pt x="6070600" y="1168400"/>
                      <a:pt x="6261100" y="1168400"/>
                    </a:cubicBezTo>
                    <a:lnTo>
                      <a:pt x="6451600" y="1168400"/>
                    </a:lnTo>
                    <a:lnTo>
                      <a:pt x="6451600" y="1371600"/>
                    </a:lnTo>
                    <a:lnTo>
                      <a:pt x="6134100" y="1371600"/>
                    </a:lnTo>
                    <a:cubicBezTo>
                      <a:pt x="6108700" y="1371600"/>
                      <a:pt x="6083300" y="1397000"/>
                      <a:pt x="6083300" y="1422400"/>
                    </a:cubicBezTo>
                    <a:cubicBezTo>
                      <a:pt x="6083300" y="1460500"/>
                      <a:pt x="6108700" y="1485900"/>
                      <a:pt x="6134100" y="1485900"/>
                    </a:cubicBezTo>
                    <a:lnTo>
                      <a:pt x="6870700" y="1485900"/>
                    </a:lnTo>
                    <a:cubicBezTo>
                      <a:pt x="6896100" y="1485900"/>
                      <a:pt x="6921500" y="1460500"/>
                      <a:pt x="6921500" y="1422400"/>
                    </a:cubicBezTo>
                    <a:cubicBezTo>
                      <a:pt x="6921500" y="1397000"/>
                      <a:pt x="6896100" y="1371600"/>
                      <a:pt x="6870700" y="1371600"/>
                    </a:cubicBezTo>
                    <a:lnTo>
                      <a:pt x="6553200" y="1371600"/>
                    </a:lnTo>
                    <a:lnTo>
                      <a:pt x="6553200" y="1168400"/>
                    </a:lnTo>
                    <a:lnTo>
                      <a:pt x="6743700" y="1168400"/>
                    </a:lnTo>
                    <a:cubicBezTo>
                      <a:pt x="6934200" y="1168400"/>
                      <a:pt x="7099300" y="1028700"/>
                      <a:pt x="7137400" y="838200"/>
                    </a:cubicBezTo>
                    <a:cubicBezTo>
                      <a:pt x="7162800" y="647700"/>
                      <a:pt x="7061200" y="457200"/>
                      <a:pt x="6870700" y="393700"/>
                    </a:cubicBezTo>
                    <a:lnTo>
                      <a:pt x="6870700" y="368300"/>
                    </a:lnTo>
                    <a:cubicBezTo>
                      <a:pt x="6870700" y="165100"/>
                      <a:pt x="6705600" y="0"/>
                      <a:pt x="6502400" y="0"/>
                    </a:cubicBezTo>
                    <a:close/>
                    <a:moveTo>
                      <a:pt x="6997700" y="762000"/>
                    </a:moveTo>
                    <a:cubicBezTo>
                      <a:pt x="7010400" y="762000"/>
                      <a:pt x="7023100" y="774700"/>
                      <a:pt x="7023100" y="787400"/>
                    </a:cubicBezTo>
                    <a:cubicBezTo>
                      <a:pt x="7023100" y="927100"/>
                      <a:pt x="6934200" y="1028700"/>
                      <a:pt x="6819900" y="1028700"/>
                    </a:cubicBezTo>
                    <a:cubicBezTo>
                      <a:pt x="6807200" y="1028700"/>
                      <a:pt x="6794500" y="1016000"/>
                      <a:pt x="6794500" y="1003300"/>
                    </a:cubicBezTo>
                    <a:cubicBezTo>
                      <a:pt x="6794500" y="990600"/>
                      <a:pt x="6807200" y="977900"/>
                      <a:pt x="6819900" y="977900"/>
                    </a:cubicBezTo>
                    <a:cubicBezTo>
                      <a:pt x="6896100" y="977900"/>
                      <a:pt x="6972300" y="901700"/>
                      <a:pt x="6972300" y="787400"/>
                    </a:cubicBezTo>
                    <a:cubicBezTo>
                      <a:pt x="6972300" y="774700"/>
                      <a:pt x="6985000" y="762000"/>
                      <a:pt x="6997700" y="762000"/>
                    </a:cubicBezTo>
                    <a:close/>
                  </a:path>
                </a:pathLst>
              </a:custGeom>
              <a:solidFill>
                <a:srgbClr val="797A1D"/>
              </a:solidFill>
            </p:spPr>
          </p:sp>
          <p:sp>
            <p:nvSpPr>
              <p:cNvPr id="12" name="Freeform 12"/>
              <p:cNvSpPr/>
              <p:nvPr/>
            </p:nvSpPr>
            <p:spPr>
              <a:xfrm>
                <a:off x="7277100" y="0"/>
                <a:ext cx="1320800" cy="1485900"/>
              </a:xfrm>
              <a:custGeom>
                <a:avLst/>
                <a:gdLst/>
                <a:ahLst/>
                <a:cxnLst/>
                <a:rect l="l" t="t" r="r" b="b"/>
                <a:pathLst>
                  <a:path w="1320800" h="1485900">
                    <a:moveTo>
                      <a:pt x="660400" y="0"/>
                    </a:moveTo>
                    <a:cubicBezTo>
                      <a:pt x="457200" y="0"/>
                      <a:pt x="292100" y="165100"/>
                      <a:pt x="292100" y="368300"/>
                    </a:cubicBezTo>
                    <a:lnTo>
                      <a:pt x="292100" y="393700"/>
                    </a:lnTo>
                    <a:cubicBezTo>
                      <a:pt x="101600" y="457200"/>
                      <a:pt x="0" y="647700"/>
                      <a:pt x="25400" y="838200"/>
                    </a:cubicBezTo>
                    <a:cubicBezTo>
                      <a:pt x="63500" y="1028700"/>
                      <a:pt x="228600" y="1168400"/>
                      <a:pt x="419100" y="1168400"/>
                    </a:cubicBezTo>
                    <a:lnTo>
                      <a:pt x="609600" y="1168400"/>
                    </a:lnTo>
                    <a:lnTo>
                      <a:pt x="609600" y="1371600"/>
                    </a:lnTo>
                    <a:lnTo>
                      <a:pt x="292100" y="1371600"/>
                    </a:lnTo>
                    <a:cubicBezTo>
                      <a:pt x="266700" y="1371600"/>
                      <a:pt x="241300" y="1397000"/>
                      <a:pt x="241300" y="1422400"/>
                    </a:cubicBezTo>
                    <a:cubicBezTo>
                      <a:pt x="241300" y="1460500"/>
                      <a:pt x="266700" y="1485900"/>
                      <a:pt x="292100" y="1485900"/>
                    </a:cubicBezTo>
                    <a:lnTo>
                      <a:pt x="1028700" y="1485900"/>
                    </a:lnTo>
                    <a:cubicBezTo>
                      <a:pt x="1054100" y="1485900"/>
                      <a:pt x="1079500" y="1460500"/>
                      <a:pt x="1079500" y="1422400"/>
                    </a:cubicBezTo>
                    <a:cubicBezTo>
                      <a:pt x="1079500" y="1397000"/>
                      <a:pt x="1054100" y="1371600"/>
                      <a:pt x="1028700" y="1371600"/>
                    </a:cubicBezTo>
                    <a:lnTo>
                      <a:pt x="711200" y="1371600"/>
                    </a:lnTo>
                    <a:lnTo>
                      <a:pt x="711200" y="1168400"/>
                    </a:lnTo>
                    <a:lnTo>
                      <a:pt x="901700" y="1168400"/>
                    </a:lnTo>
                    <a:cubicBezTo>
                      <a:pt x="1092200" y="1168400"/>
                      <a:pt x="1257300" y="1028700"/>
                      <a:pt x="1295400" y="838200"/>
                    </a:cubicBezTo>
                    <a:cubicBezTo>
                      <a:pt x="1320800" y="647700"/>
                      <a:pt x="1219200" y="457200"/>
                      <a:pt x="1028700" y="393700"/>
                    </a:cubicBezTo>
                    <a:lnTo>
                      <a:pt x="1028700" y="368300"/>
                    </a:lnTo>
                    <a:cubicBezTo>
                      <a:pt x="1028700" y="165100"/>
                      <a:pt x="863600" y="0"/>
                      <a:pt x="660400" y="0"/>
                    </a:cubicBezTo>
                    <a:close/>
                    <a:moveTo>
                      <a:pt x="1155700" y="762000"/>
                    </a:moveTo>
                    <a:cubicBezTo>
                      <a:pt x="1168400" y="762000"/>
                      <a:pt x="1181100" y="774700"/>
                      <a:pt x="1181100" y="787400"/>
                    </a:cubicBezTo>
                    <a:cubicBezTo>
                      <a:pt x="1181100" y="927100"/>
                      <a:pt x="1092200" y="1028700"/>
                      <a:pt x="977900" y="1028700"/>
                    </a:cubicBezTo>
                    <a:cubicBezTo>
                      <a:pt x="965200" y="1028700"/>
                      <a:pt x="952500" y="1016000"/>
                      <a:pt x="952500" y="1003300"/>
                    </a:cubicBezTo>
                    <a:cubicBezTo>
                      <a:pt x="952500" y="990600"/>
                      <a:pt x="965200" y="977900"/>
                      <a:pt x="977900" y="977900"/>
                    </a:cubicBezTo>
                    <a:cubicBezTo>
                      <a:pt x="1054100" y="977900"/>
                      <a:pt x="1130300" y="901700"/>
                      <a:pt x="1130300" y="787400"/>
                    </a:cubicBezTo>
                    <a:cubicBezTo>
                      <a:pt x="1130300" y="774700"/>
                      <a:pt x="1143000" y="762000"/>
                      <a:pt x="1155700" y="762000"/>
                    </a:cubicBezTo>
                    <a:close/>
                  </a:path>
                </a:pathLst>
              </a:custGeom>
              <a:solidFill>
                <a:srgbClr val="DEDD91"/>
              </a:solidFill>
            </p:spPr>
          </p:sp>
        </p:grpSp>
      </p:grpSp>
      <p:grpSp>
        <p:nvGrpSpPr>
          <p:cNvPr id="13" name="Group 13"/>
          <p:cNvGrpSpPr/>
          <p:nvPr/>
        </p:nvGrpSpPr>
        <p:grpSpPr>
          <a:xfrm>
            <a:off x="3091872" y="4477794"/>
            <a:ext cx="4342493" cy="763226"/>
            <a:chOff x="0" y="0"/>
            <a:chExt cx="5789990" cy="1017635"/>
          </a:xfrm>
        </p:grpSpPr>
        <p:grpSp>
          <p:nvGrpSpPr>
            <p:cNvPr id="14" name="Group 14"/>
            <p:cNvGrpSpPr>
              <a:grpSpLocks noChangeAspect="1"/>
            </p:cNvGrpSpPr>
            <p:nvPr/>
          </p:nvGrpSpPr>
          <p:grpSpPr>
            <a:xfrm>
              <a:off x="0" y="0"/>
              <a:ext cx="5789990" cy="1017635"/>
              <a:chOff x="0" y="0"/>
              <a:chExt cx="9525000" cy="1674091"/>
            </a:xfrm>
          </p:grpSpPr>
          <p:sp>
            <p:nvSpPr>
              <p:cNvPr id="15" name="Freeform 15"/>
              <p:cNvSpPr/>
              <p:nvPr/>
            </p:nvSpPr>
            <p:spPr>
              <a:xfrm>
                <a:off x="38100" y="50800"/>
                <a:ext cx="4495800" cy="1625600"/>
              </a:xfrm>
              <a:custGeom>
                <a:avLst/>
                <a:gdLst/>
                <a:ahLst/>
                <a:cxnLst/>
                <a:rect l="l" t="t" r="r" b="b"/>
                <a:pathLst>
                  <a:path w="4495800" h="1625600">
                    <a:moveTo>
                      <a:pt x="596900" y="1625600"/>
                    </a:moveTo>
                    <a:cubicBezTo>
                      <a:pt x="927100" y="1625600"/>
                      <a:pt x="1193800" y="1346200"/>
                      <a:pt x="1193800" y="990600"/>
                    </a:cubicBezTo>
                    <a:cubicBezTo>
                      <a:pt x="1193800" y="711200"/>
                      <a:pt x="774700" y="190500"/>
                      <a:pt x="635000" y="25400"/>
                    </a:cubicBezTo>
                    <a:cubicBezTo>
                      <a:pt x="622300" y="12700"/>
                      <a:pt x="609600" y="0"/>
                      <a:pt x="596900" y="0"/>
                    </a:cubicBezTo>
                    <a:cubicBezTo>
                      <a:pt x="584200" y="0"/>
                      <a:pt x="558800" y="12700"/>
                      <a:pt x="558800" y="25400"/>
                    </a:cubicBezTo>
                    <a:cubicBezTo>
                      <a:pt x="419100" y="190500"/>
                      <a:pt x="0" y="711200"/>
                      <a:pt x="0" y="990600"/>
                    </a:cubicBezTo>
                    <a:cubicBezTo>
                      <a:pt x="0" y="1346200"/>
                      <a:pt x="266700" y="1625600"/>
                      <a:pt x="596900" y="1625600"/>
                    </a:cubicBezTo>
                    <a:close/>
                    <a:moveTo>
                      <a:pt x="1092200" y="990600"/>
                    </a:moveTo>
                    <a:cubicBezTo>
                      <a:pt x="1092200" y="1295400"/>
                      <a:pt x="863600" y="1524000"/>
                      <a:pt x="596900" y="1524000"/>
                    </a:cubicBezTo>
                    <a:cubicBezTo>
                      <a:pt x="584200" y="1524000"/>
                      <a:pt x="571500" y="1511300"/>
                      <a:pt x="571500" y="1498600"/>
                    </a:cubicBezTo>
                    <a:cubicBezTo>
                      <a:pt x="571500" y="1473200"/>
                      <a:pt x="584200" y="1460500"/>
                      <a:pt x="596900" y="1460500"/>
                    </a:cubicBezTo>
                    <a:cubicBezTo>
                      <a:pt x="825500" y="1460500"/>
                      <a:pt x="1028700" y="1270000"/>
                      <a:pt x="1028700" y="990600"/>
                    </a:cubicBezTo>
                    <a:cubicBezTo>
                      <a:pt x="1028700" y="977900"/>
                      <a:pt x="1041400" y="965200"/>
                      <a:pt x="1054100" y="965200"/>
                    </a:cubicBezTo>
                    <a:cubicBezTo>
                      <a:pt x="1079500" y="965200"/>
                      <a:pt x="1092200" y="977900"/>
                      <a:pt x="1092200" y="990600"/>
                    </a:cubicBezTo>
                    <a:close/>
                    <a:moveTo>
                      <a:pt x="2247900" y="1625600"/>
                    </a:moveTo>
                    <a:cubicBezTo>
                      <a:pt x="2578100" y="1625600"/>
                      <a:pt x="2844800" y="1346200"/>
                      <a:pt x="2844800" y="990600"/>
                    </a:cubicBezTo>
                    <a:cubicBezTo>
                      <a:pt x="2844800" y="711200"/>
                      <a:pt x="2425700" y="190500"/>
                      <a:pt x="2286000" y="25400"/>
                    </a:cubicBezTo>
                    <a:cubicBezTo>
                      <a:pt x="2273300" y="12700"/>
                      <a:pt x="2260600" y="0"/>
                      <a:pt x="2247900" y="0"/>
                    </a:cubicBezTo>
                    <a:cubicBezTo>
                      <a:pt x="2235200" y="0"/>
                      <a:pt x="2209800" y="12700"/>
                      <a:pt x="2209800" y="25400"/>
                    </a:cubicBezTo>
                    <a:cubicBezTo>
                      <a:pt x="2070100" y="190500"/>
                      <a:pt x="1651000" y="711200"/>
                      <a:pt x="1651000" y="990600"/>
                    </a:cubicBezTo>
                    <a:cubicBezTo>
                      <a:pt x="1651000" y="1346200"/>
                      <a:pt x="1917700" y="1625600"/>
                      <a:pt x="2247900" y="1625600"/>
                    </a:cubicBezTo>
                    <a:close/>
                    <a:moveTo>
                      <a:pt x="2743200" y="990600"/>
                    </a:moveTo>
                    <a:cubicBezTo>
                      <a:pt x="2743200" y="1295400"/>
                      <a:pt x="2514600" y="1524000"/>
                      <a:pt x="2247900" y="1524000"/>
                    </a:cubicBezTo>
                    <a:cubicBezTo>
                      <a:pt x="2235200" y="1524000"/>
                      <a:pt x="2222500" y="1511300"/>
                      <a:pt x="2222500" y="1498600"/>
                    </a:cubicBezTo>
                    <a:cubicBezTo>
                      <a:pt x="2222500" y="1473200"/>
                      <a:pt x="2235200" y="1460500"/>
                      <a:pt x="2247900" y="1460500"/>
                    </a:cubicBezTo>
                    <a:cubicBezTo>
                      <a:pt x="2476500" y="1460500"/>
                      <a:pt x="2679700" y="1270000"/>
                      <a:pt x="2679700" y="990600"/>
                    </a:cubicBezTo>
                    <a:cubicBezTo>
                      <a:pt x="2679700" y="977900"/>
                      <a:pt x="2692400" y="965200"/>
                      <a:pt x="2705100" y="965200"/>
                    </a:cubicBezTo>
                    <a:cubicBezTo>
                      <a:pt x="2730500" y="965200"/>
                      <a:pt x="2743200" y="977900"/>
                      <a:pt x="2743200" y="990600"/>
                    </a:cubicBezTo>
                    <a:close/>
                    <a:moveTo>
                      <a:pt x="3898900" y="1625600"/>
                    </a:moveTo>
                    <a:cubicBezTo>
                      <a:pt x="4229100" y="1625600"/>
                      <a:pt x="4495800" y="1346200"/>
                      <a:pt x="4495800" y="990600"/>
                    </a:cubicBezTo>
                    <a:cubicBezTo>
                      <a:pt x="4495800" y="711200"/>
                      <a:pt x="4076700" y="190500"/>
                      <a:pt x="3937000" y="25400"/>
                    </a:cubicBezTo>
                    <a:cubicBezTo>
                      <a:pt x="3924300" y="12700"/>
                      <a:pt x="3911600" y="0"/>
                      <a:pt x="3898900" y="0"/>
                    </a:cubicBezTo>
                    <a:cubicBezTo>
                      <a:pt x="3886200" y="0"/>
                      <a:pt x="3860800" y="12700"/>
                      <a:pt x="3860800" y="25400"/>
                    </a:cubicBezTo>
                    <a:cubicBezTo>
                      <a:pt x="3721100" y="190500"/>
                      <a:pt x="3302000" y="711200"/>
                      <a:pt x="3302000" y="990600"/>
                    </a:cubicBezTo>
                    <a:cubicBezTo>
                      <a:pt x="3302000" y="1346200"/>
                      <a:pt x="3568700" y="1625600"/>
                      <a:pt x="3898900" y="1625600"/>
                    </a:cubicBezTo>
                    <a:close/>
                    <a:moveTo>
                      <a:pt x="4394200" y="990600"/>
                    </a:moveTo>
                    <a:cubicBezTo>
                      <a:pt x="4394200" y="1295400"/>
                      <a:pt x="4165600" y="1524000"/>
                      <a:pt x="3898900" y="1524000"/>
                    </a:cubicBezTo>
                    <a:cubicBezTo>
                      <a:pt x="3886200" y="1524000"/>
                      <a:pt x="3873500" y="1511300"/>
                      <a:pt x="3873500" y="1498600"/>
                    </a:cubicBezTo>
                    <a:cubicBezTo>
                      <a:pt x="3873500" y="1473200"/>
                      <a:pt x="3886200" y="1460500"/>
                      <a:pt x="3898900" y="1460500"/>
                    </a:cubicBezTo>
                    <a:cubicBezTo>
                      <a:pt x="4127500" y="1460500"/>
                      <a:pt x="4330700" y="1270000"/>
                      <a:pt x="4330700" y="990600"/>
                    </a:cubicBezTo>
                    <a:cubicBezTo>
                      <a:pt x="4330700" y="977900"/>
                      <a:pt x="4343400" y="965200"/>
                      <a:pt x="4356100" y="965200"/>
                    </a:cubicBezTo>
                    <a:cubicBezTo>
                      <a:pt x="4381500" y="965200"/>
                      <a:pt x="4394200" y="977900"/>
                      <a:pt x="4394200" y="990600"/>
                    </a:cubicBezTo>
                    <a:close/>
                  </a:path>
                </a:pathLst>
              </a:custGeom>
              <a:solidFill>
                <a:srgbClr val="797A1D"/>
              </a:solidFill>
            </p:spPr>
          </p:sp>
          <p:sp>
            <p:nvSpPr>
              <p:cNvPr id="16" name="Freeform 16"/>
              <p:cNvSpPr/>
              <p:nvPr/>
            </p:nvSpPr>
            <p:spPr>
              <a:xfrm>
                <a:off x="4991100" y="50800"/>
                <a:ext cx="4495800" cy="1625600"/>
              </a:xfrm>
              <a:custGeom>
                <a:avLst/>
                <a:gdLst/>
                <a:ahLst/>
                <a:cxnLst/>
                <a:rect l="l" t="t" r="r" b="b"/>
                <a:pathLst>
                  <a:path w="4495800" h="1625600">
                    <a:moveTo>
                      <a:pt x="596900" y="1625600"/>
                    </a:moveTo>
                    <a:cubicBezTo>
                      <a:pt x="927100" y="1625600"/>
                      <a:pt x="1193800" y="1346200"/>
                      <a:pt x="1193800" y="990600"/>
                    </a:cubicBezTo>
                    <a:cubicBezTo>
                      <a:pt x="1193800" y="711200"/>
                      <a:pt x="774700" y="190500"/>
                      <a:pt x="635000" y="25400"/>
                    </a:cubicBezTo>
                    <a:cubicBezTo>
                      <a:pt x="622300" y="12700"/>
                      <a:pt x="609600" y="0"/>
                      <a:pt x="596900" y="0"/>
                    </a:cubicBezTo>
                    <a:cubicBezTo>
                      <a:pt x="584200" y="0"/>
                      <a:pt x="558800" y="12700"/>
                      <a:pt x="558800" y="25400"/>
                    </a:cubicBezTo>
                    <a:cubicBezTo>
                      <a:pt x="419100" y="190500"/>
                      <a:pt x="0" y="711200"/>
                      <a:pt x="0" y="990600"/>
                    </a:cubicBezTo>
                    <a:cubicBezTo>
                      <a:pt x="0" y="1346200"/>
                      <a:pt x="266700" y="1625600"/>
                      <a:pt x="596900" y="1625600"/>
                    </a:cubicBezTo>
                    <a:close/>
                    <a:moveTo>
                      <a:pt x="1092200" y="990600"/>
                    </a:moveTo>
                    <a:cubicBezTo>
                      <a:pt x="1092200" y="1295400"/>
                      <a:pt x="863600" y="1524000"/>
                      <a:pt x="596900" y="1524000"/>
                    </a:cubicBezTo>
                    <a:cubicBezTo>
                      <a:pt x="584200" y="1524000"/>
                      <a:pt x="571500" y="1511300"/>
                      <a:pt x="571500" y="1498600"/>
                    </a:cubicBezTo>
                    <a:cubicBezTo>
                      <a:pt x="571500" y="1473200"/>
                      <a:pt x="584200" y="1460500"/>
                      <a:pt x="596900" y="1460500"/>
                    </a:cubicBezTo>
                    <a:cubicBezTo>
                      <a:pt x="825500" y="1460500"/>
                      <a:pt x="1028700" y="1270000"/>
                      <a:pt x="1028700" y="990600"/>
                    </a:cubicBezTo>
                    <a:cubicBezTo>
                      <a:pt x="1028700" y="977900"/>
                      <a:pt x="1041400" y="965200"/>
                      <a:pt x="1054100" y="965200"/>
                    </a:cubicBezTo>
                    <a:cubicBezTo>
                      <a:pt x="1079500" y="965200"/>
                      <a:pt x="1092200" y="977900"/>
                      <a:pt x="1092200" y="990600"/>
                    </a:cubicBezTo>
                    <a:close/>
                    <a:moveTo>
                      <a:pt x="2247900" y="1625600"/>
                    </a:moveTo>
                    <a:cubicBezTo>
                      <a:pt x="2578100" y="1625600"/>
                      <a:pt x="2844800" y="1346200"/>
                      <a:pt x="2844800" y="990600"/>
                    </a:cubicBezTo>
                    <a:cubicBezTo>
                      <a:pt x="2844800" y="711200"/>
                      <a:pt x="2425700" y="190500"/>
                      <a:pt x="2286000" y="25400"/>
                    </a:cubicBezTo>
                    <a:cubicBezTo>
                      <a:pt x="2273300" y="12700"/>
                      <a:pt x="2260600" y="0"/>
                      <a:pt x="2247900" y="0"/>
                    </a:cubicBezTo>
                    <a:cubicBezTo>
                      <a:pt x="2235200" y="0"/>
                      <a:pt x="2209800" y="12700"/>
                      <a:pt x="2209800" y="25400"/>
                    </a:cubicBezTo>
                    <a:cubicBezTo>
                      <a:pt x="2070100" y="190500"/>
                      <a:pt x="1651000" y="711200"/>
                      <a:pt x="1651000" y="990600"/>
                    </a:cubicBezTo>
                    <a:cubicBezTo>
                      <a:pt x="1651000" y="1346200"/>
                      <a:pt x="1917700" y="1625600"/>
                      <a:pt x="2247900" y="1625600"/>
                    </a:cubicBezTo>
                    <a:close/>
                    <a:moveTo>
                      <a:pt x="2743200" y="990600"/>
                    </a:moveTo>
                    <a:cubicBezTo>
                      <a:pt x="2743200" y="1295400"/>
                      <a:pt x="2514600" y="1524000"/>
                      <a:pt x="2247900" y="1524000"/>
                    </a:cubicBezTo>
                    <a:cubicBezTo>
                      <a:pt x="2235200" y="1524000"/>
                      <a:pt x="2222500" y="1511300"/>
                      <a:pt x="2222500" y="1498600"/>
                    </a:cubicBezTo>
                    <a:cubicBezTo>
                      <a:pt x="2222500" y="1473200"/>
                      <a:pt x="2235200" y="1460500"/>
                      <a:pt x="2247900" y="1460500"/>
                    </a:cubicBezTo>
                    <a:cubicBezTo>
                      <a:pt x="2476500" y="1460500"/>
                      <a:pt x="2679700" y="1270000"/>
                      <a:pt x="2679700" y="990600"/>
                    </a:cubicBezTo>
                    <a:cubicBezTo>
                      <a:pt x="2679700" y="977900"/>
                      <a:pt x="2692400" y="965200"/>
                      <a:pt x="2705100" y="965200"/>
                    </a:cubicBezTo>
                    <a:cubicBezTo>
                      <a:pt x="2730500" y="965200"/>
                      <a:pt x="2743200" y="977900"/>
                      <a:pt x="2743200" y="990600"/>
                    </a:cubicBezTo>
                    <a:close/>
                    <a:moveTo>
                      <a:pt x="3898900" y="1625600"/>
                    </a:moveTo>
                    <a:cubicBezTo>
                      <a:pt x="4229100" y="1625600"/>
                      <a:pt x="4495800" y="1346200"/>
                      <a:pt x="4495800" y="990600"/>
                    </a:cubicBezTo>
                    <a:cubicBezTo>
                      <a:pt x="4495800" y="711200"/>
                      <a:pt x="4076700" y="190500"/>
                      <a:pt x="3937000" y="25400"/>
                    </a:cubicBezTo>
                    <a:cubicBezTo>
                      <a:pt x="3924300" y="12700"/>
                      <a:pt x="3911600" y="0"/>
                      <a:pt x="3898900" y="0"/>
                    </a:cubicBezTo>
                    <a:cubicBezTo>
                      <a:pt x="3886200" y="0"/>
                      <a:pt x="3860800" y="12700"/>
                      <a:pt x="3860800" y="25400"/>
                    </a:cubicBezTo>
                    <a:cubicBezTo>
                      <a:pt x="3721100" y="190500"/>
                      <a:pt x="3302000" y="711200"/>
                      <a:pt x="3302000" y="990600"/>
                    </a:cubicBezTo>
                    <a:cubicBezTo>
                      <a:pt x="3302000" y="1346200"/>
                      <a:pt x="3568700" y="1625600"/>
                      <a:pt x="3898900" y="1625600"/>
                    </a:cubicBezTo>
                    <a:close/>
                    <a:moveTo>
                      <a:pt x="4394200" y="990600"/>
                    </a:moveTo>
                    <a:cubicBezTo>
                      <a:pt x="4394200" y="1295400"/>
                      <a:pt x="4165600" y="1524000"/>
                      <a:pt x="3898900" y="1524000"/>
                    </a:cubicBezTo>
                    <a:cubicBezTo>
                      <a:pt x="3886200" y="1524000"/>
                      <a:pt x="3873500" y="1511300"/>
                      <a:pt x="3873500" y="1498600"/>
                    </a:cubicBezTo>
                    <a:cubicBezTo>
                      <a:pt x="3873500" y="1473200"/>
                      <a:pt x="3886200" y="1460500"/>
                      <a:pt x="3898900" y="1460500"/>
                    </a:cubicBezTo>
                    <a:cubicBezTo>
                      <a:pt x="4127500" y="1460500"/>
                      <a:pt x="4330700" y="1270000"/>
                      <a:pt x="4330700" y="990600"/>
                    </a:cubicBezTo>
                    <a:cubicBezTo>
                      <a:pt x="4330700" y="977900"/>
                      <a:pt x="4343400" y="965200"/>
                      <a:pt x="4356100" y="965200"/>
                    </a:cubicBezTo>
                    <a:cubicBezTo>
                      <a:pt x="4381500" y="965200"/>
                      <a:pt x="4394200" y="977900"/>
                      <a:pt x="4394200" y="990600"/>
                    </a:cubicBezTo>
                    <a:close/>
                  </a:path>
                </a:pathLst>
              </a:custGeom>
              <a:solidFill>
                <a:srgbClr val="DEDD91"/>
              </a:solidFill>
            </p:spPr>
          </p:sp>
        </p:grpSp>
      </p:grpSp>
      <p:sp>
        <p:nvSpPr>
          <p:cNvPr id="17" name="Freeform 17"/>
          <p:cNvSpPr/>
          <p:nvPr/>
        </p:nvSpPr>
        <p:spPr>
          <a:xfrm>
            <a:off x="15608086" y="261072"/>
            <a:ext cx="3302428" cy="3769395"/>
          </a:xfrm>
          <a:custGeom>
            <a:avLst/>
            <a:gdLst/>
            <a:ahLst/>
            <a:cxnLst/>
            <a:rect l="l" t="t" r="r" b="b"/>
            <a:pathLst>
              <a:path w="3302428" h="3769395">
                <a:moveTo>
                  <a:pt x="0" y="0"/>
                </a:moveTo>
                <a:lnTo>
                  <a:pt x="3302428" y="0"/>
                </a:lnTo>
                <a:lnTo>
                  <a:pt x="3302428" y="3769395"/>
                </a:lnTo>
                <a:lnTo>
                  <a:pt x="0" y="376939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flipH="1">
            <a:off x="-686435" y="5778680"/>
            <a:ext cx="2900327" cy="4304582"/>
          </a:xfrm>
          <a:custGeom>
            <a:avLst/>
            <a:gdLst/>
            <a:ahLst/>
            <a:cxnLst/>
            <a:rect l="l" t="t" r="r" b="b"/>
            <a:pathLst>
              <a:path w="2900327" h="4304582">
                <a:moveTo>
                  <a:pt x="2900327" y="0"/>
                </a:moveTo>
                <a:lnTo>
                  <a:pt x="0" y="0"/>
                </a:lnTo>
                <a:lnTo>
                  <a:pt x="0" y="4304583"/>
                </a:lnTo>
                <a:lnTo>
                  <a:pt x="2900327" y="4304583"/>
                </a:lnTo>
                <a:lnTo>
                  <a:pt x="290032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9" name="TextBox 19"/>
          <p:cNvSpPr txBox="1"/>
          <p:nvPr/>
        </p:nvSpPr>
        <p:spPr>
          <a:xfrm>
            <a:off x="3899201" y="1376400"/>
            <a:ext cx="10489597" cy="1661993"/>
          </a:xfrm>
          <a:prstGeom prst="rect">
            <a:avLst/>
          </a:prstGeom>
        </p:spPr>
        <p:txBody>
          <a:bodyPr lIns="0" tIns="0" rIns="0" bIns="0" rtlCol="0" anchor="t">
            <a:spAutoFit/>
          </a:bodyPr>
          <a:lstStyle/>
          <a:p>
            <a:pPr algn="ctr"/>
            <a:r>
              <a:rPr lang="vi-VN" sz="5400" b="1">
                <a:latin typeface="Times New Roman" panose="02020603050405020304" pitchFamily="18" charset="0"/>
                <a:cs typeface="Times New Roman" panose="02020603050405020304" pitchFamily="18" charset="0"/>
              </a:rPr>
              <a:t>2. Cách xác định đề tài, chủ đề trong tác phẩm văn học</a:t>
            </a:r>
            <a:endParaRPr lang="en-GB" sz="5400">
              <a:latin typeface="Times New Roman" panose="02020603050405020304" pitchFamily="18" charset="0"/>
              <a:cs typeface="Times New Roman" panose="02020603050405020304" pitchFamily="18" charset="0"/>
            </a:endParaRPr>
          </a:p>
        </p:txBody>
      </p:sp>
      <p:sp>
        <p:nvSpPr>
          <p:cNvPr id="22" name="TextBox 22"/>
          <p:cNvSpPr txBox="1"/>
          <p:nvPr/>
        </p:nvSpPr>
        <p:spPr>
          <a:xfrm>
            <a:off x="2518137" y="5790705"/>
            <a:ext cx="5698402" cy="3693319"/>
          </a:xfrm>
          <a:prstGeom prst="rect">
            <a:avLst/>
          </a:prstGeom>
        </p:spPr>
        <p:txBody>
          <a:bodyPr lIns="0" tIns="0" rIns="0" bIns="0" rtlCol="0" anchor="t">
            <a:spAutoFit/>
          </a:bodyPr>
          <a:lstStyle/>
          <a:p>
            <a:pPr algn="ctr">
              <a:spcBef>
                <a:spcPct val="0"/>
              </a:spcBef>
            </a:pPr>
            <a:r>
              <a:rPr lang="vi-VN" sz="4800">
                <a:latin typeface="Times New Roman" panose="02020603050405020304" pitchFamily="18" charset="0"/>
                <a:cs typeface="Times New Roman" panose="02020603050405020304" pitchFamily="18" charset="0"/>
              </a:rPr>
              <a:t>Để xác định đề tài, người ta thường đặt câu hỏi: Tác phẩm viết về cái gì (hiện tượng, phạm vi cuộc sống)?</a:t>
            </a:r>
            <a:endParaRPr lang="en-US" sz="4400">
              <a:solidFill>
                <a:srgbClr val="C4791C"/>
              </a:solidFill>
              <a:latin typeface="Times New Roman" panose="02020603050405020304" pitchFamily="18" charset="0"/>
              <a:cs typeface="Times New Roman" panose="02020603050405020304" pitchFamily="18" charset="0"/>
            </a:endParaRPr>
          </a:p>
        </p:txBody>
      </p:sp>
      <p:sp>
        <p:nvSpPr>
          <p:cNvPr id="23" name="TextBox 23"/>
          <p:cNvSpPr txBox="1"/>
          <p:nvPr/>
        </p:nvSpPr>
        <p:spPr>
          <a:xfrm>
            <a:off x="10065167" y="5981700"/>
            <a:ext cx="6629400" cy="2954655"/>
          </a:xfrm>
          <a:prstGeom prst="rect">
            <a:avLst/>
          </a:prstGeom>
        </p:spPr>
        <p:txBody>
          <a:bodyPr wrap="square" lIns="0" tIns="0" rIns="0" bIns="0" rtlCol="0" anchor="t">
            <a:spAutoFit/>
          </a:bodyPr>
          <a:lstStyle/>
          <a:p>
            <a:pPr algn="ctr">
              <a:spcBef>
                <a:spcPct val="0"/>
              </a:spcBef>
            </a:pPr>
            <a:r>
              <a:rPr lang="vi-VN" sz="4800">
                <a:latin typeface="Times New Roman" panose="02020603050405020304" pitchFamily="18" charset="0"/>
                <a:cs typeface="Times New Roman" panose="02020603050405020304" pitchFamily="18" charset="0"/>
              </a:rPr>
              <a:t>Để xác định chủ đề, người ta thường trả lời câu hỏi: Vấn đề cơ bản mà tác phẩm nêu lên là gì?</a:t>
            </a:r>
            <a:endParaRPr lang="en-US" sz="4400">
              <a:solidFill>
                <a:srgbClr val="C4791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996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circle(in)">
                                      <p:cBhvr>
                                        <p:cTn id="15" dur="2000"/>
                                        <p:tgtEl>
                                          <p:spTgt spid="22"/>
                                        </p:tgtEl>
                                      </p:cBhvr>
                                    </p:animEffect>
                                  </p:childTnLst>
                                </p:cTn>
                              </p:par>
                              <p:par>
                                <p:cTn id="16" presetID="6" presetClass="entr" presetSubtype="16"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circle(in)">
                                      <p:cBhvr>
                                        <p:cTn id="18" dur="20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ircle(in)">
                                      <p:cBhvr>
                                        <p:cTn id="23" dur="2000"/>
                                        <p:tgtEl>
                                          <p:spTgt spid="9"/>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circle(in)">
                                      <p:cBhvr>
                                        <p:cTn id="26"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1944689">
            <a:off x="-1942" y="741361"/>
            <a:ext cx="2380000" cy="4936162"/>
          </a:xfrm>
          <a:custGeom>
            <a:avLst/>
            <a:gdLst/>
            <a:ahLst/>
            <a:cxnLst/>
            <a:rect l="l" t="t" r="r" b="b"/>
            <a:pathLst>
              <a:path w="2380000" h="4936162">
                <a:moveTo>
                  <a:pt x="0" y="0"/>
                </a:moveTo>
                <a:lnTo>
                  <a:pt x="2379999" y="0"/>
                </a:lnTo>
                <a:lnTo>
                  <a:pt x="2379999" y="4936162"/>
                </a:lnTo>
                <a:lnTo>
                  <a:pt x="0" y="49361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0488530">
            <a:off x="15838881" y="8034157"/>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1135818" flipH="1">
            <a:off x="16477957" y="5068371"/>
            <a:ext cx="2404829" cy="4987659"/>
          </a:xfrm>
          <a:custGeom>
            <a:avLst/>
            <a:gdLst/>
            <a:ahLst/>
            <a:cxnLst/>
            <a:rect l="l" t="t" r="r" b="b"/>
            <a:pathLst>
              <a:path w="2404829" h="4987659">
                <a:moveTo>
                  <a:pt x="2404829" y="0"/>
                </a:moveTo>
                <a:lnTo>
                  <a:pt x="0" y="0"/>
                </a:lnTo>
                <a:lnTo>
                  <a:pt x="0" y="4987659"/>
                </a:lnTo>
                <a:lnTo>
                  <a:pt x="2404829" y="4987659"/>
                </a:lnTo>
                <a:lnTo>
                  <a:pt x="2404829"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3358578" y="1679991"/>
            <a:ext cx="11244887" cy="5499772"/>
          </a:xfrm>
          <a:custGeom>
            <a:avLst/>
            <a:gdLst/>
            <a:ahLst/>
            <a:cxnLst/>
            <a:rect l="l" t="t" r="r" b="b"/>
            <a:pathLst>
              <a:path w="11244887" h="5499772">
                <a:moveTo>
                  <a:pt x="0" y="0"/>
                </a:moveTo>
                <a:lnTo>
                  <a:pt x="11244887" y="0"/>
                </a:lnTo>
                <a:lnTo>
                  <a:pt x="11244887" y="5499772"/>
                </a:lnTo>
                <a:lnTo>
                  <a:pt x="0" y="54997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rot="5285550">
            <a:off x="13163977" y="1774619"/>
            <a:ext cx="2207272" cy="2086236"/>
          </a:xfrm>
          <a:custGeom>
            <a:avLst/>
            <a:gdLst/>
            <a:ahLst/>
            <a:cxnLst/>
            <a:rect l="l" t="t" r="r" b="b"/>
            <a:pathLst>
              <a:path w="2207272" h="2086236">
                <a:moveTo>
                  <a:pt x="0" y="0"/>
                </a:moveTo>
                <a:lnTo>
                  <a:pt x="2207272" y="0"/>
                </a:lnTo>
                <a:lnTo>
                  <a:pt x="2207272" y="2086236"/>
                </a:lnTo>
                <a:lnTo>
                  <a:pt x="0" y="208623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rot="5285550" flipV="1">
            <a:off x="2839980" y="5000604"/>
            <a:ext cx="2360814" cy="2231359"/>
          </a:xfrm>
          <a:custGeom>
            <a:avLst/>
            <a:gdLst/>
            <a:ahLst/>
            <a:cxnLst/>
            <a:rect l="l" t="t" r="r" b="b"/>
            <a:pathLst>
              <a:path w="2360814" h="2231359">
                <a:moveTo>
                  <a:pt x="0" y="2231359"/>
                </a:moveTo>
                <a:lnTo>
                  <a:pt x="2360813" y="2231359"/>
                </a:lnTo>
                <a:lnTo>
                  <a:pt x="2360813" y="0"/>
                </a:lnTo>
                <a:lnTo>
                  <a:pt x="0" y="0"/>
                </a:lnTo>
                <a:lnTo>
                  <a:pt x="0" y="2231359"/>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flipV="1">
            <a:off x="17061389" y="-1259031"/>
            <a:ext cx="5539640" cy="5669356"/>
          </a:xfrm>
          <a:custGeom>
            <a:avLst/>
            <a:gdLst/>
            <a:ahLst/>
            <a:cxnLst/>
            <a:rect l="l" t="t" r="r" b="b"/>
            <a:pathLst>
              <a:path w="5539640" h="5669356">
                <a:moveTo>
                  <a:pt x="0" y="5669356"/>
                </a:moveTo>
                <a:lnTo>
                  <a:pt x="5539640" y="5669356"/>
                </a:lnTo>
                <a:lnTo>
                  <a:pt x="5539640" y="0"/>
                </a:lnTo>
                <a:lnTo>
                  <a:pt x="0" y="0"/>
                </a:lnTo>
                <a:lnTo>
                  <a:pt x="0" y="5669356"/>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4140456" y="5710261"/>
            <a:ext cx="5539640" cy="5669356"/>
          </a:xfrm>
          <a:custGeom>
            <a:avLst/>
            <a:gdLst/>
            <a:ahLst/>
            <a:cxnLst/>
            <a:rect l="l" t="t" r="r" b="b"/>
            <a:pathLst>
              <a:path w="5539640" h="5669356">
                <a:moveTo>
                  <a:pt x="5539641" y="0"/>
                </a:moveTo>
                <a:lnTo>
                  <a:pt x="0" y="0"/>
                </a:lnTo>
                <a:lnTo>
                  <a:pt x="0" y="5669356"/>
                </a:lnTo>
                <a:lnTo>
                  <a:pt x="5539641" y="5669356"/>
                </a:lnTo>
                <a:lnTo>
                  <a:pt x="553964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3" name="TextBox 25"/>
          <p:cNvSpPr txBox="1"/>
          <p:nvPr/>
        </p:nvSpPr>
        <p:spPr>
          <a:xfrm>
            <a:off x="3545542" y="2817737"/>
            <a:ext cx="10489597" cy="2462213"/>
          </a:xfrm>
          <a:prstGeom prst="rect">
            <a:avLst/>
          </a:prstGeom>
        </p:spPr>
        <p:txBody>
          <a:bodyPr lIns="0" tIns="0" rIns="0" bIns="0" rtlCol="0" anchor="t">
            <a:spAutoFit/>
          </a:bodyPr>
          <a:lstStyle/>
          <a:p>
            <a:pPr algn="ctr"/>
            <a:r>
              <a:rPr lang="en-US" sz="8000" b="1">
                <a:latin typeface="Times New Roman" panose="02020603050405020304" pitchFamily="18" charset="0"/>
                <a:cs typeface="Times New Roman" panose="02020603050405020304" pitchFamily="18" charset="0"/>
              </a:rPr>
              <a:t>II. ĐỌC- </a:t>
            </a:r>
            <a:endParaRPr lang="vi-VN" sz="8000" b="1" smtClean="0">
              <a:latin typeface="Times New Roman" panose="02020603050405020304" pitchFamily="18" charset="0"/>
              <a:cs typeface="Times New Roman" panose="02020603050405020304" pitchFamily="18" charset="0"/>
            </a:endParaRPr>
          </a:p>
          <a:p>
            <a:pPr algn="ctr"/>
            <a:r>
              <a:rPr lang="en-US" sz="8000" b="1" smtClean="0">
                <a:latin typeface="Times New Roman" panose="02020603050405020304" pitchFamily="18" charset="0"/>
                <a:cs typeface="Times New Roman" panose="02020603050405020304" pitchFamily="18" charset="0"/>
              </a:rPr>
              <a:t>TÌM </a:t>
            </a:r>
            <a:r>
              <a:rPr lang="en-US" sz="8000" b="1">
                <a:latin typeface="Times New Roman" panose="02020603050405020304" pitchFamily="18" charset="0"/>
                <a:cs typeface="Times New Roman" panose="02020603050405020304" pitchFamily="18" charset="0"/>
              </a:rPr>
              <a:t>HIỂU CHUNG</a:t>
            </a:r>
            <a:endParaRPr lang="en-GB" sz="8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087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1"/>
        </a:solidFill>
        <a:effectLst/>
      </p:bgPr>
    </p:bg>
    <p:spTree>
      <p:nvGrpSpPr>
        <p:cNvPr id="1" name=""/>
        <p:cNvGrpSpPr/>
        <p:nvPr/>
      </p:nvGrpSpPr>
      <p:grpSpPr>
        <a:xfrm>
          <a:off x="0" y="0"/>
          <a:ext cx="0" cy="0"/>
          <a:chOff x="0" y="0"/>
          <a:chExt cx="0" cy="0"/>
        </a:xfrm>
      </p:grpSpPr>
      <p:sp>
        <p:nvSpPr>
          <p:cNvPr id="2" name="Freeform 2"/>
          <p:cNvSpPr/>
          <p:nvPr/>
        </p:nvSpPr>
        <p:spPr>
          <a:xfrm rot="-748915" flipH="1">
            <a:off x="-825489" y="-553070"/>
            <a:ext cx="2895225" cy="2495157"/>
          </a:xfrm>
          <a:custGeom>
            <a:avLst/>
            <a:gdLst/>
            <a:ahLst/>
            <a:cxnLst/>
            <a:rect l="l" t="t" r="r" b="b"/>
            <a:pathLst>
              <a:path w="2895225" h="2495157">
                <a:moveTo>
                  <a:pt x="2895224" y="0"/>
                </a:moveTo>
                <a:lnTo>
                  <a:pt x="0" y="0"/>
                </a:lnTo>
                <a:lnTo>
                  <a:pt x="0" y="2495157"/>
                </a:lnTo>
                <a:lnTo>
                  <a:pt x="2895224" y="2495157"/>
                </a:lnTo>
                <a:lnTo>
                  <a:pt x="289522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a:off x="15838881" y="8222139"/>
            <a:ext cx="2840838" cy="2448286"/>
          </a:xfrm>
          <a:custGeom>
            <a:avLst/>
            <a:gdLst/>
            <a:ahLst/>
            <a:cxnLst/>
            <a:rect l="l" t="t" r="r" b="b"/>
            <a:pathLst>
              <a:path w="2840838" h="2448286">
                <a:moveTo>
                  <a:pt x="0" y="0"/>
                </a:moveTo>
                <a:lnTo>
                  <a:pt x="2840838" y="0"/>
                </a:lnTo>
                <a:lnTo>
                  <a:pt x="2840838" y="2448286"/>
                </a:lnTo>
                <a:lnTo>
                  <a:pt x="0" y="24482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4" name="Group 4"/>
          <p:cNvGrpSpPr/>
          <p:nvPr/>
        </p:nvGrpSpPr>
        <p:grpSpPr>
          <a:xfrm>
            <a:off x="3428915" y="399323"/>
            <a:ext cx="11605086" cy="1543238"/>
            <a:chOff x="0" y="0"/>
            <a:chExt cx="3056484" cy="515177"/>
          </a:xfrm>
        </p:grpSpPr>
        <p:sp>
          <p:nvSpPr>
            <p:cNvPr id="5" name="Freeform 5"/>
            <p:cNvSpPr/>
            <p:nvPr/>
          </p:nvSpPr>
          <p:spPr>
            <a:xfrm>
              <a:off x="0" y="0"/>
              <a:ext cx="3056484" cy="515177"/>
            </a:xfrm>
            <a:custGeom>
              <a:avLst/>
              <a:gdLst/>
              <a:ahLst/>
              <a:cxnLst/>
              <a:rect l="l" t="t" r="r" b="b"/>
              <a:pathLst>
                <a:path w="3056484" h="515177">
                  <a:moveTo>
                    <a:pt x="2853284" y="0"/>
                  </a:moveTo>
                  <a:cubicBezTo>
                    <a:pt x="2965508" y="0"/>
                    <a:pt x="3056484" y="115326"/>
                    <a:pt x="3056484" y="257588"/>
                  </a:cubicBezTo>
                  <a:cubicBezTo>
                    <a:pt x="3056484" y="399851"/>
                    <a:pt x="2965508" y="515177"/>
                    <a:pt x="2853284" y="515177"/>
                  </a:cubicBezTo>
                  <a:lnTo>
                    <a:pt x="203200" y="515177"/>
                  </a:lnTo>
                  <a:cubicBezTo>
                    <a:pt x="90976" y="515177"/>
                    <a:pt x="0" y="399851"/>
                    <a:pt x="0" y="257588"/>
                  </a:cubicBezTo>
                  <a:cubicBezTo>
                    <a:pt x="0" y="115326"/>
                    <a:pt x="90976" y="0"/>
                    <a:pt x="203200" y="0"/>
                  </a:cubicBezTo>
                  <a:close/>
                </a:path>
              </a:pathLst>
            </a:custGeom>
            <a:solidFill>
              <a:srgbClr val="000000">
                <a:alpha val="0"/>
              </a:srgbClr>
            </a:solidFill>
            <a:ln w="47625" cap="sq">
              <a:solidFill>
                <a:srgbClr val="DEDD91"/>
              </a:solidFill>
              <a:prstDash val="solid"/>
              <a:miter/>
            </a:ln>
          </p:spPr>
        </p:sp>
        <p:sp>
          <p:nvSpPr>
            <p:cNvPr id="6" name="TextBox 6"/>
            <p:cNvSpPr txBox="1"/>
            <p:nvPr/>
          </p:nvSpPr>
          <p:spPr>
            <a:xfrm>
              <a:off x="0" y="-38100"/>
              <a:ext cx="812800" cy="4445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4514113" y="99050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4431119" y="3118960"/>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p:cNvSpPr/>
          <p:nvPr/>
        </p:nvSpPr>
        <p:spPr>
          <a:xfrm rot="-481330" flipH="1">
            <a:off x="15427309" y="694509"/>
            <a:ext cx="4518875" cy="4114800"/>
          </a:xfrm>
          <a:custGeom>
            <a:avLst/>
            <a:gdLst/>
            <a:ahLst/>
            <a:cxnLst/>
            <a:rect l="l" t="t" r="r" b="b"/>
            <a:pathLst>
              <a:path w="4518875" h="4114800">
                <a:moveTo>
                  <a:pt x="4518875" y="0"/>
                </a:moveTo>
                <a:lnTo>
                  <a:pt x="0" y="0"/>
                </a:lnTo>
                <a:lnTo>
                  <a:pt x="0" y="4114800"/>
                </a:lnTo>
                <a:lnTo>
                  <a:pt x="4518875" y="4114800"/>
                </a:lnTo>
                <a:lnTo>
                  <a:pt x="4518875"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0" name="Freeform 10"/>
          <p:cNvSpPr/>
          <p:nvPr/>
        </p:nvSpPr>
        <p:spPr>
          <a:xfrm rot="-481330">
            <a:off x="-1230737" y="6750182"/>
            <a:ext cx="4518875" cy="4114800"/>
          </a:xfrm>
          <a:custGeom>
            <a:avLst/>
            <a:gdLst/>
            <a:ahLst/>
            <a:cxnLst/>
            <a:rect l="l" t="t" r="r" b="b"/>
            <a:pathLst>
              <a:path w="4518875" h="4114800">
                <a:moveTo>
                  <a:pt x="0" y="0"/>
                </a:moveTo>
                <a:lnTo>
                  <a:pt x="4518874" y="0"/>
                </a:lnTo>
                <a:lnTo>
                  <a:pt x="4518874"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nvGrpSpPr>
          <p:cNvPr id="11" name="Group 11"/>
          <p:cNvGrpSpPr>
            <a:grpSpLocks noChangeAspect="1"/>
          </p:cNvGrpSpPr>
          <p:nvPr/>
        </p:nvGrpSpPr>
        <p:grpSpPr>
          <a:xfrm>
            <a:off x="12801600" y="5841733"/>
            <a:ext cx="3848568" cy="3848569"/>
            <a:chOff x="0" y="0"/>
            <a:chExt cx="14840026" cy="14840029"/>
          </a:xfrm>
        </p:grpSpPr>
        <p:sp>
          <p:nvSpPr>
            <p:cNvPr id="12" name="Freeform 12"/>
            <p:cNvSpPr/>
            <p:nvPr/>
          </p:nvSpPr>
          <p:spPr>
            <a:xfrm>
              <a:off x="0" y="0"/>
              <a:ext cx="14840026" cy="14840029"/>
            </a:xfrm>
            <a:custGeom>
              <a:avLst/>
              <a:gdLst/>
              <a:ahLst/>
              <a:cxnLst/>
              <a:rect l="l" t="t" r="r" b="b"/>
              <a:pathLst>
                <a:path w="14840026" h="14840029">
                  <a:moveTo>
                    <a:pt x="3105877" y="13457583"/>
                  </a:moveTo>
                  <a:cubicBezTo>
                    <a:pt x="4321642" y="14327753"/>
                    <a:pt x="5811831" y="14840029"/>
                    <a:pt x="7420015" y="14840029"/>
                  </a:cubicBezTo>
                  <a:cubicBezTo>
                    <a:pt x="9028198" y="14840029"/>
                    <a:pt x="10518387" y="14327753"/>
                    <a:pt x="11734152" y="13457583"/>
                  </a:cubicBezTo>
                  <a:cubicBezTo>
                    <a:pt x="12472827" y="12928884"/>
                    <a:pt x="13363949" y="12648722"/>
                    <a:pt x="14278014" y="12648722"/>
                  </a:cubicBezTo>
                  <a:cubicBezTo>
                    <a:pt x="14427068" y="12648722"/>
                    <a:pt x="14570019" y="12589509"/>
                    <a:pt x="14675417" y="12484111"/>
                  </a:cubicBezTo>
                  <a:cubicBezTo>
                    <a:pt x="14780816" y="12378713"/>
                    <a:pt x="14840026" y="12235761"/>
                    <a:pt x="14840026" y="12086706"/>
                  </a:cubicBezTo>
                  <a:lnTo>
                    <a:pt x="14840026" y="2753321"/>
                  </a:lnTo>
                  <a:cubicBezTo>
                    <a:pt x="14840026" y="2442929"/>
                    <a:pt x="14588403" y="2191306"/>
                    <a:pt x="14278011" y="2191306"/>
                  </a:cubicBezTo>
                  <a:cubicBezTo>
                    <a:pt x="13363947" y="2191306"/>
                    <a:pt x="12472826" y="1911143"/>
                    <a:pt x="11734151" y="1382446"/>
                  </a:cubicBezTo>
                  <a:cubicBezTo>
                    <a:pt x="10518387" y="512275"/>
                    <a:pt x="9028198" y="0"/>
                    <a:pt x="7420015" y="0"/>
                  </a:cubicBezTo>
                  <a:cubicBezTo>
                    <a:pt x="5811832" y="0"/>
                    <a:pt x="4321642" y="512275"/>
                    <a:pt x="3105877" y="1382446"/>
                  </a:cubicBezTo>
                  <a:cubicBezTo>
                    <a:pt x="2367201" y="1911144"/>
                    <a:pt x="1476082" y="2191306"/>
                    <a:pt x="562015" y="2191306"/>
                  </a:cubicBezTo>
                  <a:cubicBezTo>
                    <a:pt x="412958" y="2191306"/>
                    <a:pt x="270009" y="2250519"/>
                    <a:pt x="164610" y="2355916"/>
                  </a:cubicBezTo>
                  <a:cubicBezTo>
                    <a:pt x="59211" y="2461313"/>
                    <a:pt x="0" y="2604266"/>
                    <a:pt x="0" y="2753322"/>
                  </a:cubicBezTo>
                  <a:lnTo>
                    <a:pt x="0" y="12086706"/>
                  </a:lnTo>
                  <a:cubicBezTo>
                    <a:pt x="0" y="12397099"/>
                    <a:pt x="251623" y="12648722"/>
                    <a:pt x="562014" y="12648722"/>
                  </a:cubicBezTo>
                  <a:cubicBezTo>
                    <a:pt x="1476082" y="12648721"/>
                    <a:pt x="2367201" y="12928884"/>
                    <a:pt x="3105877" y="13457583"/>
                  </a:cubicBezTo>
                  <a:close/>
                </a:path>
              </a:pathLst>
            </a:custGeom>
            <a:solidFill>
              <a:srgbClr val="354A15"/>
            </a:solidFill>
          </p:spPr>
        </p:sp>
        <p:sp>
          <p:nvSpPr>
            <p:cNvPr id="13" name="Freeform 13"/>
            <p:cNvSpPr/>
            <p:nvPr/>
          </p:nvSpPr>
          <p:spPr>
            <a:xfrm>
              <a:off x="200382" y="200383"/>
              <a:ext cx="14439264" cy="14439263"/>
            </a:xfrm>
            <a:custGeom>
              <a:avLst/>
              <a:gdLst/>
              <a:ahLst/>
              <a:cxnLst/>
              <a:rect l="l" t="t" r="r" b="b"/>
              <a:pathLst>
                <a:path w="14439264" h="14439263">
                  <a:moveTo>
                    <a:pt x="3022121" y="13094254"/>
                  </a:moveTo>
                  <a:cubicBezTo>
                    <a:pt x="4205000" y="13940887"/>
                    <a:pt x="5654646" y="14439263"/>
                    <a:pt x="7219633" y="14439263"/>
                  </a:cubicBezTo>
                  <a:cubicBezTo>
                    <a:pt x="8784619" y="14439263"/>
                    <a:pt x="10234265" y="13940887"/>
                    <a:pt x="11417144" y="13094254"/>
                  </a:cubicBezTo>
                  <a:cubicBezTo>
                    <a:pt x="12190652" y="12540622"/>
                    <a:pt x="13122754" y="12247956"/>
                    <a:pt x="14077633" y="12247956"/>
                  </a:cubicBezTo>
                  <a:cubicBezTo>
                    <a:pt x="14277356" y="12247956"/>
                    <a:pt x="14439264" y="12086048"/>
                    <a:pt x="14439264" y="11886324"/>
                  </a:cubicBezTo>
                  <a:lnTo>
                    <a:pt x="14439264" y="2552939"/>
                  </a:lnTo>
                  <a:cubicBezTo>
                    <a:pt x="14439264" y="2353215"/>
                    <a:pt x="14277356" y="2191306"/>
                    <a:pt x="14077633" y="2191306"/>
                  </a:cubicBezTo>
                  <a:cubicBezTo>
                    <a:pt x="13122754" y="2191306"/>
                    <a:pt x="12190653" y="1898638"/>
                    <a:pt x="11417143" y="1345009"/>
                  </a:cubicBezTo>
                  <a:cubicBezTo>
                    <a:pt x="10234264" y="498376"/>
                    <a:pt x="8784618" y="0"/>
                    <a:pt x="7219633" y="0"/>
                  </a:cubicBezTo>
                  <a:cubicBezTo>
                    <a:pt x="5654647" y="0"/>
                    <a:pt x="4205002" y="498376"/>
                    <a:pt x="3022121" y="1345009"/>
                  </a:cubicBezTo>
                  <a:cubicBezTo>
                    <a:pt x="2248612" y="1898639"/>
                    <a:pt x="1316511" y="2191306"/>
                    <a:pt x="361632" y="2191306"/>
                  </a:cubicBezTo>
                  <a:cubicBezTo>
                    <a:pt x="161908" y="2191306"/>
                    <a:pt x="0" y="2353215"/>
                    <a:pt x="0" y="2552939"/>
                  </a:cubicBezTo>
                  <a:lnTo>
                    <a:pt x="0" y="11886323"/>
                  </a:lnTo>
                  <a:cubicBezTo>
                    <a:pt x="0" y="11982235"/>
                    <a:pt x="38100" y="12074216"/>
                    <a:pt x="105919" y="12142036"/>
                  </a:cubicBezTo>
                  <a:cubicBezTo>
                    <a:pt x="173738" y="12209856"/>
                    <a:pt x="265721" y="12247955"/>
                    <a:pt x="361631" y="12247955"/>
                  </a:cubicBezTo>
                  <a:cubicBezTo>
                    <a:pt x="1316511" y="12247955"/>
                    <a:pt x="2248612" y="12540623"/>
                    <a:pt x="3022121" y="13094254"/>
                  </a:cubicBezTo>
                  <a:close/>
                </a:path>
              </a:pathLst>
            </a:custGeom>
            <a:solidFill>
              <a:srgbClr val="FFFFF1"/>
            </a:solidFill>
          </p:spPr>
        </p:sp>
      </p:grpSp>
      <p:sp>
        <p:nvSpPr>
          <p:cNvPr id="19" name="TextBox 19"/>
          <p:cNvSpPr txBox="1"/>
          <p:nvPr/>
        </p:nvSpPr>
        <p:spPr>
          <a:xfrm>
            <a:off x="4946980" y="2983775"/>
            <a:ext cx="9835819" cy="615553"/>
          </a:xfrm>
          <a:prstGeom prst="rect">
            <a:avLst/>
          </a:prstGeom>
        </p:spPr>
        <p:txBody>
          <a:bodyPr wrap="square" lIns="0" tIns="0" rIns="0" bIns="0" rtlCol="0" anchor="t">
            <a:spAutoFit/>
          </a:bodyPr>
          <a:lstStyle/>
          <a:p>
            <a:pPr algn="just"/>
            <a:r>
              <a:rPr lang="vi-VN" sz="4000" smtClean="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Tê</a:t>
            </a:r>
            <a:r>
              <a:rPr lang="fr-FR" sz="4000">
                <a:latin typeface="Times New Roman" panose="02020603050405020304" pitchFamily="18" charset="0"/>
                <a:cs typeface="Times New Roman" panose="02020603050405020304" pitchFamily="18" charset="0"/>
              </a:rPr>
              <a:t>n khai sinh là </a:t>
            </a:r>
            <a:r>
              <a:rPr lang="fr-FR" sz="4000" b="1">
                <a:latin typeface="Times New Roman" panose="02020603050405020304" pitchFamily="18" charset="0"/>
                <a:cs typeface="Times New Roman" panose="02020603050405020304" pitchFamily="18" charset="0"/>
              </a:rPr>
              <a:t>Trần Hữu Tri (</a:t>
            </a:r>
            <a:r>
              <a:rPr lang="fr-FR" sz="4000">
                <a:latin typeface="Times New Roman" panose="02020603050405020304" pitchFamily="18" charset="0"/>
                <a:cs typeface="Times New Roman" panose="02020603050405020304" pitchFamily="18" charset="0"/>
              </a:rPr>
              <a:t>1917 </a:t>
            </a:r>
            <a:r>
              <a:rPr lang="vi-VN" sz="4000">
                <a:latin typeface="Times New Roman" panose="02020603050405020304" pitchFamily="18" charset="0"/>
                <a:cs typeface="Times New Roman" panose="02020603050405020304" pitchFamily="18" charset="0"/>
              </a:rPr>
              <a:t>- </a:t>
            </a:r>
            <a:r>
              <a:rPr lang="fr-FR" sz="4000">
                <a:latin typeface="Times New Roman" panose="02020603050405020304" pitchFamily="18" charset="0"/>
                <a:cs typeface="Times New Roman" panose="02020603050405020304" pitchFamily="18" charset="0"/>
              </a:rPr>
              <a:t>1951)</a:t>
            </a:r>
            <a:r>
              <a:rPr lang="vi-VN" sz="4000">
                <a:latin typeface="Times New Roman" panose="02020603050405020304" pitchFamily="18" charset="0"/>
                <a:cs typeface="Times New Roman" panose="02020603050405020304" pitchFamily="18" charset="0"/>
              </a:rPr>
              <a:t>;</a:t>
            </a:r>
            <a:endParaRPr lang="en-GB" sz="4000">
              <a:latin typeface="Times New Roman" panose="02020603050405020304" pitchFamily="18" charset="0"/>
              <a:cs typeface="Times New Roman" panose="02020603050405020304" pitchFamily="18" charset="0"/>
            </a:endParaRPr>
          </a:p>
        </p:txBody>
      </p:sp>
      <p:sp>
        <p:nvSpPr>
          <p:cNvPr id="20" name="TextBox 20"/>
          <p:cNvSpPr txBox="1"/>
          <p:nvPr/>
        </p:nvSpPr>
        <p:spPr>
          <a:xfrm>
            <a:off x="3986660" y="714147"/>
            <a:ext cx="10489597" cy="923330"/>
          </a:xfrm>
          <a:prstGeom prst="rect">
            <a:avLst/>
          </a:prstGeom>
        </p:spPr>
        <p:txBody>
          <a:bodyPr lIns="0" tIns="0" rIns="0" bIns="0" rtlCol="0" anchor="t">
            <a:spAutoFit/>
          </a:bodyPr>
          <a:lstStyle/>
          <a:p>
            <a:r>
              <a:rPr lang="vi-VN" sz="6000" b="1">
                <a:latin typeface="Times New Roman" panose="02020603050405020304" pitchFamily="18" charset="0"/>
                <a:cs typeface="Times New Roman" panose="02020603050405020304" pitchFamily="18" charset="0"/>
              </a:rPr>
              <a:t>1. </a:t>
            </a:r>
            <a:r>
              <a:rPr lang="en-US" sz="6000" b="1">
                <a:latin typeface="Times New Roman" panose="02020603050405020304" pitchFamily="18" charset="0"/>
                <a:cs typeface="Times New Roman" panose="02020603050405020304" pitchFamily="18" charset="0"/>
              </a:rPr>
              <a:t>Tác giả:</a:t>
            </a:r>
            <a:r>
              <a:rPr lang="en-US" sz="6000">
                <a:latin typeface="Times New Roman" panose="02020603050405020304" pitchFamily="18" charset="0"/>
                <a:cs typeface="Times New Roman" panose="02020603050405020304" pitchFamily="18" charset="0"/>
              </a:rPr>
              <a:t> </a:t>
            </a:r>
            <a:r>
              <a:rPr lang="vi-VN" sz="6000">
                <a:latin typeface="Times New Roman" panose="02020603050405020304" pitchFamily="18" charset="0"/>
                <a:cs typeface="Times New Roman" panose="02020603050405020304" pitchFamily="18" charset="0"/>
              </a:rPr>
              <a:t>Nhà văn Nam Cao</a:t>
            </a:r>
            <a:endParaRPr lang="en-GB" sz="6000">
              <a:latin typeface="Times New Roman" panose="02020603050405020304" pitchFamily="18" charset="0"/>
              <a:cs typeface="Times New Roman" panose="02020603050405020304" pitchFamily="18" charset="0"/>
            </a:endParaRPr>
          </a:p>
        </p:txBody>
      </p:sp>
      <p:sp>
        <p:nvSpPr>
          <p:cNvPr id="21" name="TextBox 21"/>
          <p:cNvSpPr txBox="1"/>
          <p:nvPr/>
        </p:nvSpPr>
        <p:spPr>
          <a:xfrm>
            <a:off x="4989108" y="6290572"/>
            <a:ext cx="7431492" cy="2693045"/>
          </a:xfrm>
          <a:prstGeom prst="rect">
            <a:avLst/>
          </a:prstGeom>
        </p:spPr>
        <p:txBody>
          <a:bodyPr wrap="square" lIns="0" tIns="0" rIns="0" bIns="0" rtlCol="0" anchor="t">
            <a:spAutoFit/>
          </a:bodyPr>
          <a:lstStyle/>
          <a:p>
            <a:pPr algn="just">
              <a:lnSpc>
                <a:spcPts val="4200"/>
              </a:lnSpc>
            </a:pPr>
            <a:r>
              <a:rPr lang="vi-VN" sz="4000" smtClean="0">
                <a:latin typeface="Times New Roman" panose="02020603050405020304" pitchFamily="18" charset="0"/>
                <a:cs typeface="Times New Roman" panose="02020603050405020304" pitchFamily="18" charset="0"/>
              </a:rPr>
              <a:t>Ông </a:t>
            </a:r>
            <a:r>
              <a:rPr lang="vi-VN" sz="4000">
                <a:latin typeface="Times New Roman" panose="02020603050405020304" pitchFamily="18" charset="0"/>
                <a:cs typeface="Times New Roman" panose="02020603050405020304" pitchFamily="18" charset="0"/>
              </a:rPr>
              <a:t>là một nhà văn hiện thực lớn (trước Cách mạng Tháng Tám), một nhà báo kháng chiến (sau Cách mạng), một trong những nhà văn tiêu biểu nhất thế kỷ 20. </a:t>
            </a:r>
            <a:endParaRPr lang="en-US" sz="4000">
              <a:solidFill>
                <a:srgbClr val="C4791C"/>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4846520" y="4252658"/>
            <a:ext cx="10036737" cy="1323439"/>
          </a:xfrm>
          <a:prstGeom prst="rect">
            <a:avLst/>
          </a:prstGeom>
        </p:spPr>
        <p:txBody>
          <a:bodyPr wrap="square">
            <a:spAutoFit/>
          </a:bodyPr>
          <a:lstStyle/>
          <a:p>
            <a:pPr algn="just"/>
            <a:r>
              <a:rPr lang="vi-VN" sz="40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4000">
                <a:latin typeface="Times New Roman" panose="02020603050405020304" pitchFamily="18" charset="0"/>
                <a:ea typeface="Times New Roman" panose="02020603050405020304" pitchFamily="18" charset="0"/>
                <a:cs typeface="Times New Roman" panose="02020603050405020304" pitchFamily="18" charset="0"/>
              </a:rPr>
              <a:t>Quê quán: làng Đại Hoàng, phủ Lí Nhân (nay là xã Hòa Hậu, huyện Lí Nhân), tỉnh Hà Nam.</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latin typeface="Times New Roman" panose="02020603050405020304" pitchFamily="18" charset="0"/>
              <a:cs typeface="Times New Roman" panose="02020603050405020304" pitchFamily="18" charset="0"/>
            </a:endParaRPr>
          </a:p>
        </p:txBody>
      </p:sp>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868151" y="6454996"/>
            <a:ext cx="3730051" cy="2650904"/>
          </a:xfrm>
          <a:prstGeom prst="flowChartAlternateProcess">
            <a:avLst/>
          </a:prstGeom>
        </p:spPr>
      </p:pic>
      <p:grpSp>
        <p:nvGrpSpPr>
          <p:cNvPr id="27" name="Group 11"/>
          <p:cNvGrpSpPr>
            <a:grpSpLocks noChangeAspect="1"/>
          </p:cNvGrpSpPr>
          <p:nvPr/>
        </p:nvGrpSpPr>
        <p:grpSpPr>
          <a:xfrm>
            <a:off x="371634" y="1850562"/>
            <a:ext cx="3848568" cy="3848569"/>
            <a:chOff x="0" y="0"/>
            <a:chExt cx="14840026" cy="14840029"/>
          </a:xfrm>
        </p:grpSpPr>
        <p:sp>
          <p:nvSpPr>
            <p:cNvPr id="28" name="Freeform 12"/>
            <p:cNvSpPr/>
            <p:nvPr/>
          </p:nvSpPr>
          <p:spPr>
            <a:xfrm>
              <a:off x="0" y="0"/>
              <a:ext cx="14840026" cy="14840029"/>
            </a:xfrm>
            <a:custGeom>
              <a:avLst/>
              <a:gdLst/>
              <a:ahLst/>
              <a:cxnLst/>
              <a:rect l="l" t="t" r="r" b="b"/>
              <a:pathLst>
                <a:path w="14840026" h="14840029">
                  <a:moveTo>
                    <a:pt x="3105877" y="13457583"/>
                  </a:moveTo>
                  <a:cubicBezTo>
                    <a:pt x="4321642" y="14327753"/>
                    <a:pt x="5811831" y="14840029"/>
                    <a:pt x="7420015" y="14840029"/>
                  </a:cubicBezTo>
                  <a:cubicBezTo>
                    <a:pt x="9028198" y="14840029"/>
                    <a:pt x="10518387" y="14327753"/>
                    <a:pt x="11734152" y="13457583"/>
                  </a:cubicBezTo>
                  <a:cubicBezTo>
                    <a:pt x="12472827" y="12928884"/>
                    <a:pt x="13363949" y="12648722"/>
                    <a:pt x="14278014" y="12648722"/>
                  </a:cubicBezTo>
                  <a:cubicBezTo>
                    <a:pt x="14427068" y="12648722"/>
                    <a:pt x="14570019" y="12589509"/>
                    <a:pt x="14675417" y="12484111"/>
                  </a:cubicBezTo>
                  <a:cubicBezTo>
                    <a:pt x="14780816" y="12378713"/>
                    <a:pt x="14840026" y="12235761"/>
                    <a:pt x="14840026" y="12086706"/>
                  </a:cubicBezTo>
                  <a:lnTo>
                    <a:pt x="14840026" y="2753321"/>
                  </a:lnTo>
                  <a:cubicBezTo>
                    <a:pt x="14840026" y="2442929"/>
                    <a:pt x="14588403" y="2191306"/>
                    <a:pt x="14278011" y="2191306"/>
                  </a:cubicBezTo>
                  <a:cubicBezTo>
                    <a:pt x="13363947" y="2191306"/>
                    <a:pt x="12472826" y="1911143"/>
                    <a:pt x="11734151" y="1382446"/>
                  </a:cubicBezTo>
                  <a:cubicBezTo>
                    <a:pt x="10518387" y="512275"/>
                    <a:pt x="9028198" y="0"/>
                    <a:pt x="7420015" y="0"/>
                  </a:cubicBezTo>
                  <a:cubicBezTo>
                    <a:pt x="5811832" y="0"/>
                    <a:pt x="4321642" y="512275"/>
                    <a:pt x="3105877" y="1382446"/>
                  </a:cubicBezTo>
                  <a:cubicBezTo>
                    <a:pt x="2367201" y="1911144"/>
                    <a:pt x="1476082" y="2191306"/>
                    <a:pt x="562015" y="2191306"/>
                  </a:cubicBezTo>
                  <a:cubicBezTo>
                    <a:pt x="412958" y="2191306"/>
                    <a:pt x="270009" y="2250519"/>
                    <a:pt x="164610" y="2355916"/>
                  </a:cubicBezTo>
                  <a:cubicBezTo>
                    <a:pt x="59211" y="2461313"/>
                    <a:pt x="0" y="2604266"/>
                    <a:pt x="0" y="2753322"/>
                  </a:cubicBezTo>
                  <a:lnTo>
                    <a:pt x="0" y="12086706"/>
                  </a:lnTo>
                  <a:cubicBezTo>
                    <a:pt x="0" y="12397099"/>
                    <a:pt x="251623" y="12648722"/>
                    <a:pt x="562014" y="12648722"/>
                  </a:cubicBezTo>
                  <a:cubicBezTo>
                    <a:pt x="1476082" y="12648721"/>
                    <a:pt x="2367201" y="12928884"/>
                    <a:pt x="3105877" y="13457583"/>
                  </a:cubicBezTo>
                  <a:close/>
                </a:path>
              </a:pathLst>
            </a:custGeom>
            <a:solidFill>
              <a:srgbClr val="354A15"/>
            </a:solidFill>
          </p:spPr>
        </p:sp>
        <p:sp>
          <p:nvSpPr>
            <p:cNvPr id="29" name="Freeform 13"/>
            <p:cNvSpPr/>
            <p:nvPr/>
          </p:nvSpPr>
          <p:spPr>
            <a:xfrm>
              <a:off x="200382" y="200383"/>
              <a:ext cx="14439264" cy="14439263"/>
            </a:xfrm>
            <a:custGeom>
              <a:avLst/>
              <a:gdLst/>
              <a:ahLst/>
              <a:cxnLst/>
              <a:rect l="l" t="t" r="r" b="b"/>
              <a:pathLst>
                <a:path w="14439264" h="14439263">
                  <a:moveTo>
                    <a:pt x="3022121" y="13094254"/>
                  </a:moveTo>
                  <a:cubicBezTo>
                    <a:pt x="4205000" y="13940887"/>
                    <a:pt x="5654646" y="14439263"/>
                    <a:pt x="7219633" y="14439263"/>
                  </a:cubicBezTo>
                  <a:cubicBezTo>
                    <a:pt x="8784619" y="14439263"/>
                    <a:pt x="10234265" y="13940887"/>
                    <a:pt x="11417144" y="13094254"/>
                  </a:cubicBezTo>
                  <a:cubicBezTo>
                    <a:pt x="12190652" y="12540622"/>
                    <a:pt x="13122754" y="12247956"/>
                    <a:pt x="14077633" y="12247956"/>
                  </a:cubicBezTo>
                  <a:cubicBezTo>
                    <a:pt x="14277356" y="12247956"/>
                    <a:pt x="14439264" y="12086048"/>
                    <a:pt x="14439264" y="11886324"/>
                  </a:cubicBezTo>
                  <a:lnTo>
                    <a:pt x="14439264" y="2552939"/>
                  </a:lnTo>
                  <a:cubicBezTo>
                    <a:pt x="14439264" y="2353215"/>
                    <a:pt x="14277356" y="2191306"/>
                    <a:pt x="14077633" y="2191306"/>
                  </a:cubicBezTo>
                  <a:cubicBezTo>
                    <a:pt x="13122754" y="2191306"/>
                    <a:pt x="12190653" y="1898638"/>
                    <a:pt x="11417143" y="1345009"/>
                  </a:cubicBezTo>
                  <a:cubicBezTo>
                    <a:pt x="10234264" y="498376"/>
                    <a:pt x="8784618" y="0"/>
                    <a:pt x="7219633" y="0"/>
                  </a:cubicBezTo>
                  <a:cubicBezTo>
                    <a:pt x="5654647" y="0"/>
                    <a:pt x="4205002" y="498376"/>
                    <a:pt x="3022121" y="1345009"/>
                  </a:cubicBezTo>
                  <a:cubicBezTo>
                    <a:pt x="2248612" y="1898639"/>
                    <a:pt x="1316511" y="2191306"/>
                    <a:pt x="361632" y="2191306"/>
                  </a:cubicBezTo>
                  <a:cubicBezTo>
                    <a:pt x="161908" y="2191306"/>
                    <a:pt x="0" y="2353215"/>
                    <a:pt x="0" y="2552939"/>
                  </a:cubicBezTo>
                  <a:lnTo>
                    <a:pt x="0" y="11886323"/>
                  </a:lnTo>
                  <a:cubicBezTo>
                    <a:pt x="0" y="11982235"/>
                    <a:pt x="38100" y="12074216"/>
                    <a:pt x="105919" y="12142036"/>
                  </a:cubicBezTo>
                  <a:cubicBezTo>
                    <a:pt x="173738" y="12209856"/>
                    <a:pt x="265721" y="12247955"/>
                    <a:pt x="361631" y="12247955"/>
                  </a:cubicBezTo>
                  <a:cubicBezTo>
                    <a:pt x="1316511" y="12247955"/>
                    <a:pt x="2248612" y="12540623"/>
                    <a:pt x="3022121" y="13094254"/>
                  </a:cubicBezTo>
                  <a:close/>
                </a:path>
              </a:pathLst>
            </a:custGeom>
            <a:solidFill>
              <a:srgbClr val="FFFFF1"/>
            </a:solidFill>
          </p:spPr>
        </p:sp>
      </p:grpSp>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3600" y="2394785"/>
            <a:ext cx="3744636" cy="2689764"/>
          </a:xfrm>
          <a:prstGeom prst="flowChartAlternateProcess">
            <a:avLst/>
          </a:prstGeom>
        </p:spPr>
      </p:pic>
      <p:sp>
        <p:nvSpPr>
          <p:cNvPr id="23" name="Freeform 8"/>
          <p:cNvSpPr/>
          <p:nvPr/>
        </p:nvSpPr>
        <p:spPr>
          <a:xfrm>
            <a:off x="4431119" y="4492222"/>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24" name="Freeform 8"/>
          <p:cNvSpPr/>
          <p:nvPr/>
        </p:nvSpPr>
        <p:spPr>
          <a:xfrm>
            <a:off x="4448979" y="6223048"/>
            <a:ext cx="463896" cy="463896"/>
          </a:xfrm>
          <a:custGeom>
            <a:avLst/>
            <a:gdLst/>
            <a:ahLst/>
            <a:cxnLst/>
            <a:rect l="l" t="t" r="r" b="b"/>
            <a:pathLst>
              <a:path w="463896" h="463896">
                <a:moveTo>
                  <a:pt x="0" y="0"/>
                </a:moveTo>
                <a:lnTo>
                  <a:pt x="463896" y="0"/>
                </a:lnTo>
                <a:lnTo>
                  <a:pt x="463896" y="463896"/>
                </a:lnTo>
                <a:lnTo>
                  <a:pt x="0" y="46389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Tree>
    <p:extLst>
      <p:ext uri="{BB962C8B-B14F-4D97-AF65-F5344CB8AC3E}">
        <p14:creationId xmlns:p14="http://schemas.microsoft.com/office/powerpoint/2010/main" val="1532476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inVertic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TotalTime>
  <Words>2350</Words>
  <Application>Microsoft Office PowerPoint</Application>
  <PresentationFormat>Custom</PresentationFormat>
  <Paragraphs>236</Paragraphs>
  <Slides>46</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46</vt:i4>
      </vt:variant>
    </vt:vector>
  </HeadingPairs>
  <TitlesOfParts>
    <vt:vector size="53" baseType="lpstr">
      <vt:lpstr>Arial</vt:lpstr>
      <vt:lpstr>Calibri</vt:lpstr>
      <vt:lpstr>Cinzel Decorative Bold</vt:lpstr>
      <vt:lpstr>MS Mincho</vt:lpstr>
      <vt:lpstr>Times New Roman</vt:lpstr>
      <vt:lpstr>Office Theme</vt:lpstr>
      <vt:lpstr>8_Office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Brown Vintage Group Project Presentation</dc:title>
  <cp:lastModifiedBy>Admin</cp:lastModifiedBy>
  <cp:revision>206</cp:revision>
  <dcterms:created xsi:type="dcterms:W3CDTF">2006-08-16T00:00:00Z</dcterms:created>
  <dcterms:modified xsi:type="dcterms:W3CDTF">2024-02-02T09:27:55Z</dcterms:modified>
  <dc:identifier>DAFxYpgO9h0</dc:identifier>
</cp:coreProperties>
</file>