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2" r:id="rId2"/>
    <p:sldId id="293" r:id="rId3"/>
    <p:sldId id="294" r:id="rId4"/>
    <p:sldId id="296" r:id="rId5"/>
    <p:sldId id="297" r:id="rId6"/>
    <p:sldId id="298" r:id="rId7"/>
    <p:sldId id="299" r:id="rId8"/>
    <p:sldId id="300" r:id="rId9"/>
    <p:sldId id="301" r:id="rId10"/>
    <p:sldId id="257" r:id="rId11"/>
    <p:sldId id="267" r:id="rId12"/>
    <p:sldId id="258" r:id="rId13"/>
    <p:sldId id="260" r:id="rId14"/>
    <p:sldId id="268" r:id="rId15"/>
    <p:sldId id="261" r:id="rId16"/>
    <p:sldId id="282" r:id="rId17"/>
    <p:sldId id="262" r:id="rId18"/>
    <p:sldId id="270" r:id="rId19"/>
    <p:sldId id="304" r:id="rId20"/>
    <p:sldId id="280" r:id="rId21"/>
    <p:sldId id="281" r:id="rId22"/>
    <p:sldId id="303" r:id="rId23"/>
    <p:sldId id="305" r:id="rId24"/>
    <p:sldId id="272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EA"/>
    <a:srgbClr val="4462A6"/>
    <a:srgbClr val="9F5FCF"/>
    <a:srgbClr val="F1607D"/>
    <a:srgbClr val="AC468F"/>
    <a:srgbClr val="C166A8"/>
    <a:srgbClr val="5B78BB"/>
    <a:srgbClr val="3E1B59"/>
    <a:srgbClr val="C0E8FC"/>
    <a:srgbClr val="DAF1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630" autoAdjust="0"/>
  </p:normalViewPr>
  <p:slideViewPr>
    <p:cSldViewPr snapToGrid="0" showGuides="1">
      <p:cViewPr varScale="1">
        <p:scale>
          <a:sx n="68" d="100"/>
          <a:sy n="68" d="100"/>
        </p:scale>
        <p:origin x="7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151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865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520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2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19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495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255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157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752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98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03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007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image" Target="../media/image6.png"/><Relationship Id="rId3" Type="http://schemas.openxmlformats.org/officeDocument/2006/relationships/slide" Target="slide3.xml"/><Relationship Id="rId7" Type="http://schemas.openxmlformats.org/officeDocument/2006/relationships/slide" Target="slide4.xml"/><Relationship Id="rId12" Type="http://schemas.openxmlformats.org/officeDocument/2006/relationships/slide" Target="slide1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11" Type="http://schemas.openxmlformats.org/officeDocument/2006/relationships/slide" Target="slide8.xml"/><Relationship Id="rId5" Type="http://schemas.openxmlformats.org/officeDocument/2006/relationships/slide" Target="slide9.xml"/><Relationship Id="rId10" Type="http://schemas.openxmlformats.org/officeDocument/2006/relationships/slide" Target="slide7.xml"/><Relationship Id="rId4" Type="http://schemas.openxmlformats.org/officeDocument/2006/relationships/audio" Target="../media/audio3.wav"/><Relationship Id="rId9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Bouquet">
            <a:extLst>
              <a:ext uri="{FF2B5EF4-FFF2-40B4-BE49-F238E27FC236}">
                <a16:creationId xmlns:a16="http://schemas.microsoft.com/office/drawing/2014/main" id="{59DA20E8-F592-9627-3052-3C092F512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888" y="0"/>
            <a:ext cx="11706225" cy="6858000"/>
          </a:xfrm>
          <a:prstGeom prst="plaque">
            <a:avLst>
              <a:gd name="adj" fmla="val 4509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63500" cmpd="thickThin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1EC5A9B6-857E-6A3A-1884-BABC0434B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2100" y="3108325"/>
            <a:ext cx="1857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br>
              <a:rPr lang="en-US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Arial" charset="0"/>
              </a:rPr>
            </a:br>
            <a:endParaRPr lang="en-US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cs typeface="Arial" charset="0"/>
            </a:endParaRPr>
          </a:p>
        </p:txBody>
      </p:sp>
      <p:sp>
        <p:nvSpPr>
          <p:cNvPr id="16388" name="Text Box 4">
            <a:extLst>
              <a:ext uri="{FF2B5EF4-FFF2-40B4-BE49-F238E27FC236}">
                <a16:creationId xmlns:a16="http://schemas.microsoft.com/office/drawing/2014/main" id="{D8D33EB0-33DD-A952-39F0-B76516D93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4988" y="1905000"/>
            <a:ext cx="8680450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800080"/>
                </a:solidFill>
                <a:latin typeface="VNI-Ariston" pitchFamily="2" charset="0"/>
                <a:cs typeface="Arial" panose="020B0604020202020204" pitchFamily="34" charset="0"/>
              </a:rPr>
              <a:t>I never dare to reach for the moon</a:t>
            </a:r>
            <a:br>
              <a:rPr lang="en-US" altLang="en-US" sz="2800">
                <a:solidFill>
                  <a:srgbClr val="800080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800080"/>
                </a:solidFill>
                <a:latin typeface="VNI-Ariston" pitchFamily="2" charset="0"/>
                <a:cs typeface="Arial" panose="020B0604020202020204" pitchFamily="34" charset="0"/>
              </a:rPr>
              <a:t>I never thought I'd know heaven so soon</a:t>
            </a:r>
            <a:br>
              <a:rPr lang="en-US" altLang="en-US" sz="2800">
                <a:solidFill>
                  <a:srgbClr val="800080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800080"/>
                </a:solidFill>
                <a:latin typeface="VNI-Ariston" pitchFamily="2" charset="0"/>
                <a:cs typeface="Arial" panose="020B0604020202020204" pitchFamily="34" charset="0"/>
              </a:rPr>
              <a:t>I couldn't hope to say how I feel</a:t>
            </a:r>
            <a:br>
              <a:rPr lang="en-US" altLang="en-US" sz="2800">
                <a:solidFill>
                  <a:srgbClr val="800080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800080"/>
                </a:solidFill>
                <a:latin typeface="VNI-Ariston" pitchFamily="2" charset="0"/>
                <a:cs typeface="Arial" panose="020B0604020202020204" pitchFamily="34" charset="0"/>
              </a:rPr>
              <a:t>The joy in my heart no words can reveal</a:t>
            </a:r>
          </a:p>
        </p:txBody>
      </p:sp>
      <p:sp>
        <p:nvSpPr>
          <p:cNvPr id="16389" name="Text Box 5">
            <a:extLst>
              <a:ext uri="{FF2B5EF4-FFF2-40B4-BE49-F238E27FC236}">
                <a16:creationId xmlns:a16="http://schemas.microsoft.com/office/drawing/2014/main" id="{97121D76-FF37-FF76-5F90-C99F61AB1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9188" y="3505200"/>
            <a:ext cx="8096250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FF0066"/>
                </a:solidFill>
                <a:latin typeface="VNI-Ariston" pitchFamily="2" charset="0"/>
                <a:cs typeface="Arial" panose="020B0604020202020204" pitchFamily="34" charset="0"/>
              </a:rPr>
              <a:t>Over and over I whisper your name</a:t>
            </a:r>
            <a:br>
              <a:rPr lang="en-US" altLang="en-US" sz="2800">
                <a:solidFill>
                  <a:srgbClr val="FF0066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FF0066"/>
                </a:solidFill>
                <a:latin typeface="VNI-Ariston" pitchFamily="2" charset="0"/>
                <a:cs typeface="Arial" panose="020B0604020202020204" pitchFamily="34" charset="0"/>
              </a:rPr>
              <a:t>Over and over I kiss you again</a:t>
            </a:r>
            <a:br>
              <a:rPr lang="en-US" altLang="en-US" sz="2800">
                <a:solidFill>
                  <a:srgbClr val="FF0066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FF0066"/>
                </a:solidFill>
                <a:latin typeface="VNI-Ariston" pitchFamily="2" charset="0"/>
                <a:cs typeface="Arial" panose="020B0604020202020204" pitchFamily="34" charset="0"/>
              </a:rPr>
              <a:t>I see the light of love in your eyes</a:t>
            </a:r>
            <a:br>
              <a:rPr lang="en-US" altLang="en-US" sz="2800">
                <a:solidFill>
                  <a:srgbClr val="FF0066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FF0066"/>
                </a:solidFill>
                <a:latin typeface="VNI-Ariston" pitchFamily="2" charset="0"/>
                <a:cs typeface="Arial" panose="020B0604020202020204" pitchFamily="34" charset="0"/>
              </a:rPr>
              <a:t>Love is forever, no more good-byes</a:t>
            </a:r>
          </a:p>
        </p:txBody>
      </p:sp>
      <p:sp>
        <p:nvSpPr>
          <p:cNvPr id="16390" name="Text Box 6">
            <a:extLst>
              <a:ext uri="{FF2B5EF4-FFF2-40B4-BE49-F238E27FC236}">
                <a16:creationId xmlns:a16="http://schemas.microsoft.com/office/drawing/2014/main" id="{AC2B8E3E-2412-6E93-CB11-AF5E702B2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4988" y="1905000"/>
            <a:ext cx="9167812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660066"/>
                </a:solidFill>
                <a:latin typeface="VNI-Ariston" pitchFamily="2" charset="0"/>
                <a:cs typeface="Arial" panose="020B0604020202020204" pitchFamily="34" charset="0"/>
              </a:rPr>
              <a:t>Now just a memory the tears that I cried</a:t>
            </a:r>
            <a:br>
              <a:rPr lang="en-US" altLang="en-US" sz="2800">
                <a:solidFill>
                  <a:srgbClr val="660066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660066"/>
                </a:solidFill>
                <a:latin typeface="VNI-Ariston" pitchFamily="2" charset="0"/>
                <a:cs typeface="Arial" panose="020B0604020202020204" pitchFamily="34" charset="0"/>
              </a:rPr>
              <a:t>Now just a memory the sighs that I sighed</a:t>
            </a:r>
            <a:br>
              <a:rPr lang="en-US" altLang="en-US" sz="2800">
                <a:solidFill>
                  <a:srgbClr val="660066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660066"/>
                </a:solidFill>
                <a:latin typeface="VNI-Ariston" pitchFamily="2" charset="0"/>
                <a:cs typeface="Arial" panose="020B0604020202020204" pitchFamily="34" charset="0"/>
              </a:rPr>
              <a:t>Dreams that I cherished all have come true</a:t>
            </a:r>
            <a:br>
              <a:rPr lang="en-US" altLang="en-US" sz="2800">
                <a:solidFill>
                  <a:srgbClr val="660066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660066"/>
                </a:solidFill>
                <a:latin typeface="VNI-Ariston" pitchFamily="2" charset="0"/>
                <a:cs typeface="Arial" panose="020B0604020202020204" pitchFamily="34" charset="0"/>
              </a:rPr>
              <a:t>All my tomorrows I give to you</a:t>
            </a:r>
          </a:p>
        </p:txBody>
      </p:sp>
      <p:sp>
        <p:nvSpPr>
          <p:cNvPr id="16391" name="Text Box 7">
            <a:extLst>
              <a:ext uri="{FF2B5EF4-FFF2-40B4-BE49-F238E27FC236}">
                <a16:creationId xmlns:a16="http://schemas.microsoft.com/office/drawing/2014/main" id="{4C9BB459-87DD-4407-9CFB-E01D791BF7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4988" y="1905000"/>
            <a:ext cx="8875712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just" eaLnBrk="1" hangingPunct="1">
              <a:lnSpc>
                <a:spcPct val="8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800">
                <a:solidFill>
                  <a:srgbClr val="A50021"/>
                </a:solidFill>
                <a:latin typeface="VNI-Ariston" pitchFamily="2" charset="0"/>
                <a:cs typeface="Arial" panose="020B0604020202020204" pitchFamily="34" charset="0"/>
              </a:rPr>
              <a:t>Life's summer leaves may turn into gold</a:t>
            </a:r>
            <a:br>
              <a:rPr lang="en-US" altLang="en-US" sz="2800">
                <a:solidFill>
                  <a:srgbClr val="A50021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A50021"/>
                </a:solidFill>
                <a:latin typeface="VNI-Ariston" pitchFamily="2" charset="0"/>
                <a:cs typeface="Arial" panose="020B0604020202020204" pitchFamily="34" charset="0"/>
              </a:rPr>
              <a:t>The love that we share will never grow old</a:t>
            </a:r>
            <a:br>
              <a:rPr lang="en-US" altLang="en-US" sz="2800">
                <a:solidFill>
                  <a:srgbClr val="A50021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A50021"/>
                </a:solidFill>
                <a:latin typeface="VNI-Ariston" pitchFamily="2" charset="0"/>
                <a:cs typeface="Arial" panose="020B0604020202020204" pitchFamily="34" charset="0"/>
              </a:rPr>
              <a:t>Here in your arms no words far away</a:t>
            </a:r>
            <a:br>
              <a:rPr lang="en-US" altLang="en-US" sz="2800">
                <a:solidFill>
                  <a:srgbClr val="A50021"/>
                </a:solidFill>
                <a:latin typeface="VNI-Ariston" pitchFamily="2" charset="0"/>
                <a:cs typeface="Arial" panose="020B0604020202020204" pitchFamily="34" charset="0"/>
              </a:rPr>
            </a:br>
            <a:r>
              <a:rPr lang="en-US" altLang="en-US" sz="2800">
                <a:solidFill>
                  <a:srgbClr val="A50021"/>
                </a:solidFill>
                <a:latin typeface="VNI-Ariston" pitchFamily="2" charset="0"/>
                <a:cs typeface="Arial" panose="020B0604020202020204" pitchFamily="34" charset="0"/>
              </a:rPr>
              <a:t>Here in your arms forever I'll stay</a:t>
            </a:r>
          </a:p>
        </p:txBody>
      </p:sp>
      <p:sp>
        <p:nvSpPr>
          <p:cNvPr id="16399" name="WordArt 15" descr="Trellis">
            <a:extLst>
              <a:ext uri="{FF2B5EF4-FFF2-40B4-BE49-F238E27FC236}">
                <a16:creationId xmlns:a16="http://schemas.microsoft.com/office/drawing/2014/main" id="{83352123-EC9C-AC68-70FF-BBFAFB17DB5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-1015650">
            <a:off x="4222750" y="654050"/>
            <a:ext cx="4289425" cy="614363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31750">
                  <a:solidFill>
                    <a:srgbClr val="FF0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63500" dir="18412194" algn="ctr" rotWithShape="0">
                    <a:srgbClr val="CC0000"/>
                  </a:outerShdw>
                </a:effectLst>
                <a:latin typeface="VNI-Lithos"/>
              </a:rPr>
              <a:t>Over and over</a:t>
            </a:r>
          </a:p>
        </p:txBody>
      </p:sp>
      <p:pic>
        <p:nvPicPr>
          <p:cNvPr id="9225" name="Picture 6" descr="HOA">
            <a:extLst>
              <a:ext uri="{FF2B5EF4-FFF2-40B4-BE49-F238E27FC236}">
                <a16:creationId xmlns:a16="http://schemas.microsoft.com/office/drawing/2014/main" id="{3D63C045-7D0C-02A8-641F-766945AFE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-228600"/>
            <a:ext cx="12192000" cy="710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Text Box 6">
            <a:extLst>
              <a:ext uri="{FF2B5EF4-FFF2-40B4-BE49-F238E27FC236}">
                <a16:creationId xmlns:a16="http://schemas.microsoft.com/office/drawing/2014/main" id="{8AC75149-6DEC-B4C9-049E-4B29618E7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5" y="1362075"/>
            <a:ext cx="126095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6000" u="sng" dirty="0">
                <a:solidFill>
                  <a:srgbClr val="FF0000"/>
                </a:solidFill>
                <a:latin typeface="Cooper Black" panose="0208090404030B020404" pitchFamily="18" charset="0"/>
                <a:cs typeface="Arial" panose="020B0604020202020204" pitchFamily="34" charset="0"/>
              </a:rPr>
              <a:t>Welcome teachers to class 6A</a:t>
            </a:r>
            <a:endParaRPr lang="en-US" altLang="en-US" sz="6000" dirty="0">
              <a:solidFill>
                <a:srgbClr val="FF0000"/>
              </a:solidFill>
              <a:latin typeface="Cooper Black" panose="0208090404030B020404" pitchFamily="18" charset="0"/>
              <a:cs typeface="Arial" panose="020B0604020202020204" pitchFamily="34" charset="0"/>
            </a:endParaRPr>
          </a:p>
        </p:txBody>
      </p:sp>
      <p:pic>
        <p:nvPicPr>
          <p:cNvPr id="2" name="Picture 13" descr="AG00130_">
            <a:extLst>
              <a:ext uri="{FF2B5EF4-FFF2-40B4-BE49-F238E27FC236}">
                <a16:creationId xmlns:a16="http://schemas.microsoft.com/office/drawing/2014/main" id="{F7898DE1-10BA-B6F0-175E-D68E38B2670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759841">
            <a:off x="10305256" y="604044"/>
            <a:ext cx="7508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3" descr="AG00130_">
            <a:extLst>
              <a:ext uri="{FF2B5EF4-FFF2-40B4-BE49-F238E27FC236}">
                <a16:creationId xmlns:a16="http://schemas.microsoft.com/office/drawing/2014/main" id="{CC3DDB3C-9DD4-C21B-789B-4BB35F7F7AC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759841">
            <a:off x="4064794" y="558007"/>
            <a:ext cx="7508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3" descr="AG00130_">
            <a:extLst>
              <a:ext uri="{FF2B5EF4-FFF2-40B4-BE49-F238E27FC236}">
                <a16:creationId xmlns:a16="http://schemas.microsoft.com/office/drawing/2014/main" id="{D8FC836F-525D-72A4-6CFB-5C2719B116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759841">
            <a:off x="10109994" y="5203032"/>
            <a:ext cx="7508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3" descr="AG00130_">
            <a:extLst>
              <a:ext uri="{FF2B5EF4-FFF2-40B4-BE49-F238E27FC236}">
                <a16:creationId xmlns:a16="http://schemas.microsoft.com/office/drawing/2014/main" id="{F7B00815-2764-9373-B764-316EA732687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759841">
            <a:off x="2642394" y="4766469"/>
            <a:ext cx="7508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4" descr="33">
            <a:extLst>
              <a:ext uri="{FF2B5EF4-FFF2-40B4-BE49-F238E27FC236}">
                <a16:creationId xmlns:a16="http://schemas.microsoft.com/office/drawing/2014/main" id="{0C20BAA9-606B-9C55-D193-E6CEEA19A2D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5" y="4922838"/>
            <a:ext cx="2243138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d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0" grpId="1"/>
      <p:bldP spid="163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996" y="2273027"/>
            <a:ext cx="3916623" cy="7329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42" y="2269932"/>
            <a:ext cx="961782" cy="7776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252" y="3661613"/>
            <a:ext cx="379594" cy="4124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395" y="4641831"/>
            <a:ext cx="375944" cy="3725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183" y="3708424"/>
            <a:ext cx="369047" cy="39054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274196" y="3687133"/>
            <a:ext cx="3764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Choose the correct answer A, B, or C.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91338" y="4588431"/>
            <a:ext cx="3747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Answer questions about your classmates.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90268" y="3681082"/>
            <a:ext cx="39777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Put the verbs in brackets in the present continuous.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07047" y="3035706"/>
            <a:ext cx="2689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FB7BD"/>
                </a:solidFill>
              </a:rPr>
              <a:t>Vocabulary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86883" y="3035706"/>
            <a:ext cx="2689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0FB7BD"/>
                </a:solidFill>
              </a:rPr>
              <a:t>Grammar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996" y="5611146"/>
            <a:ext cx="3916623" cy="65649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42" y="5569805"/>
            <a:ext cx="961782" cy="77761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882" y="4704294"/>
            <a:ext cx="344522" cy="35446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647114" y="4641830"/>
            <a:ext cx="3913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Put the verbs in brackets in the present simple or present continuous.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861" y="0"/>
            <a:ext cx="8613162" cy="2280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56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98474" y="0"/>
            <a:ext cx="11901268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15691" y="2573874"/>
            <a:ext cx="4824776" cy="1717040"/>
            <a:chOff x="2094743" y="1826837"/>
            <a:chExt cx="4824776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824776" cy="777611"/>
              <a:chOff x="2100847" y="1826837"/>
              <a:chExt cx="4824776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9000" y="1829932"/>
                <a:ext cx="3916623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Vocabulary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0838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9144000" cy="10996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85" y="74840"/>
            <a:ext cx="627229" cy="6815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351314" y="203247"/>
            <a:ext cx="78569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Choose the correct answer A, B, or C.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2695844" y="1641301"/>
            <a:ext cx="2111832" cy="461665"/>
            <a:chOff x="1230086" y="1785257"/>
            <a:chExt cx="2111832" cy="461665"/>
          </a:xfrm>
        </p:grpSpPr>
        <p:sp>
          <p:nvSpPr>
            <p:cNvPr id="21" name="TextBox 20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0088EE"/>
                  </a:solidFill>
                </a:rPr>
                <a:t>A.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611086" y="1785257"/>
              <a:ext cx="17308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confident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02540" y="1634963"/>
            <a:ext cx="1796143" cy="461665"/>
            <a:chOff x="1230086" y="1785257"/>
            <a:chExt cx="1796143" cy="461665"/>
          </a:xfrm>
        </p:grpSpPr>
        <p:sp>
          <p:nvSpPr>
            <p:cNvPr id="24" name="TextBox 23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611086" y="1785257"/>
              <a:ext cx="14151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funny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149202" y="1634963"/>
            <a:ext cx="2013849" cy="461665"/>
            <a:chOff x="1230086" y="1785257"/>
            <a:chExt cx="2013849" cy="461665"/>
          </a:xfrm>
        </p:grpSpPr>
        <p:sp>
          <p:nvSpPr>
            <p:cNvPr id="27" name="TextBox 26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C.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611086" y="1785257"/>
              <a:ext cx="16328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active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761165" y="2197454"/>
            <a:ext cx="7180427" cy="830997"/>
            <a:chOff x="363373" y="2525685"/>
            <a:chExt cx="7180427" cy="830997"/>
          </a:xfrm>
        </p:grpSpPr>
        <p:grpSp>
          <p:nvGrpSpPr>
            <p:cNvPr id="30" name="Group 29"/>
            <p:cNvGrpSpPr/>
            <p:nvPr/>
          </p:nvGrpSpPr>
          <p:grpSpPr>
            <a:xfrm>
              <a:off x="363373" y="2525685"/>
              <a:ext cx="7180427" cy="830997"/>
              <a:chOff x="369902" y="2142097"/>
              <a:chExt cx="7180427" cy="830997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369902" y="2142097"/>
                <a:ext cx="474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>
                    <a:solidFill>
                      <a:srgbClr val="0070C0"/>
                    </a:solidFill>
                  </a:rPr>
                  <a:t>2.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844733" y="2142097"/>
                <a:ext cx="670559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/>
                  <a:t>My sister always does her homework before class.</a:t>
                </a:r>
              </a:p>
              <a:p>
                <a:r>
                  <a:rPr lang="en-US" sz="2400"/>
                  <a:t>She’s very             .</a:t>
                </a:r>
              </a:p>
            </p:txBody>
          </p:sp>
        </p:grpSp>
        <p:cxnSp>
          <p:nvCxnSpPr>
            <p:cNvPr id="31" name="Straight Connector 30"/>
            <p:cNvCxnSpPr/>
            <p:nvPr/>
          </p:nvCxnSpPr>
          <p:spPr>
            <a:xfrm>
              <a:off x="2124688" y="3226032"/>
              <a:ext cx="914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2706731" y="2984122"/>
            <a:ext cx="2340436" cy="461665"/>
            <a:chOff x="1230086" y="1785257"/>
            <a:chExt cx="2340436" cy="461665"/>
          </a:xfrm>
        </p:grpSpPr>
        <p:sp>
          <p:nvSpPr>
            <p:cNvPr id="35" name="TextBox 34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611086" y="1785257"/>
              <a:ext cx="19594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hard-working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999274" y="2977784"/>
            <a:ext cx="1796143" cy="461665"/>
            <a:chOff x="1230086" y="1785257"/>
            <a:chExt cx="1796143" cy="461665"/>
          </a:xfrm>
        </p:grpSpPr>
        <p:sp>
          <p:nvSpPr>
            <p:cNvPr id="38" name="TextBox 37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611086" y="1785257"/>
              <a:ext cx="14151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creative</a:t>
              </a: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168795" y="2977784"/>
            <a:ext cx="2841162" cy="461665"/>
            <a:chOff x="1230086" y="1785257"/>
            <a:chExt cx="2841162" cy="461665"/>
          </a:xfrm>
        </p:grpSpPr>
        <p:sp>
          <p:nvSpPr>
            <p:cNvPr id="55" name="TextBox 54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C.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611086" y="1785257"/>
              <a:ext cx="24601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careful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761164" y="3517956"/>
            <a:ext cx="7061016" cy="470318"/>
            <a:chOff x="838203" y="3668444"/>
            <a:chExt cx="7061016" cy="470318"/>
          </a:xfrm>
        </p:grpSpPr>
        <p:grpSp>
          <p:nvGrpSpPr>
            <p:cNvPr id="58" name="Group 57"/>
            <p:cNvGrpSpPr/>
            <p:nvPr/>
          </p:nvGrpSpPr>
          <p:grpSpPr>
            <a:xfrm>
              <a:off x="838203" y="3668444"/>
              <a:ext cx="7061016" cy="470318"/>
              <a:chOff x="363373" y="4026312"/>
              <a:chExt cx="7061016" cy="470318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363373" y="4034965"/>
                <a:ext cx="474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>
                    <a:solidFill>
                      <a:srgbClr val="0070C0"/>
                    </a:solidFill>
                  </a:rPr>
                  <a:t>3.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838203" y="4026312"/>
                <a:ext cx="65861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/>
                  <a:t>Mi is                . She helps me with my homework.</a:t>
                </a:r>
              </a:p>
            </p:txBody>
          </p:sp>
        </p:grpSp>
        <p:cxnSp>
          <p:nvCxnSpPr>
            <p:cNvPr id="59" name="Straight Connector 58"/>
            <p:cNvCxnSpPr/>
            <p:nvPr/>
          </p:nvCxnSpPr>
          <p:spPr>
            <a:xfrm flipV="1">
              <a:off x="2041079" y="3995598"/>
              <a:ext cx="100938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/>
          <p:cNvGrpSpPr/>
          <p:nvPr/>
        </p:nvGrpSpPr>
        <p:grpSpPr>
          <a:xfrm>
            <a:off x="2674073" y="4062315"/>
            <a:ext cx="3374583" cy="461665"/>
            <a:chOff x="1230086" y="1785257"/>
            <a:chExt cx="3374583" cy="461665"/>
          </a:xfrm>
        </p:grpSpPr>
        <p:sp>
          <p:nvSpPr>
            <p:cNvPr id="63" name="TextBox 62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611086" y="1785257"/>
              <a:ext cx="29935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hard-working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961170" y="4055977"/>
            <a:ext cx="3002378" cy="461665"/>
            <a:chOff x="1230086" y="1785257"/>
            <a:chExt cx="3002378" cy="461665"/>
          </a:xfrm>
        </p:grpSpPr>
        <p:sp>
          <p:nvSpPr>
            <p:cNvPr id="66" name="TextBox 65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611085" y="1785257"/>
              <a:ext cx="26213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friendly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160293" y="4047324"/>
            <a:ext cx="2333698" cy="461665"/>
            <a:chOff x="1230086" y="1785257"/>
            <a:chExt cx="2333698" cy="461665"/>
          </a:xfrm>
        </p:grpSpPr>
        <p:sp>
          <p:nvSpPr>
            <p:cNvPr id="69" name="TextBox 68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C.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611086" y="1785257"/>
              <a:ext cx="19526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kind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772050" y="4659231"/>
            <a:ext cx="6869272" cy="470318"/>
            <a:chOff x="685414" y="6027003"/>
            <a:chExt cx="6869272" cy="470318"/>
          </a:xfrm>
        </p:grpSpPr>
        <p:grpSp>
          <p:nvGrpSpPr>
            <p:cNvPr id="72" name="Group 71"/>
            <p:cNvGrpSpPr/>
            <p:nvPr/>
          </p:nvGrpSpPr>
          <p:grpSpPr>
            <a:xfrm>
              <a:off x="685414" y="6027003"/>
              <a:ext cx="6869272" cy="470318"/>
              <a:chOff x="363373" y="3312302"/>
              <a:chExt cx="6869272" cy="470318"/>
            </a:xfrm>
          </p:grpSpPr>
          <p:sp>
            <p:nvSpPr>
              <p:cNvPr id="74" name="TextBox 73"/>
              <p:cNvSpPr txBox="1"/>
              <p:nvPr/>
            </p:nvSpPr>
            <p:spPr>
              <a:xfrm>
                <a:off x="363373" y="3320955"/>
                <a:ext cx="474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>
                    <a:solidFill>
                      <a:srgbClr val="0070C0"/>
                    </a:solidFill>
                  </a:rPr>
                  <a:t>4.</a:t>
                </a: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838203" y="3312302"/>
                <a:ext cx="63944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He is a                person. He cares about everybody.</a:t>
                </a:r>
              </a:p>
            </p:txBody>
          </p:sp>
        </p:grpSp>
        <p:cxnSp>
          <p:nvCxnSpPr>
            <p:cNvPr id="73" name="Straight Connector 72"/>
            <p:cNvCxnSpPr/>
            <p:nvPr/>
          </p:nvCxnSpPr>
          <p:spPr>
            <a:xfrm flipV="1">
              <a:off x="2097020" y="6357257"/>
              <a:ext cx="100938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2680815" y="5159852"/>
            <a:ext cx="2688784" cy="461665"/>
            <a:chOff x="1230086" y="1785257"/>
            <a:chExt cx="2688784" cy="461665"/>
          </a:xfrm>
        </p:grpSpPr>
        <p:sp>
          <p:nvSpPr>
            <p:cNvPr id="77" name="TextBox 76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611086" y="1785257"/>
              <a:ext cx="2307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caring</a:t>
              </a: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963515" y="5142890"/>
            <a:ext cx="1711122" cy="461665"/>
            <a:chOff x="1230086" y="1785257"/>
            <a:chExt cx="1711122" cy="461665"/>
          </a:xfrm>
        </p:grpSpPr>
        <p:sp>
          <p:nvSpPr>
            <p:cNvPr id="80" name="TextBox 79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611086" y="1785257"/>
              <a:ext cx="1330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friendly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168895" y="5159851"/>
            <a:ext cx="1544574" cy="461665"/>
            <a:chOff x="1230086" y="1785257"/>
            <a:chExt cx="1544574" cy="461665"/>
          </a:xfrm>
        </p:grpSpPr>
        <p:sp>
          <p:nvSpPr>
            <p:cNvPr id="83" name="TextBox 82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C.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611085" y="1785257"/>
              <a:ext cx="11635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clever</a:t>
              </a: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728507" y="1184031"/>
            <a:ext cx="6973597" cy="470318"/>
            <a:chOff x="794659" y="707494"/>
            <a:chExt cx="6973597" cy="470318"/>
          </a:xfrm>
        </p:grpSpPr>
        <p:grpSp>
          <p:nvGrpSpPr>
            <p:cNvPr id="86" name="Group 85"/>
            <p:cNvGrpSpPr/>
            <p:nvPr/>
          </p:nvGrpSpPr>
          <p:grpSpPr>
            <a:xfrm>
              <a:off x="794659" y="707494"/>
              <a:ext cx="6973597" cy="470318"/>
              <a:chOff x="363373" y="1262747"/>
              <a:chExt cx="6973597" cy="470318"/>
            </a:xfrm>
          </p:grpSpPr>
          <p:sp>
            <p:nvSpPr>
              <p:cNvPr id="88" name="TextBox 87"/>
              <p:cNvSpPr txBox="1"/>
              <p:nvPr/>
            </p:nvSpPr>
            <p:spPr>
              <a:xfrm>
                <a:off x="363373" y="1262747"/>
                <a:ext cx="474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>
                    <a:solidFill>
                      <a:srgbClr val="0070C0"/>
                    </a:solidFill>
                  </a:rPr>
                  <a:t>1.</a:t>
                </a: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827313" y="1271400"/>
                <a:ext cx="650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/>
                  <a:t>Nick is very              . He makes everyone laugh!</a:t>
                </a:r>
                <a:endParaRPr lang="en-US" sz="2400" i="1"/>
              </a:p>
            </p:txBody>
          </p:sp>
        </p:grpSp>
        <p:cxnSp>
          <p:nvCxnSpPr>
            <p:cNvPr id="87" name="Straight Connector 86"/>
            <p:cNvCxnSpPr/>
            <p:nvPr/>
          </p:nvCxnSpPr>
          <p:spPr>
            <a:xfrm>
              <a:off x="2748649" y="1034375"/>
              <a:ext cx="914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/>
          <p:cNvGrpSpPr/>
          <p:nvPr/>
        </p:nvGrpSpPr>
        <p:grpSpPr>
          <a:xfrm>
            <a:off x="2782936" y="5747803"/>
            <a:ext cx="7747904" cy="470318"/>
            <a:chOff x="685414" y="6027003"/>
            <a:chExt cx="7747904" cy="470318"/>
          </a:xfrm>
        </p:grpSpPr>
        <p:grpSp>
          <p:nvGrpSpPr>
            <p:cNvPr id="91" name="Group 90"/>
            <p:cNvGrpSpPr/>
            <p:nvPr/>
          </p:nvGrpSpPr>
          <p:grpSpPr>
            <a:xfrm>
              <a:off x="685414" y="6027003"/>
              <a:ext cx="7747904" cy="470318"/>
              <a:chOff x="363373" y="3312302"/>
              <a:chExt cx="7747904" cy="470318"/>
            </a:xfrm>
          </p:grpSpPr>
          <p:sp>
            <p:nvSpPr>
              <p:cNvPr id="93" name="TextBox 92"/>
              <p:cNvSpPr txBox="1"/>
              <p:nvPr/>
            </p:nvSpPr>
            <p:spPr>
              <a:xfrm>
                <a:off x="363373" y="3320955"/>
                <a:ext cx="4748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>
                    <a:solidFill>
                      <a:srgbClr val="0070C0"/>
                    </a:solidFill>
                  </a:rPr>
                  <a:t>5.</a:t>
                </a: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838203" y="3312302"/>
                <a:ext cx="727307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/>
                  <a:t>My best friend is very               . She likes doing activities.</a:t>
                </a:r>
              </a:p>
            </p:txBody>
          </p:sp>
        </p:grpSp>
        <p:cxnSp>
          <p:nvCxnSpPr>
            <p:cNvPr id="92" name="Straight Connector 91"/>
            <p:cNvCxnSpPr/>
            <p:nvPr/>
          </p:nvCxnSpPr>
          <p:spPr>
            <a:xfrm flipV="1">
              <a:off x="3926360" y="6357257"/>
              <a:ext cx="100938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Group 94"/>
          <p:cNvGrpSpPr/>
          <p:nvPr/>
        </p:nvGrpSpPr>
        <p:grpSpPr>
          <a:xfrm>
            <a:off x="2691701" y="6248424"/>
            <a:ext cx="2688784" cy="461665"/>
            <a:chOff x="1230086" y="1785257"/>
            <a:chExt cx="2688784" cy="461665"/>
          </a:xfrm>
        </p:grpSpPr>
        <p:sp>
          <p:nvSpPr>
            <p:cNvPr id="96" name="TextBox 95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A.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611086" y="1785257"/>
              <a:ext cx="2307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creative</a:t>
              </a:r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4974401" y="6231462"/>
            <a:ext cx="1935314" cy="461665"/>
            <a:chOff x="1230086" y="1785257"/>
            <a:chExt cx="1935314" cy="461665"/>
          </a:xfrm>
        </p:grpSpPr>
        <p:sp>
          <p:nvSpPr>
            <p:cNvPr id="99" name="TextBox 98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B.</a:t>
              </a: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1611085" y="1785257"/>
              <a:ext cx="15543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clever</a:t>
              </a: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7179781" y="6248423"/>
            <a:ext cx="2222770" cy="461665"/>
            <a:chOff x="1230086" y="1785257"/>
            <a:chExt cx="2222770" cy="461665"/>
          </a:xfrm>
        </p:grpSpPr>
        <p:sp>
          <p:nvSpPr>
            <p:cNvPr id="102" name="TextBox 101"/>
            <p:cNvSpPr txBox="1"/>
            <p:nvPr/>
          </p:nvSpPr>
          <p:spPr>
            <a:xfrm>
              <a:off x="1230086" y="1785257"/>
              <a:ext cx="566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0070C0"/>
                  </a:solidFill>
                </a:rPr>
                <a:t>C.</a:t>
              </a: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1611086" y="1785257"/>
              <a:ext cx="18417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/>
                <a:t>active</a:t>
              </a: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9A84EE26-FA62-411D-A63B-5A3AE450E4DA}"/>
              </a:ext>
            </a:extLst>
          </p:cNvPr>
          <p:cNvSpPr/>
          <p:nvPr/>
        </p:nvSpPr>
        <p:spPr>
          <a:xfrm>
            <a:off x="4998007" y="1654348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7400A248-451B-434C-AEF7-E59E5E011529}"/>
              </a:ext>
            </a:extLst>
          </p:cNvPr>
          <p:cNvSpPr/>
          <p:nvPr/>
        </p:nvSpPr>
        <p:spPr>
          <a:xfrm>
            <a:off x="2706731" y="3002975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E9388042-A815-4C86-9865-84B563102101}"/>
              </a:ext>
            </a:extLst>
          </p:cNvPr>
          <p:cNvSpPr/>
          <p:nvPr/>
        </p:nvSpPr>
        <p:spPr>
          <a:xfrm>
            <a:off x="7160117" y="4054883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ED272129-045E-4CCB-9AB5-A5B8652C3785}"/>
              </a:ext>
            </a:extLst>
          </p:cNvPr>
          <p:cNvSpPr/>
          <p:nvPr/>
        </p:nvSpPr>
        <p:spPr>
          <a:xfrm>
            <a:off x="2681869" y="5166896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59C927A8-D030-463E-BB99-DFED43E2CCB0}"/>
              </a:ext>
            </a:extLst>
          </p:cNvPr>
          <p:cNvSpPr/>
          <p:nvPr/>
        </p:nvSpPr>
        <p:spPr>
          <a:xfrm>
            <a:off x="7177021" y="6258421"/>
            <a:ext cx="457200" cy="45720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5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4" grpId="0" animBg="1"/>
      <p:bldP spid="109" grpId="0" animBg="1"/>
      <p:bldP spid="110" grpId="0" animBg="1"/>
      <p:bldP spid="1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9144000" cy="10996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85" y="104779"/>
            <a:ext cx="62722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51397" y="232809"/>
            <a:ext cx="760848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Answer questions about your classmates.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1495244" y="1242950"/>
            <a:ext cx="9022673" cy="5711057"/>
            <a:chOff x="193701" y="1590291"/>
            <a:chExt cx="8653859" cy="5137079"/>
          </a:xfrm>
        </p:grpSpPr>
        <p:sp>
          <p:nvSpPr>
            <p:cNvPr id="50" name="Rounded Rectangle 49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ounded Rectangle 51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860118" y="1788127"/>
            <a:ext cx="5728817" cy="470318"/>
            <a:chOff x="363373" y="1262747"/>
            <a:chExt cx="5728817" cy="470318"/>
          </a:xfrm>
        </p:grpSpPr>
        <p:sp>
          <p:nvSpPr>
            <p:cNvPr id="54" name="TextBox 53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27314" y="1271400"/>
              <a:ext cx="5264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Who has long hair in your class?</a:t>
              </a:r>
              <a:endParaRPr lang="en-US" sz="2400" i="1" dirty="0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860118" y="2785147"/>
            <a:ext cx="6471767" cy="461665"/>
            <a:chOff x="369902" y="2142097"/>
            <a:chExt cx="6471767" cy="461665"/>
          </a:xfrm>
        </p:grpSpPr>
        <p:sp>
          <p:nvSpPr>
            <p:cNvPr id="57" name="TextBox 56"/>
            <p:cNvSpPr txBox="1"/>
            <p:nvPr/>
          </p:nvSpPr>
          <p:spPr>
            <a:xfrm>
              <a:off x="369902" y="214209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44733" y="2142097"/>
              <a:ext cx="59969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Who has a small nose?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860118" y="3773512"/>
            <a:ext cx="4368647" cy="470318"/>
            <a:chOff x="363373" y="4026312"/>
            <a:chExt cx="4368647" cy="470318"/>
          </a:xfrm>
        </p:grpSpPr>
        <p:sp>
          <p:nvSpPr>
            <p:cNvPr id="60" name="TextBox 59"/>
            <p:cNvSpPr txBox="1"/>
            <p:nvPr/>
          </p:nvSpPr>
          <p:spPr>
            <a:xfrm>
              <a:off x="363373" y="403496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38204" y="4026312"/>
              <a:ext cx="38938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Who has a round face?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860118" y="4761878"/>
            <a:ext cx="6471767" cy="470318"/>
            <a:chOff x="363373" y="3312302"/>
            <a:chExt cx="6471767" cy="470318"/>
          </a:xfrm>
        </p:grpSpPr>
        <p:sp>
          <p:nvSpPr>
            <p:cNvPr id="63" name="TextBox 62"/>
            <p:cNvSpPr txBox="1"/>
            <p:nvPr/>
          </p:nvSpPr>
          <p:spPr>
            <a:xfrm>
              <a:off x="363373" y="3320955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4.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38204" y="3312302"/>
              <a:ext cx="59969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Does the classmate next to you have long hair?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860118" y="5767550"/>
            <a:ext cx="6471767" cy="470318"/>
            <a:chOff x="363373" y="5669935"/>
            <a:chExt cx="6471767" cy="470318"/>
          </a:xfrm>
        </p:grpSpPr>
        <p:sp>
          <p:nvSpPr>
            <p:cNvPr id="66" name="TextBox 65"/>
            <p:cNvSpPr txBox="1"/>
            <p:nvPr/>
          </p:nvSpPr>
          <p:spPr>
            <a:xfrm>
              <a:off x="363373" y="5678588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5.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38204" y="5669935"/>
              <a:ext cx="59969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Does the classmate next to you have big eyes?</a:t>
              </a:r>
            </a:p>
          </p:txBody>
        </p:sp>
      </p:grpSp>
      <p:cxnSp>
        <p:nvCxnSpPr>
          <p:cNvPr id="68" name="Straight Connector 67"/>
          <p:cNvCxnSpPr/>
          <p:nvPr/>
        </p:nvCxnSpPr>
        <p:spPr>
          <a:xfrm flipV="1">
            <a:off x="3131505" y="2626331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V="1">
            <a:off x="3131505" y="3693131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3135630" y="4700750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3135630" y="5767550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3135630" y="6674330"/>
            <a:ext cx="64008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2871548" y="249174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>
            <a:off x="2871548" y="359283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2871548" y="454152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>
            <a:off x="2871548" y="564261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2871548" y="6549390"/>
            <a:ext cx="355523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12192000" cy="6858000"/>
            <a:chOff x="193701" y="1590291"/>
            <a:chExt cx="8653859" cy="5137079"/>
          </a:xfrm>
        </p:grpSpPr>
        <p:sp>
          <p:nvSpPr>
            <p:cNvPr id="15" name="Rounded Rectangle 14"/>
            <p:cNvSpPr/>
            <p:nvPr/>
          </p:nvSpPr>
          <p:spPr>
            <a:xfrm>
              <a:off x="193701" y="1590291"/>
              <a:ext cx="8653859" cy="5137079"/>
            </a:xfrm>
            <a:prstGeom prst="roundRect">
              <a:avLst/>
            </a:prstGeom>
            <a:solidFill>
              <a:srgbClr val="C0E6EA"/>
            </a:solidFill>
            <a:ln>
              <a:solidFill>
                <a:srgbClr val="C0E6E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77403" y="1674687"/>
              <a:ext cx="8444374" cy="4900773"/>
            </a:xfrm>
            <a:prstGeom prst="roundRect">
              <a:avLst/>
            </a:prstGeom>
            <a:solidFill>
              <a:srgbClr val="05A0B8"/>
            </a:solidFill>
            <a:ln>
              <a:solidFill>
                <a:srgbClr val="05A0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14872" y="1767152"/>
              <a:ext cx="8369436" cy="4952146"/>
            </a:xfrm>
            <a:prstGeom prst="roundRect">
              <a:avLst/>
            </a:prstGeom>
            <a:solidFill>
              <a:srgbClr val="E2F4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15691" y="2573874"/>
            <a:ext cx="4824776" cy="1717040"/>
            <a:chOff x="2094743" y="1826837"/>
            <a:chExt cx="4824776" cy="1717040"/>
          </a:xfrm>
        </p:grpSpPr>
        <p:grpSp>
          <p:nvGrpSpPr>
            <p:cNvPr id="12" name="Group 11"/>
            <p:cNvGrpSpPr/>
            <p:nvPr/>
          </p:nvGrpSpPr>
          <p:grpSpPr>
            <a:xfrm>
              <a:off x="2094743" y="1826837"/>
              <a:ext cx="4824776" cy="777611"/>
              <a:chOff x="2100847" y="1826837"/>
              <a:chExt cx="4824776" cy="777611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09000" y="1829932"/>
                <a:ext cx="3916623" cy="732987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0847" y="1826837"/>
                <a:ext cx="961782" cy="777611"/>
              </a:xfrm>
              <a:prstGeom prst="rect">
                <a:avLst/>
              </a:prstGeom>
            </p:spPr>
          </p:pic>
        </p:grpSp>
        <p:sp>
          <p:nvSpPr>
            <p:cNvPr id="6" name="TextBox 5"/>
            <p:cNvSpPr txBox="1"/>
            <p:nvPr/>
          </p:nvSpPr>
          <p:spPr>
            <a:xfrm>
              <a:off x="2796464" y="2835991"/>
              <a:ext cx="355717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rgbClr val="0084B1"/>
                  </a:solidFill>
                </a:rPr>
                <a:t>Grammar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6243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1180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995" y="104779"/>
            <a:ext cx="58740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31404" y="169372"/>
            <a:ext cx="80521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25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2600"/>
              <a:t>Put the verbs in brackets in the present continuous.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98474" y="1181508"/>
            <a:ext cx="12093525" cy="3771900"/>
            <a:chOff x="551089" y="1657350"/>
            <a:chExt cx="8432891" cy="37719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089" y="1657350"/>
              <a:ext cx="8432891" cy="377190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195658" y="2120540"/>
              <a:ext cx="7468282" cy="2492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2600" dirty="0"/>
                <a:t>This is my class during break time. Some boys </a:t>
              </a:r>
            </a:p>
            <a:p>
              <a:pPr algn="just"/>
              <a:r>
                <a:rPr lang="en-US" sz="2600" dirty="0"/>
                <a:t>(1. run) _______ around the class. Mi and Mai </a:t>
              </a:r>
            </a:p>
            <a:p>
              <a:pPr algn="just"/>
              <a:r>
                <a:rPr lang="en-US" sz="2600" dirty="0"/>
                <a:t>(2. talk) _______. Nam and Phong (3. not talk) _______. They (4. draw) _______ something. </a:t>
              </a:r>
            </a:p>
            <a:p>
              <a:pPr algn="just"/>
              <a:r>
                <a:rPr lang="en-US" sz="2600" dirty="0"/>
                <a:t>My teacher is in the classroom too. She (5. not teach) _______. She’s reading a book.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348" y="3967088"/>
            <a:ext cx="6203851" cy="287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11802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995" y="104779"/>
            <a:ext cx="587409" cy="6216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31404" y="169372"/>
            <a:ext cx="80521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just">
              <a:defRPr sz="25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sz="2600"/>
              <a:t>Put the verbs in brackets in the present continuous.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976" y="1172499"/>
            <a:ext cx="8432891" cy="400008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92370" y="1536547"/>
            <a:ext cx="10832122" cy="3046988"/>
          </a:xfrm>
          <a:prstGeom prst="rect">
            <a:avLst/>
          </a:prstGeom>
          <a:effectLst>
            <a:glow rad="63500">
              <a:schemeClr val="bg1"/>
            </a:glow>
          </a:effectLst>
        </p:spPr>
        <p:txBody>
          <a:bodyPr wrap="square">
            <a:spAutoFit/>
          </a:bodyPr>
          <a:lstStyle/>
          <a:p>
            <a:pPr algn="just"/>
            <a:r>
              <a:rPr lang="en-US" sz="3200" dirty="0"/>
              <a:t>This is my class during break time. Some boys  (1. run</a:t>
            </a:r>
            <a:r>
              <a:rPr lang="en-US" sz="3200" b="1" dirty="0">
                <a:solidFill>
                  <a:srgbClr val="FF0000"/>
                </a:solidFill>
              </a:rPr>
              <a:t>) </a:t>
            </a:r>
            <a:r>
              <a:rPr lang="en-US" sz="3200" b="1" dirty="0"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</a:rPr>
              <a:t>are running </a:t>
            </a:r>
            <a:r>
              <a:rPr lang="en-US" sz="3200" dirty="0"/>
              <a:t>around the class. Mi and Mai (2. talk) </a:t>
            </a:r>
            <a:r>
              <a:rPr lang="en-US" sz="3200" b="1" dirty="0"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</a:rPr>
              <a:t>are talking</a:t>
            </a:r>
            <a:r>
              <a:rPr lang="en-US" sz="3200" dirty="0"/>
              <a:t>. Nam and </a:t>
            </a:r>
            <a:r>
              <a:rPr lang="en-US" sz="3200" dirty="0" err="1"/>
              <a:t>Phong</a:t>
            </a:r>
            <a:r>
              <a:rPr lang="en-US" sz="3200" dirty="0"/>
              <a:t> (3. not talk) </a:t>
            </a:r>
            <a:r>
              <a:rPr lang="en-US" sz="3200" b="1" dirty="0"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</a:rPr>
              <a:t>are not talking</a:t>
            </a:r>
            <a:r>
              <a:rPr lang="en-US" sz="3200" b="1" dirty="0">
                <a:solidFill>
                  <a:srgbClr val="FF0000"/>
                </a:solidFill>
              </a:rPr>
              <a:t> / </a:t>
            </a:r>
            <a:r>
              <a:rPr lang="en-US" sz="3200" b="1" dirty="0"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</a:rPr>
              <a:t>aren’t talking </a:t>
            </a:r>
            <a:r>
              <a:rPr lang="en-US" sz="3200" dirty="0"/>
              <a:t>. They (4. draw) </a:t>
            </a:r>
            <a:r>
              <a:rPr lang="en-US" sz="3200" b="1" dirty="0"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</a:rPr>
              <a:t>are drawing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dirty="0"/>
              <a:t>something. My teacher is in the classroom too. She (5. not teach) </a:t>
            </a:r>
            <a:r>
              <a:rPr lang="en-US" sz="3200" b="1" dirty="0"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</a:rPr>
              <a:t>is not teaching</a:t>
            </a:r>
            <a:r>
              <a:rPr lang="en-US" sz="3200" b="1" dirty="0">
                <a:solidFill>
                  <a:srgbClr val="FF0000"/>
                </a:solidFill>
              </a:rPr>
              <a:t> / </a:t>
            </a:r>
            <a:r>
              <a:rPr lang="en-US" sz="3200" b="1" dirty="0">
                <a:solidFill>
                  <a:srgbClr val="FF0000"/>
                </a:solidFill>
                <a:effectLst>
                  <a:glow rad="63500">
                    <a:schemeClr val="bg1"/>
                  </a:glow>
                </a:effectLst>
              </a:rPr>
              <a:t>isn’t teaching</a:t>
            </a:r>
            <a:r>
              <a:rPr lang="en-US" sz="3200" dirty="0"/>
              <a:t>. She’s  reading a book.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767" y="4445390"/>
            <a:ext cx="4214234" cy="2401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982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>
            <a:extLst>
              <a:ext uri="{FF2B5EF4-FFF2-40B4-BE49-F238E27FC236}">
                <a16:creationId xmlns:a16="http://schemas.microsoft.com/office/drawing/2014/main" id="{478322DA-1E2F-4F8C-ADB9-B15776289B60}"/>
              </a:ext>
            </a:extLst>
          </p:cNvPr>
          <p:cNvSpPr txBox="1"/>
          <p:nvPr/>
        </p:nvSpPr>
        <p:spPr>
          <a:xfrm>
            <a:off x="5379315" y="5089456"/>
            <a:ext cx="4114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he (do)                his homework?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62FB5F9-242F-4885-B653-A1DA30B54FCA}"/>
              </a:ext>
            </a:extLst>
          </p:cNvPr>
          <p:cNvSpPr txBox="1"/>
          <p:nvPr/>
        </p:nvSpPr>
        <p:spPr>
          <a:xfrm>
            <a:off x="4204092" y="1477989"/>
            <a:ext cx="24916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you (do)              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86246" y="3785481"/>
            <a:ext cx="3677423" cy="1013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400" b="1" i="1" dirty="0"/>
              <a:t>B: </a:t>
            </a:r>
            <a:r>
              <a:rPr lang="en-US" sz="2400" dirty="0"/>
              <a:t>Really? I (not cycle) </a:t>
            </a:r>
          </a:p>
          <a:p>
            <a:pPr indent="342900">
              <a:lnSpc>
                <a:spcPct val="130000"/>
              </a:lnSpc>
            </a:pPr>
            <a:r>
              <a:rPr lang="en-US" sz="2400" dirty="0"/>
              <a:t>I (walk)               everyday.</a:t>
            </a:r>
            <a:endParaRPr lang="en-US" sz="24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-1"/>
            <a:ext cx="9144000" cy="12915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995" y="113417"/>
            <a:ext cx="587409" cy="604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89204" y="42732"/>
            <a:ext cx="782159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Put the verbs in brackets in the present simple or present continuous.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11415" y="1482914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1.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75356" y="1491567"/>
            <a:ext cx="1259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A: </a:t>
            </a:r>
            <a:r>
              <a:rPr lang="en-US" sz="2400" dirty="0"/>
              <a:t>What</a:t>
            </a:r>
            <a:endParaRPr lang="en-US" sz="2400" i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3733935" y="1809794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586246" y="2128024"/>
            <a:ext cx="1670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B: </a:t>
            </a:r>
            <a:r>
              <a:rPr lang="en-US" sz="2400" dirty="0"/>
              <a:t>I (write)</a:t>
            </a:r>
            <a:endParaRPr lang="en-US" sz="2400" i="1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3984855" y="2457681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111415" y="3140372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2.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575356" y="3149025"/>
            <a:ext cx="650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A: </a:t>
            </a:r>
            <a:r>
              <a:rPr lang="en-US" sz="2400" dirty="0"/>
              <a:t>Mai usually (cycle)               to school.</a:t>
            </a:r>
            <a:endParaRPr lang="en-US" sz="2400" i="1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3961995" y="4705581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379315" y="4205571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334349" y="3467252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111415" y="5080803"/>
            <a:ext cx="474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3.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575355" y="5089456"/>
            <a:ext cx="261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A: </a:t>
            </a:r>
            <a:r>
              <a:rPr lang="en-US" sz="2400" dirty="0"/>
              <a:t>Where is </a:t>
            </a:r>
            <a:r>
              <a:rPr lang="en-US" sz="2400" dirty="0" err="1"/>
              <a:t>Phong</a:t>
            </a:r>
            <a:r>
              <a:rPr lang="en-US" sz="2400" dirty="0"/>
              <a:t>?                </a:t>
            </a:r>
            <a:endParaRPr lang="en-US" sz="2400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2586246" y="5675925"/>
            <a:ext cx="2313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B: </a:t>
            </a:r>
            <a:r>
              <a:rPr lang="en-US" sz="2400" dirty="0"/>
              <a:t>No, he (read)</a:t>
            </a:r>
            <a:endParaRPr lang="en-US" sz="2400" i="1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4693515" y="6005582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185759" y="5407683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F05CCCB-051F-4EF5-ACA5-3F91424B6173}"/>
              </a:ext>
            </a:extLst>
          </p:cNvPr>
          <p:cNvSpPr txBox="1"/>
          <p:nvPr/>
        </p:nvSpPr>
        <p:spPr>
          <a:xfrm>
            <a:off x="3690159" y="1477477"/>
            <a:ext cx="589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are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CE45E12-B84B-4482-A71B-74E7511285F0}"/>
              </a:ext>
            </a:extLst>
          </p:cNvPr>
          <p:cNvSpPr txBox="1"/>
          <p:nvPr/>
        </p:nvSpPr>
        <p:spPr>
          <a:xfrm>
            <a:off x="3961996" y="2134700"/>
            <a:ext cx="3047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am writing </a:t>
            </a:r>
            <a:r>
              <a:rPr lang="en-US" sz="2400" dirty="0">
                <a:solidFill>
                  <a:srgbClr val="FF0000"/>
                </a:solidFill>
              </a:rPr>
              <a:t>/</a:t>
            </a:r>
            <a:r>
              <a:rPr lang="en-US" sz="2400" dirty="0">
                <a:solidFill>
                  <a:srgbClr val="00B050"/>
                </a:solidFill>
              </a:rPr>
              <a:t> ‘m writing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E401767-8508-4BD3-BB8D-E8FD4DB06462}"/>
              </a:ext>
            </a:extLst>
          </p:cNvPr>
          <p:cNvSpPr txBox="1"/>
          <p:nvPr/>
        </p:nvSpPr>
        <p:spPr>
          <a:xfrm>
            <a:off x="5363571" y="1466546"/>
            <a:ext cx="885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doing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DF06DA7-161A-4D3E-8776-7471A3E850F4}"/>
              </a:ext>
            </a:extLst>
          </p:cNvPr>
          <p:cNvSpPr txBox="1"/>
          <p:nvPr/>
        </p:nvSpPr>
        <p:spPr>
          <a:xfrm>
            <a:off x="4899255" y="2131623"/>
            <a:ext cx="30476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an email to my friend.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3ADFB16-DA14-4B01-AC64-E52E33B357E7}"/>
              </a:ext>
            </a:extLst>
          </p:cNvPr>
          <p:cNvSpPr txBox="1"/>
          <p:nvPr/>
        </p:nvSpPr>
        <p:spPr>
          <a:xfrm>
            <a:off x="6871217" y="2134700"/>
            <a:ext cx="304762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an email to my friend.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3690BCC-642E-4AD2-A899-F2ED0607F13A}"/>
              </a:ext>
            </a:extLst>
          </p:cNvPr>
          <p:cNvSpPr txBox="1"/>
          <p:nvPr/>
        </p:nvSpPr>
        <p:spPr>
          <a:xfrm>
            <a:off x="5339120" y="3145653"/>
            <a:ext cx="9245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cycles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9687B4B-C82A-4FEC-B3CB-8B127C839CF2}"/>
              </a:ext>
            </a:extLst>
          </p:cNvPr>
          <p:cNvSpPr txBox="1"/>
          <p:nvPr/>
        </p:nvSpPr>
        <p:spPr>
          <a:xfrm>
            <a:off x="4062913" y="4344818"/>
            <a:ext cx="758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walk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744512A-33A7-431E-92D7-C8E13A00F05C}"/>
              </a:ext>
            </a:extLst>
          </p:cNvPr>
          <p:cNvSpPr txBox="1"/>
          <p:nvPr/>
        </p:nvSpPr>
        <p:spPr>
          <a:xfrm>
            <a:off x="6234291" y="3897488"/>
            <a:ext cx="377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8641F75-70E6-4E5C-9866-3C11B6331358}"/>
              </a:ext>
            </a:extLst>
          </p:cNvPr>
          <p:cNvSpPr txBox="1"/>
          <p:nvPr/>
        </p:nvSpPr>
        <p:spPr>
          <a:xfrm>
            <a:off x="5337367" y="3874413"/>
            <a:ext cx="1615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don’t cycle</a:t>
            </a:r>
            <a:r>
              <a:rPr lang="en-US" sz="2400" dirty="0"/>
              <a:t>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7DE0D51-D032-43C0-A0F2-0C6A4D872E9C}"/>
              </a:ext>
            </a:extLst>
          </p:cNvPr>
          <p:cNvSpPr txBox="1"/>
          <p:nvPr/>
        </p:nvSpPr>
        <p:spPr>
          <a:xfrm>
            <a:off x="4623937" y="5673213"/>
            <a:ext cx="2788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is reading</a:t>
            </a:r>
            <a:r>
              <a:rPr lang="en-US" sz="2400" dirty="0">
                <a:solidFill>
                  <a:srgbClr val="FF0000"/>
                </a:solidFill>
              </a:rPr>
              <a:t>/</a:t>
            </a:r>
            <a:r>
              <a:rPr lang="en-US" sz="2400" dirty="0">
                <a:solidFill>
                  <a:srgbClr val="00B050"/>
                </a:solidFill>
              </a:rPr>
              <a:t> ‘s reading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A5DCA44-10AC-47D3-A0C0-1689AE803172}"/>
              </a:ext>
            </a:extLst>
          </p:cNvPr>
          <p:cNvSpPr txBox="1"/>
          <p:nvPr/>
        </p:nvSpPr>
        <p:spPr>
          <a:xfrm>
            <a:off x="5545341" y="5673214"/>
            <a:ext cx="3370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a book in the living room.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4BCF049-823D-4230-9B60-A3BC39448DD2}"/>
              </a:ext>
            </a:extLst>
          </p:cNvPr>
          <p:cNvSpPr txBox="1"/>
          <p:nvPr/>
        </p:nvSpPr>
        <p:spPr>
          <a:xfrm>
            <a:off x="7275030" y="5673214"/>
            <a:ext cx="3370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a book in the living room.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C0ADB34-1F60-4D31-965C-FDCE59B5E6B2}"/>
              </a:ext>
            </a:extLst>
          </p:cNvPr>
          <p:cNvSpPr txBox="1"/>
          <p:nvPr/>
        </p:nvSpPr>
        <p:spPr>
          <a:xfrm>
            <a:off x="6469188" y="5089456"/>
            <a:ext cx="885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doing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ED97ED8-C8D1-4419-80E5-84F70669F66F}"/>
              </a:ext>
            </a:extLst>
          </p:cNvPr>
          <p:cNvSpPr txBox="1"/>
          <p:nvPr/>
        </p:nvSpPr>
        <p:spPr>
          <a:xfrm>
            <a:off x="5092498" y="5098109"/>
            <a:ext cx="381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Is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4BFB72B-CC86-47E7-936A-190A9F774C31}"/>
              </a:ext>
            </a:extLst>
          </p:cNvPr>
          <p:cNvGrpSpPr/>
          <p:nvPr/>
        </p:nvGrpSpPr>
        <p:grpSpPr>
          <a:xfrm>
            <a:off x="4589547" y="1477477"/>
            <a:ext cx="2491623" cy="461665"/>
            <a:chOff x="3065546" y="1477476"/>
            <a:chExt cx="2491623" cy="461665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4233259" y="1809794"/>
              <a:ext cx="914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9321EA6-6B31-48EB-A678-4A1D997C67E5}"/>
                </a:ext>
              </a:extLst>
            </p:cNvPr>
            <p:cNvSpPr txBox="1"/>
            <p:nvPr/>
          </p:nvSpPr>
          <p:spPr>
            <a:xfrm>
              <a:off x="3065546" y="1477476"/>
              <a:ext cx="249162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dirty="0"/>
                <a:t>you (do)              ?</a:t>
              </a:r>
            </a:p>
          </p:txBody>
        </p: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D728CFB-EC80-453B-99EA-555F3C0D3DAB}"/>
              </a:ext>
            </a:extLst>
          </p:cNvPr>
          <p:cNvCxnSpPr/>
          <p:nvPr/>
        </p:nvCxnSpPr>
        <p:spPr>
          <a:xfrm>
            <a:off x="5371804" y="1810306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3E6ECE7-5ED7-4525-9B19-E828AE89D884}"/>
              </a:ext>
            </a:extLst>
          </p:cNvPr>
          <p:cNvGrpSpPr/>
          <p:nvPr/>
        </p:nvGrpSpPr>
        <p:grpSpPr>
          <a:xfrm>
            <a:off x="6096000" y="5078783"/>
            <a:ext cx="4114800" cy="461665"/>
            <a:chOff x="4572000" y="5078782"/>
            <a:chExt cx="4114800" cy="461665"/>
          </a:xfrm>
        </p:grpSpPr>
        <p:cxnSp>
          <p:nvCxnSpPr>
            <p:cNvPr id="37" name="Straight Connector 36"/>
            <p:cNvCxnSpPr/>
            <p:nvPr/>
          </p:nvCxnSpPr>
          <p:spPr>
            <a:xfrm>
              <a:off x="5627505" y="5407683"/>
              <a:ext cx="914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0D4A379-D5A3-481D-8D32-31E38E838E0B}"/>
                </a:ext>
              </a:extLst>
            </p:cNvPr>
            <p:cNvSpPr txBox="1"/>
            <p:nvPr/>
          </p:nvSpPr>
          <p:spPr>
            <a:xfrm>
              <a:off x="4572000" y="5078782"/>
              <a:ext cx="41148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dirty="0"/>
                <a:t>he (do)                his homework?</a:t>
              </a:r>
            </a:p>
          </p:txBody>
        </p:sp>
      </p:grp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FDDBF44-3EBF-4735-AB05-D92FE59D20BB}"/>
              </a:ext>
            </a:extLst>
          </p:cNvPr>
          <p:cNvCxnSpPr/>
          <p:nvPr/>
        </p:nvCxnSpPr>
        <p:spPr>
          <a:xfrm>
            <a:off x="6434820" y="5418356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13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56" grpId="0"/>
      <p:bldP spid="9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961782" cy="777611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grpSp>
        <p:nvGrpSpPr>
          <p:cNvPr id="15" name="Group 14"/>
          <p:cNvGrpSpPr/>
          <p:nvPr/>
        </p:nvGrpSpPr>
        <p:grpSpPr>
          <a:xfrm>
            <a:off x="1837658" y="748570"/>
            <a:ext cx="4493338" cy="1789809"/>
            <a:chOff x="810182" y="3765171"/>
            <a:chExt cx="4493338" cy="1789809"/>
          </a:xfrm>
        </p:grpSpPr>
        <p:sp>
          <p:nvSpPr>
            <p:cNvPr id="14" name="Cloud 13"/>
            <p:cNvSpPr/>
            <p:nvPr/>
          </p:nvSpPr>
          <p:spPr>
            <a:xfrm>
              <a:off x="880110" y="3829050"/>
              <a:ext cx="4423410" cy="1725930"/>
            </a:xfrm>
            <a:prstGeom prst="cloud">
              <a:avLst/>
            </a:prstGeom>
            <a:solidFill>
              <a:srgbClr val="4462A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loud 26"/>
            <p:cNvSpPr/>
            <p:nvPr/>
          </p:nvSpPr>
          <p:spPr>
            <a:xfrm>
              <a:off x="810182" y="3765171"/>
              <a:ext cx="4423410" cy="1725930"/>
            </a:xfrm>
            <a:prstGeom prst="cloud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rot="278629">
            <a:off x="654053" y="2474081"/>
            <a:ext cx="3360257" cy="820239"/>
            <a:chOff x="975258" y="2516358"/>
            <a:chExt cx="3360257" cy="820239"/>
          </a:xfrm>
        </p:grpSpPr>
        <p:sp>
          <p:nvSpPr>
            <p:cNvPr id="33" name="Parallelogram 32"/>
            <p:cNvSpPr/>
            <p:nvPr/>
          </p:nvSpPr>
          <p:spPr>
            <a:xfrm rot="21192879">
              <a:off x="975258" y="2936547"/>
              <a:ext cx="3360257" cy="400050"/>
            </a:xfrm>
            <a:prstGeom prst="parallelogram">
              <a:avLst/>
            </a:prstGeom>
            <a:solidFill>
              <a:srgbClr val="008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.VnCooper" panose="020B7200000000000000" pitchFamily="34" charset="0"/>
              </a:endParaRPr>
            </a:p>
          </p:txBody>
        </p:sp>
        <p:sp>
          <p:nvSpPr>
            <p:cNvPr id="11" name="Parallelogram 10"/>
            <p:cNvSpPr/>
            <p:nvPr/>
          </p:nvSpPr>
          <p:spPr>
            <a:xfrm rot="21192879">
              <a:off x="1194277" y="2556948"/>
              <a:ext cx="2856242" cy="400050"/>
            </a:xfrm>
            <a:prstGeom prst="parallelogram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.VnCooper" panose="020B7200000000000000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1119422">
              <a:off x="1305434" y="2516358"/>
              <a:ext cx="26323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4"/>
                  </a:solidFill>
                  <a:latin typeface=".VnCooper" panose="020B7200000000000000" pitchFamily="34" charset="0"/>
                </a:rPr>
                <a:t>How to make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 rot="21119422">
              <a:off x="1166066" y="2861990"/>
              <a:ext cx="2971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chemeClr val="accent4"/>
                  </a:solidFill>
                  <a:latin typeface=".VnCooper" panose="020B7200000000000000" pitchFamily="34" charset="0"/>
                </a:rPr>
                <a:t>a class yearbook</a:t>
              </a: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182" y="60560"/>
            <a:ext cx="3916622" cy="656492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sp>
        <p:nvSpPr>
          <p:cNvPr id="17" name="TextBox 16"/>
          <p:cNvSpPr txBox="1"/>
          <p:nvPr/>
        </p:nvSpPr>
        <p:spPr>
          <a:xfrm>
            <a:off x="450127" y="1097281"/>
            <a:ext cx="336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4462A6"/>
                </a:solidFill>
                <a:latin typeface=".VnCooper" panose="020B7200000000000000" pitchFamily="34" charset="0"/>
              </a:rPr>
              <a:t>My class </a:t>
            </a:r>
          </a:p>
          <a:p>
            <a:pPr algn="ctr"/>
            <a:r>
              <a:rPr lang="en-US" sz="3200" b="1" dirty="0">
                <a:solidFill>
                  <a:srgbClr val="AC468F"/>
                </a:solidFill>
                <a:latin typeface=".VnCooper" panose="020B7200000000000000" pitchFamily="34" charset="0"/>
              </a:rPr>
              <a:t>yearbook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82403" y="3003559"/>
            <a:ext cx="232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>
                <a:solidFill>
                  <a:srgbClr val="F1607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Friends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61810" y="3543300"/>
            <a:ext cx="3028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4462A6"/>
                </a:solidFill>
                <a:latin typeface=".VnCooper" panose="020B7200000000000000" pitchFamily="34" charset="0"/>
              </a:rPr>
              <a:t>Name: ....................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7015388" y="4477991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7015388" y="4898332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7015388" y="5350481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7004685" y="4070321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3905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FD6566-496A-0C81-44B0-00930FBF5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F8718EF-9FBD-E87C-EB34-1F965EFE97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B0C49D9-9603-1E52-197D-0172A47D0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961782" cy="777611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A5702C16-8E51-1DF5-1970-065671A3644A}"/>
              </a:ext>
            </a:extLst>
          </p:cNvPr>
          <p:cNvGrpSpPr/>
          <p:nvPr/>
        </p:nvGrpSpPr>
        <p:grpSpPr>
          <a:xfrm>
            <a:off x="1837658" y="748570"/>
            <a:ext cx="4493338" cy="1789809"/>
            <a:chOff x="810182" y="3765171"/>
            <a:chExt cx="4493338" cy="1789809"/>
          </a:xfrm>
        </p:grpSpPr>
        <p:sp>
          <p:nvSpPr>
            <p:cNvPr id="14" name="Cloud 13">
              <a:extLst>
                <a:ext uri="{FF2B5EF4-FFF2-40B4-BE49-F238E27FC236}">
                  <a16:creationId xmlns:a16="http://schemas.microsoft.com/office/drawing/2014/main" id="{326C3CD7-4107-FECA-74CF-516BA53F0662}"/>
                </a:ext>
              </a:extLst>
            </p:cNvPr>
            <p:cNvSpPr/>
            <p:nvPr/>
          </p:nvSpPr>
          <p:spPr>
            <a:xfrm>
              <a:off x="880110" y="3829050"/>
              <a:ext cx="4423410" cy="1725930"/>
            </a:xfrm>
            <a:prstGeom prst="cloud">
              <a:avLst/>
            </a:prstGeom>
            <a:solidFill>
              <a:srgbClr val="4462A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loud 26">
              <a:extLst>
                <a:ext uri="{FF2B5EF4-FFF2-40B4-BE49-F238E27FC236}">
                  <a16:creationId xmlns:a16="http://schemas.microsoft.com/office/drawing/2014/main" id="{369776FB-F5BA-E654-DE68-EE9A7B92DDA3}"/>
                </a:ext>
              </a:extLst>
            </p:cNvPr>
            <p:cNvSpPr/>
            <p:nvPr/>
          </p:nvSpPr>
          <p:spPr>
            <a:xfrm>
              <a:off x="810182" y="3765171"/>
              <a:ext cx="4423410" cy="1725930"/>
            </a:xfrm>
            <a:prstGeom prst="cloud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C8867F5-0464-31C4-356D-E17B863CF37A}"/>
              </a:ext>
            </a:extLst>
          </p:cNvPr>
          <p:cNvGrpSpPr/>
          <p:nvPr/>
        </p:nvGrpSpPr>
        <p:grpSpPr>
          <a:xfrm rot="278629">
            <a:off x="2570870" y="2121367"/>
            <a:ext cx="3360257" cy="820239"/>
            <a:chOff x="975258" y="2516358"/>
            <a:chExt cx="3360257" cy="820239"/>
          </a:xfrm>
        </p:grpSpPr>
        <p:sp>
          <p:nvSpPr>
            <p:cNvPr id="33" name="Parallelogram 32">
              <a:extLst>
                <a:ext uri="{FF2B5EF4-FFF2-40B4-BE49-F238E27FC236}">
                  <a16:creationId xmlns:a16="http://schemas.microsoft.com/office/drawing/2014/main" id="{F747C5E0-6FE8-569F-F22E-A51EFD0C18A4}"/>
                </a:ext>
              </a:extLst>
            </p:cNvPr>
            <p:cNvSpPr/>
            <p:nvPr/>
          </p:nvSpPr>
          <p:spPr>
            <a:xfrm rot="21192879">
              <a:off x="975258" y="2936547"/>
              <a:ext cx="3360257" cy="400050"/>
            </a:xfrm>
            <a:prstGeom prst="parallelogram">
              <a:avLst/>
            </a:prstGeom>
            <a:solidFill>
              <a:srgbClr val="008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.VnCooper" panose="020B7200000000000000" pitchFamily="34" charset="0"/>
              </a:endParaRP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B3182E79-57EF-49DF-CD97-782EF8AF34C6}"/>
                </a:ext>
              </a:extLst>
            </p:cNvPr>
            <p:cNvSpPr/>
            <p:nvPr/>
          </p:nvSpPr>
          <p:spPr>
            <a:xfrm rot="21192879">
              <a:off x="1194277" y="2556948"/>
              <a:ext cx="2856242" cy="400050"/>
            </a:xfrm>
            <a:prstGeom prst="parallelogram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.VnCooper" panose="020B7200000000000000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E75D553-DBEB-73D9-686F-B33558F79E9B}"/>
                </a:ext>
              </a:extLst>
            </p:cNvPr>
            <p:cNvSpPr txBox="1"/>
            <p:nvPr/>
          </p:nvSpPr>
          <p:spPr>
            <a:xfrm rot="21119422">
              <a:off x="1305434" y="2516358"/>
              <a:ext cx="26323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4"/>
                  </a:solidFill>
                  <a:latin typeface=".VnCooper" panose="020B7200000000000000" pitchFamily="34" charset="0"/>
                </a:rPr>
                <a:t>How to make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C8EEF6C-EA01-336B-0D9D-B8F34B65C591}"/>
                </a:ext>
              </a:extLst>
            </p:cNvPr>
            <p:cNvSpPr txBox="1"/>
            <p:nvPr/>
          </p:nvSpPr>
          <p:spPr>
            <a:xfrm rot="21119422">
              <a:off x="1166066" y="2861990"/>
              <a:ext cx="2971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chemeClr val="accent4"/>
                  </a:solidFill>
                  <a:latin typeface=".VnCooper" panose="020B7200000000000000" pitchFamily="34" charset="0"/>
                </a:rPr>
                <a:t>a class yearbook</a:t>
              </a: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6E160A60-7343-661A-74FC-C92A068EEE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182" y="60560"/>
            <a:ext cx="3916622" cy="656492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82A8DFC-AA5B-432D-582B-874D810785EB}"/>
              </a:ext>
            </a:extLst>
          </p:cNvPr>
          <p:cNvSpPr txBox="1"/>
          <p:nvPr/>
        </p:nvSpPr>
        <p:spPr>
          <a:xfrm>
            <a:off x="2485782" y="1028700"/>
            <a:ext cx="336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4462A6"/>
                </a:solidFill>
                <a:latin typeface=".VnCooper" panose="020B7200000000000000" pitchFamily="34" charset="0"/>
              </a:rPr>
              <a:t>My class </a:t>
            </a:r>
          </a:p>
          <a:p>
            <a:pPr algn="ctr"/>
            <a:r>
              <a:rPr lang="en-US" sz="3200" b="1">
                <a:solidFill>
                  <a:srgbClr val="AC468F"/>
                </a:solidFill>
                <a:latin typeface=".VnCooper" panose="020B7200000000000000" pitchFamily="34" charset="0"/>
              </a:rPr>
              <a:t>yearbook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5064AA5-7B2A-9F4B-D958-33655CF9E342}"/>
              </a:ext>
            </a:extLst>
          </p:cNvPr>
          <p:cNvSpPr txBox="1"/>
          <p:nvPr/>
        </p:nvSpPr>
        <p:spPr>
          <a:xfrm>
            <a:off x="7282403" y="3003559"/>
            <a:ext cx="232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>
                <a:solidFill>
                  <a:srgbClr val="F1607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Friends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EFDAE5-E9F4-4455-5FF4-0053BF838FB7}"/>
              </a:ext>
            </a:extLst>
          </p:cNvPr>
          <p:cNvSpPr txBox="1"/>
          <p:nvPr/>
        </p:nvSpPr>
        <p:spPr>
          <a:xfrm>
            <a:off x="6861810" y="3543300"/>
            <a:ext cx="3028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4462A6"/>
                </a:solidFill>
                <a:latin typeface=".VnCooper" panose="020B7200000000000000" pitchFamily="34" charset="0"/>
              </a:rPr>
              <a:t>Name: ....................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79D3A2-6638-9CA8-59F5-3826C800F989}"/>
              </a:ext>
            </a:extLst>
          </p:cNvPr>
          <p:cNvCxnSpPr/>
          <p:nvPr/>
        </p:nvCxnSpPr>
        <p:spPr>
          <a:xfrm flipV="1">
            <a:off x="7015388" y="4477991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C82A2717-C84B-4343-8162-9D343F46C20E}"/>
              </a:ext>
            </a:extLst>
          </p:cNvPr>
          <p:cNvCxnSpPr/>
          <p:nvPr/>
        </p:nvCxnSpPr>
        <p:spPr>
          <a:xfrm flipV="1">
            <a:off x="7015388" y="4898332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62C5D97-CEDF-C1C1-EE3A-95D3A91C06F6}"/>
              </a:ext>
            </a:extLst>
          </p:cNvPr>
          <p:cNvCxnSpPr/>
          <p:nvPr/>
        </p:nvCxnSpPr>
        <p:spPr>
          <a:xfrm flipV="1">
            <a:off x="7015388" y="5350481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BDECE29-F668-0DAA-3BB4-1BA5E845824A}"/>
              </a:ext>
            </a:extLst>
          </p:cNvPr>
          <p:cNvCxnSpPr/>
          <p:nvPr/>
        </p:nvCxnSpPr>
        <p:spPr>
          <a:xfrm flipV="1">
            <a:off x="7004685" y="4070321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C492A36-6510-E66A-08B0-80D8A2F2A113}"/>
              </a:ext>
            </a:extLst>
          </p:cNvPr>
          <p:cNvGrpSpPr/>
          <p:nvPr/>
        </p:nvGrpSpPr>
        <p:grpSpPr>
          <a:xfrm>
            <a:off x="590843" y="3308141"/>
            <a:ext cx="5872564" cy="1208982"/>
            <a:chOff x="363373" y="1262747"/>
            <a:chExt cx="4488842" cy="1208982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4A382BD-D492-D947-69BB-15C952C8525B}"/>
                </a:ext>
              </a:extLst>
            </p:cNvPr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182EF75-839D-3826-86C5-8E9C60518713}"/>
                </a:ext>
              </a:extLst>
            </p:cNvPr>
            <p:cNvSpPr txBox="1"/>
            <p:nvPr/>
          </p:nvSpPr>
          <p:spPr>
            <a:xfrm>
              <a:off x="747304" y="1271400"/>
              <a:ext cx="41049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Stick a photo / drawing of the friend sitting next to you on a large sheet of paper.</a:t>
              </a:r>
              <a:endParaRPr lang="en-US" sz="2400" i="1" dirty="0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2BE9760-0C0C-0F4A-E07C-C78B57D45C8D}"/>
              </a:ext>
            </a:extLst>
          </p:cNvPr>
          <p:cNvGrpSpPr/>
          <p:nvPr/>
        </p:nvGrpSpPr>
        <p:grpSpPr>
          <a:xfrm>
            <a:off x="590843" y="4548223"/>
            <a:ext cx="5836627" cy="1947645"/>
            <a:chOff x="363373" y="1262747"/>
            <a:chExt cx="4519884" cy="1947645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6CEA720-E179-C64B-C601-7ADA7C08D064}"/>
                </a:ext>
              </a:extLst>
            </p:cNvPr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067673A-044F-6195-156E-2A839B14558C}"/>
                </a:ext>
              </a:extLst>
            </p:cNvPr>
            <p:cNvSpPr txBox="1"/>
            <p:nvPr/>
          </p:nvSpPr>
          <p:spPr>
            <a:xfrm>
              <a:off x="758734" y="1271400"/>
              <a:ext cx="4124523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Write a short description of your friend. describe his / her appearance and personality. add some information you have from the interview.</a:t>
              </a:r>
              <a:endParaRPr lang="en-US" sz="24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35518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WordArt 2">
            <a:extLst>
              <a:ext uri="{FF2B5EF4-FFF2-40B4-BE49-F238E27FC236}">
                <a16:creationId xmlns:a16="http://schemas.microsoft.com/office/drawing/2014/main" id="{A27855A3-9ACE-9FFB-53B2-43F2C295B6F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343400" y="3429000"/>
            <a:ext cx="41910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LUCKY NUMBERS</a:t>
            </a:r>
          </a:p>
        </p:txBody>
      </p:sp>
      <p:sp>
        <p:nvSpPr>
          <p:cNvPr id="68611" name="AutoShape 3">
            <a:hlinkClick r:id="rId3" action="ppaction://hlinksldjump" highlightClick="1">
              <a:snd r:embed="rId4" name="breeze.wav"/>
            </a:hlinkClick>
            <a:extLst>
              <a:ext uri="{FF2B5EF4-FFF2-40B4-BE49-F238E27FC236}">
                <a16:creationId xmlns:a16="http://schemas.microsoft.com/office/drawing/2014/main" id="{3333A87F-5AA7-9998-6EDA-F1BA22A1E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1447800"/>
            <a:ext cx="1295400" cy="1371600"/>
          </a:xfrm>
          <a:prstGeom prst="actionButtonBlank">
            <a:avLst/>
          </a:prstGeom>
          <a:solidFill>
            <a:srgbClr val="CC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6600">
                <a:latin typeface=".VnTime" pitchFamily="34" charset="0"/>
              </a:rPr>
              <a:t>1</a:t>
            </a:r>
          </a:p>
        </p:txBody>
      </p:sp>
      <p:sp>
        <p:nvSpPr>
          <p:cNvPr id="68612" name="AutoShape 4">
            <a:hlinkClick r:id="rId5" action="ppaction://hlinksldjump" highlightClick="1">
              <a:snd r:embed="rId6" name="applause.wav"/>
            </a:hlinkClick>
            <a:extLst>
              <a:ext uri="{FF2B5EF4-FFF2-40B4-BE49-F238E27FC236}">
                <a16:creationId xmlns:a16="http://schemas.microsoft.com/office/drawing/2014/main" id="{AF67A731-D74E-7305-9F88-529A9CA968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1447800"/>
            <a:ext cx="1219200" cy="1371600"/>
          </a:xfrm>
          <a:prstGeom prst="actionButtonBlank">
            <a:avLst/>
          </a:pr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8000">
                <a:latin typeface=".VnTime" pitchFamily="34" charset="0"/>
              </a:rPr>
              <a:t>2</a:t>
            </a:r>
          </a:p>
        </p:txBody>
      </p:sp>
      <p:sp>
        <p:nvSpPr>
          <p:cNvPr id="68613" name="AutoShape 5">
            <a:hlinkClick r:id="rId7" action="ppaction://hlinksldjump" highlightClick="1">
              <a:snd r:embed="rId4" name="breeze.wav"/>
            </a:hlinkClick>
            <a:extLst>
              <a:ext uri="{FF2B5EF4-FFF2-40B4-BE49-F238E27FC236}">
                <a16:creationId xmlns:a16="http://schemas.microsoft.com/office/drawing/2014/main" id="{2643BF4D-6F0C-DA69-3F78-EC1AF3342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1447800"/>
            <a:ext cx="1219200" cy="1371600"/>
          </a:xfrm>
          <a:prstGeom prst="actionButtonBlank">
            <a:avLst/>
          </a:prstGeom>
          <a:solidFill>
            <a:srgbClr val="008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8800">
                <a:latin typeface=".VnTime" pitchFamily="34" charset="0"/>
              </a:rPr>
              <a:t>3</a:t>
            </a:r>
          </a:p>
        </p:txBody>
      </p:sp>
      <p:sp>
        <p:nvSpPr>
          <p:cNvPr id="68614" name="AutoShape 6">
            <a:hlinkClick r:id="rId8" action="ppaction://hlinksldjump" highlightClick="1">
              <a:snd r:embed="rId4" name="breeze.wav"/>
            </a:hlinkClick>
            <a:extLst>
              <a:ext uri="{FF2B5EF4-FFF2-40B4-BE49-F238E27FC236}">
                <a16:creationId xmlns:a16="http://schemas.microsoft.com/office/drawing/2014/main" id="{2D1E93B6-E275-F934-BD48-A90B75724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9200" y="1524000"/>
            <a:ext cx="1143000" cy="1295400"/>
          </a:xfrm>
          <a:prstGeom prst="actionButtonBlank">
            <a:avLst/>
          </a:prstGeom>
          <a:solidFill>
            <a:srgbClr val="9933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8000">
                <a:latin typeface=".VnTime" pitchFamily="34" charset="0"/>
              </a:rPr>
              <a:t>4</a:t>
            </a:r>
          </a:p>
        </p:txBody>
      </p:sp>
      <p:sp>
        <p:nvSpPr>
          <p:cNvPr id="68615" name="AutoShape 7">
            <a:hlinkClick r:id="rId9" action="ppaction://hlinksldjump" highlightClick="1">
              <a:snd r:embed="rId4" name="breeze.wav"/>
            </a:hlinkClick>
            <a:extLst>
              <a:ext uri="{FF2B5EF4-FFF2-40B4-BE49-F238E27FC236}">
                <a16:creationId xmlns:a16="http://schemas.microsoft.com/office/drawing/2014/main" id="{2868D1A2-DBB1-5C3E-FD43-9F5C50291F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9200" y="3429001"/>
            <a:ext cx="1143000" cy="1350963"/>
          </a:xfrm>
          <a:prstGeom prst="actionButtonBlank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8000">
                <a:latin typeface=".VnTime" pitchFamily="34" charset="0"/>
              </a:rPr>
              <a:t>5</a:t>
            </a:r>
          </a:p>
        </p:txBody>
      </p:sp>
      <p:sp>
        <p:nvSpPr>
          <p:cNvPr id="68616" name="AutoShape 8">
            <a:hlinkClick r:id="rId10" action="ppaction://hlinksldjump" highlightClick="1">
              <a:snd r:embed="rId4" name="breeze.wav"/>
            </a:hlinkClick>
            <a:extLst>
              <a:ext uri="{FF2B5EF4-FFF2-40B4-BE49-F238E27FC236}">
                <a16:creationId xmlns:a16="http://schemas.microsoft.com/office/drawing/2014/main" id="{F4C8CD0E-331C-E45D-E768-B1C4D8A6F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5029200"/>
            <a:ext cx="1219200" cy="1371600"/>
          </a:xfrm>
          <a:prstGeom prst="actionButtonBlank">
            <a:avLst/>
          </a:prstGeom>
          <a:solidFill>
            <a:srgbClr val="FF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8800">
                <a:latin typeface=".VnTime" pitchFamily="34" charset="0"/>
              </a:rPr>
              <a:t>6</a:t>
            </a:r>
          </a:p>
        </p:txBody>
      </p:sp>
      <p:sp>
        <p:nvSpPr>
          <p:cNvPr id="68617" name="AutoShape 9">
            <a:hlinkClick r:id="rId5" action="ppaction://hlinksldjump" highlightClick="1">
              <a:snd r:embed="rId6" name="applause.wav"/>
            </a:hlinkClick>
            <a:extLst>
              <a:ext uri="{FF2B5EF4-FFF2-40B4-BE49-F238E27FC236}">
                <a16:creationId xmlns:a16="http://schemas.microsoft.com/office/drawing/2014/main" id="{388FF5FF-8F66-EA2A-ADA0-BFB55800D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5029200"/>
            <a:ext cx="1276350" cy="1447800"/>
          </a:xfrm>
          <a:prstGeom prst="actionButtonBlank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8000">
                <a:latin typeface=".VnTime" pitchFamily="34" charset="0"/>
              </a:rPr>
              <a:t>7</a:t>
            </a:r>
          </a:p>
        </p:txBody>
      </p:sp>
      <p:sp>
        <p:nvSpPr>
          <p:cNvPr id="68618" name="AutoShape 10">
            <a:hlinkClick r:id="rId5" action="ppaction://hlinksldjump" highlightClick="1">
              <a:snd r:embed="rId6" name="applause.wav"/>
            </a:hlinkClick>
            <a:extLst>
              <a:ext uri="{FF2B5EF4-FFF2-40B4-BE49-F238E27FC236}">
                <a16:creationId xmlns:a16="http://schemas.microsoft.com/office/drawing/2014/main" id="{B870B35E-CA1B-45AD-E49C-E53581EF5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5029200"/>
            <a:ext cx="1219200" cy="1447800"/>
          </a:xfrm>
          <a:prstGeom prst="actionButtonBlank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8800">
                <a:latin typeface=".VnTime" pitchFamily="34" charset="0"/>
              </a:rPr>
              <a:t>8</a:t>
            </a:r>
          </a:p>
        </p:txBody>
      </p:sp>
      <p:sp>
        <p:nvSpPr>
          <p:cNvPr id="68619" name="AutoShape 11">
            <a:hlinkClick r:id="rId11" action="ppaction://hlinksldjump" highlightClick="1">
              <a:snd r:embed="rId4" name="breeze.wav"/>
            </a:hlinkClick>
            <a:extLst>
              <a:ext uri="{FF2B5EF4-FFF2-40B4-BE49-F238E27FC236}">
                <a16:creationId xmlns:a16="http://schemas.microsoft.com/office/drawing/2014/main" id="{49AA3FA6-034B-347B-C0CE-5F55678AB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200400"/>
            <a:ext cx="1143000" cy="1371600"/>
          </a:xfrm>
          <a:prstGeom prst="actionButtonBlank">
            <a:avLst/>
          </a:prstGeom>
          <a:solidFill>
            <a:srgbClr val="9966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en-US" sz="10600">
                <a:latin typeface=".VnTime" pitchFamily="34" charset="0"/>
              </a:rPr>
              <a:t>9</a:t>
            </a:r>
          </a:p>
        </p:txBody>
      </p:sp>
      <p:pic>
        <p:nvPicPr>
          <p:cNvPr id="9228" name="Picture 12">
            <a:hlinkClick r:id="rId12" action="ppaction://hlinksldjump"/>
            <a:extLst>
              <a:ext uri="{FF2B5EF4-FFF2-40B4-BE49-F238E27FC236}">
                <a16:creationId xmlns:a16="http://schemas.microsoft.com/office/drawing/2014/main" id="{99C2A81E-1C5A-12BD-535B-3207F51E6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5943600"/>
            <a:ext cx="1066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86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 nodeType="clickPar">
                      <p:stCondLst>
                        <p:cond delay="0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86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86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 nodeType="clickPar">
                      <p:stCondLst>
                        <p:cond delay="0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86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 nodeType="clickPar">
                      <p:stCondLst>
                        <p:cond delay="0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3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86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9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686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 nodeType="clickPar">
                      <p:stCondLst>
                        <p:cond delay="0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5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86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1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7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686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0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7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8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686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3" dur="5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9"/>
                  </p:tgtEl>
                </p:cond>
              </p:nextCondLst>
            </p:seq>
          </p:childTnLst>
        </p:cTn>
      </p:par>
    </p:tnLst>
    <p:bldLst>
      <p:bldP spid="68611" grpId="0" animBg="1"/>
      <p:bldP spid="68611" grpId="1" animBg="1"/>
      <p:bldP spid="68612" grpId="0" animBg="1"/>
      <p:bldP spid="68612" grpId="1" animBg="1"/>
      <p:bldP spid="68613" grpId="0" animBg="1"/>
      <p:bldP spid="68613" grpId="1" animBg="1"/>
      <p:bldP spid="68614" grpId="0" animBg="1"/>
      <p:bldP spid="68614" grpId="1" animBg="1"/>
      <p:bldP spid="68615" grpId="0" animBg="1"/>
      <p:bldP spid="68615" grpId="1" animBg="1"/>
      <p:bldP spid="68616" grpId="0" animBg="1"/>
      <p:bldP spid="68616" grpId="1" animBg="1"/>
      <p:bldP spid="68617" grpId="0" animBg="1"/>
      <p:bldP spid="68617" grpId="1" animBg="1"/>
      <p:bldP spid="68618" grpId="0" animBg="1"/>
      <p:bldP spid="68618" grpId="1" animBg="1"/>
      <p:bldP spid="68619" grpId="0" animBg="1"/>
      <p:bldP spid="6861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961782" cy="777611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grpSp>
        <p:nvGrpSpPr>
          <p:cNvPr id="15" name="Group 14"/>
          <p:cNvGrpSpPr/>
          <p:nvPr/>
        </p:nvGrpSpPr>
        <p:grpSpPr>
          <a:xfrm>
            <a:off x="1837658" y="748570"/>
            <a:ext cx="4493338" cy="1789809"/>
            <a:chOff x="810182" y="3765171"/>
            <a:chExt cx="4493338" cy="1789809"/>
          </a:xfrm>
        </p:grpSpPr>
        <p:sp>
          <p:nvSpPr>
            <p:cNvPr id="14" name="Cloud 13"/>
            <p:cNvSpPr/>
            <p:nvPr/>
          </p:nvSpPr>
          <p:spPr>
            <a:xfrm>
              <a:off x="880110" y="3829050"/>
              <a:ext cx="4423410" cy="1725930"/>
            </a:xfrm>
            <a:prstGeom prst="cloud">
              <a:avLst/>
            </a:prstGeom>
            <a:solidFill>
              <a:srgbClr val="4462A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loud 26"/>
            <p:cNvSpPr/>
            <p:nvPr/>
          </p:nvSpPr>
          <p:spPr>
            <a:xfrm>
              <a:off x="810182" y="3765171"/>
              <a:ext cx="4423410" cy="1725930"/>
            </a:xfrm>
            <a:prstGeom prst="cloud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rot="278629">
            <a:off x="2570870" y="2121367"/>
            <a:ext cx="3360257" cy="820239"/>
            <a:chOff x="975258" y="2516358"/>
            <a:chExt cx="3360257" cy="820239"/>
          </a:xfrm>
        </p:grpSpPr>
        <p:sp>
          <p:nvSpPr>
            <p:cNvPr id="33" name="Parallelogram 32"/>
            <p:cNvSpPr/>
            <p:nvPr/>
          </p:nvSpPr>
          <p:spPr>
            <a:xfrm rot="21192879">
              <a:off x="975258" y="2936547"/>
              <a:ext cx="3360257" cy="400050"/>
            </a:xfrm>
            <a:prstGeom prst="parallelogram">
              <a:avLst/>
            </a:prstGeom>
            <a:solidFill>
              <a:srgbClr val="008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.VnCooper" panose="020B7200000000000000" pitchFamily="34" charset="0"/>
              </a:endParaRPr>
            </a:p>
          </p:txBody>
        </p:sp>
        <p:sp>
          <p:nvSpPr>
            <p:cNvPr id="11" name="Parallelogram 10"/>
            <p:cNvSpPr/>
            <p:nvPr/>
          </p:nvSpPr>
          <p:spPr>
            <a:xfrm rot="21192879">
              <a:off x="1194277" y="2556948"/>
              <a:ext cx="2856242" cy="400050"/>
            </a:xfrm>
            <a:prstGeom prst="parallelogram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.VnCooper" panose="020B7200000000000000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1119422">
              <a:off x="1305434" y="2516358"/>
              <a:ext cx="26323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>
                  <a:solidFill>
                    <a:schemeClr val="accent4"/>
                  </a:solidFill>
                  <a:latin typeface=".VnCooper" panose="020B7200000000000000" pitchFamily="34" charset="0"/>
                </a:rPr>
                <a:t>How to make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 rot="21119422">
              <a:off x="1166066" y="2861990"/>
              <a:ext cx="2971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chemeClr val="accent4"/>
                  </a:solidFill>
                  <a:latin typeface=".VnCooper" panose="020B7200000000000000" pitchFamily="34" charset="0"/>
                </a:rPr>
                <a:t>a class yearbook</a:t>
              </a: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182" y="60560"/>
            <a:ext cx="3916622" cy="656492"/>
          </a:xfrm>
          <a:prstGeom prst="rect">
            <a:avLst/>
          </a:prstGeom>
          <a:effectLst>
            <a:glow rad="50800">
              <a:schemeClr val="bg1"/>
            </a:glow>
          </a:effectLst>
        </p:spPr>
      </p:pic>
      <p:sp>
        <p:nvSpPr>
          <p:cNvPr id="17" name="TextBox 16"/>
          <p:cNvSpPr txBox="1"/>
          <p:nvPr/>
        </p:nvSpPr>
        <p:spPr>
          <a:xfrm>
            <a:off x="2485782" y="1028700"/>
            <a:ext cx="336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4462A6"/>
                </a:solidFill>
                <a:latin typeface=".VnCooper" panose="020B7200000000000000" pitchFamily="34" charset="0"/>
              </a:rPr>
              <a:t>My class </a:t>
            </a:r>
          </a:p>
          <a:p>
            <a:pPr algn="ctr"/>
            <a:r>
              <a:rPr lang="en-US" sz="3200" b="1">
                <a:solidFill>
                  <a:srgbClr val="AC468F"/>
                </a:solidFill>
                <a:latin typeface=".VnCooper" panose="020B7200000000000000" pitchFamily="34" charset="0"/>
              </a:rPr>
              <a:t>yearbook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82403" y="3003559"/>
            <a:ext cx="2320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>
                <a:solidFill>
                  <a:srgbClr val="F1607D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Friends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61810" y="3543300"/>
            <a:ext cx="3028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4462A6"/>
                </a:solidFill>
                <a:latin typeface=".VnCooper" panose="020B7200000000000000" pitchFamily="34" charset="0"/>
              </a:rPr>
              <a:t>Name: ....................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7015388" y="4477991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7015388" y="4898332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7015388" y="5350481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7004685" y="4070321"/>
            <a:ext cx="27432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436098" y="3182412"/>
            <a:ext cx="5991373" cy="1578313"/>
            <a:chOff x="363373" y="1262747"/>
            <a:chExt cx="4452906" cy="1578313"/>
          </a:xfrm>
        </p:grpSpPr>
        <p:sp>
          <p:nvSpPr>
            <p:cNvPr id="44" name="TextBox 43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47305" y="1271400"/>
              <a:ext cx="406897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spc="-50" dirty="0"/>
                <a:t>Interview your friend to find out about him / her (e.g. </a:t>
              </a:r>
              <a:r>
                <a:rPr lang="en-US" sz="2400" spc="-50" dirty="0" err="1"/>
                <a:t>favourite</a:t>
              </a:r>
              <a:r>
                <a:rPr lang="en-US" sz="2400" spc="-50" dirty="0"/>
                <a:t> subjects, </a:t>
              </a:r>
              <a:r>
                <a:rPr lang="en-US" sz="2400" spc="-50" dirty="0" err="1"/>
                <a:t>favourite</a:t>
              </a:r>
              <a:r>
                <a:rPr lang="en-US" sz="2400" spc="-50" dirty="0"/>
                <a:t> books, what he / she likes, etc.).</a:t>
              </a:r>
              <a:endParaRPr lang="en-US" sz="2400" i="1" spc="-50" dirty="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36098" y="5167601"/>
            <a:ext cx="5230343" cy="839650"/>
            <a:chOff x="363373" y="1262747"/>
            <a:chExt cx="4519884" cy="839650"/>
          </a:xfrm>
        </p:grpSpPr>
        <p:sp>
          <p:nvSpPr>
            <p:cNvPr id="47" name="TextBox 46"/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4.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58734" y="1271400"/>
              <a:ext cx="412452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spc="-50" dirty="0"/>
                <a:t> Decorate the page. Show it to your class and talk about it.</a:t>
              </a:r>
              <a:endParaRPr lang="en-US" sz="2400" i="1" spc="-50" dirty="0"/>
            </a:p>
          </p:txBody>
        </p:sp>
      </p:grpSp>
    </p:spTree>
    <p:extLst>
      <p:ext uri="{BB962C8B-B14F-4D97-AF65-F5344CB8AC3E}">
        <p14:creationId xmlns:p14="http://schemas.microsoft.com/office/powerpoint/2010/main" val="35627268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D284747-B982-B1DC-787B-AE66730CE7C2}"/>
              </a:ext>
            </a:extLst>
          </p:cNvPr>
          <p:cNvGrpSpPr/>
          <p:nvPr/>
        </p:nvGrpSpPr>
        <p:grpSpPr>
          <a:xfrm>
            <a:off x="267287" y="309489"/>
            <a:ext cx="5648356" cy="1393648"/>
            <a:chOff x="363373" y="1262747"/>
            <a:chExt cx="3193641" cy="139364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79973FD-63C0-84A2-A9AF-A186AC27AFEA}"/>
                </a:ext>
              </a:extLst>
            </p:cNvPr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1.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426DE5B-643E-8033-2A4A-7853A4805915}"/>
                </a:ext>
              </a:extLst>
            </p:cNvPr>
            <p:cNvSpPr txBox="1"/>
            <p:nvPr/>
          </p:nvSpPr>
          <p:spPr>
            <a:xfrm>
              <a:off x="747305" y="1271400"/>
              <a:ext cx="280970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Stick a photo / drawing of the friend sitting next to you on a large sheet of paper.</a:t>
              </a:r>
              <a:endParaRPr lang="en-US" sz="2800" i="1"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031B28E8-B2AD-65AD-75AF-87B659318B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823" y="1"/>
            <a:ext cx="4969324" cy="381234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EBE7355-9007-B9F6-DD25-0E40D6C7A0B8}"/>
              </a:ext>
            </a:extLst>
          </p:cNvPr>
          <p:cNvGrpSpPr/>
          <p:nvPr/>
        </p:nvGrpSpPr>
        <p:grpSpPr>
          <a:xfrm>
            <a:off x="104627" y="1782174"/>
            <a:ext cx="5403459" cy="2255384"/>
            <a:chOff x="363373" y="1262747"/>
            <a:chExt cx="4519884" cy="226545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B4C99F-8FB8-4D61-D2DA-4B71BB4649B9}"/>
                </a:ext>
              </a:extLst>
            </p:cNvPr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2.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3BB4C7A-73C0-309A-5BE1-42C27ED924DD}"/>
                </a:ext>
              </a:extLst>
            </p:cNvPr>
            <p:cNvSpPr txBox="1"/>
            <p:nvPr/>
          </p:nvSpPr>
          <p:spPr>
            <a:xfrm>
              <a:off x="758734" y="1271400"/>
              <a:ext cx="4124523" cy="2256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Write a short description of your friend. describe his / her appearance and personality. add some information you have from the interview.</a:t>
              </a:r>
              <a:endParaRPr lang="en-US" sz="2800" i="1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3D6EF119-E008-7F98-0616-A56DE3D678BA}"/>
              </a:ext>
            </a:extLst>
          </p:cNvPr>
          <p:cNvSpPr txBox="1"/>
          <p:nvPr/>
        </p:nvSpPr>
        <p:spPr>
          <a:xfrm>
            <a:off x="5207568" y="3943619"/>
            <a:ext cx="67781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My friend is Linh. She is tall and slim. She has an oval face with, small nose and beautiful smile. She is friendly, kind, hard – working and active.  She often helps friends with homework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D29E365-C32C-6F97-953E-009110F9A4EC}"/>
              </a:ext>
            </a:extLst>
          </p:cNvPr>
          <p:cNvGrpSpPr/>
          <p:nvPr/>
        </p:nvGrpSpPr>
        <p:grpSpPr>
          <a:xfrm>
            <a:off x="104627" y="4098511"/>
            <a:ext cx="4978323" cy="1569660"/>
            <a:chOff x="363373" y="1004206"/>
            <a:chExt cx="4495813" cy="156966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A2A9E8A-59C5-6F52-BF1C-706FFA956503}"/>
                </a:ext>
              </a:extLst>
            </p:cNvPr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3.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E69EE58-063E-06E0-4292-0525A150E3DB}"/>
                </a:ext>
              </a:extLst>
            </p:cNvPr>
            <p:cNvSpPr txBox="1"/>
            <p:nvPr/>
          </p:nvSpPr>
          <p:spPr>
            <a:xfrm>
              <a:off x="790212" y="1004206"/>
              <a:ext cx="406897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spc="-50" dirty="0"/>
                <a:t>Interview your friend to find out about him / her (e.g. </a:t>
              </a:r>
              <a:r>
                <a:rPr lang="en-US" sz="2400" spc="-50" dirty="0" err="1"/>
                <a:t>favourite</a:t>
              </a:r>
              <a:r>
                <a:rPr lang="en-US" sz="2400" spc="-50" dirty="0"/>
                <a:t> subjects, </a:t>
              </a:r>
              <a:r>
                <a:rPr lang="en-US" sz="2400" spc="-50" dirty="0" err="1"/>
                <a:t>favourite</a:t>
              </a:r>
              <a:r>
                <a:rPr lang="en-US" sz="2400" spc="-50" dirty="0"/>
                <a:t> books, what he / she likes, etc.).</a:t>
              </a:r>
              <a:endParaRPr lang="en-US" sz="2400" i="1" spc="-50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D697927-5B6F-75C5-1F33-043D3D206FF4}"/>
              </a:ext>
            </a:extLst>
          </p:cNvPr>
          <p:cNvSpPr txBox="1"/>
          <p:nvPr/>
        </p:nvSpPr>
        <p:spPr>
          <a:xfrm>
            <a:off x="5207568" y="5513279"/>
            <a:ext cx="6778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Her favorite subjects are math, English and Music. She likes playing sport. She can play volleyball  and badminton. She is a good girl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0C41105-0C1C-C88D-FC6D-C1BBFA41B211}"/>
              </a:ext>
            </a:extLst>
          </p:cNvPr>
          <p:cNvGrpSpPr/>
          <p:nvPr/>
        </p:nvGrpSpPr>
        <p:grpSpPr>
          <a:xfrm>
            <a:off x="104627" y="5832773"/>
            <a:ext cx="5230343" cy="839650"/>
            <a:chOff x="363373" y="1262747"/>
            <a:chExt cx="4519884" cy="83965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81FC043-313C-B460-9D54-7F4226A85DF2}"/>
                </a:ext>
              </a:extLst>
            </p:cNvPr>
            <p:cNvSpPr txBox="1"/>
            <p:nvPr/>
          </p:nvSpPr>
          <p:spPr>
            <a:xfrm>
              <a:off x="363373" y="1262747"/>
              <a:ext cx="4748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</a:rPr>
                <a:t>4.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F9C2DAD-09D2-D156-DB02-3988E4DE6B0A}"/>
                </a:ext>
              </a:extLst>
            </p:cNvPr>
            <p:cNvSpPr txBox="1"/>
            <p:nvPr/>
          </p:nvSpPr>
          <p:spPr>
            <a:xfrm>
              <a:off x="758734" y="1271400"/>
              <a:ext cx="412452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spc="-50" dirty="0"/>
                <a:t> Decorate the page. Show it to your class and talk about it.</a:t>
              </a:r>
              <a:endParaRPr lang="en-US" sz="2400" i="1" spc="-50" dirty="0"/>
            </a:p>
          </p:txBody>
        </p:sp>
      </p:grpSp>
    </p:spTree>
    <p:extLst>
      <p:ext uri="{BB962C8B-B14F-4D97-AF65-F5344CB8AC3E}">
        <p14:creationId xmlns:p14="http://schemas.microsoft.com/office/powerpoint/2010/main" val="321820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12EC14-408B-1E30-9C31-2FD9CB318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DBE7A8-874A-CEE0-1D71-6D6B8B1875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07843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6F94741-78EA-5123-15BC-CEBD05E43D3B}"/>
              </a:ext>
            </a:extLst>
          </p:cNvPr>
          <p:cNvSpPr txBox="1"/>
          <p:nvPr/>
        </p:nvSpPr>
        <p:spPr>
          <a:xfrm>
            <a:off x="5078438" y="832563"/>
            <a:ext cx="603504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My friend is Linh. She is tall and slim. She has an oval </a:t>
            </a:r>
            <a:r>
              <a:rPr lang="en-US" sz="2800" b="1">
                <a:solidFill>
                  <a:srgbClr val="00B05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face with a </a:t>
            </a:r>
            <a:r>
              <a:rPr lang="en-US" sz="2800" b="1" dirty="0">
                <a:solidFill>
                  <a:srgbClr val="00B05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small nose and beautiful smile. She is friendly, kind, hard – working and active.  She often helps friends with homework. Her favorite subjects are math, English and Music. She likes playing sport. She can play volleyball  and badminton. She is a good girl.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531007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D3C453-140F-BBED-6903-9B6961402110}"/>
              </a:ext>
            </a:extLst>
          </p:cNvPr>
          <p:cNvSpPr txBox="1"/>
          <p:nvPr/>
        </p:nvSpPr>
        <p:spPr>
          <a:xfrm>
            <a:off x="379828" y="379828"/>
            <a:ext cx="102834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*Home work.</a:t>
            </a:r>
          </a:p>
          <a:p>
            <a:pPr marL="457200" indent="-457200">
              <a:buFontTx/>
              <a:buChar char="-"/>
            </a:pPr>
            <a:r>
              <a:rPr lang="en-US" sz="2800" dirty="0"/>
              <a:t>Review all the knowledge (Unit 1 to Unit 3) with the topics: My new school, my house and my friends. (Vocabulary, grammar)</a:t>
            </a:r>
          </a:p>
          <a:p>
            <a:pPr marL="457200" indent="-457200">
              <a:buFontTx/>
              <a:buChar char="-"/>
            </a:pPr>
            <a:r>
              <a:rPr lang="en-US" sz="2800" dirty="0"/>
              <a:t>Prepare review 1 – language. (Read and find the new words, do the exercise.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714984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449" y="19902"/>
            <a:ext cx="9095102" cy="6803136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79C85B-8CF1-467C-90E2-2EFA7DD634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067" y="3490845"/>
            <a:ext cx="1327361" cy="1862055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8DCC60-7CC6-4BB5-93C9-B6ABD7122B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148" y="3490392"/>
            <a:ext cx="1319185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53C47D-F5F3-4C8B-95AB-CB1D25CCA4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483" y="3494196"/>
            <a:ext cx="1323683" cy="185535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DF6CF5-0997-49BE-A637-2641803BF9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7180" y="3490390"/>
            <a:ext cx="1329112" cy="1862964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0B541C0-B76C-43AB-9EAF-B49801DFF8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900" y="3490391"/>
            <a:ext cx="1329112" cy="1862962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</p:spTree>
    <p:extLst>
      <p:ext uri="{BB962C8B-B14F-4D97-AF65-F5344CB8AC3E}">
        <p14:creationId xmlns:p14="http://schemas.microsoft.com/office/powerpoint/2010/main" val="249898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-0.07878 -7.40741E-7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7.40741E-7 L -0.07878 -7.40741E-7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4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7878 2.22222E-6 " pathEditMode="relative" rAng="0" ptsTypes="AA">
                                      <p:cBhvr>
                                        <p:cTn id="2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2032884692238a194b7">
            <a:extLst>
              <a:ext uri="{FF2B5EF4-FFF2-40B4-BE49-F238E27FC236}">
                <a16:creationId xmlns:a16="http://schemas.microsoft.com/office/drawing/2014/main" id="{BE2D83F6-DD16-B247-BB1D-D9BF3645D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Rectangle 3">
            <a:extLst>
              <a:ext uri="{FF2B5EF4-FFF2-40B4-BE49-F238E27FC236}">
                <a16:creationId xmlns:a16="http://schemas.microsoft.com/office/drawing/2014/main" id="{80108F8C-5AF6-D711-C2D3-B0F9ABF37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369" y="4254305"/>
            <a:ext cx="7696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4000" b="1" dirty="0">
                <a:solidFill>
                  <a:srgbClr val="FF0000"/>
                </a:solidFill>
              </a:rPr>
              <a:t>C. has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0244" name="Text Box 4">
            <a:extLst>
              <a:ext uri="{FF2B5EF4-FFF2-40B4-BE49-F238E27FC236}">
                <a16:creationId xmlns:a16="http://schemas.microsoft.com/office/drawing/2014/main" id="{7FBF826C-17F9-5604-2C95-DF4C26A8BD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26" y="762000"/>
            <a:ext cx="1015687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*Choose the correct answer A, B, or C.</a:t>
            </a:r>
          </a:p>
          <a:p>
            <a:r>
              <a:rPr lang="en-US" sz="3600" dirty="0"/>
              <a:t>- Mr. Nam ___________ short black hair</a:t>
            </a:r>
          </a:p>
          <a:p>
            <a:r>
              <a:rPr lang="en-US" sz="3600" dirty="0"/>
              <a:t>A. have            B. haves          C. has</a:t>
            </a:r>
          </a:p>
        </p:txBody>
      </p:sp>
      <p:sp>
        <p:nvSpPr>
          <p:cNvPr id="10245" name="AutoShape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A32EDD5F-3584-4BF7-49F5-80FC24160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4600" y="6553200"/>
            <a:ext cx="533400" cy="304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246" name="Rectangle 6">
            <a:extLst>
              <a:ext uri="{FF2B5EF4-FFF2-40B4-BE49-F238E27FC236}">
                <a16:creationId xmlns:a16="http://schemas.microsoft.com/office/drawing/2014/main" id="{743688D2-71CF-7CAA-3516-81397CDAC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"/>
            <a:ext cx="11985674" cy="601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ARD 073">
            <a:extLst>
              <a:ext uri="{FF2B5EF4-FFF2-40B4-BE49-F238E27FC236}">
                <a16:creationId xmlns:a16="http://schemas.microsoft.com/office/drawing/2014/main" id="{2ED3A164-7D55-86E4-3FCF-D1FC740F2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4" y="1588"/>
            <a:ext cx="12093526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>
            <a:extLst>
              <a:ext uri="{FF2B5EF4-FFF2-40B4-BE49-F238E27FC236}">
                <a16:creationId xmlns:a16="http://schemas.microsoft.com/office/drawing/2014/main" id="{FB6A3856-EFCA-9000-542F-4443E1618A4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928468" y="685800"/>
            <a:ext cx="11165058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sz="32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effectLst>
                <a:glow rad="88900">
                  <a:schemeClr val="bg1"/>
                </a:glow>
              </a:effectLst>
            </a:endParaRPr>
          </a:p>
          <a:p>
            <a:endParaRPr lang="en-US" sz="32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*Choose the correct answer A, B, or C.</a:t>
            </a:r>
          </a:p>
          <a:p>
            <a:r>
              <a:rPr lang="en-US" sz="3200" dirty="0"/>
              <a:t>- Nick is very _______________. He makes everyone laugh!</a:t>
            </a:r>
          </a:p>
          <a:p>
            <a:r>
              <a:rPr lang="en-US" sz="3200" dirty="0"/>
              <a:t>A. Confident             B. funny                 C. active</a:t>
            </a:r>
          </a:p>
          <a:p>
            <a:endParaRPr lang="en-US" sz="3200" dirty="0"/>
          </a:p>
          <a:p>
            <a:endParaRPr lang="en-US" sz="3200" dirty="0"/>
          </a:p>
          <a:p>
            <a:endParaRPr lang="en-US" sz="3200" i="1" dirty="0"/>
          </a:p>
          <a:p>
            <a:endParaRPr lang="en-US" sz="32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684" name="Rectangle 4">
            <a:extLst>
              <a:ext uri="{FF2B5EF4-FFF2-40B4-BE49-F238E27FC236}">
                <a16:creationId xmlns:a16="http://schemas.microsoft.com/office/drawing/2014/main" id="{A91DC184-970D-4C40-0853-8754260A7B8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2590800" y="4038601"/>
            <a:ext cx="59436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 b="1" dirty="0">
                <a:solidFill>
                  <a:srgbClr val="FF0000"/>
                </a:solidFill>
              </a:rPr>
              <a:t>B. funny</a:t>
            </a:r>
            <a:endParaRPr lang="en-US" altLang="en-US" sz="5400" b="1" dirty="0">
              <a:solidFill>
                <a:srgbClr val="FF0000"/>
              </a:solidFill>
            </a:endParaRPr>
          </a:p>
        </p:txBody>
      </p:sp>
      <p:sp>
        <p:nvSpPr>
          <p:cNvPr id="11269" name="AutoShape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95956EA-1F6F-2B9C-CD7F-659553248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4600" y="6553200"/>
            <a:ext cx="533400" cy="304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>
            <a:extLst>
              <a:ext uri="{FF2B5EF4-FFF2-40B4-BE49-F238E27FC236}">
                <a16:creationId xmlns:a16="http://schemas.microsoft.com/office/drawing/2014/main" id="{A75E87BF-36A6-51F3-36CA-B5E8C55196F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267286" y="703385"/>
            <a:ext cx="11451102" cy="272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sz="40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*Choose the correct answer A, B, or C.</a:t>
            </a:r>
          </a:p>
          <a:p>
            <a:r>
              <a:rPr lang="en-US" sz="4000" dirty="0"/>
              <a:t>- My sister always does her homework before class. She’s very _________________</a:t>
            </a:r>
          </a:p>
          <a:p>
            <a:r>
              <a:rPr lang="en-US" sz="4000" dirty="0"/>
              <a:t>A. hard-working B. creative           C. careful</a:t>
            </a:r>
          </a:p>
          <a:p>
            <a:r>
              <a:rPr lang="en-US" sz="4000" dirty="0"/>
              <a:t>             .</a:t>
            </a:r>
          </a:p>
        </p:txBody>
      </p:sp>
      <p:sp>
        <p:nvSpPr>
          <p:cNvPr id="72708" name="Rectangle 4">
            <a:extLst>
              <a:ext uri="{FF2B5EF4-FFF2-40B4-BE49-F238E27FC236}">
                <a16:creationId xmlns:a16="http://schemas.microsoft.com/office/drawing/2014/main" id="{B99F80DF-9F3B-0162-F6B9-F800DB25322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471246" y="4183063"/>
            <a:ext cx="8153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en-US" sz="3600" b="1" dirty="0">
                <a:solidFill>
                  <a:srgbClr val="FF0000"/>
                </a:solidFill>
              </a:rPr>
              <a:t>A. hard-working</a:t>
            </a:r>
            <a:endParaRPr lang="en-US" altLang="en-US" sz="3500" b="1" dirty="0">
              <a:solidFill>
                <a:srgbClr val="FF0000"/>
              </a:solidFill>
            </a:endParaRPr>
          </a:p>
        </p:txBody>
      </p:sp>
      <p:sp>
        <p:nvSpPr>
          <p:cNvPr id="12293" name="AutoShape 5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7A1ECEF-5C38-548D-7C88-10E1B7D66E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4600" y="6553200"/>
            <a:ext cx="533400" cy="304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nen slide 1">
            <a:extLst>
              <a:ext uri="{FF2B5EF4-FFF2-40B4-BE49-F238E27FC236}">
                <a16:creationId xmlns:a16="http://schemas.microsoft.com/office/drawing/2014/main" id="{AA038B47-43EF-387C-A354-C6B4E3F31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>
            <a:extLst>
              <a:ext uri="{FF2B5EF4-FFF2-40B4-BE49-F238E27FC236}">
                <a16:creationId xmlns:a16="http://schemas.microsoft.com/office/drawing/2014/main" id="{67720BC8-796E-4722-CE87-55FBA0F7125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562708" y="685800"/>
            <a:ext cx="9686192" cy="2437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32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*Choose the correct answer A, B, or C.</a:t>
            </a:r>
          </a:p>
          <a:p>
            <a:r>
              <a:rPr lang="en-US" sz="3200" dirty="0"/>
              <a:t>- Mrs. </a:t>
            </a:r>
            <a:r>
              <a:rPr lang="en-US" sz="3200" dirty="0" err="1"/>
              <a:t>Minh____________English</a:t>
            </a:r>
            <a:r>
              <a:rPr lang="en-US" sz="3200" dirty="0"/>
              <a:t> now.</a:t>
            </a:r>
          </a:p>
          <a:p>
            <a:r>
              <a:rPr lang="en-US" sz="3200" dirty="0"/>
              <a:t>A. teaches     B. teaching           C. is teaching</a:t>
            </a:r>
          </a:p>
        </p:txBody>
      </p:sp>
      <p:sp>
        <p:nvSpPr>
          <p:cNvPr id="73732" name="Rectangle 4">
            <a:extLst>
              <a:ext uri="{FF2B5EF4-FFF2-40B4-BE49-F238E27FC236}">
                <a16:creationId xmlns:a16="http://schemas.microsoft.com/office/drawing/2014/main" id="{55279713-0AB6-7FBC-7DA7-EB548588D59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2458" y="4038014"/>
            <a:ext cx="78486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 b="1" dirty="0">
                <a:solidFill>
                  <a:srgbClr val="FF0000"/>
                </a:solidFill>
              </a:rPr>
              <a:t>C. is teaching</a:t>
            </a:r>
            <a:endParaRPr lang="en-US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317" name="AutoShape 5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261CA703-23C4-8BFC-F1D2-567FEA8C4A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4600" y="6553200"/>
            <a:ext cx="533400" cy="304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F4BAB818-24B3-689F-25CE-64B0555FE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9988" y="0"/>
            <a:ext cx="138519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Rectangle 3">
            <a:extLst>
              <a:ext uri="{FF2B5EF4-FFF2-40B4-BE49-F238E27FC236}">
                <a16:creationId xmlns:a16="http://schemas.microsoft.com/office/drawing/2014/main" id="{AE8F7BE3-7612-7ED9-61BA-8E11B2C4D6F8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-8792" y="1052514"/>
            <a:ext cx="10410092" cy="297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*Choose the correct answer A, B, or C.</a:t>
            </a:r>
          </a:p>
          <a:p>
            <a:pPr marL="571500" indent="-571500">
              <a:buFontTx/>
              <a:buChar char="-"/>
            </a:pPr>
            <a:r>
              <a:rPr lang="en-US" sz="4000" dirty="0"/>
              <a:t>Mai usually _________to school.</a:t>
            </a:r>
          </a:p>
          <a:p>
            <a:r>
              <a:rPr lang="en-US" sz="4000" dirty="0"/>
              <a:t>A. goes      B. going          C. is going</a:t>
            </a:r>
          </a:p>
          <a:p>
            <a:pPr marL="571500" indent="-571500">
              <a:buFontTx/>
              <a:buChar char="-"/>
            </a:pPr>
            <a:endParaRPr lang="en-US" sz="40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756" name="Text Box 4">
            <a:extLst>
              <a:ext uri="{FF2B5EF4-FFF2-40B4-BE49-F238E27FC236}">
                <a16:creationId xmlns:a16="http://schemas.microsoft.com/office/drawing/2014/main" id="{B33C41D8-6BFD-0F80-914C-B138F7F5A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4175761"/>
            <a:ext cx="7162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0000"/>
                </a:solidFill>
              </a:rPr>
              <a:t>A. goes</a:t>
            </a:r>
            <a:endParaRPr lang="en-US" altLang="en-US" sz="4000" b="1" dirty="0">
              <a:solidFill>
                <a:srgbClr val="FF0000"/>
              </a:solidFill>
              <a:latin typeface=".VnTime" pitchFamily="34" charset="0"/>
            </a:endParaRPr>
          </a:p>
        </p:txBody>
      </p:sp>
      <p:sp>
        <p:nvSpPr>
          <p:cNvPr id="14341" name="AutoShape 6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DAEBB830-CDC1-E1F2-10EA-FF10E8065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4600" y="6553200"/>
            <a:ext cx="533400" cy="304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>
            <a:extLst>
              <a:ext uri="{FF2B5EF4-FFF2-40B4-BE49-F238E27FC236}">
                <a16:creationId xmlns:a16="http://schemas.microsoft.com/office/drawing/2014/main" id="{ED4A4A18-74F4-622E-72B2-1B818B403B2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407963" y="427038"/>
            <a:ext cx="11338560" cy="27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*Choose the correct answer A, B, or C.</a:t>
            </a:r>
          </a:p>
          <a:p>
            <a:pPr marL="571500" indent="-571500">
              <a:buFontTx/>
              <a:buChar char="-"/>
            </a:pPr>
            <a:r>
              <a:rPr lang="en-US" sz="3600" dirty="0"/>
              <a:t>He is a _______________person. He cares about everybody </a:t>
            </a:r>
          </a:p>
          <a:p>
            <a:r>
              <a:rPr lang="en-US" sz="3600" dirty="0"/>
              <a:t>A. caring     B. smart         C. friendly</a:t>
            </a:r>
          </a:p>
        </p:txBody>
      </p:sp>
      <p:sp>
        <p:nvSpPr>
          <p:cNvPr id="15364" name="AutoShape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9345D5F2-2F75-3BF6-12FF-85D3FB0DB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4600" y="6553200"/>
            <a:ext cx="533400" cy="304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5783" name="Text Box 7">
            <a:extLst>
              <a:ext uri="{FF2B5EF4-FFF2-40B4-BE49-F238E27FC236}">
                <a16:creationId xmlns:a16="http://schemas.microsoft.com/office/drawing/2014/main" id="{B3953ED2-7AAF-3BD6-68D8-D120A319F1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4086665"/>
            <a:ext cx="914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FF0000"/>
                </a:solidFill>
              </a:rPr>
              <a:t>A. caring</a:t>
            </a:r>
            <a:endParaRPr lang="en-US" altLang="en-US" sz="3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WordArt 2">
            <a:extLst>
              <a:ext uri="{FF2B5EF4-FFF2-40B4-BE49-F238E27FC236}">
                <a16:creationId xmlns:a16="http://schemas.microsoft.com/office/drawing/2014/main" id="{CD7AFC2B-7DCD-BB8F-F782-B44DD5F71CF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5400000">
            <a:off x="-1333500" y="3086100"/>
            <a:ext cx="6248400" cy="5334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n-US" sz="3600" kern="1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VNcommercial Script"/>
              </a:rPr>
              <a:t>Lucky Number</a:t>
            </a:r>
          </a:p>
        </p:txBody>
      </p:sp>
      <p:pic>
        <p:nvPicPr>
          <p:cNvPr id="16387" name="Picture 3" descr="CRNRN202">
            <a:extLst>
              <a:ext uri="{FF2B5EF4-FFF2-40B4-BE49-F238E27FC236}">
                <a16:creationId xmlns:a16="http://schemas.microsoft.com/office/drawing/2014/main" id="{59443C88-3208-D05C-0E4C-1C181311C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590800"/>
            <a:ext cx="46482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4" name="WordArt 4">
            <a:extLst>
              <a:ext uri="{FF2B5EF4-FFF2-40B4-BE49-F238E27FC236}">
                <a16:creationId xmlns:a16="http://schemas.microsoft.com/office/drawing/2014/main" id="{B3ED4181-9540-4CFD-985B-77F4275FF0A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581400" y="1143000"/>
            <a:ext cx="5181600" cy="1066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Arial Black" panose="020B0A04020102020204" pitchFamily="34" charset="0"/>
              </a:rPr>
              <a:t>Lucky Number</a:t>
            </a:r>
          </a:p>
        </p:txBody>
      </p:sp>
      <p:pic>
        <p:nvPicPr>
          <p:cNvPr id="76805" name="Picture 5" descr="happyface2">
            <a:extLst>
              <a:ext uri="{FF2B5EF4-FFF2-40B4-BE49-F238E27FC236}">
                <a16:creationId xmlns:a16="http://schemas.microsoft.com/office/drawing/2014/main" id="{8BF40BAF-7569-0248-FF48-24FE7D7D948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19400"/>
            <a:ext cx="2667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AutoShape 6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25C77F68-1C87-75F8-02C6-32F28F1E73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4600" y="6553200"/>
            <a:ext cx="533400" cy="304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68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1478</TotalTime>
  <Words>1321</Words>
  <Application>Microsoft Office PowerPoint</Application>
  <PresentationFormat>Widescreen</PresentationFormat>
  <Paragraphs>187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41" baseType="lpstr">
      <vt:lpstr>.VnCooper</vt:lpstr>
      <vt:lpstr>.VnTime</vt:lpstr>
      <vt:lpstr>Arial</vt:lpstr>
      <vt:lpstr>Arial Black</vt:lpstr>
      <vt:lpstr>Calibri</vt:lpstr>
      <vt:lpstr>Calibri Light</vt:lpstr>
      <vt:lpstr>Cambria</vt:lpstr>
      <vt:lpstr>Cooper Black</vt:lpstr>
      <vt:lpstr>MV Boli</vt:lpstr>
      <vt:lpstr>Tahoma</vt:lpstr>
      <vt:lpstr>Times New Roman</vt:lpstr>
      <vt:lpstr>Verdana</vt:lpstr>
      <vt:lpstr>VNcommercial Script</vt:lpstr>
      <vt:lpstr>VNI-Ariston</vt:lpstr>
      <vt:lpstr>VNI-Lithos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208</cp:revision>
  <dcterms:created xsi:type="dcterms:W3CDTF">2020-12-09T02:04:09Z</dcterms:created>
  <dcterms:modified xsi:type="dcterms:W3CDTF">2024-10-19T12:31:46Z</dcterms:modified>
</cp:coreProperties>
</file>