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71" r:id="rId2"/>
    <p:sldId id="256" r:id="rId3"/>
    <p:sldId id="355" r:id="rId4"/>
    <p:sldId id="279" r:id="rId5"/>
    <p:sldId id="353" r:id="rId6"/>
    <p:sldId id="357" r:id="rId7"/>
    <p:sldId id="358" r:id="rId8"/>
    <p:sldId id="359" r:id="rId9"/>
    <p:sldId id="360" r:id="rId10"/>
    <p:sldId id="361" r:id="rId11"/>
    <p:sldId id="283" r:id="rId12"/>
    <p:sldId id="276" r:id="rId13"/>
    <p:sldId id="298" r:id="rId14"/>
    <p:sldId id="351" r:id="rId15"/>
    <p:sldId id="327" r:id="rId16"/>
    <p:sldId id="352" r:id="rId17"/>
    <p:sldId id="314" r:id="rId18"/>
    <p:sldId id="330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637"/>
    <a:srgbClr val="EF4B66"/>
    <a:srgbClr val="7192A9"/>
    <a:srgbClr val="F26547"/>
    <a:srgbClr val="FBD2D2"/>
    <a:srgbClr val="AD4F0F"/>
    <a:srgbClr val="3B87CD"/>
    <a:srgbClr val="E0702A"/>
    <a:srgbClr val="D36113"/>
    <a:srgbClr val="5DD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94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72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31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96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26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20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078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572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565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0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3" Type="http://schemas.microsoft.com/office/2007/relationships/media" Target="../media/media3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10.png"/><Relationship Id="rId2" Type="http://schemas.openxmlformats.org/officeDocument/2006/relationships/audio" Target="../media/media1.mp3"/><Relationship Id="rId16" Type="http://schemas.openxmlformats.org/officeDocument/2006/relationships/notesSlide" Target="../notesSlides/notesSlide9.xml"/><Relationship Id="rId1" Type="http://schemas.microsoft.com/office/2007/relationships/media" Target="../media/media1.mp3"/><Relationship Id="rId6" Type="http://schemas.openxmlformats.org/officeDocument/2006/relationships/audio" Target="../media/media2.mp3"/><Relationship Id="rId11" Type="http://schemas.microsoft.com/office/2007/relationships/media" Target="../media/media6.mp3"/><Relationship Id="rId5" Type="http://schemas.microsoft.com/office/2007/relationships/media" Target="../media/media2.mp3"/><Relationship Id="rId15" Type="http://schemas.openxmlformats.org/officeDocument/2006/relationships/slideLayout" Target="../slideLayouts/slideLayout2.xml"/><Relationship Id="rId10" Type="http://schemas.openxmlformats.org/officeDocument/2006/relationships/audio" Target="../media/media5.mp3"/><Relationship Id="rId4" Type="http://schemas.openxmlformats.org/officeDocument/2006/relationships/audio" Target="../media/media3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6.mp3"/><Relationship Id="rId7" Type="http://schemas.openxmlformats.org/officeDocument/2006/relationships/image" Target="../media/image9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510" y="4879242"/>
            <a:ext cx="52073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4000"/>
              <a:t> attractive, beautiful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977" y="1393213"/>
            <a:ext cx="7742533" cy="1089529"/>
          </a:xfrm>
          <a:prstGeom prst="rect">
            <a:avLst/>
          </a:prstGeom>
          <a:noFill/>
          <a:ln>
            <a:noFill/>
          </a:ln>
          <a:extLst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8000" b="1" smtClean="0">
                <a:solidFill>
                  <a:srgbClr val="AD4F0F"/>
                </a:solidFill>
              </a:rPr>
              <a:t>picturesque</a:t>
            </a:r>
            <a:r>
              <a:rPr lang="en-US" sz="7200" b="1" smtClean="0">
                <a:solidFill>
                  <a:srgbClr val="AD4F0F"/>
                </a:solidFill>
              </a:rPr>
              <a:t> </a:t>
            </a:r>
            <a:r>
              <a:rPr lang="en-US" sz="6600" b="1" smtClean="0">
                <a:solidFill>
                  <a:srgbClr val="AD4F0F"/>
                </a:solidFill>
              </a:rPr>
              <a:t>(adj)</a:t>
            </a:r>
            <a:endParaRPr lang="vi-VN" sz="7200" b="1" dirty="0">
              <a:solidFill>
                <a:srgbClr val="AD4F0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9698" y="3320981"/>
            <a:ext cx="33398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/ˌpɪktʃəˈresk/</a:t>
            </a:r>
          </a:p>
        </p:txBody>
      </p:sp>
      <p:pic>
        <p:nvPicPr>
          <p:cNvPr id="17" name="Hình ảnh 1">
            <a:extLst>
              <a:ext uri="{FF2B5EF4-FFF2-40B4-BE49-F238E27FC236}">
                <a16:creationId xmlns:a16="http://schemas.microsoft.com/office/drawing/2014/main" id="{B8C2DA35-45B6-B401-3CE1-5BF8408332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022" y="2743200"/>
            <a:ext cx="4722707" cy="3543300"/>
          </a:xfrm>
          <a:prstGeom prst="rect">
            <a:avLst/>
          </a:prstGeom>
        </p:spPr>
      </p:pic>
      <p:pic>
        <p:nvPicPr>
          <p:cNvPr id="4" name="picturesque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1910" y="3400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8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9" name="Round Single Corner Rectangle 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ound Single Corner Rectangle 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ound Single Corner Rectangle 1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3E78E500-E0A1-8A4D-EA87-EDEB0364EA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912431"/>
              </p:ext>
            </p:extLst>
          </p:nvPr>
        </p:nvGraphicFramePr>
        <p:xfrm>
          <a:off x="1636304" y="1603836"/>
          <a:ext cx="9639013" cy="472078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497139">
                  <a:extLst>
                    <a:ext uri="{9D8B030D-6E8A-4147-A177-3AD203B41FA5}">
                      <a16:colId xmlns:a16="http://schemas.microsoft.com/office/drawing/2014/main" val="3689246342"/>
                    </a:ext>
                  </a:extLst>
                </a:gridCol>
                <a:gridCol w="2677149">
                  <a:extLst>
                    <a:ext uri="{9D8B030D-6E8A-4147-A177-3AD203B41FA5}">
                      <a16:colId xmlns:a16="http://schemas.microsoft.com/office/drawing/2014/main" val="2609133624"/>
                    </a:ext>
                  </a:extLst>
                </a:gridCol>
                <a:gridCol w="3464725">
                  <a:extLst>
                    <a:ext uri="{9D8B030D-6E8A-4147-A177-3AD203B41FA5}">
                      <a16:colId xmlns:a16="http://schemas.microsoft.com/office/drawing/2014/main" val="1921992061"/>
                    </a:ext>
                  </a:extLst>
                </a:gridCol>
              </a:tblGrid>
              <a:tr h="5940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smtClean="0">
                          <a:solidFill>
                            <a:schemeClr val="bg1"/>
                          </a:solidFill>
                          <a:effectLst/>
                        </a:rPr>
                        <a:t>New words</a:t>
                      </a:r>
                      <a:endParaRPr lang="vi-VN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</a:rPr>
                        <a:t>Pronunciation</a:t>
                      </a:r>
                      <a:endParaRPr lang="vi-VN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rgbClr val="EF4B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</a:rPr>
                        <a:t>Vietnamese</a:t>
                      </a:r>
                      <a:r>
                        <a:rPr lang="vi-VN" sz="28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vi-VN" sz="2400" b="1" dirty="0">
                          <a:solidFill>
                            <a:schemeClr val="bg1"/>
                          </a:solidFill>
                          <a:effectLst/>
                        </a:rPr>
                        <a:t>equivalent  </a:t>
                      </a:r>
                      <a:endParaRPr lang="vi-VN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>
                    <a:solidFill>
                      <a:srgbClr val="EF4B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241353"/>
                  </a:ext>
                </a:extLst>
              </a:tr>
              <a:tr h="663774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cattle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ˈkæt(ə)l/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vi-VN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gia 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úc 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514384"/>
                  </a:ext>
                </a:extLst>
              </a:tr>
              <a:tr h="59407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poultry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(n) 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ˈpəʊltri/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gia 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cầm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670713"/>
                  </a:ext>
                </a:extLst>
              </a:tr>
              <a:tr h="59407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crop 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krɒp/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hoa 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màu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482339"/>
                  </a:ext>
                </a:extLst>
              </a:tr>
              <a:tr h="59407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vast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vɑːst/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mênh 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mông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484265"/>
                  </a:ext>
                </a:extLst>
              </a:tr>
              <a:tr h="59407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hospitable (adj)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/hɒˈspɪtəbl/</a:t>
                      </a: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vi-VN" sz="280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/ˈhɒspɪtəbl/</a:t>
                      </a: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hiếu 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khác</a:t>
                      </a: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707691"/>
                  </a:ext>
                </a:extLst>
              </a:tr>
              <a:tr h="59407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vi-VN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picturesque (adj)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/ˌ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pɪktʃəˈresk/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80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đẹp 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như tranh vẽ</a:t>
                      </a:r>
                      <a:endParaRPr lang="vi-VN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>
                    <a:solidFill>
                      <a:srgbClr val="FBD2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7847285"/>
                  </a:ext>
                </a:extLst>
              </a:tr>
            </a:tbl>
          </a:graphicData>
        </a:graphic>
      </p:graphicFrame>
      <p:pic>
        <p:nvPicPr>
          <p:cNvPr id="12" name="cattle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26704" y="2212738"/>
            <a:ext cx="609600" cy="609600"/>
          </a:xfrm>
          <a:prstGeom prst="rect">
            <a:avLst/>
          </a:prstGeom>
        </p:spPr>
      </p:pic>
      <p:pic>
        <p:nvPicPr>
          <p:cNvPr id="13" name="crop__gb_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12724" y="3436227"/>
            <a:ext cx="609600" cy="609600"/>
          </a:xfrm>
          <a:prstGeom prst="rect">
            <a:avLst/>
          </a:prstGeom>
        </p:spPr>
      </p:pic>
      <p:pic>
        <p:nvPicPr>
          <p:cNvPr id="14" name="poultry__gb_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26704" y="2843729"/>
            <a:ext cx="609600" cy="609600"/>
          </a:xfrm>
          <a:prstGeom prst="rect">
            <a:avLst/>
          </a:prstGeom>
        </p:spPr>
      </p:pic>
      <p:pic>
        <p:nvPicPr>
          <p:cNvPr id="15" name="vast__gb_1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26704" y="4061846"/>
            <a:ext cx="609600" cy="609600"/>
          </a:xfrm>
          <a:prstGeom prst="rect">
            <a:avLst/>
          </a:prstGeom>
        </p:spPr>
      </p:pic>
      <p:pic>
        <p:nvPicPr>
          <p:cNvPr id="16" name="hospitable__gb_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26704" y="4655427"/>
            <a:ext cx="609600" cy="609600"/>
          </a:xfrm>
          <a:prstGeom prst="rect">
            <a:avLst/>
          </a:prstGeom>
        </p:spPr>
      </p:pic>
      <p:pic>
        <p:nvPicPr>
          <p:cNvPr id="17" name="hospitable__gb_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12724" y="5175098"/>
            <a:ext cx="609600" cy="609600"/>
          </a:xfrm>
          <a:prstGeom prst="rect">
            <a:avLst/>
          </a:prstGeom>
        </p:spPr>
      </p:pic>
      <p:pic>
        <p:nvPicPr>
          <p:cNvPr id="18" name="picturesque__gb_2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12724" y="56947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7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9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28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28812" y="1265960"/>
            <a:ext cx="729440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Circle the correct words to complete the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7653" y="124329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48DA4"/>
              </a:solidFill>
            </a:endParaRPr>
          </a:p>
        </p:txBody>
      </p:sp>
      <p:sp>
        <p:nvSpPr>
          <p:cNvPr id="2" name="TextBox 16">
            <a:extLst>
              <a:ext uri="{FF2B5EF4-FFF2-40B4-BE49-F238E27FC236}">
                <a16:creationId xmlns:a16="http://schemas.microsoft.com/office/drawing/2014/main" id="{1B113A39-FD56-C6BE-1AD3-D3643C2D06C9}"/>
              </a:ext>
            </a:extLst>
          </p:cNvPr>
          <p:cNvSpPr txBox="1"/>
          <p:nvPr/>
        </p:nvSpPr>
        <p:spPr>
          <a:xfrm>
            <a:off x="648508" y="115693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CCA15E0-B754-2E42-2C34-1BC0C0779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3925" y="24622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vi-VN" alt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vi-VN" altLang="vi-V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031D8DD-1F0E-DF29-916C-73D2D9948659}"/>
              </a:ext>
            </a:extLst>
          </p:cNvPr>
          <p:cNvSpPr txBox="1"/>
          <p:nvPr/>
        </p:nvSpPr>
        <p:spPr>
          <a:xfrm>
            <a:off x="277935" y="1993686"/>
            <a:ext cx="1182798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5637"/>
                </a:solidFill>
              </a:rPr>
              <a:t>1.</a:t>
            </a:r>
            <a:r>
              <a:rPr lang="en-US" sz="3200" dirty="0"/>
              <a:t> We helped the farmers herd </a:t>
            </a:r>
            <a:r>
              <a:rPr lang="en-US" sz="3200" dirty="0">
                <a:solidFill>
                  <a:srgbClr val="F15637"/>
                </a:solidFill>
              </a:rPr>
              <a:t>cattle</a:t>
            </a:r>
            <a:r>
              <a:rPr lang="en-US" sz="3200" dirty="0"/>
              <a:t> / </a:t>
            </a:r>
            <a:r>
              <a:rPr lang="en-US" sz="3200" dirty="0">
                <a:solidFill>
                  <a:srgbClr val="F15637"/>
                </a:solidFill>
              </a:rPr>
              <a:t>poultry</a:t>
            </a:r>
            <a:r>
              <a:rPr lang="en-US" sz="32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5637"/>
                </a:solidFill>
              </a:rPr>
              <a:t>2.</a:t>
            </a:r>
            <a:r>
              <a:rPr lang="en-US" sz="3200" dirty="0"/>
              <a:t> They are helping their parents pick </a:t>
            </a:r>
            <a:r>
              <a:rPr lang="en-US" sz="3200" dirty="0">
                <a:solidFill>
                  <a:srgbClr val="F15637"/>
                </a:solidFill>
              </a:rPr>
              <a:t>plants</a:t>
            </a:r>
            <a:r>
              <a:rPr lang="en-US" sz="3200" dirty="0"/>
              <a:t> / </a:t>
            </a:r>
            <a:r>
              <a:rPr lang="en-US" sz="3200" dirty="0">
                <a:solidFill>
                  <a:srgbClr val="F15637"/>
                </a:solidFill>
              </a:rPr>
              <a:t>fruit</a:t>
            </a:r>
            <a:r>
              <a:rPr lang="en-US" sz="3200" dirty="0"/>
              <a:t> in the orchard.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5637"/>
                </a:solidFill>
              </a:rPr>
              <a:t>3</a:t>
            </a:r>
            <a:r>
              <a:rPr lang="en-US" sz="3200" b="1">
                <a:solidFill>
                  <a:srgbClr val="F15637"/>
                </a:solidFill>
              </a:rPr>
              <a:t>.</a:t>
            </a:r>
            <a:r>
              <a:rPr lang="en-US" sz="3200"/>
              <a:t> </a:t>
            </a:r>
            <a:r>
              <a:rPr lang="en-US" sz="3200" smtClean="0"/>
              <a:t>At </a:t>
            </a:r>
            <a:r>
              <a:rPr lang="en-US" sz="3200" dirty="0"/>
              <a:t>harvest time farmers are busy cutting and collecting </a:t>
            </a:r>
            <a:r>
              <a:rPr lang="en-US" sz="3200" dirty="0">
                <a:solidFill>
                  <a:srgbClr val="F15637"/>
                </a:solidFill>
              </a:rPr>
              <a:t>food</a:t>
            </a:r>
            <a:r>
              <a:rPr lang="en-US" sz="3200" dirty="0"/>
              <a:t> / </a:t>
            </a:r>
            <a:r>
              <a:rPr lang="en-US" sz="3200" dirty="0">
                <a:solidFill>
                  <a:srgbClr val="F15637"/>
                </a:solidFill>
              </a:rPr>
              <a:t>crops</a:t>
            </a:r>
            <a:r>
              <a:rPr lang="en-US" sz="32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5637"/>
                </a:solidFill>
              </a:rPr>
              <a:t>4.</a:t>
            </a:r>
            <a:r>
              <a:rPr lang="en-US" sz="3200" dirty="0"/>
              <a:t> The driver </a:t>
            </a:r>
            <a:r>
              <a:rPr lang="en-US" sz="3200" dirty="0">
                <a:solidFill>
                  <a:srgbClr val="F15637"/>
                </a:solidFill>
              </a:rPr>
              <a:t>loaded</a:t>
            </a:r>
            <a:r>
              <a:rPr lang="en-US" sz="3200" dirty="0"/>
              <a:t> / </a:t>
            </a:r>
            <a:r>
              <a:rPr lang="en-US" sz="3200" dirty="0">
                <a:solidFill>
                  <a:srgbClr val="F15637"/>
                </a:solidFill>
              </a:rPr>
              <a:t>unloaded</a:t>
            </a:r>
            <a:r>
              <a:rPr lang="en-US" sz="3200" dirty="0"/>
              <a:t> the rice from the back of the truck.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5637"/>
                </a:solidFill>
              </a:rPr>
              <a:t>5.</a:t>
            </a:r>
            <a:r>
              <a:rPr lang="en-US" sz="3200" dirty="0"/>
              <a:t> People here live by </a:t>
            </a:r>
            <a:r>
              <a:rPr lang="en-US" sz="3200" dirty="0">
                <a:solidFill>
                  <a:srgbClr val="F15637"/>
                </a:solidFill>
              </a:rPr>
              <a:t>catching</a:t>
            </a:r>
            <a:r>
              <a:rPr lang="en-US" sz="3200" dirty="0"/>
              <a:t> / </a:t>
            </a:r>
            <a:r>
              <a:rPr lang="en-US" sz="3200" dirty="0">
                <a:solidFill>
                  <a:srgbClr val="F15637"/>
                </a:solidFill>
              </a:rPr>
              <a:t>holding</a:t>
            </a:r>
            <a:r>
              <a:rPr lang="en-US" sz="3200" dirty="0"/>
              <a:t> fish from nearby </a:t>
            </a:r>
            <a:r>
              <a:rPr lang="en-US" sz="3200"/>
              <a:t>lakes </a:t>
            </a:r>
            <a:endParaRPr lang="en-US" sz="3200" smtClean="0"/>
          </a:p>
          <a:p>
            <a:pPr>
              <a:lnSpc>
                <a:spcPct val="150000"/>
              </a:lnSpc>
            </a:pPr>
            <a:r>
              <a:rPr lang="en-US" sz="3200"/>
              <a:t> </a:t>
            </a:r>
            <a:r>
              <a:rPr lang="en-US" sz="3200" smtClean="0"/>
              <a:t>    and </a:t>
            </a:r>
            <a:r>
              <a:rPr lang="en-US" sz="3200" dirty="0"/>
              <a:t>ponds.</a:t>
            </a:r>
            <a:endParaRPr lang="vi-VN" sz="3200" dirty="0"/>
          </a:p>
        </p:txBody>
      </p:sp>
      <p:sp>
        <p:nvSpPr>
          <p:cNvPr id="4" name="Hình Bầu dục 3">
            <a:extLst>
              <a:ext uri="{FF2B5EF4-FFF2-40B4-BE49-F238E27FC236}">
                <a16:creationId xmlns:a16="http://schemas.microsoft.com/office/drawing/2014/main" id="{F06225CA-B0C5-5A34-CBFB-57C241BD1D47}"/>
              </a:ext>
            </a:extLst>
          </p:cNvPr>
          <p:cNvSpPr/>
          <p:nvPr/>
        </p:nvSpPr>
        <p:spPr>
          <a:xfrm>
            <a:off x="5459594" y="2210910"/>
            <a:ext cx="1029129" cy="5026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D65CDE84-D3FB-9150-3F85-69B6ECADD2A2}"/>
              </a:ext>
            </a:extLst>
          </p:cNvPr>
          <p:cNvSpPr/>
          <p:nvPr/>
        </p:nvSpPr>
        <p:spPr>
          <a:xfrm>
            <a:off x="7853453" y="2930741"/>
            <a:ext cx="850932" cy="5026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BBDDAF5C-A8B3-8B56-4471-D7E12B028983}"/>
              </a:ext>
            </a:extLst>
          </p:cNvPr>
          <p:cNvSpPr/>
          <p:nvPr/>
        </p:nvSpPr>
        <p:spPr>
          <a:xfrm>
            <a:off x="10956494" y="3705071"/>
            <a:ext cx="911191" cy="5026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7" name="Hình Bầu dục 16">
            <a:extLst>
              <a:ext uri="{FF2B5EF4-FFF2-40B4-BE49-F238E27FC236}">
                <a16:creationId xmlns:a16="http://schemas.microsoft.com/office/drawing/2014/main" id="{4A469129-2544-CA9D-3544-1138475B0C63}"/>
              </a:ext>
            </a:extLst>
          </p:cNvPr>
          <p:cNvSpPr/>
          <p:nvPr/>
        </p:nvSpPr>
        <p:spPr>
          <a:xfrm>
            <a:off x="3958039" y="4352193"/>
            <a:ext cx="1686623" cy="5883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5" name="Hình Bầu dục 24">
            <a:extLst>
              <a:ext uri="{FF2B5EF4-FFF2-40B4-BE49-F238E27FC236}">
                <a16:creationId xmlns:a16="http://schemas.microsoft.com/office/drawing/2014/main" id="{0863D969-F37F-2467-BC22-4ABCC54824B4}"/>
              </a:ext>
            </a:extLst>
          </p:cNvPr>
          <p:cNvSpPr/>
          <p:nvPr/>
        </p:nvSpPr>
        <p:spPr>
          <a:xfrm>
            <a:off x="3931663" y="5120479"/>
            <a:ext cx="1501555" cy="59118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2" name="TextBox 21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7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531671" y="1131144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4277" y="1161904"/>
            <a:ext cx="779829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Match the following adjectives with 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their 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definitions.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6275" y="101494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20F24E6-7C4C-6E6D-D5A1-B8B84E32C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950" y="2851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vi-VN" alt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vi-VN" altLang="vi-V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715320"/>
              </p:ext>
            </p:extLst>
          </p:nvPr>
        </p:nvGraphicFramePr>
        <p:xfrm>
          <a:off x="6015810" y="1698633"/>
          <a:ext cx="6090109" cy="476731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090109">
                  <a:extLst>
                    <a:ext uri="{9D8B030D-6E8A-4147-A177-3AD203B41FA5}">
                      <a16:colId xmlns:a16="http://schemas.microsoft.com/office/drawing/2014/main" val="1956528860"/>
                    </a:ext>
                  </a:extLst>
                </a:gridCol>
              </a:tblGrid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800" b="1" smtClean="0">
                          <a:solidFill>
                            <a:srgbClr val="0070C0"/>
                          </a:solidFill>
                          <a:effectLst/>
                        </a:rPr>
                        <a:t>a.</a:t>
                      </a:r>
                      <a:r>
                        <a:rPr lang="en-US" sz="2800" smtClean="0">
                          <a:effectLst/>
                        </a:rPr>
                        <a:t> pretty, especially in a way that looks old-fashioned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235291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800" b="1" smtClean="0">
                          <a:solidFill>
                            <a:srgbClr val="0070C0"/>
                          </a:solidFill>
                          <a:effectLst/>
                        </a:rPr>
                        <a:t>b.</a:t>
                      </a:r>
                      <a:r>
                        <a:rPr lang="en-US" sz="2800" smtClean="0">
                          <a:effectLst/>
                        </a:rPr>
                        <a:t> having something near or around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746550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800" b="1" smtClean="0">
                          <a:solidFill>
                            <a:srgbClr val="0070C0"/>
                          </a:solidFill>
                          <a:effectLst/>
                        </a:rPr>
                        <a:t>c.</a:t>
                      </a:r>
                      <a:r>
                        <a:rPr lang="en-US" sz="2800" smtClean="0">
                          <a:effectLst/>
                        </a:rPr>
                        <a:t> extremely large in area, size, amount, etc.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842286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800" b="1" smtClean="0">
                          <a:solidFill>
                            <a:srgbClr val="0070C0"/>
                          </a:solidFill>
                          <a:effectLst/>
                        </a:rPr>
                        <a:t>d.</a:t>
                      </a:r>
                      <a:r>
                        <a:rPr lang="en-US" sz="2800" smtClean="0">
                          <a:effectLst/>
                        </a:rPr>
                        <a:t> pleased to welcome guests; generous and friendly to visitors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325175"/>
                  </a:ext>
                </a:extLst>
              </a:tr>
              <a:tr h="779512">
                <a:tc>
                  <a:txBody>
                    <a:bodyPr/>
                    <a:lstStyle/>
                    <a:p>
                      <a:pPr marL="144145" indent="-144145">
                        <a:spcAft>
                          <a:spcPts val="0"/>
                        </a:spcAft>
                      </a:pPr>
                      <a:r>
                        <a:rPr lang="en-US" sz="2800" b="1" smtClean="0">
                          <a:solidFill>
                            <a:srgbClr val="0070C0"/>
                          </a:solidFill>
                          <a:effectLst/>
                        </a:rPr>
                        <a:t>e.</a:t>
                      </a:r>
                      <a:r>
                        <a:rPr lang="en-US" sz="2800" smtClean="0">
                          <a:effectLst/>
                        </a:rPr>
                        <a:t> having received good or thorough training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452919"/>
                  </a:ext>
                </a:extLst>
              </a:tr>
            </a:tbl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2063" t="59310" r="7562" b="23693"/>
          <a:stretch/>
        </p:blipFill>
        <p:spPr>
          <a:xfrm>
            <a:off x="103213" y="2963752"/>
            <a:ext cx="2624556" cy="57836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l="2313" t="8598" r="5322" b="72678"/>
          <a:stretch/>
        </p:blipFill>
        <p:spPr>
          <a:xfrm>
            <a:off x="104120" y="2116916"/>
            <a:ext cx="2602468" cy="61809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/>
          <a:srcRect l="2086" t="71307" r="2967" b="3070"/>
          <a:stretch/>
        </p:blipFill>
        <p:spPr>
          <a:xfrm>
            <a:off x="103214" y="4616134"/>
            <a:ext cx="2603291" cy="66566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4"/>
          <a:srcRect l="1990" t="9682" r="6470" b="66998"/>
          <a:stretch/>
        </p:blipFill>
        <p:spPr>
          <a:xfrm>
            <a:off x="103214" y="3766832"/>
            <a:ext cx="2621688" cy="6284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42" y="5506474"/>
            <a:ext cx="2617158" cy="58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25795 0.2273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26393 0.2534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26406 0.2747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3" y="1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0.26472 -0.2766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-1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25873 -0.5247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30" y="-2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499459" y="1397414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9747" y="1395940"/>
            <a:ext cx="6873513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from 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2.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3929" y="128807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336133" y="2210594"/>
            <a:ext cx="1176978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smtClean="0">
                <a:solidFill>
                  <a:srgbClr val="F15637"/>
                </a:solidFill>
              </a:rPr>
              <a:t>1.</a:t>
            </a:r>
            <a:r>
              <a:rPr lang="en-US" sz="3200" smtClean="0"/>
              <a:t> The </a:t>
            </a:r>
            <a:r>
              <a:rPr lang="en-US" sz="3200" dirty="0"/>
              <a:t>local people are kind </a:t>
            </a:r>
            <a:r>
              <a:rPr lang="en-US" sz="3200"/>
              <a:t>and </a:t>
            </a:r>
            <a:r>
              <a:rPr lang="en-US" sz="3200" smtClean="0"/>
              <a:t>__________ </a:t>
            </a:r>
            <a:r>
              <a:rPr lang="en-US" sz="3200" dirty="0"/>
              <a:t>to </a:t>
            </a:r>
            <a:r>
              <a:rPr lang="en-US" sz="3200"/>
              <a:t>visitors</a:t>
            </a:r>
            <a:r>
              <a:rPr lang="en-US" sz="3200" smtClean="0"/>
              <a:t>.</a:t>
            </a:r>
          </a:p>
          <a:p>
            <a:endParaRPr lang="en-US" sz="1000" dirty="0"/>
          </a:p>
          <a:p>
            <a:r>
              <a:rPr lang="en-US" sz="3200" b="1" dirty="0">
                <a:solidFill>
                  <a:srgbClr val="F15637"/>
                </a:solidFill>
              </a:rPr>
              <a:t>2.</a:t>
            </a:r>
            <a:r>
              <a:rPr lang="en-US" sz="3200" dirty="0"/>
              <a:t> Our factory needs a lot </a:t>
            </a:r>
            <a:r>
              <a:rPr lang="en-US" sz="3200"/>
              <a:t>of </a:t>
            </a:r>
            <a:r>
              <a:rPr lang="en-US" sz="3200" smtClean="0"/>
              <a:t>____________ </a:t>
            </a:r>
            <a:r>
              <a:rPr lang="en-US" sz="3200"/>
              <a:t>workers</a:t>
            </a:r>
            <a:r>
              <a:rPr lang="en-US" sz="3200" smtClean="0"/>
              <a:t>.</a:t>
            </a:r>
          </a:p>
          <a:p>
            <a:endParaRPr lang="en-US" sz="1000" dirty="0"/>
          </a:p>
          <a:p>
            <a:r>
              <a:rPr lang="en-US" sz="3200" b="1" dirty="0">
                <a:solidFill>
                  <a:srgbClr val="F15637"/>
                </a:solidFill>
              </a:rPr>
              <a:t>3.</a:t>
            </a:r>
            <a:r>
              <a:rPr lang="en-US" sz="3200" dirty="0"/>
              <a:t> While travelling up the mountain, people always stop and take </a:t>
            </a:r>
            <a:r>
              <a:rPr lang="en-US" sz="3200"/>
              <a:t>photos </a:t>
            </a:r>
            <a:r>
              <a:rPr lang="en-US" sz="3200" smtClean="0"/>
              <a:t>of </a:t>
            </a:r>
            <a:r>
              <a:rPr lang="en-US" sz="3200"/>
              <a:t>the </a:t>
            </a:r>
            <a:r>
              <a:rPr lang="en-US" sz="3200" smtClean="0"/>
              <a:t>___________ </a:t>
            </a:r>
            <a:r>
              <a:rPr lang="en-US" sz="3200"/>
              <a:t>scenery</a:t>
            </a:r>
            <a:r>
              <a:rPr lang="en-US" sz="3200" smtClean="0"/>
              <a:t>.</a:t>
            </a:r>
          </a:p>
          <a:p>
            <a:endParaRPr lang="en-US" sz="1000"/>
          </a:p>
          <a:p>
            <a:r>
              <a:rPr lang="en-US" sz="3200" b="1" smtClean="0">
                <a:solidFill>
                  <a:srgbClr val="F15637"/>
                </a:solidFill>
              </a:rPr>
              <a:t>4</a:t>
            </a:r>
            <a:r>
              <a:rPr lang="en-US" sz="3200" b="1" dirty="0">
                <a:solidFill>
                  <a:srgbClr val="F15637"/>
                </a:solidFill>
              </a:rPr>
              <a:t>.</a:t>
            </a:r>
            <a:r>
              <a:rPr lang="en-US" sz="3200" dirty="0"/>
              <a:t> The Sahara is </a:t>
            </a:r>
            <a:r>
              <a:rPr lang="en-US" sz="3200"/>
              <a:t>a </a:t>
            </a:r>
            <a:r>
              <a:rPr lang="en-US" sz="3200" smtClean="0"/>
              <a:t>______ </a:t>
            </a:r>
            <a:r>
              <a:rPr lang="en-US" sz="3200" dirty="0"/>
              <a:t>desert that covers parts of eleven countries in Northern </a:t>
            </a:r>
            <a:r>
              <a:rPr lang="en-US" sz="3200"/>
              <a:t>Africa</a:t>
            </a:r>
            <a:r>
              <a:rPr lang="en-US" sz="3200" smtClean="0"/>
              <a:t>.</a:t>
            </a:r>
          </a:p>
          <a:p>
            <a:endParaRPr lang="en-US" sz="1000" dirty="0"/>
          </a:p>
          <a:p>
            <a:r>
              <a:rPr lang="en-US" sz="3200" b="1" dirty="0">
                <a:solidFill>
                  <a:srgbClr val="F15637"/>
                </a:solidFill>
              </a:rPr>
              <a:t>5.</a:t>
            </a:r>
            <a:r>
              <a:rPr lang="en-US" sz="3200" dirty="0"/>
              <a:t> The lake </a:t>
            </a:r>
            <a:r>
              <a:rPr lang="en-US" sz="3200"/>
              <a:t>is </a:t>
            </a:r>
            <a:r>
              <a:rPr lang="en-US" sz="3200" smtClean="0"/>
              <a:t>_____________ </a:t>
            </a:r>
            <a:r>
              <a:rPr lang="en-US" sz="3200" dirty="0"/>
              <a:t>by a lot of trees.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F5F98E21-F493-9AD9-D2EF-174EF0B523FD}"/>
              </a:ext>
            </a:extLst>
          </p:cNvPr>
          <p:cNvSpPr txBox="1"/>
          <p:nvPr/>
        </p:nvSpPr>
        <p:spPr>
          <a:xfrm>
            <a:off x="5789653" y="2229573"/>
            <a:ext cx="23058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F4B66"/>
                </a:solidFill>
              </a:rPr>
              <a:t>hospitable</a:t>
            </a:r>
            <a:endParaRPr lang="vi-VN" sz="3200" dirty="0">
              <a:solidFill>
                <a:srgbClr val="EF4B66"/>
              </a:solidFill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80029B3-452C-7FFF-3912-FBBD8292F1E2}"/>
              </a:ext>
            </a:extLst>
          </p:cNvPr>
          <p:cNvSpPr txBox="1"/>
          <p:nvPr/>
        </p:nvSpPr>
        <p:spPr>
          <a:xfrm>
            <a:off x="5245873" y="2888239"/>
            <a:ext cx="24998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F4B66"/>
                </a:solidFill>
              </a:rPr>
              <a:t>well-trained</a:t>
            </a:r>
            <a:endParaRPr lang="vi-VN" sz="3200" dirty="0">
              <a:solidFill>
                <a:srgbClr val="EF4B66"/>
              </a:solidFill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2DD1CB4-6EDF-4306-5EDE-D597531B6D27}"/>
              </a:ext>
            </a:extLst>
          </p:cNvPr>
          <p:cNvSpPr txBox="1"/>
          <p:nvPr/>
        </p:nvSpPr>
        <p:spPr>
          <a:xfrm>
            <a:off x="2767667" y="3995698"/>
            <a:ext cx="24782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F4B66"/>
                </a:solidFill>
              </a:rPr>
              <a:t>picturesque</a:t>
            </a:r>
            <a:endParaRPr lang="vi-VN" sz="3200" dirty="0">
              <a:solidFill>
                <a:srgbClr val="EF4B66"/>
              </a:solidFill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93730033-D60B-B199-BA84-0680ABAA2A09}"/>
              </a:ext>
            </a:extLst>
          </p:cNvPr>
          <p:cNvSpPr txBox="1"/>
          <p:nvPr/>
        </p:nvSpPr>
        <p:spPr>
          <a:xfrm>
            <a:off x="3461039" y="4657436"/>
            <a:ext cx="12666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F4B66"/>
                </a:solidFill>
              </a:rPr>
              <a:t>vast</a:t>
            </a:r>
            <a:endParaRPr lang="vi-VN" sz="3200" dirty="0">
              <a:solidFill>
                <a:srgbClr val="EF4B66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296883E-3DB8-87E8-F5E4-29AF33D5238D}"/>
              </a:ext>
            </a:extLst>
          </p:cNvPr>
          <p:cNvSpPr txBox="1"/>
          <p:nvPr/>
        </p:nvSpPr>
        <p:spPr>
          <a:xfrm>
            <a:off x="2824378" y="5749758"/>
            <a:ext cx="24214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F4B66"/>
                </a:solidFill>
              </a:rPr>
              <a:t>surrounded</a:t>
            </a:r>
            <a:endParaRPr lang="vi-VN" sz="3200" dirty="0">
              <a:solidFill>
                <a:srgbClr val="EF4B6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71566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15" name="Round Single Corner Rectangle 14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98136" y="1320761"/>
            <a:ext cx="908292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repeat the words. Pay attention to the sounds /ə/ and /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ɪ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/.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43D9978-6802-177F-37C2-54A034C89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575" y="33988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vi-VN" altLang="vi-V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vi-VN" altLang="vi-V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F122AC59-702B-F473-50BE-1F17B598739A}"/>
              </a:ext>
            </a:extLst>
          </p:cNvPr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0798" y="2016347"/>
            <a:ext cx="7468529" cy="4445145"/>
          </a:xfrm>
          <a:prstGeom prst="rect">
            <a:avLst/>
          </a:prstGeom>
        </p:spPr>
      </p:pic>
      <p:pic>
        <p:nvPicPr>
          <p:cNvPr id="8" name="Track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09860" y="1320761"/>
            <a:ext cx="495809" cy="49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771022" y="1319068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3416" y="1196257"/>
            <a:ext cx="942039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</a:t>
            </a:r>
            <a:r>
              <a:rPr lang="en-US" sz="2400" b="1" dirty="0" err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practise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the sentences. Underline the bold words with /ə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/, 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and circle 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the bold words with /ɪ/.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9178" y="121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074E32B-C6A6-18B2-F3B5-372E8543F4B0}"/>
              </a:ext>
            </a:extLst>
          </p:cNvPr>
          <p:cNvSpPr txBox="1"/>
          <p:nvPr/>
        </p:nvSpPr>
        <p:spPr>
          <a:xfrm>
            <a:off x="738316" y="2053902"/>
            <a:ext cx="818470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15637"/>
                </a:solidFill>
              </a:rPr>
              <a:t>1. </a:t>
            </a:r>
            <a:r>
              <a:rPr lang="en-US" sz="2800" dirty="0"/>
              <a:t>There is a lot of </a:t>
            </a:r>
            <a:r>
              <a:rPr lang="en-US" sz="2800" b="1" dirty="0"/>
              <a:t>water in </a:t>
            </a:r>
            <a:r>
              <a:rPr lang="en-US" sz="2800" dirty="0"/>
              <a:t>the bottle.</a:t>
            </a:r>
          </a:p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15637"/>
                </a:solidFill>
              </a:rPr>
              <a:t>2. </a:t>
            </a:r>
            <a:r>
              <a:rPr lang="en-US" sz="2800" dirty="0"/>
              <a:t>The </a:t>
            </a:r>
            <a:r>
              <a:rPr lang="en-US" sz="2800" b="1" dirty="0"/>
              <a:t>farmers</a:t>
            </a:r>
            <a:r>
              <a:rPr lang="en-US" sz="2800" dirty="0"/>
              <a:t> here </a:t>
            </a:r>
            <a:r>
              <a:rPr lang="en-US" sz="2800"/>
              <a:t>are </a:t>
            </a:r>
            <a:r>
              <a:rPr lang="en-US" sz="2800" b="1" smtClean="0"/>
              <a:t>hard-working</a:t>
            </a:r>
            <a:r>
              <a:rPr lang="en-US" sz="2800" smtClean="0"/>
              <a:t>.</a:t>
            </a:r>
            <a:endParaRPr lang="en-US" sz="2800" dirty="0"/>
          </a:p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15637"/>
                </a:solidFill>
              </a:rPr>
              <a:t>3.</a:t>
            </a:r>
            <a:r>
              <a:rPr lang="en-US" sz="2800" dirty="0"/>
              <a:t> They </a:t>
            </a:r>
            <a:r>
              <a:rPr lang="en-US" sz="2800"/>
              <a:t>are </a:t>
            </a:r>
            <a:r>
              <a:rPr lang="en-US" sz="2800" b="1" smtClean="0"/>
              <a:t>picking </a:t>
            </a:r>
            <a:r>
              <a:rPr lang="en-US" sz="2800" smtClean="0"/>
              <a:t>fruits in the </a:t>
            </a:r>
            <a:r>
              <a:rPr lang="en-US" sz="2800" b="1" smtClean="0"/>
              <a:t>orchard</a:t>
            </a:r>
            <a:r>
              <a:rPr lang="en-US" sz="2800" smtClean="0"/>
              <a:t>.</a:t>
            </a:r>
            <a:endParaRPr lang="en-US" sz="2800" dirty="0"/>
          </a:p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15637"/>
                </a:solidFill>
              </a:rPr>
              <a:t>4.</a:t>
            </a:r>
            <a:r>
              <a:rPr lang="en-US" sz="2800" dirty="0"/>
              <a:t> People in my </a:t>
            </a:r>
            <a:r>
              <a:rPr lang="en-US" sz="2800" b="1" dirty="0"/>
              <a:t>village</a:t>
            </a:r>
            <a:r>
              <a:rPr lang="en-US" sz="2800" dirty="0"/>
              <a:t> usually </a:t>
            </a:r>
            <a:r>
              <a:rPr lang="en-US" sz="2800" b="1" dirty="0"/>
              <a:t>gather</a:t>
            </a:r>
            <a:r>
              <a:rPr lang="en-US" sz="2800" dirty="0"/>
              <a:t> at weekends.</a:t>
            </a:r>
          </a:p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15637"/>
                </a:solidFill>
              </a:rPr>
              <a:t>5.</a:t>
            </a:r>
            <a:r>
              <a:rPr lang="en-US" sz="2800" dirty="0"/>
              <a:t> Please buy some </a:t>
            </a:r>
            <a:r>
              <a:rPr lang="en-US" sz="2800" b="1" dirty="0"/>
              <a:t>milk</a:t>
            </a:r>
            <a:r>
              <a:rPr lang="en-US" sz="2800" dirty="0"/>
              <a:t> and </a:t>
            </a:r>
            <a:r>
              <a:rPr lang="en-US" sz="2800" b="1" dirty="0"/>
              <a:t>pasta</a:t>
            </a:r>
            <a:r>
              <a:rPr lang="en-US" sz="2800" dirty="0"/>
              <a:t> at the supermarket.</a:t>
            </a:r>
            <a:endParaRPr lang="vi-VN" sz="2800" dirty="0"/>
          </a:p>
        </p:txBody>
      </p:sp>
      <p:cxnSp>
        <p:nvCxnSpPr>
          <p:cNvPr id="4" name="Đường nối Thẳng 3">
            <a:extLst>
              <a:ext uri="{FF2B5EF4-FFF2-40B4-BE49-F238E27FC236}">
                <a16:creationId xmlns:a16="http://schemas.microsoft.com/office/drawing/2014/main" id="{C7B42A3C-0605-EFD8-5C83-693C8B9D544E}"/>
              </a:ext>
            </a:extLst>
          </p:cNvPr>
          <p:cNvCxnSpPr/>
          <p:nvPr/>
        </p:nvCxnSpPr>
        <p:spPr>
          <a:xfrm>
            <a:off x="3510589" y="2797821"/>
            <a:ext cx="80288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FECFDACB-19CE-06DC-3089-0603444EB22F}"/>
              </a:ext>
            </a:extLst>
          </p:cNvPr>
          <p:cNvSpPr/>
          <p:nvPr/>
        </p:nvSpPr>
        <p:spPr>
          <a:xfrm>
            <a:off x="4353449" y="2398686"/>
            <a:ext cx="425188" cy="45628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9" name="Đường nối Thẳng 8">
            <a:extLst>
              <a:ext uri="{FF2B5EF4-FFF2-40B4-BE49-F238E27FC236}">
                <a16:creationId xmlns:a16="http://schemas.microsoft.com/office/drawing/2014/main" id="{FC52FA50-D3D7-42C2-09C2-C474886EFE30}"/>
              </a:ext>
            </a:extLst>
          </p:cNvPr>
          <p:cNvCxnSpPr/>
          <p:nvPr/>
        </p:nvCxnSpPr>
        <p:spPr>
          <a:xfrm>
            <a:off x="1804918" y="3635854"/>
            <a:ext cx="11097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Hình Bầu dục 15">
            <a:extLst>
              <a:ext uri="{FF2B5EF4-FFF2-40B4-BE49-F238E27FC236}">
                <a16:creationId xmlns:a16="http://schemas.microsoft.com/office/drawing/2014/main" id="{1A9F7223-2B2B-A83A-D50C-DC6BB09ADDDB}"/>
              </a:ext>
            </a:extLst>
          </p:cNvPr>
          <p:cNvSpPr/>
          <p:nvPr/>
        </p:nvSpPr>
        <p:spPr>
          <a:xfrm>
            <a:off x="4210050" y="3199755"/>
            <a:ext cx="2253538" cy="5617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8" name="Đường nối Thẳng 17">
            <a:extLst>
              <a:ext uri="{FF2B5EF4-FFF2-40B4-BE49-F238E27FC236}">
                <a16:creationId xmlns:a16="http://schemas.microsoft.com/office/drawing/2014/main" id="{2AF2C6F6-80C2-6404-DEEC-69C3B2A7DD84}"/>
              </a:ext>
            </a:extLst>
          </p:cNvPr>
          <p:cNvCxnSpPr/>
          <p:nvPr/>
        </p:nvCxnSpPr>
        <p:spPr>
          <a:xfrm>
            <a:off x="5401276" y="4499565"/>
            <a:ext cx="112652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Hình Bầu dục 18">
            <a:extLst>
              <a:ext uri="{FF2B5EF4-FFF2-40B4-BE49-F238E27FC236}">
                <a16:creationId xmlns:a16="http://schemas.microsoft.com/office/drawing/2014/main" id="{E11F099D-4C11-AFBA-3AE7-59BA0B0149F9}"/>
              </a:ext>
            </a:extLst>
          </p:cNvPr>
          <p:cNvSpPr/>
          <p:nvPr/>
        </p:nvSpPr>
        <p:spPr>
          <a:xfrm>
            <a:off x="2418808" y="4108497"/>
            <a:ext cx="1208096" cy="50260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23" name="Đường nối Thẳng 22">
            <a:extLst>
              <a:ext uri="{FF2B5EF4-FFF2-40B4-BE49-F238E27FC236}">
                <a16:creationId xmlns:a16="http://schemas.microsoft.com/office/drawing/2014/main" id="{BD09A00E-3FC8-B40B-D030-E40B7724135B}"/>
              </a:ext>
            </a:extLst>
          </p:cNvPr>
          <p:cNvCxnSpPr/>
          <p:nvPr/>
        </p:nvCxnSpPr>
        <p:spPr>
          <a:xfrm>
            <a:off x="5235621" y="5389247"/>
            <a:ext cx="94292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Hình Bầu dục 23">
            <a:extLst>
              <a:ext uri="{FF2B5EF4-FFF2-40B4-BE49-F238E27FC236}">
                <a16:creationId xmlns:a16="http://schemas.microsoft.com/office/drawing/2014/main" id="{9B47A59D-15FB-A57E-2B99-FE60C4DB0AF0}"/>
              </a:ext>
            </a:extLst>
          </p:cNvPr>
          <p:cNvSpPr/>
          <p:nvPr/>
        </p:nvSpPr>
        <p:spPr>
          <a:xfrm>
            <a:off x="3060111" y="4948081"/>
            <a:ext cx="1055742" cy="50260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25" name="Đường nối Thẳng 24">
            <a:extLst>
              <a:ext uri="{FF2B5EF4-FFF2-40B4-BE49-F238E27FC236}">
                <a16:creationId xmlns:a16="http://schemas.microsoft.com/office/drawing/2014/main" id="{924ABB13-9634-E714-6FC3-FAB0F79FE713}"/>
              </a:ext>
            </a:extLst>
          </p:cNvPr>
          <p:cNvCxnSpPr/>
          <p:nvPr/>
        </p:nvCxnSpPr>
        <p:spPr>
          <a:xfrm>
            <a:off x="4999832" y="6234354"/>
            <a:ext cx="80288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Hình Bầu dục 25">
            <a:extLst>
              <a:ext uri="{FF2B5EF4-FFF2-40B4-BE49-F238E27FC236}">
                <a16:creationId xmlns:a16="http://schemas.microsoft.com/office/drawing/2014/main" id="{22B62F3D-3FFE-1C5D-5379-9A0B17B4677D}"/>
              </a:ext>
            </a:extLst>
          </p:cNvPr>
          <p:cNvSpPr/>
          <p:nvPr/>
        </p:nvSpPr>
        <p:spPr>
          <a:xfrm>
            <a:off x="3608130" y="5816050"/>
            <a:ext cx="764369" cy="4807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" name="Track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56211" y="12164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9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57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6" grpId="0" animBg="1"/>
      <p:bldP spid="19" grpId="0" animBg="1"/>
      <p:bldP spid="24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4" y="1305801"/>
            <a:ext cx="196845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Wrap-up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8363" y="118269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284063" y="2405624"/>
            <a:ext cx="10345348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/>
              <a:t>What have we learnt in this </a:t>
            </a:r>
            <a:r>
              <a:rPr lang="en-US" sz="3200"/>
              <a:t>lesson</a:t>
            </a:r>
            <a:r>
              <a:rPr lang="en-US" sz="3200" smtClean="0"/>
              <a:t>?</a:t>
            </a:r>
            <a:endParaRPr lang="en-US" sz="3200" dirty="0"/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093" y="1157448"/>
            <a:ext cx="2875924" cy="193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284063" y="4276267"/>
            <a:ext cx="11166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200" smtClean="0"/>
              <a:t>Pronunciation</a:t>
            </a:r>
            <a:r>
              <a:rPr lang="en-US" sz="3200"/>
              <a:t>: </a:t>
            </a:r>
            <a:r>
              <a:rPr lang="en-US" sz="3200" smtClean="0"/>
              <a:t>The sounds </a:t>
            </a:r>
            <a:r>
              <a:rPr lang="en-US" sz="3200" dirty="0"/>
              <a:t>/ə/ and /</a:t>
            </a:r>
            <a:r>
              <a:rPr lang="en-US" sz="3200"/>
              <a:t>ɪ</a:t>
            </a:r>
            <a:r>
              <a:rPr lang="en-US" sz="3200" smtClean="0"/>
              <a:t>/ in words and sentences</a:t>
            </a:r>
            <a:endParaRPr lang="en-US" sz="3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284063" y="3307539"/>
            <a:ext cx="11166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200" smtClean="0"/>
              <a:t>Vocabulary</a:t>
            </a:r>
            <a:r>
              <a:rPr lang="en-US" sz="3200" dirty="0"/>
              <a:t>: The lexical items related to </a:t>
            </a:r>
            <a:r>
              <a:rPr lang="en-US" sz="3200" i="1" dirty="0"/>
              <a:t>Life in </a:t>
            </a:r>
            <a:r>
              <a:rPr lang="en-US" sz="3200" i="1"/>
              <a:t>the </a:t>
            </a:r>
            <a:r>
              <a:rPr lang="en-US" sz="3200" i="1" smtClean="0"/>
              <a:t>countryside</a:t>
            </a:r>
          </a:p>
        </p:txBody>
      </p:sp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94043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03" y="118015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3184" y="2430332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/>
              <a:t>Do </a:t>
            </a:r>
            <a:r>
              <a:rPr lang="en-US" sz="3600" dirty="0" smtClean="0"/>
              <a:t>Part A </a:t>
            </a:r>
            <a:r>
              <a:rPr lang="en-US" sz="3600" dirty="0"/>
              <a:t>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40" y="2430333"/>
            <a:ext cx="3549868" cy="354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hoclieu.vn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 smtClean="0">
                <a:latin typeface="Calibri" panose="020F0502020204030204" pitchFamily="34" charset="0"/>
              </a:rPr>
              <a:t>facebook.com/www.tienganhglobalsuccess.vn</a:t>
            </a:r>
            <a:r>
              <a:rPr lang="en-GB" b="1" i="1">
                <a:latin typeface="Calibri" panose="020F0502020204030204" pitchFamily="34" charset="0"/>
              </a:rPr>
              <a:t>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E5A82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E07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52247" y="169354"/>
            <a:ext cx="8300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LIFE IN THE COUNTRYSIDE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251660" y="6722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96FECE1C-FDB7-AB12-DFBB-E550A39E79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0" b="17398"/>
          <a:stretch/>
        </p:blipFill>
        <p:spPr>
          <a:xfrm>
            <a:off x="2545003" y="2419967"/>
            <a:ext cx="7382599" cy="4325843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3927147" y="17266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1" y="1558228"/>
            <a:ext cx="964452" cy="91649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279234" y="18392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</a:t>
            </a:r>
            <a:r>
              <a:rPr lang="en-US" sz="2000" b="1" smtClean="0">
                <a:solidFill>
                  <a:schemeClr val="bg1"/>
                </a:solidFill>
              </a:rPr>
              <a:t>2: A CLOSER LOOK 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4435147" y="379976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479666" y="1220672"/>
            <a:ext cx="1835914" cy="612205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90753" y="2765837"/>
            <a:ext cx="1835914" cy="61760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79666" y="4612445"/>
            <a:ext cx="1930072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175353"/>
            <a:ext cx="6064184" cy="618004"/>
          </a:xfrm>
          <a:prstGeom prst="rect">
            <a:avLst/>
          </a:prstGeom>
          <a:solidFill>
            <a:srgbClr val="FBD2D2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mtClean="0">
                <a:solidFill>
                  <a:schemeClr val="tx1"/>
                </a:solidFill>
              </a:rPr>
              <a:t>Matching game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88839" y="2081853"/>
            <a:ext cx="6078497" cy="1623117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mtClean="0">
                <a:solidFill>
                  <a:schemeClr val="tx1"/>
                </a:solidFill>
              </a:rPr>
              <a:t>Vocabulary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Circle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correct words to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complete the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sentences.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2: Match the following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adjectives with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their definitions.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3: Complete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sentences with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words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 2.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88839" y="4072893"/>
            <a:ext cx="6064184" cy="1453139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Listen and repeat the words. Pay attention to the sounds /ə/ and /ɪ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Listen and practise the 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sentences. Underline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bold words with /ə</a:t>
            </a:r>
            <a:r>
              <a:rPr lang="en-US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/, and </a:t>
            </a:r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circle the bold words with /ɪ/.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315580" y="1526775"/>
            <a:ext cx="1293130" cy="1239062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444703" y="3074641"/>
            <a:ext cx="1246051" cy="1537804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27" idx="0"/>
          </p:cNvCxnSpPr>
          <p:nvPr/>
        </p:nvCxnSpPr>
        <p:spPr>
          <a:xfrm>
            <a:off x="2409738" y="4913169"/>
            <a:ext cx="1196183" cy="1045611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2: A CLOSER LOOK 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687964" y="5958780"/>
            <a:ext cx="1835914" cy="604154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80310" y="5782444"/>
            <a:ext cx="6064184" cy="68496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mtClean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43" y="240612"/>
            <a:ext cx="964452" cy="9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7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36" name="Round Single Corner Rectangle 3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ound Single Corner Rectangle 36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ound Single Corner Rectangle 37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3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132" y="1428618"/>
            <a:ext cx="61929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Match the words to the </a:t>
            </a:r>
            <a:r>
              <a:rPr lang="en-US" sz="2800"/>
              <a:t>suitable </a:t>
            </a:r>
            <a:r>
              <a:rPr lang="en-US" sz="2800" smtClean="0"/>
              <a:t>pictures.</a:t>
            </a:r>
            <a:endParaRPr lang="vi-VN" sz="2800" dirty="0"/>
          </a:p>
        </p:txBody>
      </p:sp>
      <p:sp>
        <p:nvSpPr>
          <p:cNvPr id="32" name="Hình chữ nhật 31">
            <a:extLst>
              <a:ext uri="{FF2B5EF4-FFF2-40B4-BE49-F238E27FC236}">
                <a16:creationId xmlns:a16="http://schemas.microsoft.com/office/drawing/2014/main" id="{19AE6A9D-4607-AA0E-F059-15E3DA137361}"/>
              </a:ext>
            </a:extLst>
          </p:cNvPr>
          <p:cNvSpPr/>
          <p:nvPr/>
        </p:nvSpPr>
        <p:spPr>
          <a:xfrm>
            <a:off x="391330" y="1289999"/>
            <a:ext cx="33710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rgbClr val="EF4B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MATCHING</a:t>
            </a:r>
          </a:p>
          <a:p>
            <a:pPr algn="ctr"/>
            <a:r>
              <a:rPr lang="en-US" sz="5400" b="1" dirty="0">
                <a:ln w="0"/>
                <a:solidFill>
                  <a:srgbClr val="EF4B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GAME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B8C2DA35-45B6-B401-3CE1-5BF8408332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292" y="4322245"/>
            <a:ext cx="1905157" cy="1429380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08FC9AAE-65E3-5908-2AFB-7ACF0205A8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25" y="2103843"/>
            <a:ext cx="2096287" cy="1587745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A80CDDEA-36EA-BB50-6F69-A3781C3785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639" y="2154866"/>
            <a:ext cx="2341343" cy="1392519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B7231FDB-2EAA-3CE0-1313-0A520022DF7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9456" r="9223" b="4019"/>
          <a:stretch/>
        </p:blipFill>
        <p:spPr bwMode="auto">
          <a:xfrm>
            <a:off x="10051132" y="2001047"/>
            <a:ext cx="2054648" cy="14600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7602" y="3650141"/>
            <a:ext cx="12355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CATTLE</a:t>
            </a:r>
            <a:endParaRPr lang="vi-VN" sz="2800" dirty="0"/>
          </a:p>
        </p:txBody>
      </p:sp>
      <p:sp>
        <p:nvSpPr>
          <p:cNvPr id="9" name="Rectangle 21">
            <a:extLst>
              <a:ext uri="{FF2B5EF4-FFF2-40B4-BE49-F238E27FC236}">
                <a16:creationId xmlns:a16="http://schemas.microsoft.com/office/drawing/2014/main" id="{47F97D96-4962-2D27-6928-57D1430C7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0126" y="3596965"/>
            <a:ext cx="9364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VAST</a:t>
            </a:r>
            <a:endParaRPr lang="vi-VN" sz="2800" dirty="0"/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A71BB41B-8D49-69A7-8569-4EFC494D2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8632" y="3565482"/>
            <a:ext cx="9941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CROP</a:t>
            </a:r>
            <a:endParaRPr lang="vi-VN" sz="2800" dirty="0"/>
          </a:p>
        </p:txBody>
      </p:sp>
      <p:sp>
        <p:nvSpPr>
          <p:cNvPr id="21" name="Rectangle 21">
            <a:extLst>
              <a:ext uri="{FF2B5EF4-FFF2-40B4-BE49-F238E27FC236}">
                <a16:creationId xmlns:a16="http://schemas.microsoft.com/office/drawing/2014/main" id="{3B0F7BD9-BAA7-7786-BE7E-F7F16C793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7472" y="5866429"/>
            <a:ext cx="20347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HOSPITABLE</a:t>
            </a:r>
            <a:endParaRPr lang="vi-VN" sz="2800" dirty="0"/>
          </a:p>
        </p:txBody>
      </p:sp>
      <p:sp>
        <p:nvSpPr>
          <p:cNvPr id="33" name="Rectangle 21">
            <a:extLst>
              <a:ext uri="{FF2B5EF4-FFF2-40B4-BE49-F238E27FC236}">
                <a16:creationId xmlns:a16="http://schemas.microsoft.com/office/drawing/2014/main" id="{F4CBBE4D-5AFD-D48C-5811-2F7EBD992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1931" y="5858340"/>
            <a:ext cx="19537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POULTRY</a:t>
            </a:r>
            <a:endParaRPr lang="vi-VN" sz="2800" dirty="0"/>
          </a:p>
        </p:txBody>
      </p:sp>
      <p:sp>
        <p:nvSpPr>
          <p:cNvPr id="34" name="Rectangle 21">
            <a:extLst>
              <a:ext uri="{FF2B5EF4-FFF2-40B4-BE49-F238E27FC236}">
                <a16:creationId xmlns:a16="http://schemas.microsoft.com/office/drawing/2014/main" id="{966A1859-967F-E520-C502-FE8195AB4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7500" y="5866429"/>
            <a:ext cx="247644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PICTURESQUE</a:t>
            </a:r>
            <a:endParaRPr lang="vi-VN" sz="2800" dirty="0"/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256" y="3081962"/>
            <a:ext cx="12355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smtClean="0"/>
              <a:t>CATTLE</a:t>
            </a:r>
            <a:endParaRPr lang="vi-VN" sz="2800" dirty="0"/>
          </a:p>
        </p:txBody>
      </p:sp>
      <p:sp>
        <p:nvSpPr>
          <p:cNvPr id="40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9697" y="3775787"/>
            <a:ext cx="19631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HOSPITABLE</a:t>
            </a:r>
            <a:endParaRPr lang="vi-VN" sz="2800" dirty="0"/>
          </a:p>
        </p:txBody>
      </p:sp>
      <p:sp>
        <p:nvSpPr>
          <p:cNvPr id="41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7" y="4647584"/>
            <a:ext cx="15028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POULTRY</a:t>
            </a:r>
            <a:endParaRPr lang="vi-VN" sz="2800" dirty="0"/>
          </a:p>
        </p:txBody>
      </p:sp>
      <p:sp>
        <p:nvSpPr>
          <p:cNvPr id="42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485" y="4704152"/>
            <a:ext cx="9171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VAST</a:t>
            </a:r>
            <a:endParaRPr lang="vi-VN" sz="2800" dirty="0"/>
          </a:p>
        </p:txBody>
      </p:sp>
      <p:sp>
        <p:nvSpPr>
          <p:cNvPr id="43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4727" y="2966651"/>
            <a:ext cx="9906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CROP</a:t>
            </a:r>
            <a:endParaRPr lang="vi-VN" sz="2800" dirty="0"/>
          </a:p>
        </p:txBody>
      </p:sp>
      <p:sp>
        <p:nvSpPr>
          <p:cNvPr id="44" name="Rectangle 21">
            <a:extLst>
              <a:ext uri="{FF2B5EF4-FFF2-40B4-BE49-F238E27FC236}">
                <a16:creationId xmlns:a16="http://schemas.microsoft.com/office/drawing/2014/main" id="{D79822EA-E4F5-A3AA-02BD-0951DB54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23" y="5751625"/>
            <a:ext cx="22379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PICTURESQUE</a:t>
            </a:r>
            <a:endParaRPr lang="vi-VN" sz="2800" dirty="0"/>
          </a:p>
        </p:txBody>
      </p:sp>
      <p:sp>
        <p:nvSpPr>
          <p:cNvPr id="45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6648" y="3645863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smtClean="0"/>
              <a:t>1.</a:t>
            </a:r>
            <a:endParaRPr lang="vi-VN" sz="2800" dirty="0"/>
          </a:p>
        </p:txBody>
      </p:sp>
      <p:sp>
        <p:nvSpPr>
          <p:cNvPr id="46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321" y="3598262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2</a:t>
            </a:r>
            <a:r>
              <a:rPr lang="en-US" sz="2800" smtClean="0"/>
              <a:t>.</a:t>
            </a:r>
            <a:endParaRPr lang="vi-VN" sz="2800" dirty="0"/>
          </a:p>
        </p:txBody>
      </p:sp>
      <p:sp>
        <p:nvSpPr>
          <p:cNvPr id="47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1774" y="3563362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smtClean="0"/>
              <a:t>3.</a:t>
            </a:r>
            <a:endParaRPr lang="vi-VN" sz="2800" dirty="0"/>
          </a:p>
        </p:txBody>
      </p:sp>
      <p:sp>
        <p:nvSpPr>
          <p:cNvPr id="4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1838" y="5858340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4</a:t>
            </a:r>
            <a:r>
              <a:rPr lang="en-US" sz="2800" smtClean="0"/>
              <a:t>.</a:t>
            </a:r>
            <a:endParaRPr lang="vi-VN" sz="2800" dirty="0"/>
          </a:p>
        </p:txBody>
      </p:sp>
      <p:sp>
        <p:nvSpPr>
          <p:cNvPr id="49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092" y="5858340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smtClean="0"/>
              <a:t>5.</a:t>
            </a:r>
            <a:endParaRPr lang="vi-VN" sz="2800" dirty="0"/>
          </a:p>
        </p:txBody>
      </p:sp>
      <p:sp>
        <p:nvSpPr>
          <p:cNvPr id="50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8869" y="5858340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/>
              <a:t>6</a:t>
            </a:r>
            <a:r>
              <a:rPr lang="en-US" sz="2800" smtClean="0"/>
              <a:t>.</a:t>
            </a:r>
            <a:endParaRPr lang="vi-VN" sz="2800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7"/>
          <a:srcRect l="2820" t="33565" r="2767"/>
          <a:stretch/>
        </p:blipFill>
        <p:spPr>
          <a:xfrm>
            <a:off x="7370611" y="4221549"/>
            <a:ext cx="2447970" cy="171044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9719" y="4151822"/>
            <a:ext cx="1671009" cy="18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1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08FC9AAE-65E3-5908-2AFB-7ACF0205A8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808" y="2059560"/>
            <a:ext cx="4977678" cy="3770135"/>
          </a:xfrm>
          <a:prstGeom prst="rect">
            <a:avLst/>
          </a:prstGeom>
        </p:spPr>
      </p:pic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774" y="4510655"/>
            <a:ext cx="60340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/>
              <a:t>cows and bulls kept by farmers for their milk </a:t>
            </a:r>
            <a:r>
              <a:rPr lang="en-US" sz="3600"/>
              <a:t>or </a:t>
            </a:r>
            <a:r>
              <a:rPr lang="en-US" sz="3600" smtClean="0"/>
              <a:t>meat</a:t>
            </a:r>
            <a:endParaRPr lang="vi-VN" sz="3600" dirty="0"/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765" y="1257600"/>
            <a:ext cx="4317272" cy="1089529"/>
          </a:xfrm>
          <a:prstGeom prst="rect">
            <a:avLst/>
          </a:prstGeom>
          <a:noFill/>
          <a:ln>
            <a:noFill/>
          </a:ln>
          <a:extLst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8000" b="1" smtClean="0">
                <a:solidFill>
                  <a:srgbClr val="AD4F0F"/>
                </a:solidFill>
              </a:rPr>
              <a:t>cattle</a:t>
            </a:r>
            <a:r>
              <a:rPr lang="en-US" sz="7200" b="1" smtClean="0">
                <a:solidFill>
                  <a:srgbClr val="AD4F0F"/>
                </a:solidFill>
              </a:rPr>
              <a:t> </a:t>
            </a:r>
            <a:r>
              <a:rPr lang="en-US" sz="6600" b="1" smtClean="0">
                <a:solidFill>
                  <a:srgbClr val="AD4F0F"/>
                </a:solidFill>
              </a:rPr>
              <a:t>(n)</a:t>
            </a:r>
            <a:endParaRPr lang="vi-VN" sz="7200" b="1" dirty="0">
              <a:solidFill>
                <a:srgbClr val="AD4F0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10738" y="3200400"/>
            <a:ext cx="18635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/ˈkætl/</a:t>
            </a:r>
            <a:endParaRPr lang="en-GB" sz="4400" b="1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cattle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8623" y="32803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1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774" y="4427041"/>
            <a:ext cx="603403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birds such as chickens that are used for meat or eggs</a:t>
            </a:r>
          </a:p>
          <a:p>
            <a:r>
              <a:rPr lang="en-US" sz="3600"/>
              <a:t>a poultry farm.</a:t>
            </a:r>
            <a:endParaRPr lang="en-US" sz="3600" dirty="0"/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339" y="1337507"/>
            <a:ext cx="5212904" cy="1089529"/>
          </a:xfrm>
          <a:prstGeom prst="rect">
            <a:avLst/>
          </a:prstGeom>
          <a:noFill/>
          <a:ln>
            <a:noFill/>
          </a:ln>
          <a:extLst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8000" b="1" smtClean="0">
                <a:solidFill>
                  <a:srgbClr val="AD4F0F"/>
                </a:solidFill>
              </a:rPr>
              <a:t>poultry</a:t>
            </a:r>
            <a:r>
              <a:rPr lang="en-US" sz="7200" b="1" smtClean="0">
                <a:solidFill>
                  <a:srgbClr val="AD4F0F"/>
                </a:solidFill>
              </a:rPr>
              <a:t> </a:t>
            </a:r>
            <a:r>
              <a:rPr lang="en-US" sz="6600" b="1" smtClean="0">
                <a:solidFill>
                  <a:srgbClr val="AD4F0F"/>
                </a:solidFill>
              </a:rPr>
              <a:t>(n)</a:t>
            </a:r>
            <a:endParaRPr lang="vi-VN" sz="7200" b="1" dirty="0">
              <a:solidFill>
                <a:srgbClr val="AD4F0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32072" y="3200400"/>
            <a:ext cx="24208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/ˈpəʊltri/</a:t>
            </a:r>
            <a:endParaRPr lang="en-GB" sz="4400" b="1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2820" r="2767"/>
          <a:stretch/>
        </p:blipFill>
        <p:spPr>
          <a:xfrm>
            <a:off x="6428808" y="1163166"/>
            <a:ext cx="5125915" cy="5391150"/>
          </a:xfrm>
          <a:prstGeom prst="rect">
            <a:avLst/>
          </a:prstGeom>
        </p:spPr>
      </p:pic>
      <p:pic>
        <p:nvPicPr>
          <p:cNvPr id="5" name="poultry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332" y="32803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6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222" y="4712831"/>
            <a:ext cx="523230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a plant grown for food, usually on a farm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339" y="1337507"/>
            <a:ext cx="5212904" cy="1089529"/>
          </a:xfrm>
          <a:prstGeom prst="rect">
            <a:avLst/>
          </a:prstGeom>
          <a:noFill/>
          <a:ln>
            <a:noFill/>
          </a:ln>
          <a:extLst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8000" b="1" smtClean="0">
                <a:solidFill>
                  <a:srgbClr val="AD4F0F"/>
                </a:solidFill>
              </a:rPr>
              <a:t>crop</a:t>
            </a:r>
            <a:r>
              <a:rPr lang="en-US" sz="7200" b="1" smtClean="0">
                <a:solidFill>
                  <a:srgbClr val="AD4F0F"/>
                </a:solidFill>
              </a:rPr>
              <a:t> </a:t>
            </a:r>
            <a:r>
              <a:rPr lang="en-US" sz="6600" b="1" smtClean="0">
                <a:solidFill>
                  <a:srgbClr val="AD4F0F"/>
                </a:solidFill>
              </a:rPr>
              <a:t>(n)</a:t>
            </a:r>
            <a:endParaRPr lang="vi-VN" sz="7200" b="1" dirty="0">
              <a:solidFill>
                <a:srgbClr val="AD4F0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05384" y="3272879"/>
            <a:ext cx="18742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 /krɒp/</a:t>
            </a:r>
          </a:p>
        </p:txBody>
      </p:sp>
      <p:pic>
        <p:nvPicPr>
          <p:cNvPr id="16" name="Hình ảnh 6">
            <a:extLst>
              <a:ext uri="{FF2B5EF4-FFF2-40B4-BE49-F238E27FC236}">
                <a16:creationId xmlns:a16="http://schemas.microsoft.com/office/drawing/2014/main" id="{B7231FDB-2EAA-3CE0-1313-0A520022DF7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9456" r="9223" b="4019"/>
          <a:stretch/>
        </p:blipFill>
        <p:spPr bwMode="auto">
          <a:xfrm>
            <a:off x="6436083" y="1882271"/>
            <a:ext cx="5113150" cy="3633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crop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6422" y="33470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3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930" y="4840361"/>
            <a:ext cx="34401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3600"/>
              <a:t>extremely large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67" y="1380341"/>
            <a:ext cx="5212904" cy="1089529"/>
          </a:xfrm>
          <a:prstGeom prst="rect">
            <a:avLst/>
          </a:prstGeom>
          <a:noFill/>
          <a:ln>
            <a:noFill/>
          </a:ln>
          <a:extLst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8000" b="1" smtClean="0">
                <a:solidFill>
                  <a:srgbClr val="AD4F0F"/>
                </a:solidFill>
              </a:rPr>
              <a:t>vast</a:t>
            </a:r>
            <a:r>
              <a:rPr lang="en-US" sz="7200" b="1" smtClean="0">
                <a:solidFill>
                  <a:srgbClr val="AD4F0F"/>
                </a:solidFill>
              </a:rPr>
              <a:t> </a:t>
            </a:r>
            <a:r>
              <a:rPr lang="en-US" sz="6600" b="1" smtClean="0">
                <a:solidFill>
                  <a:srgbClr val="AD4F0F"/>
                </a:solidFill>
              </a:rPr>
              <a:t>(adj)</a:t>
            </a:r>
            <a:endParaRPr lang="vi-VN" sz="7200" b="1" dirty="0">
              <a:solidFill>
                <a:srgbClr val="AD4F0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47123" y="3284309"/>
            <a:ext cx="18742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/vɑːst/</a:t>
            </a:r>
          </a:p>
        </p:txBody>
      </p:sp>
      <p:pic>
        <p:nvPicPr>
          <p:cNvPr id="17" name="Hình ảnh 4">
            <a:extLst>
              <a:ext uri="{FF2B5EF4-FFF2-40B4-BE49-F238E27FC236}">
                <a16:creationId xmlns:a16="http://schemas.microsoft.com/office/drawing/2014/main" id="{A80CDDEA-36EA-BB50-6F69-A3781C3785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"/>
          <a:stretch/>
        </p:blipFill>
        <p:spPr>
          <a:xfrm>
            <a:off x="5794131" y="2034350"/>
            <a:ext cx="5825942" cy="3601811"/>
          </a:xfrm>
          <a:prstGeom prst="rect">
            <a:avLst/>
          </a:prstGeom>
        </p:spPr>
      </p:pic>
      <p:pic>
        <p:nvPicPr>
          <p:cNvPr id="3" name="vast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067" y="33642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0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531" y="3531"/>
            <a:ext cx="12192000" cy="1083309"/>
            <a:chOff x="0" y="-3"/>
            <a:chExt cx="12192000" cy="1083309"/>
          </a:xfrm>
        </p:grpSpPr>
        <p:sp>
          <p:nvSpPr>
            <p:cNvPr id="21" name="Round Single Corner Rectangle 20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F6BAC1F4-6BAD-5434-22E5-0C2927977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12" name="Rectangle 20">
            <a:extLst>
              <a:ext uri="{FF2B5EF4-FFF2-40B4-BE49-F238E27FC236}">
                <a16:creationId xmlns:a16="http://schemas.microsoft.com/office/drawing/2014/main" id="{6ABF3936-29EC-E042-D7B1-E1256EC24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992A3D68-40F6-B13F-F46D-D6F0B9896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BC858E41-DDE3-AC3D-709D-5E01A760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 dirty="0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DC1E4A2F-72F6-E3FA-0975-4626162E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613" y="4975913"/>
            <a:ext cx="520735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4000"/>
              <a:t>generous towards visitors and guests</a:t>
            </a: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A3B705-4B6F-0B61-0B99-F0C92E066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67" y="1380341"/>
            <a:ext cx="6511610" cy="1089529"/>
          </a:xfrm>
          <a:prstGeom prst="rect">
            <a:avLst/>
          </a:prstGeom>
          <a:noFill/>
          <a:ln>
            <a:noFill/>
          </a:ln>
          <a:extLst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8000" b="1" smtClean="0">
                <a:solidFill>
                  <a:srgbClr val="AD4F0F"/>
                </a:solidFill>
              </a:rPr>
              <a:t>hospitable</a:t>
            </a:r>
            <a:r>
              <a:rPr lang="en-US" sz="7200" b="1" smtClean="0">
                <a:solidFill>
                  <a:srgbClr val="AD4F0F"/>
                </a:solidFill>
              </a:rPr>
              <a:t> </a:t>
            </a:r>
            <a:r>
              <a:rPr lang="en-US" sz="6600" b="1" smtClean="0">
                <a:solidFill>
                  <a:srgbClr val="AD4F0F"/>
                </a:solidFill>
              </a:rPr>
              <a:t>(adj)</a:t>
            </a:r>
            <a:endParaRPr lang="vi-VN" sz="7200" b="1" dirty="0">
              <a:solidFill>
                <a:srgbClr val="AD4F0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53930" y="3089009"/>
            <a:ext cx="30700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smtClean="0">
                <a:solidFill>
                  <a:schemeClr val="accent5">
                    <a:lumMod val="50000"/>
                  </a:schemeClr>
                </a:solidFill>
              </a:rPr>
              <a:t>/hɒ</a:t>
            </a:r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ˈ</a:t>
            </a:r>
            <a:r>
              <a:rPr lang="en-US" sz="4400" b="1" smtClean="0">
                <a:solidFill>
                  <a:schemeClr val="accent5">
                    <a:lumMod val="50000"/>
                  </a:schemeClr>
                </a:solidFill>
              </a:rPr>
              <a:t>spɪtəbl/</a:t>
            </a:r>
            <a:endParaRPr lang="en-US" sz="44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57215" y="3858450"/>
            <a:ext cx="30700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>
                <a:solidFill>
                  <a:schemeClr val="accent5">
                    <a:lumMod val="50000"/>
                  </a:schemeClr>
                </a:solidFill>
              </a:rPr>
              <a:t>/ˈhɒspɪtəbl/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9351" y="1538765"/>
            <a:ext cx="3914775" cy="4333875"/>
          </a:xfrm>
          <a:prstGeom prst="rect">
            <a:avLst/>
          </a:prstGeom>
        </p:spPr>
      </p:pic>
      <p:pic>
        <p:nvPicPr>
          <p:cNvPr id="4" name="hospitable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7067" y="3185635"/>
            <a:ext cx="609600" cy="609600"/>
          </a:xfrm>
          <a:prstGeom prst="rect">
            <a:avLst/>
          </a:prstGeom>
        </p:spPr>
      </p:pic>
      <p:pic>
        <p:nvPicPr>
          <p:cNvPr id="5" name="hospitable__gb_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7067" y="39383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8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4350</TotalTime>
  <Words>754</Words>
  <Application>Microsoft Office PowerPoint</Application>
  <PresentationFormat>Widescreen</PresentationFormat>
  <Paragraphs>165</Paragraphs>
  <Slides>19</Slides>
  <Notes>16</Notes>
  <HiddenSlides>0</HiddenSlides>
  <MMClips>16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Adobe Gothic Std B</vt:lpstr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225</cp:revision>
  <dcterms:created xsi:type="dcterms:W3CDTF">2020-12-09T02:04:09Z</dcterms:created>
  <dcterms:modified xsi:type="dcterms:W3CDTF">2024-10-05T14:02:36Z</dcterms:modified>
</cp:coreProperties>
</file>