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68" r:id="rId2"/>
    <p:sldId id="261" r:id="rId3"/>
    <p:sldId id="265" r:id="rId4"/>
    <p:sldId id="257" r:id="rId5"/>
    <p:sldId id="258" r:id="rId6"/>
    <p:sldId id="260" r:id="rId7"/>
    <p:sldId id="269" r:id="rId8"/>
    <p:sldId id="270" r:id="rId9"/>
    <p:sldId id="271" r:id="rId10"/>
    <p:sldId id="272" r:id="rId11"/>
    <p:sldId id="273" r:id="rId12"/>
    <p:sldId id="274" r:id="rId13"/>
    <p:sldId id="275" r:id="rId14"/>
    <p:sldId id="282" r:id="rId15"/>
    <p:sldId id="276" r:id="rId16"/>
    <p:sldId id="262" r:id="rId17"/>
    <p:sldId id="278" r:id="rId18"/>
    <p:sldId id="279" r:id="rId19"/>
    <p:sldId id="280" r:id="rId20"/>
    <p:sldId id="266"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3" d="100"/>
          <a:sy n="53" d="100"/>
        </p:scale>
        <p:origin x="117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5B967F-5FE0-4525-B2E6-56CFACC21EA8}" type="datetimeFigureOut">
              <a:rPr lang="en-US" smtClean="0"/>
              <a:t>27/03/2024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93BB38-BFF6-47D5-8AEF-FF7D7B7A1309}" type="slidenum">
              <a:rPr lang="en-US" smtClean="0"/>
              <a:t>‹#›</a:t>
            </a:fld>
            <a:endParaRPr lang="en-US"/>
          </a:p>
        </p:txBody>
      </p:sp>
    </p:spTree>
    <p:extLst>
      <p:ext uri="{BB962C8B-B14F-4D97-AF65-F5344CB8AC3E}">
        <p14:creationId xmlns:p14="http://schemas.microsoft.com/office/powerpoint/2010/main" val="658194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B109157-4B2C-456F-9FDA-FD573F72CD41}" type="slidenum">
              <a:rPr lang="zh-CN" altLang="en-US" smtClean="0">
                <a:solidFill>
                  <a:prstClr val="black"/>
                </a:solidFill>
                <a:latin typeface="Calibri"/>
                <a:ea typeface="宋体" panose="02010600030101010101" pitchFamily="2" charset="-122"/>
              </a:rPr>
              <a:pPr/>
              <a:t>16</a:t>
            </a:fld>
            <a:endParaRPr lang="zh-CN" altLang="en-US">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3937858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4FC6E6FA-59FF-48CA-A804-B75FB7617BBB}"/>
              </a:ext>
            </a:extLst>
          </p:cNvPr>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A02E1D63-E2F2-4CAB-9AA2-4928BC6EFAA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148" name="Slide Number Placeholder 3">
            <a:extLst>
              <a:ext uri="{FF2B5EF4-FFF2-40B4-BE49-F238E27FC236}">
                <a16:creationId xmlns:a16="http://schemas.microsoft.com/office/drawing/2014/main" id="{E3BB90EC-CEB6-4E13-8F20-3A49172A6AF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B7C6665-661B-4521-82F8-9D5A9A9A1C46}" type="slidenum">
              <a:rPr kumimoji="0" lang="en-US" alt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58654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7D495C2-CD28-429D-8F00-E95D53FB21EB}"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41000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D495C2-CD28-429D-8F00-E95D53FB21EB}"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694701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D495C2-CD28-429D-8F00-E95D53FB21EB}"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131444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D495C2-CD28-429D-8F00-E95D53FB21EB}"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735368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D495C2-CD28-429D-8F00-E95D53FB21EB}" type="datetimeFigureOut">
              <a:rPr lang="en-US" smtClean="0"/>
              <a:t>27/03/2024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862792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7D495C2-CD28-429D-8F00-E95D53FB21EB}" type="datetimeFigureOut">
              <a:rPr lang="en-US" smtClean="0"/>
              <a:t>27/03/2024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934803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7D495C2-CD28-429D-8F00-E95D53FB21EB}" type="datetimeFigureOut">
              <a:rPr lang="en-US" smtClean="0"/>
              <a:t>27/03/2024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330799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7D495C2-CD28-429D-8F00-E95D53FB21EB}" type="datetimeFigureOut">
              <a:rPr lang="en-US" smtClean="0"/>
              <a:t>27/03/2024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1236762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D495C2-CD28-429D-8F00-E95D53FB21EB}" type="datetimeFigureOut">
              <a:rPr lang="en-US" smtClean="0"/>
              <a:t>27/03/2024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4055161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D495C2-CD28-429D-8F00-E95D53FB21EB}" type="datetimeFigureOut">
              <a:rPr lang="en-US" smtClean="0"/>
              <a:t>27/03/2024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234895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D495C2-CD28-429D-8F00-E95D53FB21EB}" type="datetimeFigureOut">
              <a:rPr lang="en-US" smtClean="0"/>
              <a:t>27/03/2024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500658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D495C2-CD28-429D-8F00-E95D53FB21EB}" type="datetimeFigureOut">
              <a:rPr lang="en-US" smtClean="0"/>
              <a:t>27/03/2024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A2EE1D-9A44-4CA6-8B84-7FF2D5E1487C}" type="slidenum">
              <a:rPr lang="en-US" smtClean="0"/>
              <a:t>‹#›</a:t>
            </a:fld>
            <a:endParaRPr lang="en-US"/>
          </a:p>
        </p:txBody>
      </p:sp>
    </p:spTree>
    <p:extLst>
      <p:ext uri="{BB962C8B-B14F-4D97-AF65-F5344CB8AC3E}">
        <p14:creationId xmlns:p14="http://schemas.microsoft.com/office/powerpoint/2010/main" val="1456743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eg"/><Relationship Id="rId9"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1.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nhdepblog.com/wp-content/uploads/2018/07/hinh-nen-powerpoint-de-thuong-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67785"/>
            <a:ext cx="11881320" cy="685107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087889" y="836712"/>
            <a:ext cx="184731" cy="369332"/>
          </a:xfrm>
          <a:prstGeom prst="rect">
            <a:avLst/>
          </a:prstGeom>
          <a:noFill/>
        </p:spPr>
        <p:txBody>
          <a:bodyPr wrap="none" rtlCol="0">
            <a:spAutoFit/>
          </a:bodyPr>
          <a:lstStyle/>
          <a:p>
            <a:endParaRPr lang="en-US"/>
          </a:p>
        </p:txBody>
      </p:sp>
      <p:sp>
        <p:nvSpPr>
          <p:cNvPr id="3" name="TextBox 2"/>
          <p:cNvSpPr txBox="1"/>
          <p:nvPr/>
        </p:nvSpPr>
        <p:spPr>
          <a:xfrm>
            <a:off x="3483363" y="76664"/>
            <a:ext cx="5594737" cy="954107"/>
          </a:xfrm>
          <a:prstGeom prst="rect">
            <a:avLst/>
          </a:prstGeom>
          <a:noFill/>
        </p:spPr>
        <p:txBody>
          <a:bodyPr wrap="none" rtlCol="0">
            <a:spAutoFit/>
          </a:bodyPr>
          <a:lstStyle/>
          <a:p>
            <a:r>
              <a:rPr lang="vi-VN" sz="2800" b="1" dirty="0">
                <a:solidFill>
                  <a:srgbClr val="FF0000"/>
                </a:solidFill>
                <a:latin typeface="+mj-lt"/>
              </a:rPr>
              <a:t>NHÓM 8: VĂN BẢN NGHỊ LUẬN</a:t>
            </a:r>
          </a:p>
          <a:p>
            <a:r>
              <a:rPr lang="vi-VN" sz="2800" b="1" dirty="0">
                <a:solidFill>
                  <a:srgbClr val="FF0000"/>
                </a:solidFill>
                <a:latin typeface="+mj-lt"/>
              </a:rPr>
              <a:t>           (NGHỊ LUẬN XÃ HỘI)</a:t>
            </a:r>
            <a:endParaRPr lang="en-US" sz="2800" b="1" dirty="0">
              <a:solidFill>
                <a:srgbClr val="FF0000"/>
              </a:solidFill>
              <a:latin typeface="+mj-lt"/>
            </a:endParaRPr>
          </a:p>
        </p:txBody>
      </p:sp>
      <p:sp>
        <p:nvSpPr>
          <p:cNvPr id="6" name="Rectangle 5"/>
          <p:cNvSpPr/>
          <p:nvPr/>
        </p:nvSpPr>
        <p:spPr>
          <a:xfrm>
            <a:off x="2277297" y="1577367"/>
            <a:ext cx="744659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KHAN HIẾM NƯỚC NGỌT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3314" y="3127502"/>
            <a:ext cx="2881935" cy="2912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descr="C:\Users\Admin\Desktop\tải xuống.jpg"/>
          <p:cNvPicPr/>
          <p:nvPr/>
        </p:nvPicPr>
        <p:blipFill>
          <a:blip r:embed="rId4">
            <a:extLst>
              <a:ext uri="{28A0092B-C50C-407E-A947-70E740481C1C}">
                <a14:useLocalDpi xmlns:a14="http://schemas.microsoft.com/office/drawing/2010/main" val="0"/>
              </a:ext>
            </a:extLst>
          </a:blip>
          <a:srcRect/>
          <a:stretch>
            <a:fillRect/>
          </a:stretch>
        </p:blipFill>
        <p:spPr bwMode="auto">
          <a:xfrm>
            <a:off x="4435248" y="3116381"/>
            <a:ext cx="3240360" cy="2912546"/>
          </a:xfrm>
          <a:prstGeom prst="rect">
            <a:avLst/>
          </a:prstGeom>
          <a:noFill/>
          <a:ln>
            <a:noFill/>
          </a:ln>
        </p:spPr>
      </p:pic>
      <p:pic>
        <p:nvPicPr>
          <p:cNvPr id="10" name="Picture 9" descr="C:\Users\Admin\Desktop\images.jpg"/>
          <p:cNvPicPr/>
          <p:nvPr/>
        </p:nvPicPr>
        <p:blipFill>
          <a:blip r:embed="rId5">
            <a:extLst>
              <a:ext uri="{28A0092B-C50C-407E-A947-70E740481C1C}">
                <a14:useLocalDpi xmlns:a14="http://schemas.microsoft.com/office/drawing/2010/main" val="0"/>
              </a:ext>
            </a:extLst>
          </a:blip>
          <a:srcRect/>
          <a:stretch>
            <a:fillRect/>
          </a:stretch>
        </p:blipFill>
        <p:spPr bwMode="auto">
          <a:xfrm>
            <a:off x="7760487" y="3081359"/>
            <a:ext cx="2914650" cy="2924943"/>
          </a:xfrm>
          <a:prstGeom prst="rect">
            <a:avLst/>
          </a:prstGeom>
          <a:noFill/>
          <a:ln>
            <a:noFill/>
          </a:ln>
        </p:spPr>
      </p:pic>
    </p:spTree>
    <p:extLst>
      <p:ext uri="{BB962C8B-B14F-4D97-AF65-F5344CB8AC3E}">
        <p14:creationId xmlns:p14="http://schemas.microsoft.com/office/powerpoint/2010/main" val="326091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ình nền Powerpoint dễ thương đẹp, đơn giản và cute nhấ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07266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713" y="116633"/>
            <a:ext cx="541972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13213" y="970238"/>
            <a:ext cx="3429144" cy="523220"/>
          </a:xfrm>
          <a:prstGeom prst="rect">
            <a:avLst/>
          </a:prstGeom>
          <a:noFill/>
        </p:spPr>
        <p:txBody>
          <a:bodyPr wrap="none" rtlCol="0">
            <a:spAutoFit/>
          </a:bodyPr>
          <a:lstStyle/>
          <a:p>
            <a:r>
              <a:rPr lang="vi-VN" sz="2800" b="1" dirty="0">
                <a:solidFill>
                  <a:srgbClr val="C00000"/>
                </a:solidFill>
                <a:latin typeface="+mj-lt"/>
              </a:rPr>
              <a:t>II. Đọc- hiểu văn bản</a:t>
            </a:r>
            <a:endParaRPr lang="en-US" sz="2800" b="1" dirty="0">
              <a:solidFill>
                <a:srgbClr val="C00000"/>
              </a:solidFill>
              <a:latin typeface="+mj-lt"/>
            </a:endParaRPr>
          </a:p>
        </p:txBody>
      </p:sp>
      <p:sp>
        <p:nvSpPr>
          <p:cNvPr id="3" name="TextBox 2"/>
          <p:cNvSpPr txBox="1"/>
          <p:nvPr/>
        </p:nvSpPr>
        <p:spPr>
          <a:xfrm>
            <a:off x="2056458" y="1579668"/>
            <a:ext cx="8432031" cy="738664"/>
          </a:xfrm>
          <a:prstGeom prst="rect">
            <a:avLst/>
          </a:prstGeom>
          <a:noFill/>
        </p:spPr>
        <p:txBody>
          <a:bodyPr wrap="square" rtlCol="0">
            <a:spAutoFit/>
          </a:bodyPr>
          <a:lstStyle/>
          <a:p>
            <a:pPr lvl="0"/>
            <a:r>
              <a:rPr lang="vi-VN" sz="2400" b="1" i="1" dirty="0">
                <a:latin typeface="+mj-lt"/>
              </a:rPr>
              <a:t>1. Đặt vấn đề ( nêu thực trạng của việc khan hiếm nước ngọt)</a:t>
            </a:r>
            <a:endParaRPr lang="en-US" sz="2400" b="1" i="1" dirty="0">
              <a:latin typeface="+mj-lt"/>
            </a:endParaRPr>
          </a:p>
          <a:p>
            <a:r>
              <a:rPr lang="vi-VN" dirty="0"/>
              <a:t> </a:t>
            </a:r>
            <a:endParaRPr lang="en-US" dirty="0"/>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529" y="2318333"/>
            <a:ext cx="2486025"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0540" y="2318332"/>
            <a:ext cx="27051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7032105" y="4772985"/>
            <a:ext cx="3455493"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0212" y="2270708"/>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1847528" y="4772985"/>
            <a:ext cx="4636410" cy="100811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chemeClr val="tx1"/>
                </a:solidFill>
                <a:latin typeface="+mj-lt"/>
              </a:rPr>
              <a:t>KHAN HIẾM NƯỚC NGỌT</a:t>
            </a:r>
            <a:endParaRPr lang="en-US" sz="2400" b="1" dirty="0">
              <a:solidFill>
                <a:schemeClr val="tx1"/>
              </a:solidFill>
              <a:latin typeface="+mj-lt"/>
            </a:endParaRPr>
          </a:p>
        </p:txBody>
      </p:sp>
      <p:sp>
        <p:nvSpPr>
          <p:cNvPr id="6" name="TextBox 5"/>
          <p:cNvSpPr txBox="1"/>
          <p:nvPr/>
        </p:nvSpPr>
        <p:spPr>
          <a:xfrm>
            <a:off x="1847529" y="5939989"/>
            <a:ext cx="5184576" cy="830997"/>
          </a:xfrm>
          <a:prstGeom prst="rect">
            <a:avLst/>
          </a:prstGeom>
          <a:noFill/>
        </p:spPr>
        <p:txBody>
          <a:bodyPr wrap="square" rtlCol="0">
            <a:spAutoFit/>
          </a:bodyPr>
          <a:lstStyle/>
          <a:p>
            <a:pPr lvl="0"/>
            <a:r>
              <a:rPr lang="vi-VN" sz="2400" b="1" i="1" dirty="0">
                <a:latin typeface="+mj-lt"/>
              </a:rPr>
              <a:t>Tác phẩm viết về vấn đề  báo động  của việc khan hiếm nước ngọt hiện nay.</a:t>
            </a:r>
            <a:endParaRPr lang="en-US" sz="2400" b="1" i="1" dirty="0">
              <a:latin typeface="+mj-lt"/>
            </a:endParaRPr>
          </a:p>
        </p:txBody>
      </p:sp>
    </p:spTree>
    <p:extLst>
      <p:ext uri="{BB962C8B-B14F-4D97-AF65-F5344CB8AC3E}">
        <p14:creationId xmlns:p14="http://schemas.microsoft.com/office/powerpoint/2010/main" val="2637528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148"/>
                                        </p:tgtEl>
                                        <p:attrNameLst>
                                          <p:attrName>style.visibility</p:attrName>
                                        </p:attrNameLst>
                                      </p:cBhvr>
                                      <p:to>
                                        <p:strVal val="visible"/>
                                      </p:to>
                                    </p:set>
                                    <p:animEffect transition="in" filter="wipe(down)">
                                      <p:cBhvr>
                                        <p:cTn id="24" dur="500"/>
                                        <p:tgtEl>
                                          <p:spTgt spid="6148"/>
                                        </p:tgtEl>
                                      </p:cBhvr>
                                    </p:animEffect>
                                  </p:childTnLst>
                                </p:cTn>
                              </p:par>
                              <p:par>
                                <p:cTn id="25" presetID="22" presetClass="entr" presetSubtype="4" fill="hold" nodeType="withEffect">
                                  <p:stCondLst>
                                    <p:cond delay="0"/>
                                  </p:stCondLst>
                                  <p:childTnLst>
                                    <p:set>
                                      <p:cBhvr>
                                        <p:cTn id="26" dur="1" fill="hold">
                                          <p:stCondLst>
                                            <p:cond delay="0"/>
                                          </p:stCondLst>
                                        </p:cTn>
                                        <p:tgtEl>
                                          <p:spTgt spid="6149"/>
                                        </p:tgtEl>
                                        <p:attrNameLst>
                                          <p:attrName>style.visibility</p:attrName>
                                        </p:attrNameLst>
                                      </p:cBhvr>
                                      <p:to>
                                        <p:strVal val="visible"/>
                                      </p:to>
                                    </p:set>
                                    <p:animEffect transition="in" filter="wipe(down)">
                                      <p:cBhvr>
                                        <p:cTn id="27" dur="500"/>
                                        <p:tgtEl>
                                          <p:spTgt spid="6149"/>
                                        </p:tgtEl>
                                      </p:cBhvr>
                                    </p:animEffect>
                                  </p:childTnLst>
                                </p:cTn>
                              </p:par>
                              <p:par>
                                <p:cTn id="28" presetID="22" presetClass="entr" presetSubtype="4" fill="hold" nodeType="withEffect">
                                  <p:stCondLst>
                                    <p:cond delay="0"/>
                                  </p:stCondLst>
                                  <p:childTnLst>
                                    <p:set>
                                      <p:cBhvr>
                                        <p:cTn id="29" dur="1" fill="hold">
                                          <p:stCondLst>
                                            <p:cond delay="0"/>
                                          </p:stCondLst>
                                        </p:cTn>
                                        <p:tgtEl>
                                          <p:spTgt spid="6151"/>
                                        </p:tgtEl>
                                        <p:attrNameLst>
                                          <p:attrName>style.visibility</p:attrName>
                                        </p:attrNameLst>
                                      </p:cBhvr>
                                      <p:to>
                                        <p:strVal val="visible"/>
                                      </p:to>
                                    </p:set>
                                    <p:animEffect transition="in" filter="wipe(down)">
                                      <p:cBhvr>
                                        <p:cTn id="30" dur="500"/>
                                        <p:tgtEl>
                                          <p:spTgt spid="6151"/>
                                        </p:tgtEl>
                                      </p:cBhvr>
                                    </p:animEffect>
                                  </p:childTnLst>
                                </p:cTn>
                              </p:par>
                              <p:par>
                                <p:cTn id="31" presetID="22" presetClass="entr" presetSubtype="4" fill="hold" nodeType="withEffect">
                                  <p:stCondLst>
                                    <p:cond delay="0"/>
                                  </p:stCondLst>
                                  <p:childTnLst>
                                    <p:set>
                                      <p:cBhvr>
                                        <p:cTn id="32" dur="1" fill="hold">
                                          <p:stCondLst>
                                            <p:cond delay="0"/>
                                          </p:stCondLst>
                                        </p:cTn>
                                        <p:tgtEl>
                                          <p:spTgt spid="6150"/>
                                        </p:tgtEl>
                                        <p:attrNameLst>
                                          <p:attrName>style.visibility</p:attrName>
                                        </p:attrNameLst>
                                      </p:cBhvr>
                                      <p:to>
                                        <p:strVal val="visible"/>
                                      </p:to>
                                    </p:set>
                                    <p:animEffect transition="in" filter="wipe(down)">
                                      <p:cBhvr>
                                        <p:cTn id="33" dur="500"/>
                                        <p:tgtEl>
                                          <p:spTgt spid="615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heel(1)">
                                      <p:cBhvr>
                                        <p:cTn id="38" dur="2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1878" y="116633"/>
            <a:ext cx="541972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45107" y="1124745"/>
            <a:ext cx="8034572" cy="461665"/>
          </a:xfrm>
          <a:prstGeom prst="rect">
            <a:avLst/>
          </a:prstGeom>
          <a:noFill/>
        </p:spPr>
        <p:txBody>
          <a:bodyPr wrap="none" rtlCol="0">
            <a:spAutoFit/>
          </a:bodyPr>
          <a:lstStyle/>
          <a:p>
            <a:pPr lvl="0"/>
            <a:r>
              <a:rPr lang="vi-VN" sz="2400" b="1" i="1" dirty="0">
                <a:solidFill>
                  <a:srgbClr val="FF0000"/>
                </a:solidFill>
                <a:latin typeface="+mj-lt"/>
              </a:rPr>
              <a:t>1. Đặt vấn đề ( nêu thực trạng của việc khan hiếm nước ngọt</a:t>
            </a:r>
            <a:r>
              <a:rPr lang="vi-VN" sz="2400" b="1" i="1" dirty="0">
                <a:solidFill>
                  <a:srgbClr val="FF0000"/>
                </a:solidFill>
              </a:rPr>
              <a:t>)</a:t>
            </a:r>
            <a:endParaRPr lang="en-US" sz="2400" b="1" i="1" dirty="0">
              <a:solidFill>
                <a:srgbClr val="FF0000"/>
              </a:solidFill>
            </a:endParaRPr>
          </a:p>
        </p:txBody>
      </p:sp>
      <p:sp>
        <p:nvSpPr>
          <p:cNvPr id="3" name="TextBox 2"/>
          <p:cNvSpPr txBox="1"/>
          <p:nvPr/>
        </p:nvSpPr>
        <p:spPr>
          <a:xfrm>
            <a:off x="551384" y="1716023"/>
            <a:ext cx="8370645" cy="1200329"/>
          </a:xfrm>
          <a:prstGeom prst="rect">
            <a:avLst/>
          </a:prstGeom>
          <a:solidFill>
            <a:schemeClr val="accent3">
              <a:lumMod val="60000"/>
              <a:lumOff val="40000"/>
            </a:schemeClr>
          </a:solidFill>
        </p:spPr>
        <p:txBody>
          <a:bodyPr wrap="square" rtlCol="0">
            <a:spAutoFit/>
          </a:bodyPr>
          <a:lstStyle/>
          <a:p>
            <a:pPr lvl="0"/>
            <a:r>
              <a:rPr lang="vi-VN" sz="2400" dirty="0">
                <a:latin typeface="+mj-lt"/>
              </a:rPr>
              <a:t>- Nước ngọt đóng vai trò to lớn trong sinh hoạt, sản xuất của con người. Tạo thúc đẩy cân bằng sinh thái, phát triển kinh tế, duy trì sự sống cho con người, động thực vật trên trái đất.</a:t>
            </a:r>
            <a:endParaRPr lang="en-US" sz="2400" dirty="0">
              <a:latin typeface="+mj-lt"/>
            </a:endParaRPr>
          </a:p>
        </p:txBody>
      </p:sp>
      <p:sp>
        <p:nvSpPr>
          <p:cNvPr id="4" name="TextBox 3"/>
          <p:cNvSpPr txBox="1"/>
          <p:nvPr/>
        </p:nvSpPr>
        <p:spPr>
          <a:xfrm>
            <a:off x="517231" y="3286638"/>
            <a:ext cx="8370645" cy="1938992"/>
          </a:xfrm>
          <a:prstGeom prst="rect">
            <a:avLst/>
          </a:prstGeom>
          <a:solidFill>
            <a:schemeClr val="tx2">
              <a:lumMod val="60000"/>
              <a:lumOff val="40000"/>
            </a:schemeClr>
          </a:solidFill>
        </p:spPr>
        <p:txBody>
          <a:bodyPr wrap="square" rtlCol="0">
            <a:spAutoFit/>
          </a:bodyPr>
          <a:lstStyle/>
          <a:p>
            <a:pPr lvl="0"/>
            <a:r>
              <a:rPr lang="vi-VN" sz="2400" dirty="0">
                <a:latin typeface="+mj-lt"/>
              </a:rPr>
              <a:t>- Hiện nay, con người chúng ta bị ảo tưởng về vấn đền nước không không bao giờ cạn kiệt </a:t>
            </a:r>
            <a:endParaRPr lang="en-US" sz="2400" dirty="0">
              <a:latin typeface="+mj-lt"/>
            </a:endParaRPr>
          </a:p>
          <a:p>
            <a:r>
              <a:rPr lang="vi-VN" sz="2400" dirty="0">
                <a:latin typeface="+mj-lt"/>
              </a:rPr>
              <a:t>+Bởi hệ thống nước xung quanh chúng ta là rất nhiều.</a:t>
            </a:r>
            <a:endParaRPr lang="en-US" sz="2400" dirty="0">
              <a:latin typeface="+mj-lt"/>
            </a:endParaRPr>
          </a:p>
          <a:p>
            <a:r>
              <a:rPr lang="vi-VN" sz="2400" dirty="0">
                <a:latin typeface="+mj-lt"/>
              </a:rPr>
              <a:t>+ Điều đó tạo cảm giác chúng ta sẽ không bao giờ thiếu nước</a:t>
            </a:r>
            <a:endParaRPr lang="en-US" sz="2400" dirty="0">
              <a:latin typeface="+mj-lt"/>
            </a:endParaRPr>
          </a:p>
          <a:p>
            <a:r>
              <a:rPr lang="vi-VN" sz="2400" dirty="0">
                <a:latin typeface="+mj-lt"/>
              </a:rPr>
              <a:t>+Đây chính là suy nghĩ sai lầm, thật  “ nhầm to” của chúng ta.</a:t>
            </a:r>
            <a:endParaRPr lang="en-US" sz="2400" dirty="0">
              <a:latin typeface="+mj-lt"/>
            </a:endParaRPr>
          </a:p>
        </p:txBody>
      </p:sp>
      <p:sp>
        <p:nvSpPr>
          <p:cNvPr id="5" name="Right Arrow 4"/>
          <p:cNvSpPr/>
          <p:nvPr/>
        </p:nvSpPr>
        <p:spPr>
          <a:xfrm>
            <a:off x="1279585" y="5847886"/>
            <a:ext cx="8315823" cy="10606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rgbClr val="FF0000"/>
                </a:solidFill>
                <a:latin typeface="+mj-lt"/>
              </a:rPr>
              <a:t>Đặt vấn đề ngắn gọn , thông qua chính thực tế của chúng ta</a:t>
            </a:r>
            <a:r>
              <a:rPr lang="vi-VN" sz="2400" dirty="0">
                <a:solidFill>
                  <a:srgbClr val="FF0000"/>
                </a:solidFill>
                <a:latin typeface="+mj-lt"/>
              </a:rPr>
              <a:t>.</a:t>
            </a:r>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4352" y="1586410"/>
            <a:ext cx="2029842" cy="1208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264352" y="2932698"/>
            <a:ext cx="2054173" cy="1440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3679" y="4517944"/>
            <a:ext cx="2070515" cy="137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799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barn(inVertical)">
                                      <p:cBhvr>
                                        <p:cTn id="10" dur="500"/>
                                        <p:tgtEl>
                                          <p:spTgt spid="7171"/>
                                        </p:tgtEl>
                                      </p:cBhvr>
                                    </p:animEffect>
                                  </p:childTnLst>
                                </p:cTn>
                              </p:par>
                              <p:par>
                                <p:cTn id="11" presetID="16" presetClass="entr" presetSubtype="21" fill="hold" nodeType="with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barn(inVertical)">
                                      <p:cBhvr>
                                        <p:cTn id="13" dur="500"/>
                                        <p:tgtEl>
                                          <p:spTgt spid="717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par>
                                <p:cTn id="19" presetID="6" presetClass="entr" presetSubtype="16" fill="hold" nodeType="withEffect">
                                  <p:stCondLst>
                                    <p:cond delay="0"/>
                                  </p:stCondLst>
                                  <p:childTnLst>
                                    <p:set>
                                      <p:cBhvr>
                                        <p:cTn id="20" dur="1" fill="hold">
                                          <p:stCondLst>
                                            <p:cond delay="0"/>
                                          </p:stCondLst>
                                        </p:cTn>
                                        <p:tgtEl>
                                          <p:spTgt spid="7173"/>
                                        </p:tgtEl>
                                        <p:attrNameLst>
                                          <p:attrName>style.visibility</p:attrName>
                                        </p:attrNameLst>
                                      </p:cBhvr>
                                      <p:to>
                                        <p:strVal val="visible"/>
                                      </p:to>
                                    </p:set>
                                    <p:animEffect transition="in" filter="circle(in)">
                                      <p:cBhvr>
                                        <p:cTn id="21" dur="2000"/>
                                        <p:tgtEl>
                                          <p:spTgt spid="717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Bộ hình nền siêu đẹp chất lượng cao cho Powerpoint part 3 – Luong Diep Blog"/>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
            <a:ext cx="11881320" cy="685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9737" y="160339"/>
            <a:ext cx="542607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79576" y="1141774"/>
            <a:ext cx="9168953" cy="830997"/>
          </a:xfrm>
          <a:prstGeom prst="rect">
            <a:avLst/>
          </a:prstGeom>
          <a:noFill/>
        </p:spPr>
        <p:txBody>
          <a:bodyPr wrap="square" rtlCol="0">
            <a:spAutoFit/>
          </a:bodyPr>
          <a:lstStyle/>
          <a:p>
            <a:pPr lvl="0"/>
            <a:r>
              <a:rPr lang="vi-VN" sz="2400" b="1" i="1" dirty="0">
                <a:solidFill>
                  <a:srgbClr val="FF0000"/>
                </a:solidFill>
                <a:latin typeface="+mj-lt"/>
              </a:rPr>
              <a:t>2.Giải quyết vấn đề (Nguyên nhân- hậu quả của việc khan hiếm nước ngọt)</a:t>
            </a:r>
            <a:endParaRPr lang="en-US" sz="2400" i="1" dirty="0">
              <a:solidFill>
                <a:srgbClr val="FF0000"/>
              </a:solidFill>
              <a:latin typeface="+mj-lt"/>
            </a:endParaRPr>
          </a:p>
        </p:txBody>
      </p:sp>
      <p:sp>
        <p:nvSpPr>
          <p:cNvPr id="4" name="TextBox 3"/>
          <p:cNvSpPr txBox="1"/>
          <p:nvPr/>
        </p:nvSpPr>
        <p:spPr>
          <a:xfrm>
            <a:off x="1906419" y="2132856"/>
            <a:ext cx="2446504" cy="523220"/>
          </a:xfrm>
          <a:prstGeom prst="rect">
            <a:avLst/>
          </a:prstGeom>
          <a:noFill/>
        </p:spPr>
        <p:txBody>
          <a:bodyPr wrap="none" rtlCol="0">
            <a:spAutoFit/>
          </a:bodyPr>
          <a:lstStyle/>
          <a:p>
            <a:r>
              <a:rPr lang="vi-VN" sz="2800" dirty="0">
                <a:latin typeface="+mj-lt"/>
              </a:rPr>
              <a:t>a. Nguyên nhân</a:t>
            </a:r>
            <a:endParaRPr lang="en-US" sz="2800" dirty="0">
              <a:latin typeface="+mj-lt"/>
            </a:endParaRPr>
          </a:p>
        </p:txBody>
      </p:sp>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347" y="2924944"/>
            <a:ext cx="2635577"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0042" y="2877436"/>
            <a:ext cx="2928479" cy="1813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81572" y="2924943"/>
            <a:ext cx="2928479" cy="1835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2641" y="5022860"/>
            <a:ext cx="2783280" cy="1835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34533" y="4941168"/>
            <a:ext cx="2518390" cy="1769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1571" y="5024428"/>
            <a:ext cx="289911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789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wipe(down)">
                                      <p:cBhvr>
                                        <p:cTn id="17" dur="500"/>
                                        <p:tgtEl>
                                          <p:spTgt spid="3078"/>
                                        </p:tgtEl>
                                      </p:cBhvr>
                                    </p:animEffect>
                                  </p:childTnLst>
                                </p:cTn>
                              </p:par>
                              <p:par>
                                <p:cTn id="18" presetID="22" presetClass="entr" presetSubtype="4" fill="hold" nodeType="withEffect">
                                  <p:stCondLst>
                                    <p:cond delay="0"/>
                                  </p:stCondLst>
                                  <p:childTnLst>
                                    <p:set>
                                      <p:cBhvr>
                                        <p:cTn id="19" dur="1" fill="hold">
                                          <p:stCondLst>
                                            <p:cond delay="0"/>
                                          </p:stCondLst>
                                        </p:cTn>
                                        <p:tgtEl>
                                          <p:spTgt spid="3079"/>
                                        </p:tgtEl>
                                        <p:attrNameLst>
                                          <p:attrName>style.visibility</p:attrName>
                                        </p:attrNameLst>
                                      </p:cBhvr>
                                      <p:to>
                                        <p:strVal val="visible"/>
                                      </p:to>
                                    </p:set>
                                    <p:animEffect transition="in" filter="wipe(down)">
                                      <p:cBhvr>
                                        <p:cTn id="20" dur="500"/>
                                        <p:tgtEl>
                                          <p:spTgt spid="307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82"/>
                                        </p:tgtEl>
                                        <p:attrNameLst>
                                          <p:attrName>style.visibility</p:attrName>
                                        </p:attrNameLst>
                                      </p:cBhvr>
                                      <p:to>
                                        <p:strVal val="visible"/>
                                      </p:to>
                                    </p:set>
                                    <p:anim calcmode="lin" valueType="num">
                                      <p:cBhvr additive="base">
                                        <p:cTn id="25" dur="500" fill="hold"/>
                                        <p:tgtEl>
                                          <p:spTgt spid="3082"/>
                                        </p:tgtEl>
                                        <p:attrNameLst>
                                          <p:attrName>ppt_x</p:attrName>
                                        </p:attrNameLst>
                                      </p:cBhvr>
                                      <p:tavLst>
                                        <p:tav tm="0">
                                          <p:val>
                                            <p:strVal val="#ppt_x"/>
                                          </p:val>
                                        </p:tav>
                                        <p:tav tm="100000">
                                          <p:val>
                                            <p:strVal val="#ppt_x"/>
                                          </p:val>
                                        </p:tav>
                                      </p:tavLst>
                                    </p:anim>
                                    <p:anim calcmode="lin" valueType="num">
                                      <p:cBhvr additive="base">
                                        <p:cTn id="26" dur="500" fill="hold"/>
                                        <p:tgtEl>
                                          <p:spTgt spid="308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081"/>
                                        </p:tgtEl>
                                        <p:attrNameLst>
                                          <p:attrName>style.visibility</p:attrName>
                                        </p:attrNameLst>
                                      </p:cBhvr>
                                      <p:to>
                                        <p:strVal val="visible"/>
                                      </p:to>
                                    </p:set>
                                    <p:anim calcmode="lin" valueType="num">
                                      <p:cBhvr additive="base">
                                        <p:cTn id="29" dur="500" fill="hold"/>
                                        <p:tgtEl>
                                          <p:spTgt spid="3081"/>
                                        </p:tgtEl>
                                        <p:attrNameLst>
                                          <p:attrName>ppt_x</p:attrName>
                                        </p:attrNameLst>
                                      </p:cBhvr>
                                      <p:tavLst>
                                        <p:tav tm="0">
                                          <p:val>
                                            <p:strVal val="#ppt_x"/>
                                          </p:val>
                                        </p:tav>
                                        <p:tav tm="100000">
                                          <p:val>
                                            <p:strVal val="#ppt_x"/>
                                          </p:val>
                                        </p:tav>
                                      </p:tavLst>
                                    </p:anim>
                                    <p:anim calcmode="lin" valueType="num">
                                      <p:cBhvr additive="base">
                                        <p:cTn id="30" dur="500" fill="hold"/>
                                        <p:tgtEl>
                                          <p:spTgt spid="308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3080"/>
                                        </p:tgtEl>
                                        <p:attrNameLst>
                                          <p:attrName>style.visibility</p:attrName>
                                        </p:attrNameLst>
                                      </p:cBhvr>
                                      <p:to>
                                        <p:strVal val="visible"/>
                                      </p:to>
                                    </p:set>
                                    <p:animEffect transition="in" filter="circle(in)">
                                      <p:cBhvr>
                                        <p:cTn id="35" dur="2000"/>
                                        <p:tgtEl>
                                          <p:spTgt spid="308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083"/>
                                        </p:tgtEl>
                                        <p:attrNameLst>
                                          <p:attrName>style.visibility</p:attrName>
                                        </p:attrNameLst>
                                      </p:cBhvr>
                                      <p:to>
                                        <p:strVal val="visible"/>
                                      </p:to>
                                    </p:set>
                                    <p:animEffect transition="in" filter="wipe(down)">
                                      <p:cBhvr>
                                        <p:cTn id="40" dur="500"/>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953328"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232" y="15312"/>
            <a:ext cx="542607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96292" y="820563"/>
            <a:ext cx="9171709" cy="830997"/>
          </a:xfrm>
          <a:prstGeom prst="rect">
            <a:avLst/>
          </a:prstGeom>
          <a:noFill/>
        </p:spPr>
        <p:txBody>
          <a:bodyPr wrap="square" rtlCol="0">
            <a:spAutoFit/>
          </a:bodyPr>
          <a:lstStyle/>
          <a:p>
            <a:r>
              <a:rPr lang="vi-VN" sz="2400" b="1" i="1" dirty="0">
                <a:solidFill>
                  <a:srgbClr val="FF0000"/>
                </a:solidFill>
                <a:latin typeface="+mj-lt"/>
              </a:rPr>
              <a:t>2.Giải quyết vấn đề (Nguyên nhân- hậu quả của việc khan hiếm nước ngọt)</a:t>
            </a:r>
          </a:p>
        </p:txBody>
      </p:sp>
      <p:sp>
        <p:nvSpPr>
          <p:cNvPr id="5" name="TextBox 4"/>
          <p:cNvSpPr txBox="1"/>
          <p:nvPr/>
        </p:nvSpPr>
        <p:spPr>
          <a:xfrm>
            <a:off x="1631504" y="1674386"/>
            <a:ext cx="2446504" cy="523220"/>
          </a:xfrm>
          <a:prstGeom prst="rect">
            <a:avLst/>
          </a:prstGeom>
          <a:noFill/>
        </p:spPr>
        <p:txBody>
          <a:bodyPr wrap="none" rtlCol="0">
            <a:spAutoFit/>
          </a:bodyPr>
          <a:lstStyle/>
          <a:p>
            <a:r>
              <a:rPr lang="vi-VN" sz="2800" dirty="0">
                <a:solidFill>
                  <a:schemeClr val="tx2"/>
                </a:solidFill>
                <a:latin typeface="+mj-lt"/>
              </a:rPr>
              <a:t>a. Nguyên nhân</a:t>
            </a:r>
            <a:endParaRPr lang="en-US" sz="2800" dirty="0">
              <a:solidFill>
                <a:schemeClr val="tx2"/>
              </a:solidFill>
              <a:latin typeface="+mj-lt"/>
            </a:endParaRPr>
          </a:p>
        </p:txBody>
      </p:sp>
      <p:sp>
        <p:nvSpPr>
          <p:cNvPr id="3" name="Rectangle 2"/>
          <p:cNvSpPr/>
          <p:nvPr/>
        </p:nvSpPr>
        <p:spPr>
          <a:xfrm>
            <a:off x="1847528" y="2197607"/>
            <a:ext cx="8208912" cy="4431983"/>
          </a:xfrm>
          <a:prstGeom prst="rect">
            <a:avLst/>
          </a:prstGeom>
        </p:spPr>
        <p:txBody>
          <a:bodyPr wrap="square">
            <a:spAutoFit/>
          </a:bodyPr>
          <a:lstStyle/>
          <a:p>
            <a:r>
              <a:rPr lang="vi-VN" sz="2400" dirty="0">
                <a:latin typeface="+mj-lt"/>
              </a:rPr>
              <a:t>-  Nguồn nước sạch hạn hẹp.</a:t>
            </a:r>
          </a:p>
          <a:p>
            <a:pPr marL="285750" indent="-285750">
              <a:buFontTx/>
              <a:buChar char="-"/>
            </a:pPr>
            <a:r>
              <a:rPr lang="vi-VN" sz="2400" dirty="0">
                <a:latin typeface="+mj-lt"/>
              </a:rPr>
              <a:t>Phân hóa nước ngọt không đồng đều ngay cả trên thế giới và ở Việt Nam.</a:t>
            </a:r>
          </a:p>
          <a:p>
            <a:pPr marL="285750" indent="-285750">
              <a:buFontTx/>
              <a:buChar char="-"/>
            </a:pPr>
            <a:r>
              <a:rPr lang="vi-VN" sz="2400" dirty="0">
                <a:latin typeface="+mj-lt"/>
              </a:rPr>
              <a:t>Chi phí khai thác nguồn nước ngọt chi phí cao</a:t>
            </a:r>
          </a:p>
          <a:p>
            <a:r>
              <a:rPr lang="vi-VN" sz="2400" dirty="0">
                <a:latin typeface="+mj-lt"/>
              </a:rPr>
              <a:t>-   Số nước ngọt không tự tạo ra, bên cạnh đó  đang bị ô nhiễm do chính con người tạo ra.</a:t>
            </a:r>
          </a:p>
          <a:p>
            <a:r>
              <a:rPr lang="vi-VN" sz="2400" dirty="0">
                <a:latin typeface="+mj-lt"/>
              </a:rPr>
              <a:t>+ Rác thác được bắt nguồn từ các mặt trong cuộc sống.</a:t>
            </a:r>
          </a:p>
          <a:p>
            <a:r>
              <a:rPr lang="vi-VN" sz="2400" dirty="0">
                <a:latin typeface="+mj-lt"/>
              </a:rPr>
              <a:t>+ Có những rác thải mất hàng chục năm mà chưa tiêu hủy được.</a:t>
            </a:r>
          </a:p>
          <a:p>
            <a:r>
              <a:rPr lang="vi-VN" sz="2400" dirty="0">
                <a:latin typeface="+mj-lt"/>
              </a:rPr>
              <a:t>+ Những chất độc ngấm xuống đất, thải ra sông suối</a:t>
            </a:r>
          </a:p>
          <a:p>
            <a:pPr marL="285750" indent="-285750">
              <a:buFontTx/>
              <a:buChar char="-"/>
            </a:pPr>
            <a:r>
              <a:rPr lang="vi-VN" sz="2400" dirty="0">
                <a:latin typeface="+mj-lt"/>
              </a:rPr>
              <a:t>Dân số ngày càng tăng cao, nhu cầu sử dụng nước ngọt ngày càng tăng cao</a:t>
            </a:r>
          </a:p>
          <a:p>
            <a:endParaRPr lang="vi-VN" dirty="0"/>
          </a:p>
        </p:txBody>
      </p:sp>
      <p:sp>
        <p:nvSpPr>
          <p:cNvPr id="4" name="Right Arrow 3"/>
          <p:cNvSpPr/>
          <p:nvPr/>
        </p:nvSpPr>
        <p:spPr>
          <a:xfrm>
            <a:off x="2495600" y="6128323"/>
            <a:ext cx="6048672" cy="899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	</a:t>
            </a:r>
            <a:r>
              <a:rPr lang="vi-VN" sz="2800" b="1" dirty="0">
                <a:solidFill>
                  <a:srgbClr val="FF0000"/>
                </a:solidFill>
                <a:latin typeface="+mj-lt"/>
              </a:rPr>
              <a:t>Nước ngày càng khan hiếm.</a:t>
            </a:r>
            <a:endParaRPr lang="en-US" sz="2800" b="1" dirty="0">
              <a:solidFill>
                <a:srgbClr val="FF0000"/>
              </a:solidFill>
              <a:latin typeface="+mj-lt"/>
            </a:endParaRPr>
          </a:p>
        </p:txBody>
      </p:sp>
    </p:spTree>
    <p:extLst>
      <p:ext uri="{BB962C8B-B14F-4D97-AF65-F5344CB8AC3E}">
        <p14:creationId xmlns:p14="http://schemas.microsoft.com/office/powerpoint/2010/main" val="2313243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881320"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232" y="15312"/>
            <a:ext cx="542607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96292" y="820563"/>
            <a:ext cx="9171709" cy="830997"/>
          </a:xfrm>
          <a:prstGeom prst="rect">
            <a:avLst/>
          </a:prstGeom>
          <a:noFill/>
        </p:spPr>
        <p:txBody>
          <a:bodyPr wrap="square" rtlCol="0">
            <a:spAutoFit/>
          </a:bodyPr>
          <a:lstStyle/>
          <a:p>
            <a:r>
              <a:rPr lang="vi-VN" sz="2400" b="1" i="1" dirty="0">
                <a:solidFill>
                  <a:srgbClr val="FF0000"/>
                </a:solidFill>
                <a:latin typeface="+mj-lt"/>
              </a:rPr>
              <a:t>2.Giải quyết vấn đề (Nguyên nhân- hậu quả của việc khan hiếm nước ngọt)</a:t>
            </a:r>
          </a:p>
        </p:txBody>
      </p:sp>
      <p:sp>
        <p:nvSpPr>
          <p:cNvPr id="5" name="TextBox 4"/>
          <p:cNvSpPr txBox="1"/>
          <p:nvPr/>
        </p:nvSpPr>
        <p:spPr>
          <a:xfrm>
            <a:off x="1631505" y="1674386"/>
            <a:ext cx="1749197" cy="523220"/>
          </a:xfrm>
          <a:prstGeom prst="rect">
            <a:avLst/>
          </a:prstGeom>
          <a:noFill/>
        </p:spPr>
        <p:txBody>
          <a:bodyPr wrap="none" rtlCol="0">
            <a:spAutoFit/>
          </a:bodyPr>
          <a:lstStyle/>
          <a:p>
            <a:r>
              <a:rPr lang="vi-VN" sz="2800" dirty="0">
                <a:solidFill>
                  <a:schemeClr val="tx2"/>
                </a:solidFill>
                <a:latin typeface="+mj-lt"/>
              </a:rPr>
              <a:t>b. Hậu quả</a:t>
            </a:r>
            <a:endParaRPr lang="en-US" sz="2800" dirty="0">
              <a:solidFill>
                <a:schemeClr val="tx2"/>
              </a:solidFill>
              <a:latin typeface="+mj-lt"/>
            </a:endParaRPr>
          </a:p>
        </p:txBody>
      </p:sp>
      <p:sp>
        <p:nvSpPr>
          <p:cNvPr id="3" name="Rectangle 2"/>
          <p:cNvSpPr/>
          <p:nvPr/>
        </p:nvSpPr>
        <p:spPr>
          <a:xfrm>
            <a:off x="1651364" y="4941169"/>
            <a:ext cx="8208912" cy="1200329"/>
          </a:xfrm>
          <a:prstGeom prst="rect">
            <a:avLst/>
          </a:prstGeom>
        </p:spPr>
        <p:txBody>
          <a:bodyPr wrap="square">
            <a:spAutoFit/>
          </a:bodyPr>
          <a:lstStyle/>
          <a:p>
            <a:r>
              <a:rPr lang="vi-VN" sz="2400" dirty="0"/>
              <a:t> -</a:t>
            </a:r>
            <a:r>
              <a:rPr lang="vi-VN" sz="2400" dirty="0">
                <a:latin typeface="+mj-lt"/>
              </a:rPr>
              <a:t>Tình trạng thiếu nước diễn ra trong sinh hoạt con người, đất đai khô cằn; cây cối, muôn vật không sống nổi.</a:t>
            </a:r>
            <a:endParaRPr lang="en-US" sz="2400" dirty="0">
              <a:latin typeface="+mj-lt"/>
            </a:endParaRPr>
          </a:p>
          <a:p>
            <a:r>
              <a:rPr lang="vi-VN" sz="2400" dirty="0">
                <a:latin typeface="+mj-lt"/>
              </a:rPr>
              <a:t>      </a:t>
            </a:r>
            <a:endParaRPr lang="vi-VN" dirty="0">
              <a:latin typeface="+mj-lt"/>
            </a:endParaRPr>
          </a:p>
        </p:txBody>
      </p:sp>
      <p:sp>
        <p:nvSpPr>
          <p:cNvPr id="4" name="Right Arrow 3"/>
          <p:cNvSpPr/>
          <p:nvPr/>
        </p:nvSpPr>
        <p:spPr>
          <a:xfrm>
            <a:off x="1631504" y="5733257"/>
            <a:ext cx="8784976" cy="12942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a:p>
            <a:pPr algn="ctr"/>
            <a:r>
              <a:rPr lang="vi-VN" dirty="0"/>
              <a:t> </a:t>
            </a:r>
            <a:r>
              <a:rPr lang="vi-VN" sz="2400" b="1" dirty="0">
                <a:solidFill>
                  <a:schemeClr val="tx1"/>
                </a:solidFill>
                <a:latin typeface="+mj-lt"/>
              </a:rPr>
              <a:t>Ảnh hưởng trực tiếp đến sức khỏe và kinh tế nghiêm trọng đối với con người</a:t>
            </a:r>
          </a:p>
          <a:p>
            <a:pPr algn="ctr"/>
            <a:r>
              <a:rPr lang="vi-VN" dirty="0"/>
              <a:t>	</a:t>
            </a:r>
            <a:endParaRPr lang="en-US" sz="2800" b="1" dirty="0">
              <a:solidFill>
                <a:srgbClr val="FF0000"/>
              </a:solidFill>
              <a:latin typeface="+mj-lt"/>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3234" y="2226595"/>
            <a:ext cx="2860460" cy="255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3327" y="2214176"/>
            <a:ext cx="3101330" cy="251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74658" y="2226594"/>
            <a:ext cx="2850385" cy="24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43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fade">
                                      <p:cBhvr>
                                        <p:cTn id="14" dur="1000"/>
                                        <p:tgtEl>
                                          <p:spTgt spid="9218"/>
                                        </p:tgtEl>
                                      </p:cBhvr>
                                    </p:animEffect>
                                    <p:anim calcmode="lin" valueType="num">
                                      <p:cBhvr>
                                        <p:cTn id="15" dur="1000" fill="hold"/>
                                        <p:tgtEl>
                                          <p:spTgt spid="9218"/>
                                        </p:tgtEl>
                                        <p:attrNameLst>
                                          <p:attrName>ppt_x</p:attrName>
                                        </p:attrNameLst>
                                      </p:cBhvr>
                                      <p:tavLst>
                                        <p:tav tm="0">
                                          <p:val>
                                            <p:strVal val="#ppt_x"/>
                                          </p:val>
                                        </p:tav>
                                        <p:tav tm="100000">
                                          <p:val>
                                            <p:strVal val="#ppt_x"/>
                                          </p:val>
                                        </p:tav>
                                      </p:tavLst>
                                    </p:anim>
                                    <p:anim calcmode="lin" valueType="num">
                                      <p:cBhvr>
                                        <p:cTn id="16" dur="1000" fill="hold"/>
                                        <p:tgtEl>
                                          <p:spTgt spid="921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219"/>
                                        </p:tgtEl>
                                        <p:attrNameLst>
                                          <p:attrName>style.visibility</p:attrName>
                                        </p:attrNameLst>
                                      </p:cBhvr>
                                      <p:to>
                                        <p:strVal val="visible"/>
                                      </p:to>
                                    </p:set>
                                    <p:animEffect transition="in" filter="fade">
                                      <p:cBhvr>
                                        <p:cTn id="19" dur="1000"/>
                                        <p:tgtEl>
                                          <p:spTgt spid="9219"/>
                                        </p:tgtEl>
                                      </p:cBhvr>
                                    </p:animEffect>
                                    <p:anim calcmode="lin" valueType="num">
                                      <p:cBhvr>
                                        <p:cTn id="20" dur="1000" fill="hold"/>
                                        <p:tgtEl>
                                          <p:spTgt spid="9219"/>
                                        </p:tgtEl>
                                        <p:attrNameLst>
                                          <p:attrName>ppt_x</p:attrName>
                                        </p:attrNameLst>
                                      </p:cBhvr>
                                      <p:tavLst>
                                        <p:tav tm="0">
                                          <p:val>
                                            <p:strVal val="#ppt_x"/>
                                          </p:val>
                                        </p:tav>
                                        <p:tav tm="100000">
                                          <p:val>
                                            <p:strVal val="#ppt_x"/>
                                          </p:val>
                                        </p:tav>
                                      </p:tavLst>
                                    </p:anim>
                                    <p:anim calcmode="lin" valueType="num">
                                      <p:cBhvr>
                                        <p:cTn id="21" dur="1000" fill="hold"/>
                                        <p:tgtEl>
                                          <p:spTgt spid="92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220"/>
                                        </p:tgtEl>
                                        <p:attrNameLst>
                                          <p:attrName>style.visibility</p:attrName>
                                        </p:attrNameLst>
                                      </p:cBhvr>
                                      <p:to>
                                        <p:strVal val="visible"/>
                                      </p:to>
                                    </p:set>
                                    <p:animEffect transition="in" filter="fade">
                                      <p:cBhvr>
                                        <p:cTn id="24" dur="1000"/>
                                        <p:tgtEl>
                                          <p:spTgt spid="9220"/>
                                        </p:tgtEl>
                                      </p:cBhvr>
                                    </p:animEffect>
                                    <p:anim calcmode="lin" valueType="num">
                                      <p:cBhvr>
                                        <p:cTn id="25" dur="1000" fill="hold"/>
                                        <p:tgtEl>
                                          <p:spTgt spid="9220"/>
                                        </p:tgtEl>
                                        <p:attrNameLst>
                                          <p:attrName>ppt_x</p:attrName>
                                        </p:attrNameLst>
                                      </p:cBhvr>
                                      <p:tavLst>
                                        <p:tav tm="0">
                                          <p:val>
                                            <p:strVal val="#ppt_x"/>
                                          </p:val>
                                        </p:tav>
                                        <p:tav tm="100000">
                                          <p:val>
                                            <p:strVal val="#ppt_x"/>
                                          </p:val>
                                        </p:tav>
                                      </p:tavLst>
                                    </p:anim>
                                    <p:anim calcmode="lin" valueType="num">
                                      <p:cBhvr>
                                        <p:cTn id="26"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0"/>
            <a:ext cx="1188132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1" y="116632"/>
            <a:ext cx="54260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75520" y="1052736"/>
            <a:ext cx="4899098" cy="523220"/>
          </a:xfrm>
          <a:prstGeom prst="rect">
            <a:avLst/>
          </a:prstGeom>
          <a:noFill/>
        </p:spPr>
        <p:txBody>
          <a:bodyPr wrap="none" rtlCol="0">
            <a:spAutoFit/>
          </a:bodyPr>
          <a:lstStyle/>
          <a:p>
            <a:r>
              <a:rPr lang="vi-VN" sz="2800" b="1" dirty="0">
                <a:solidFill>
                  <a:srgbClr val="FF0000"/>
                </a:solidFill>
                <a:latin typeface="+mj-lt"/>
              </a:rPr>
              <a:t>3.Khẳng định và nêu giải pháp</a:t>
            </a:r>
            <a:endParaRPr lang="en-US" sz="2800" b="1" dirty="0">
              <a:solidFill>
                <a:srgbClr val="FF0000"/>
              </a:solidFill>
              <a:latin typeface="+mj-lt"/>
            </a:endParaRPr>
          </a:p>
        </p:txBody>
      </p:sp>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90" y="1575956"/>
            <a:ext cx="2808312"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83832" y="1615941"/>
            <a:ext cx="3024336" cy="2368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0176" y="1655927"/>
            <a:ext cx="2863562" cy="230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839416" y="4149080"/>
            <a:ext cx="10729192" cy="2708920"/>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dirty="0">
                <a:solidFill>
                  <a:srgbClr val="FF0000"/>
                </a:solidFill>
                <a:latin typeface="+mj-lt"/>
              </a:rPr>
              <a:t>- Khẳng định vấn đề</a:t>
            </a:r>
          </a:p>
          <a:p>
            <a:r>
              <a:rPr lang="vi-VN" sz="2400" dirty="0">
                <a:solidFill>
                  <a:schemeClr val="tx1">
                    <a:lumMod val="95000"/>
                    <a:lumOff val="5000"/>
                  </a:schemeClr>
                </a:solidFill>
                <a:latin typeface="+mj-lt"/>
              </a:rPr>
              <a:t>               + Nước ngọt ngày càng khan hiếm</a:t>
            </a:r>
          </a:p>
          <a:p>
            <a:r>
              <a:rPr lang="vi-VN" sz="2400" dirty="0">
                <a:solidFill>
                  <a:schemeClr val="tx1">
                    <a:lumMod val="95000"/>
                    <a:lumOff val="5000"/>
                  </a:schemeClr>
                </a:solidFill>
                <a:latin typeface="+mj-lt"/>
              </a:rPr>
              <a:t>               + Chi phí để có nước sạch và hợp vệ sinh rất tốn kém.</a:t>
            </a:r>
          </a:p>
          <a:p>
            <a:r>
              <a:rPr lang="vi-VN" sz="2400" dirty="0">
                <a:solidFill>
                  <a:srgbClr val="FF0000"/>
                </a:solidFill>
                <a:latin typeface="+mj-lt"/>
              </a:rPr>
              <a:t>- Giải pháp</a:t>
            </a:r>
          </a:p>
          <a:p>
            <a:r>
              <a:rPr lang="vi-VN" sz="2400" dirty="0">
                <a:solidFill>
                  <a:schemeClr val="tx1">
                    <a:lumMod val="95000"/>
                    <a:lumOff val="5000"/>
                  </a:schemeClr>
                </a:solidFill>
                <a:latin typeface="+mj-lt"/>
              </a:rPr>
              <a:t>	   + Tăng cường khai thác nguồn nước ngọt.</a:t>
            </a:r>
          </a:p>
          <a:p>
            <a:r>
              <a:rPr lang="vi-VN" sz="2400" dirty="0">
                <a:solidFill>
                  <a:schemeClr val="tx1">
                    <a:lumMod val="95000"/>
                    <a:lumOff val="5000"/>
                  </a:schemeClr>
                </a:solidFill>
                <a:latin typeface="+mj-lt"/>
              </a:rPr>
              <a:t>	   + Sử dụng hợp lí nguồn nước.</a:t>
            </a:r>
          </a:p>
          <a:p>
            <a:r>
              <a:rPr lang="vi-VN" sz="2400" dirty="0">
                <a:solidFill>
                  <a:schemeClr val="tx1">
                    <a:lumMod val="95000"/>
                    <a:lumOff val="5000"/>
                  </a:schemeClr>
                </a:solidFill>
                <a:latin typeface="+mj-lt"/>
              </a:rPr>
              <a:t>	    + Tiết kiệm nguồn tài nguyên nước có sẵn trong tự nhiên.</a:t>
            </a:r>
          </a:p>
        </p:txBody>
      </p:sp>
    </p:spTree>
    <p:extLst>
      <p:ext uri="{BB962C8B-B14F-4D97-AF65-F5344CB8AC3E}">
        <p14:creationId xmlns:p14="http://schemas.microsoft.com/office/powerpoint/2010/main" val="377925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1000"/>
                                        <p:tgtEl>
                                          <p:spTgt spid="10245"/>
                                        </p:tgtEl>
                                      </p:cBhvr>
                                    </p:animEffect>
                                    <p:anim calcmode="lin" valueType="num">
                                      <p:cBhvr>
                                        <p:cTn id="8" dur="1000" fill="hold"/>
                                        <p:tgtEl>
                                          <p:spTgt spid="10245"/>
                                        </p:tgtEl>
                                        <p:attrNameLst>
                                          <p:attrName>ppt_x</p:attrName>
                                        </p:attrNameLst>
                                      </p:cBhvr>
                                      <p:tavLst>
                                        <p:tav tm="0">
                                          <p:val>
                                            <p:strVal val="#ppt_x"/>
                                          </p:val>
                                        </p:tav>
                                        <p:tav tm="100000">
                                          <p:val>
                                            <p:strVal val="#ppt_x"/>
                                          </p:val>
                                        </p:tav>
                                      </p:tavLst>
                                    </p:anim>
                                    <p:anim calcmode="lin" valueType="num">
                                      <p:cBhvr>
                                        <p:cTn id="9" dur="1000" fill="hold"/>
                                        <p:tgtEl>
                                          <p:spTgt spid="1024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fade">
                                      <p:cBhvr>
                                        <p:cTn id="12" dur="1000"/>
                                        <p:tgtEl>
                                          <p:spTgt spid="10246"/>
                                        </p:tgtEl>
                                      </p:cBhvr>
                                    </p:animEffect>
                                    <p:anim calcmode="lin" valueType="num">
                                      <p:cBhvr>
                                        <p:cTn id="13" dur="1000" fill="hold"/>
                                        <p:tgtEl>
                                          <p:spTgt spid="10246"/>
                                        </p:tgtEl>
                                        <p:attrNameLst>
                                          <p:attrName>ppt_x</p:attrName>
                                        </p:attrNameLst>
                                      </p:cBhvr>
                                      <p:tavLst>
                                        <p:tav tm="0">
                                          <p:val>
                                            <p:strVal val="#ppt_x"/>
                                          </p:val>
                                        </p:tav>
                                        <p:tav tm="100000">
                                          <p:val>
                                            <p:strVal val="#ppt_x"/>
                                          </p:val>
                                        </p:tav>
                                      </p:tavLst>
                                    </p:anim>
                                    <p:anim calcmode="lin" valueType="num">
                                      <p:cBhvr>
                                        <p:cTn id="14" dur="1000" fill="hold"/>
                                        <p:tgtEl>
                                          <p:spTgt spid="102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247"/>
                                        </p:tgtEl>
                                        <p:attrNameLst>
                                          <p:attrName>style.visibility</p:attrName>
                                        </p:attrNameLst>
                                      </p:cBhvr>
                                      <p:to>
                                        <p:strVal val="visible"/>
                                      </p:to>
                                    </p:set>
                                    <p:animEffect transition="in" filter="fade">
                                      <p:cBhvr>
                                        <p:cTn id="17" dur="1000"/>
                                        <p:tgtEl>
                                          <p:spTgt spid="10247"/>
                                        </p:tgtEl>
                                      </p:cBhvr>
                                    </p:animEffect>
                                    <p:anim calcmode="lin" valueType="num">
                                      <p:cBhvr>
                                        <p:cTn id="18" dur="1000" fill="hold"/>
                                        <p:tgtEl>
                                          <p:spTgt spid="10247"/>
                                        </p:tgtEl>
                                        <p:attrNameLst>
                                          <p:attrName>ppt_x</p:attrName>
                                        </p:attrNameLst>
                                      </p:cBhvr>
                                      <p:tavLst>
                                        <p:tav tm="0">
                                          <p:val>
                                            <p:strVal val="#ppt_x"/>
                                          </p:val>
                                        </p:tav>
                                        <p:tav tm="100000">
                                          <p:val>
                                            <p:strVal val="#ppt_x"/>
                                          </p:val>
                                        </p:tav>
                                      </p:tavLst>
                                    </p:anim>
                                    <p:anim calcmode="lin" valueType="num">
                                      <p:cBhvr>
                                        <p:cTn id="19" dur="1000" fill="hold"/>
                                        <p:tgtEl>
                                          <p:spTgt spid="1024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
          <p:cNvSpPr>
            <a:spLocks noEditPoints="1" noChangeArrowheads="1"/>
          </p:cNvSpPr>
          <p:nvPr/>
        </p:nvSpPr>
        <p:spPr bwMode="auto">
          <a:xfrm>
            <a:off x="2858639" y="1451319"/>
            <a:ext cx="6410123" cy="4147384"/>
          </a:xfrm>
          <a:custGeom>
            <a:avLst/>
            <a:gdLst>
              <a:gd name="T0" fmla="*/ 342 w 2787"/>
              <a:gd name="T1" fmla="*/ 280 h 1349"/>
              <a:gd name="T2" fmla="*/ 170 w 2787"/>
              <a:gd name="T3" fmla="*/ 344 h 1349"/>
              <a:gd name="T4" fmla="*/ 143 w 2787"/>
              <a:gd name="T5" fmla="*/ 698 h 1349"/>
              <a:gd name="T6" fmla="*/ 214 w 2787"/>
              <a:gd name="T7" fmla="*/ 912 h 1349"/>
              <a:gd name="T8" fmla="*/ 230 w 2787"/>
              <a:gd name="T9" fmla="*/ 1199 h 1349"/>
              <a:gd name="T10" fmla="*/ 506 w 2787"/>
              <a:gd name="T11" fmla="*/ 1115 h 1349"/>
              <a:gd name="T12" fmla="*/ 727 w 2787"/>
              <a:gd name="T13" fmla="*/ 1124 h 1349"/>
              <a:gd name="T14" fmla="*/ 944 w 2787"/>
              <a:gd name="T15" fmla="*/ 1141 h 1349"/>
              <a:gd name="T16" fmla="*/ 1129 w 2787"/>
              <a:gd name="T17" fmla="*/ 1226 h 1349"/>
              <a:gd name="T18" fmla="*/ 1335 w 2787"/>
              <a:gd name="T19" fmla="*/ 1185 h 1349"/>
              <a:gd name="T20" fmla="*/ 1521 w 2787"/>
              <a:gd name="T21" fmla="*/ 1247 h 1349"/>
              <a:gd name="T22" fmla="*/ 1690 w 2787"/>
              <a:gd name="T23" fmla="*/ 1203 h 1349"/>
              <a:gd name="T24" fmla="*/ 1912 w 2787"/>
              <a:gd name="T25" fmla="*/ 1176 h 1349"/>
              <a:gd name="T26" fmla="*/ 2077 w 2787"/>
              <a:gd name="T27" fmla="*/ 1212 h 1349"/>
              <a:gd name="T28" fmla="*/ 2177 w 2787"/>
              <a:gd name="T29" fmla="*/ 1253 h 1349"/>
              <a:gd name="T30" fmla="*/ 2397 w 2787"/>
              <a:gd name="T31" fmla="*/ 1269 h 1349"/>
              <a:gd name="T32" fmla="*/ 2570 w 2787"/>
              <a:gd name="T33" fmla="*/ 1313 h 1349"/>
              <a:gd name="T34" fmla="*/ 2721 w 2787"/>
              <a:gd name="T35" fmla="*/ 1127 h 1349"/>
              <a:gd name="T36" fmla="*/ 2731 w 2787"/>
              <a:gd name="T37" fmla="*/ 940 h 1349"/>
              <a:gd name="T38" fmla="*/ 2713 w 2787"/>
              <a:gd name="T39" fmla="*/ 775 h 1349"/>
              <a:gd name="T40" fmla="*/ 2754 w 2787"/>
              <a:gd name="T41" fmla="*/ 619 h 1349"/>
              <a:gd name="T42" fmla="*/ 2679 w 2787"/>
              <a:gd name="T43" fmla="*/ 606 h 1349"/>
              <a:gd name="T44" fmla="*/ 2628 w 2787"/>
              <a:gd name="T45" fmla="*/ 456 h 1349"/>
              <a:gd name="T46" fmla="*/ 2656 w 2787"/>
              <a:gd name="T47" fmla="*/ 409 h 1349"/>
              <a:gd name="T48" fmla="*/ 2663 w 2787"/>
              <a:gd name="T49" fmla="*/ 320 h 1349"/>
              <a:gd name="T50" fmla="*/ 2553 w 2787"/>
              <a:gd name="T51" fmla="*/ 287 h 1349"/>
              <a:gd name="T52" fmla="*/ 2432 w 2787"/>
              <a:gd name="T53" fmla="*/ 203 h 1349"/>
              <a:gd name="T54" fmla="*/ 2270 w 2787"/>
              <a:gd name="T55" fmla="*/ 177 h 1349"/>
              <a:gd name="T56" fmla="*/ 2019 w 2787"/>
              <a:gd name="T57" fmla="*/ 176 h 1349"/>
              <a:gd name="T58" fmla="*/ 1872 w 2787"/>
              <a:gd name="T59" fmla="*/ 84 h 1349"/>
              <a:gd name="T60" fmla="*/ 1773 w 2787"/>
              <a:gd name="T61" fmla="*/ 58 h 1349"/>
              <a:gd name="T62" fmla="*/ 1403 w 2787"/>
              <a:gd name="T63" fmla="*/ 190 h 1349"/>
              <a:gd name="T64" fmla="*/ 1482 w 2787"/>
              <a:gd name="T65" fmla="*/ 56 h 1349"/>
              <a:gd name="T66" fmla="*/ 922 w 2787"/>
              <a:gd name="T67" fmla="*/ 148 h 1349"/>
              <a:gd name="T68" fmla="*/ 311 w 2787"/>
              <a:gd name="T69" fmla="*/ 791 h 1349"/>
              <a:gd name="T70" fmla="*/ 784 w 2787"/>
              <a:gd name="T71" fmla="*/ 160 h 1349"/>
              <a:gd name="T72" fmla="*/ 404 w 2787"/>
              <a:gd name="T73" fmla="*/ 437 h 1349"/>
              <a:gd name="T74" fmla="*/ 758 w 2787"/>
              <a:gd name="T75" fmla="*/ 62 h 1349"/>
              <a:gd name="T76" fmla="*/ 1093 w 2787"/>
              <a:gd name="T77" fmla="*/ 148 h 1349"/>
              <a:gd name="T78" fmla="*/ 1230 w 2787"/>
              <a:gd name="T79" fmla="*/ 120 h 1349"/>
              <a:gd name="T80" fmla="*/ 494 w 2787"/>
              <a:gd name="T81" fmla="*/ 771 h 1349"/>
              <a:gd name="T82" fmla="*/ 665 w 2787"/>
              <a:gd name="T83" fmla="*/ 689 h 1349"/>
              <a:gd name="T84" fmla="*/ 633 w 2787"/>
              <a:gd name="T85" fmla="*/ 1098 h 1349"/>
              <a:gd name="T86" fmla="*/ 1051 w 2787"/>
              <a:gd name="T87" fmla="*/ 834 h 1349"/>
              <a:gd name="T88" fmla="*/ 1129 w 2787"/>
              <a:gd name="T89" fmla="*/ 605 h 1349"/>
              <a:gd name="T90" fmla="*/ 1207 w 2787"/>
              <a:gd name="T91" fmla="*/ 805 h 1349"/>
              <a:gd name="T92" fmla="*/ 1880 w 2787"/>
              <a:gd name="T93" fmla="*/ 220 h 1349"/>
              <a:gd name="T94" fmla="*/ 1469 w 2787"/>
              <a:gd name="T95" fmla="*/ 729 h 1349"/>
              <a:gd name="T96" fmla="*/ 1829 w 2787"/>
              <a:gd name="T97" fmla="*/ 257 h 1349"/>
              <a:gd name="T98" fmla="*/ 1600 w 2787"/>
              <a:gd name="T99" fmla="*/ 706 h 1349"/>
              <a:gd name="T100" fmla="*/ 2342 w 2787"/>
              <a:gd name="T101" fmla="*/ 327 h 1349"/>
              <a:gd name="T102" fmla="*/ 2264 w 2787"/>
              <a:gd name="T103" fmla="*/ 375 h 1349"/>
              <a:gd name="T104" fmla="*/ 1893 w 2787"/>
              <a:gd name="T105" fmla="*/ 989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7" h="1349">
                <a:moveTo>
                  <a:pt x="573" y="70"/>
                </a:moveTo>
                <a:cubicBezTo>
                  <a:pt x="569" y="74"/>
                  <a:pt x="565" y="78"/>
                  <a:pt x="561" y="82"/>
                </a:cubicBezTo>
                <a:cubicBezTo>
                  <a:pt x="556" y="85"/>
                  <a:pt x="552" y="88"/>
                  <a:pt x="548" y="92"/>
                </a:cubicBezTo>
                <a:cubicBezTo>
                  <a:pt x="537" y="102"/>
                  <a:pt x="527" y="112"/>
                  <a:pt x="517" y="123"/>
                </a:cubicBezTo>
                <a:cubicBezTo>
                  <a:pt x="494" y="144"/>
                  <a:pt x="472" y="163"/>
                  <a:pt x="450" y="183"/>
                </a:cubicBezTo>
                <a:cubicBezTo>
                  <a:pt x="415" y="213"/>
                  <a:pt x="379" y="245"/>
                  <a:pt x="342" y="280"/>
                </a:cubicBezTo>
                <a:cubicBezTo>
                  <a:pt x="387" y="230"/>
                  <a:pt x="436" y="183"/>
                  <a:pt x="486" y="135"/>
                </a:cubicBezTo>
                <a:cubicBezTo>
                  <a:pt x="495" y="127"/>
                  <a:pt x="500" y="115"/>
                  <a:pt x="500" y="103"/>
                </a:cubicBezTo>
                <a:cubicBezTo>
                  <a:pt x="500" y="92"/>
                  <a:pt x="496" y="81"/>
                  <a:pt x="488" y="72"/>
                </a:cubicBezTo>
                <a:cubicBezTo>
                  <a:pt x="471" y="54"/>
                  <a:pt x="442" y="53"/>
                  <a:pt x="424" y="70"/>
                </a:cubicBezTo>
                <a:cubicBezTo>
                  <a:pt x="345" y="144"/>
                  <a:pt x="270" y="218"/>
                  <a:pt x="206" y="304"/>
                </a:cubicBezTo>
                <a:cubicBezTo>
                  <a:pt x="200" y="312"/>
                  <a:pt x="185" y="328"/>
                  <a:pt x="170" y="344"/>
                </a:cubicBezTo>
                <a:cubicBezTo>
                  <a:pt x="98" y="420"/>
                  <a:pt x="0" y="524"/>
                  <a:pt x="52" y="605"/>
                </a:cubicBezTo>
                <a:cubicBezTo>
                  <a:pt x="60" y="617"/>
                  <a:pt x="74" y="625"/>
                  <a:pt x="89" y="626"/>
                </a:cubicBezTo>
                <a:cubicBezTo>
                  <a:pt x="136" y="627"/>
                  <a:pt x="166" y="586"/>
                  <a:pt x="186" y="558"/>
                </a:cubicBezTo>
                <a:cubicBezTo>
                  <a:pt x="190" y="552"/>
                  <a:pt x="194" y="547"/>
                  <a:pt x="197" y="544"/>
                </a:cubicBezTo>
                <a:cubicBezTo>
                  <a:pt x="216" y="522"/>
                  <a:pt x="237" y="501"/>
                  <a:pt x="259" y="479"/>
                </a:cubicBezTo>
                <a:cubicBezTo>
                  <a:pt x="211" y="547"/>
                  <a:pt x="167" y="621"/>
                  <a:pt x="143" y="698"/>
                </a:cubicBezTo>
                <a:cubicBezTo>
                  <a:pt x="142" y="703"/>
                  <a:pt x="138" y="712"/>
                  <a:pt x="134" y="720"/>
                </a:cubicBezTo>
                <a:cubicBezTo>
                  <a:pt x="122" y="746"/>
                  <a:pt x="105" y="785"/>
                  <a:pt x="105" y="822"/>
                </a:cubicBezTo>
                <a:cubicBezTo>
                  <a:pt x="105" y="847"/>
                  <a:pt x="113" y="872"/>
                  <a:pt x="136" y="890"/>
                </a:cubicBezTo>
                <a:cubicBezTo>
                  <a:pt x="151" y="901"/>
                  <a:pt x="168" y="905"/>
                  <a:pt x="187" y="901"/>
                </a:cubicBezTo>
                <a:cubicBezTo>
                  <a:pt x="191" y="900"/>
                  <a:pt x="196" y="899"/>
                  <a:pt x="200" y="897"/>
                </a:cubicBezTo>
                <a:cubicBezTo>
                  <a:pt x="204" y="903"/>
                  <a:pt x="208" y="908"/>
                  <a:pt x="214" y="912"/>
                </a:cubicBezTo>
                <a:cubicBezTo>
                  <a:pt x="229" y="924"/>
                  <a:pt x="247" y="929"/>
                  <a:pt x="267" y="926"/>
                </a:cubicBezTo>
                <a:cubicBezTo>
                  <a:pt x="273" y="925"/>
                  <a:pt x="280" y="924"/>
                  <a:pt x="287" y="921"/>
                </a:cubicBezTo>
                <a:cubicBezTo>
                  <a:pt x="274" y="955"/>
                  <a:pt x="262" y="989"/>
                  <a:pt x="251" y="1024"/>
                </a:cubicBezTo>
                <a:cubicBezTo>
                  <a:pt x="251" y="1024"/>
                  <a:pt x="244" y="1044"/>
                  <a:pt x="244" y="1044"/>
                </a:cubicBezTo>
                <a:cubicBezTo>
                  <a:pt x="233" y="1075"/>
                  <a:pt x="219" y="1115"/>
                  <a:pt x="219" y="1151"/>
                </a:cubicBezTo>
                <a:cubicBezTo>
                  <a:pt x="219" y="1168"/>
                  <a:pt x="222" y="1184"/>
                  <a:pt x="230" y="1199"/>
                </a:cubicBezTo>
                <a:cubicBezTo>
                  <a:pt x="236" y="1209"/>
                  <a:pt x="246" y="1216"/>
                  <a:pt x="258" y="1219"/>
                </a:cubicBezTo>
                <a:cubicBezTo>
                  <a:pt x="270" y="1222"/>
                  <a:pt x="282" y="1220"/>
                  <a:pt x="293" y="1214"/>
                </a:cubicBezTo>
                <a:cubicBezTo>
                  <a:pt x="310" y="1203"/>
                  <a:pt x="326" y="1188"/>
                  <a:pt x="340" y="1172"/>
                </a:cubicBezTo>
                <a:cubicBezTo>
                  <a:pt x="340" y="1180"/>
                  <a:pt x="342" y="1188"/>
                  <a:pt x="345" y="1196"/>
                </a:cubicBezTo>
                <a:cubicBezTo>
                  <a:pt x="353" y="1216"/>
                  <a:pt x="374" y="1228"/>
                  <a:pt x="396" y="1223"/>
                </a:cubicBezTo>
                <a:cubicBezTo>
                  <a:pt x="447" y="1213"/>
                  <a:pt x="481" y="1156"/>
                  <a:pt x="506" y="1115"/>
                </a:cubicBezTo>
                <a:cubicBezTo>
                  <a:pt x="506" y="1115"/>
                  <a:pt x="508" y="1112"/>
                  <a:pt x="508" y="1111"/>
                </a:cubicBezTo>
                <a:cubicBezTo>
                  <a:pt x="514" y="1118"/>
                  <a:pt x="521" y="1124"/>
                  <a:pt x="529" y="1127"/>
                </a:cubicBezTo>
                <a:cubicBezTo>
                  <a:pt x="526" y="1142"/>
                  <a:pt x="524" y="1156"/>
                  <a:pt x="524" y="1169"/>
                </a:cubicBezTo>
                <a:cubicBezTo>
                  <a:pt x="524" y="1195"/>
                  <a:pt x="531" y="1216"/>
                  <a:pt x="549" y="1231"/>
                </a:cubicBezTo>
                <a:cubicBezTo>
                  <a:pt x="560" y="1241"/>
                  <a:pt x="575" y="1244"/>
                  <a:pt x="590" y="1241"/>
                </a:cubicBezTo>
                <a:cubicBezTo>
                  <a:pt x="649" y="1225"/>
                  <a:pt x="694" y="1167"/>
                  <a:pt x="727" y="1124"/>
                </a:cubicBezTo>
                <a:cubicBezTo>
                  <a:pt x="740" y="1107"/>
                  <a:pt x="740" y="1107"/>
                  <a:pt x="740" y="1107"/>
                </a:cubicBezTo>
                <a:cubicBezTo>
                  <a:pt x="763" y="1079"/>
                  <a:pt x="784" y="1050"/>
                  <a:pt x="806" y="1021"/>
                </a:cubicBezTo>
                <a:cubicBezTo>
                  <a:pt x="790" y="1064"/>
                  <a:pt x="778" y="1106"/>
                  <a:pt x="778" y="1142"/>
                </a:cubicBezTo>
                <a:cubicBezTo>
                  <a:pt x="778" y="1166"/>
                  <a:pt x="783" y="1187"/>
                  <a:pt x="796" y="1204"/>
                </a:cubicBezTo>
                <a:cubicBezTo>
                  <a:pt x="807" y="1217"/>
                  <a:pt x="824" y="1223"/>
                  <a:pt x="840" y="1220"/>
                </a:cubicBezTo>
                <a:cubicBezTo>
                  <a:pt x="883" y="1212"/>
                  <a:pt x="917" y="1176"/>
                  <a:pt x="944" y="1141"/>
                </a:cubicBezTo>
                <a:cubicBezTo>
                  <a:pt x="944" y="1156"/>
                  <a:pt x="947" y="1169"/>
                  <a:pt x="952" y="1181"/>
                </a:cubicBezTo>
                <a:cubicBezTo>
                  <a:pt x="959" y="1199"/>
                  <a:pt x="977" y="1210"/>
                  <a:pt x="997" y="1208"/>
                </a:cubicBezTo>
                <a:cubicBezTo>
                  <a:pt x="1015" y="1207"/>
                  <a:pt x="1032" y="1200"/>
                  <a:pt x="1046" y="1190"/>
                </a:cubicBezTo>
                <a:cubicBezTo>
                  <a:pt x="1051" y="1191"/>
                  <a:pt x="1056" y="1191"/>
                  <a:pt x="1062" y="1191"/>
                </a:cubicBezTo>
                <a:cubicBezTo>
                  <a:pt x="1075" y="1190"/>
                  <a:pt x="1088" y="1186"/>
                  <a:pt x="1100" y="1180"/>
                </a:cubicBezTo>
                <a:cubicBezTo>
                  <a:pt x="1103" y="1199"/>
                  <a:pt x="1112" y="1215"/>
                  <a:pt x="1129" y="1226"/>
                </a:cubicBezTo>
                <a:cubicBezTo>
                  <a:pt x="1146" y="1237"/>
                  <a:pt x="1163" y="1238"/>
                  <a:pt x="1180" y="1233"/>
                </a:cubicBezTo>
                <a:cubicBezTo>
                  <a:pt x="1182" y="1239"/>
                  <a:pt x="1185" y="1244"/>
                  <a:pt x="1190" y="1248"/>
                </a:cubicBezTo>
                <a:cubicBezTo>
                  <a:pt x="1200" y="1258"/>
                  <a:pt x="1214" y="1262"/>
                  <a:pt x="1228" y="1260"/>
                </a:cubicBezTo>
                <a:cubicBezTo>
                  <a:pt x="1275" y="1253"/>
                  <a:pt x="1308" y="1210"/>
                  <a:pt x="1331" y="1179"/>
                </a:cubicBezTo>
                <a:cubicBezTo>
                  <a:pt x="1331" y="1179"/>
                  <a:pt x="1332" y="1179"/>
                  <a:pt x="1332" y="1179"/>
                </a:cubicBezTo>
                <a:cubicBezTo>
                  <a:pt x="1333" y="1181"/>
                  <a:pt x="1334" y="1183"/>
                  <a:pt x="1335" y="1185"/>
                </a:cubicBezTo>
                <a:cubicBezTo>
                  <a:pt x="1339" y="1190"/>
                  <a:pt x="1343" y="1194"/>
                  <a:pt x="1349" y="1198"/>
                </a:cubicBezTo>
                <a:cubicBezTo>
                  <a:pt x="1343" y="1218"/>
                  <a:pt x="1339" y="1238"/>
                  <a:pt x="1339" y="1258"/>
                </a:cubicBezTo>
                <a:cubicBezTo>
                  <a:pt x="1339" y="1259"/>
                  <a:pt x="1339" y="1260"/>
                  <a:pt x="1339" y="1262"/>
                </a:cubicBezTo>
                <a:cubicBezTo>
                  <a:pt x="1340" y="1284"/>
                  <a:pt x="1357" y="1303"/>
                  <a:pt x="1379" y="1305"/>
                </a:cubicBezTo>
                <a:cubicBezTo>
                  <a:pt x="1426" y="1311"/>
                  <a:pt x="1465" y="1273"/>
                  <a:pt x="1506" y="1222"/>
                </a:cubicBezTo>
                <a:cubicBezTo>
                  <a:pt x="1508" y="1232"/>
                  <a:pt x="1513" y="1240"/>
                  <a:pt x="1521" y="1247"/>
                </a:cubicBezTo>
                <a:cubicBezTo>
                  <a:pt x="1532" y="1256"/>
                  <a:pt x="1547" y="1259"/>
                  <a:pt x="1561" y="1256"/>
                </a:cubicBezTo>
                <a:cubicBezTo>
                  <a:pt x="1597" y="1246"/>
                  <a:pt x="1622" y="1213"/>
                  <a:pt x="1639" y="1189"/>
                </a:cubicBezTo>
                <a:cubicBezTo>
                  <a:pt x="1648" y="1177"/>
                  <a:pt x="1648" y="1177"/>
                  <a:pt x="1648" y="1177"/>
                </a:cubicBezTo>
                <a:cubicBezTo>
                  <a:pt x="1673" y="1147"/>
                  <a:pt x="1698" y="1117"/>
                  <a:pt x="1722" y="1088"/>
                </a:cubicBezTo>
                <a:cubicBezTo>
                  <a:pt x="1722" y="1089"/>
                  <a:pt x="1721" y="1091"/>
                  <a:pt x="1721" y="1092"/>
                </a:cubicBezTo>
                <a:cubicBezTo>
                  <a:pt x="1707" y="1126"/>
                  <a:pt x="1690" y="1166"/>
                  <a:pt x="1690" y="1203"/>
                </a:cubicBezTo>
                <a:cubicBezTo>
                  <a:pt x="1690" y="1217"/>
                  <a:pt x="1692" y="1230"/>
                  <a:pt x="1698" y="1243"/>
                </a:cubicBezTo>
                <a:cubicBezTo>
                  <a:pt x="1703" y="1255"/>
                  <a:pt x="1713" y="1264"/>
                  <a:pt x="1726" y="1268"/>
                </a:cubicBezTo>
                <a:cubicBezTo>
                  <a:pt x="1738" y="1272"/>
                  <a:pt x="1752" y="1270"/>
                  <a:pt x="1763" y="1263"/>
                </a:cubicBezTo>
                <a:cubicBezTo>
                  <a:pt x="1784" y="1249"/>
                  <a:pt x="1803" y="1231"/>
                  <a:pt x="1821" y="1211"/>
                </a:cubicBezTo>
                <a:cubicBezTo>
                  <a:pt x="1823" y="1212"/>
                  <a:pt x="1826" y="1212"/>
                  <a:pt x="1829" y="1213"/>
                </a:cubicBezTo>
                <a:cubicBezTo>
                  <a:pt x="1862" y="1216"/>
                  <a:pt x="1889" y="1196"/>
                  <a:pt x="1912" y="1176"/>
                </a:cubicBezTo>
                <a:cubicBezTo>
                  <a:pt x="1913" y="1183"/>
                  <a:pt x="1916" y="1190"/>
                  <a:pt x="1921" y="1196"/>
                </a:cubicBezTo>
                <a:cubicBezTo>
                  <a:pt x="1933" y="1210"/>
                  <a:pt x="1952" y="1216"/>
                  <a:pt x="1969" y="1210"/>
                </a:cubicBezTo>
                <a:cubicBezTo>
                  <a:pt x="1992" y="1203"/>
                  <a:pt x="2012" y="1188"/>
                  <a:pt x="2029" y="1172"/>
                </a:cubicBezTo>
                <a:cubicBezTo>
                  <a:pt x="2038" y="1184"/>
                  <a:pt x="2052" y="1191"/>
                  <a:pt x="2067" y="1190"/>
                </a:cubicBezTo>
                <a:cubicBezTo>
                  <a:pt x="2072" y="1190"/>
                  <a:pt x="2078" y="1189"/>
                  <a:pt x="2083" y="1188"/>
                </a:cubicBezTo>
                <a:cubicBezTo>
                  <a:pt x="2080" y="1196"/>
                  <a:pt x="2078" y="1204"/>
                  <a:pt x="2077" y="1212"/>
                </a:cubicBezTo>
                <a:cubicBezTo>
                  <a:pt x="2077" y="1214"/>
                  <a:pt x="2077" y="1215"/>
                  <a:pt x="2077" y="1216"/>
                </a:cubicBezTo>
                <a:cubicBezTo>
                  <a:pt x="2077" y="1231"/>
                  <a:pt x="2084" y="1245"/>
                  <a:pt x="2096" y="1253"/>
                </a:cubicBezTo>
                <a:cubicBezTo>
                  <a:pt x="2110" y="1263"/>
                  <a:pt x="2127" y="1264"/>
                  <a:pt x="2142" y="1257"/>
                </a:cubicBezTo>
                <a:cubicBezTo>
                  <a:pt x="2157" y="1249"/>
                  <a:pt x="2171" y="1240"/>
                  <a:pt x="2183" y="1229"/>
                </a:cubicBezTo>
                <a:cubicBezTo>
                  <a:pt x="2181" y="1233"/>
                  <a:pt x="2180" y="1237"/>
                  <a:pt x="2179" y="1241"/>
                </a:cubicBezTo>
                <a:cubicBezTo>
                  <a:pt x="2178" y="1245"/>
                  <a:pt x="2177" y="1249"/>
                  <a:pt x="2177" y="1253"/>
                </a:cubicBezTo>
                <a:cubicBezTo>
                  <a:pt x="2177" y="1264"/>
                  <a:pt x="2182" y="1276"/>
                  <a:pt x="2190" y="1284"/>
                </a:cubicBezTo>
                <a:cubicBezTo>
                  <a:pt x="2201" y="1296"/>
                  <a:pt x="2218" y="1300"/>
                  <a:pt x="2233" y="1296"/>
                </a:cubicBezTo>
                <a:cubicBezTo>
                  <a:pt x="2235" y="1296"/>
                  <a:pt x="2237" y="1295"/>
                  <a:pt x="2239" y="1295"/>
                </a:cubicBezTo>
                <a:cubicBezTo>
                  <a:pt x="2239" y="1297"/>
                  <a:pt x="2240" y="1300"/>
                  <a:pt x="2242" y="1303"/>
                </a:cubicBezTo>
                <a:cubicBezTo>
                  <a:pt x="2250" y="1317"/>
                  <a:pt x="2264" y="1325"/>
                  <a:pt x="2280" y="1326"/>
                </a:cubicBezTo>
                <a:cubicBezTo>
                  <a:pt x="2319" y="1326"/>
                  <a:pt x="2357" y="1304"/>
                  <a:pt x="2397" y="1269"/>
                </a:cubicBezTo>
                <a:cubicBezTo>
                  <a:pt x="2397" y="1281"/>
                  <a:pt x="2402" y="1292"/>
                  <a:pt x="2411" y="1301"/>
                </a:cubicBezTo>
                <a:cubicBezTo>
                  <a:pt x="2428" y="1316"/>
                  <a:pt x="2454" y="1316"/>
                  <a:pt x="2471" y="1301"/>
                </a:cubicBezTo>
                <a:cubicBezTo>
                  <a:pt x="2472" y="1301"/>
                  <a:pt x="2473" y="1300"/>
                  <a:pt x="2473" y="1300"/>
                </a:cubicBezTo>
                <a:cubicBezTo>
                  <a:pt x="2473" y="1311"/>
                  <a:pt x="2477" y="1322"/>
                  <a:pt x="2485" y="1330"/>
                </a:cubicBezTo>
                <a:cubicBezTo>
                  <a:pt x="2502" y="1348"/>
                  <a:pt x="2530" y="1349"/>
                  <a:pt x="2548" y="1333"/>
                </a:cubicBezTo>
                <a:cubicBezTo>
                  <a:pt x="2570" y="1313"/>
                  <a:pt x="2570" y="1313"/>
                  <a:pt x="2570" y="1313"/>
                </a:cubicBezTo>
                <a:cubicBezTo>
                  <a:pt x="2595" y="1290"/>
                  <a:pt x="2628" y="1260"/>
                  <a:pt x="2660" y="1239"/>
                </a:cubicBezTo>
                <a:cubicBezTo>
                  <a:pt x="2675" y="1254"/>
                  <a:pt x="2698" y="1258"/>
                  <a:pt x="2716" y="1247"/>
                </a:cubicBezTo>
                <a:cubicBezTo>
                  <a:pt x="2744" y="1230"/>
                  <a:pt x="2762" y="1203"/>
                  <a:pt x="2763" y="1174"/>
                </a:cubicBezTo>
                <a:cubicBezTo>
                  <a:pt x="2763" y="1174"/>
                  <a:pt x="2763" y="1173"/>
                  <a:pt x="2763" y="1172"/>
                </a:cubicBezTo>
                <a:cubicBezTo>
                  <a:pt x="2763" y="1160"/>
                  <a:pt x="2759" y="1149"/>
                  <a:pt x="2751" y="1140"/>
                </a:cubicBezTo>
                <a:cubicBezTo>
                  <a:pt x="2743" y="1132"/>
                  <a:pt x="2732" y="1127"/>
                  <a:pt x="2721" y="1127"/>
                </a:cubicBezTo>
                <a:cubicBezTo>
                  <a:pt x="2741" y="1097"/>
                  <a:pt x="2759" y="1065"/>
                  <a:pt x="2766" y="1032"/>
                </a:cubicBezTo>
                <a:cubicBezTo>
                  <a:pt x="2766" y="1029"/>
                  <a:pt x="2767" y="1025"/>
                  <a:pt x="2767" y="1022"/>
                </a:cubicBezTo>
                <a:cubicBezTo>
                  <a:pt x="2767" y="1011"/>
                  <a:pt x="2763" y="1001"/>
                  <a:pt x="2755" y="992"/>
                </a:cubicBezTo>
                <a:cubicBezTo>
                  <a:pt x="2747" y="984"/>
                  <a:pt x="2737" y="979"/>
                  <a:pt x="2725" y="978"/>
                </a:cubicBezTo>
                <a:cubicBezTo>
                  <a:pt x="2729" y="967"/>
                  <a:pt x="2731" y="956"/>
                  <a:pt x="2731" y="945"/>
                </a:cubicBezTo>
                <a:cubicBezTo>
                  <a:pt x="2731" y="944"/>
                  <a:pt x="2731" y="942"/>
                  <a:pt x="2731" y="940"/>
                </a:cubicBezTo>
                <a:cubicBezTo>
                  <a:pt x="2731" y="928"/>
                  <a:pt x="2725" y="917"/>
                  <a:pt x="2716" y="909"/>
                </a:cubicBezTo>
                <a:cubicBezTo>
                  <a:pt x="2716" y="909"/>
                  <a:pt x="2716" y="909"/>
                  <a:pt x="2715" y="909"/>
                </a:cubicBezTo>
                <a:cubicBezTo>
                  <a:pt x="2737" y="885"/>
                  <a:pt x="2758" y="862"/>
                  <a:pt x="2777" y="837"/>
                </a:cubicBezTo>
                <a:cubicBezTo>
                  <a:pt x="2784" y="829"/>
                  <a:pt x="2787" y="819"/>
                  <a:pt x="2787" y="809"/>
                </a:cubicBezTo>
                <a:cubicBezTo>
                  <a:pt x="2787" y="797"/>
                  <a:pt x="2783" y="785"/>
                  <a:pt x="2774" y="777"/>
                </a:cubicBezTo>
                <a:cubicBezTo>
                  <a:pt x="2757" y="760"/>
                  <a:pt x="2731" y="760"/>
                  <a:pt x="2713" y="775"/>
                </a:cubicBezTo>
                <a:cubicBezTo>
                  <a:pt x="2663" y="818"/>
                  <a:pt x="2609" y="858"/>
                  <a:pt x="2556" y="896"/>
                </a:cubicBezTo>
                <a:cubicBezTo>
                  <a:pt x="2552" y="899"/>
                  <a:pt x="2548" y="902"/>
                  <a:pt x="2544" y="905"/>
                </a:cubicBezTo>
                <a:cubicBezTo>
                  <a:pt x="2595" y="839"/>
                  <a:pt x="2648" y="771"/>
                  <a:pt x="2709" y="715"/>
                </a:cubicBezTo>
                <a:cubicBezTo>
                  <a:pt x="2722" y="704"/>
                  <a:pt x="2735" y="693"/>
                  <a:pt x="2748" y="682"/>
                </a:cubicBezTo>
                <a:cubicBezTo>
                  <a:pt x="2759" y="673"/>
                  <a:pt x="2764" y="660"/>
                  <a:pt x="2764" y="647"/>
                </a:cubicBezTo>
                <a:cubicBezTo>
                  <a:pt x="2764" y="637"/>
                  <a:pt x="2761" y="627"/>
                  <a:pt x="2754" y="619"/>
                </a:cubicBezTo>
                <a:cubicBezTo>
                  <a:pt x="2738" y="600"/>
                  <a:pt x="2711" y="597"/>
                  <a:pt x="2691" y="612"/>
                </a:cubicBezTo>
                <a:cubicBezTo>
                  <a:pt x="2691" y="612"/>
                  <a:pt x="2690" y="613"/>
                  <a:pt x="2690" y="613"/>
                </a:cubicBezTo>
                <a:cubicBezTo>
                  <a:pt x="2690" y="613"/>
                  <a:pt x="2690" y="613"/>
                  <a:pt x="2690" y="613"/>
                </a:cubicBezTo>
                <a:cubicBezTo>
                  <a:pt x="2690" y="614"/>
                  <a:pt x="2689" y="614"/>
                  <a:pt x="2689" y="614"/>
                </a:cubicBezTo>
                <a:cubicBezTo>
                  <a:pt x="2684" y="618"/>
                  <a:pt x="2678" y="623"/>
                  <a:pt x="2673" y="627"/>
                </a:cubicBezTo>
                <a:cubicBezTo>
                  <a:pt x="2677" y="621"/>
                  <a:pt x="2679" y="614"/>
                  <a:pt x="2679" y="606"/>
                </a:cubicBezTo>
                <a:cubicBezTo>
                  <a:pt x="2679" y="598"/>
                  <a:pt x="2676" y="589"/>
                  <a:pt x="2671" y="582"/>
                </a:cubicBezTo>
                <a:cubicBezTo>
                  <a:pt x="2662" y="568"/>
                  <a:pt x="2647" y="561"/>
                  <a:pt x="2631" y="562"/>
                </a:cubicBezTo>
                <a:cubicBezTo>
                  <a:pt x="2645" y="551"/>
                  <a:pt x="2660" y="542"/>
                  <a:pt x="2674" y="533"/>
                </a:cubicBezTo>
                <a:cubicBezTo>
                  <a:pt x="2688" y="524"/>
                  <a:pt x="2696" y="509"/>
                  <a:pt x="2696" y="494"/>
                </a:cubicBezTo>
                <a:cubicBezTo>
                  <a:pt x="2696" y="486"/>
                  <a:pt x="2694" y="478"/>
                  <a:pt x="2689" y="471"/>
                </a:cubicBezTo>
                <a:cubicBezTo>
                  <a:pt x="2676" y="450"/>
                  <a:pt x="2649" y="443"/>
                  <a:pt x="2628" y="456"/>
                </a:cubicBezTo>
                <a:cubicBezTo>
                  <a:pt x="2628" y="456"/>
                  <a:pt x="2627" y="456"/>
                  <a:pt x="2627" y="456"/>
                </a:cubicBezTo>
                <a:cubicBezTo>
                  <a:pt x="2627" y="456"/>
                  <a:pt x="2627" y="456"/>
                  <a:pt x="2627" y="456"/>
                </a:cubicBezTo>
                <a:cubicBezTo>
                  <a:pt x="2627" y="456"/>
                  <a:pt x="2627" y="456"/>
                  <a:pt x="2627" y="456"/>
                </a:cubicBezTo>
                <a:cubicBezTo>
                  <a:pt x="2624" y="458"/>
                  <a:pt x="2620" y="460"/>
                  <a:pt x="2617" y="462"/>
                </a:cubicBezTo>
                <a:cubicBezTo>
                  <a:pt x="2625" y="456"/>
                  <a:pt x="2632" y="450"/>
                  <a:pt x="2640" y="443"/>
                </a:cubicBezTo>
                <a:cubicBezTo>
                  <a:pt x="2650" y="435"/>
                  <a:pt x="2656" y="422"/>
                  <a:pt x="2656" y="409"/>
                </a:cubicBezTo>
                <a:cubicBezTo>
                  <a:pt x="2656" y="400"/>
                  <a:pt x="2654" y="392"/>
                  <a:pt x="2649" y="384"/>
                </a:cubicBezTo>
                <a:cubicBezTo>
                  <a:pt x="2644" y="376"/>
                  <a:pt x="2636" y="371"/>
                  <a:pt x="2628" y="367"/>
                </a:cubicBezTo>
                <a:cubicBezTo>
                  <a:pt x="2633" y="364"/>
                  <a:pt x="2638" y="360"/>
                  <a:pt x="2643" y="357"/>
                </a:cubicBezTo>
                <a:cubicBezTo>
                  <a:pt x="2643" y="357"/>
                  <a:pt x="2642" y="357"/>
                  <a:pt x="2642" y="358"/>
                </a:cubicBezTo>
                <a:cubicBezTo>
                  <a:pt x="2643" y="357"/>
                  <a:pt x="2644" y="357"/>
                  <a:pt x="2644" y="356"/>
                </a:cubicBezTo>
                <a:cubicBezTo>
                  <a:pt x="2657" y="348"/>
                  <a:pt x="2663" y="334"/>
                  <a:pt x="2663" y="320"/>
                </a:cubicBezTo>
                <a:cubicBezTo>
                  <a:pt x="2663" y="311"/>
                  <a:pt x="2661" y="302"/>
                  <a:pt x="2656" y="294"/>
                </a:cubicBezTo>
                <a:cubicBezTo>
                  <a:pt x="2642" y="274"/>
                  <a:pt x="2614" y="269"/>
                  <a:pt x="2594" y="282"/>
                </a:cubicBezTo>
                <a:cubicBezTo>
                  <a:pt x="2593" y="282"/>
                  <a:pt x="2593" y="283"/>
                  <a:pt x="2592" y="283"/>
                </a:cubicBezTo>
                <a:cubicBezTo>
                  <a:pt x="2572" y="298"/>
                  <a:pt x="2547" y="309"/>
                  <a:pt x="2521" y="321"/>
                </a:cubicBezTo>
                <a:cubicBezTo>
                  <a:pt x="2516" y="323"/>
                  <a:pt x="2512" y="325"/>
                  <a:pt x="2508" y="327"/>
                </a:cubicBezTo>
                <a:cubicBezTo>
                  <a:pt x="2524" y="315"/>
                  <a:pt x="2540" y="302"/>
                  <a:pt x="2553" y="287"/>
                </a:cubicBezTo>
                <a:cubicBezTo>
                  <a:pt x="2561" y="278"/>
                  <a:pt x="2566" y="267"/>
                  <a:pt x="2566" y="256"/>
                </a:cubicBezTo>
                <a:cubicBezTo>
                  <a:pt x="2566" y="249"/>
                  <a:pt x="2564" y="241"/>
                  <a:pt x="2560" y="234"/>
                </a:cubicBezTo>
                <a:cubicBezTo>
                  <a:pt x="2550" y="217"/>
                  <a:pt x="2531" y="208"/>
                  <a:pt x="2512" y="212"/>
                </a:cubicBezTo>
                <a:cubicBezTo>
                  <a:pt x="2484" y="218"/>
                  <a:pt x="2457" y="232"/>
                  <a:pt x="2431" y="249"/>
                </a:cubicBezTo>
                <a:cubicBezTo>
                  <a:pt x="2436" y="242"/>
                  <a:pt x="2438" y="234"/>
                  <a:pt x="2438" y="226"/>
                </a:cubicBezTo>
                <a:cubicBezTo>
                  <a:pt x="2438" y="218"/>
                  <a:pt x="2436" y="210"/>
                  <a:pt x="2432" y="203"/>
                </a:cubicBezTo>
                <a:cubicBezTo>
                  <a:pt x="2421" y="184"/>
                  <a:pt x="2399" y="176"/>
                  <a:pt x="2378" y="183"/>
                </a:cubicBezTo>
                <a:cubicBezTo>
                  <a:pt x="2301" y="211"/>
                  <a:pt x="2231" y="266"/>
                  <a:pt x="2175" y="310"/>
                </a:cubicBezTo>
                <a:cubicBezTo>
                  <a:pt x="2086" y="380"/>
                  <a:pt x="2003" y="462"/>
                  <a:pt x="1913" y="568"/>
                </a:cubicBezTo>
                <a:cubicBezTo>
                  <a:pt x="1982" y="478"/>
                  <a:pt x="2056" y="390"/>
                  <a:pt x="2141" y="311"/>
                </a:cubicBezTo>
                <a:cubicBezTo>
                  <a:pt x="2148" y="305"/>
                  <a:pt x="2159" y="296"/>
                  <a:pt x="2172" y="286"/>
                </a:cubicBezTo>
                <a:cubicBezTo>
                  <a:pt x="2213" y="255"/>
                  <a:pt x="2259" y="219"/>
                  <a:pt x="2270" y="177"/>
                </a:cubicBezTo>
                <a:cubicBezTo>
                  <a:pt x="2271" y="174"/>
                  <a:pt x="2271" y="170"/>
                  <a:pt x="2271" y="166"/>
                </a:cubicBezTo>
                <a:cubicBezTo>
                  <a:pt x="2271" y="154"/>
                  <a:pt x="2266" y="142"/>
                  <a:pt x="2257" y="133"/>
                </a:cubicBezTo>
                <a:cubicBezTo>
                  <a:pt x="2246" y="122"/>
                  <a:pt x="2228" y="118"/>
                  <a:pt x="2213" y="123"/>
                </a:cubicBezTo>
                <a:cubicBezTo>
                  <a:pt x="2201" y="127"/>
                  <a:pt x="2189" y="132"/>
                  <a:pt x="2177" y="138"/>
                </a:cubicBezTo>
                <a:cubicBezTo>
                  <a:pt x="2175" y="136"/>
                  <a:pt x="2173" y="135"/>
                  <a:pt x="2170" y="135"/>
                </a:cubicBezTo>
                <a:cubicBezTo>
                  <a:pt x="2126" y="119"/>
                  <a:pt x="2074" y="143"/>
                  <a:pt x="2019" y="176"/>
                </a:cubicBezTo>
                <a:cubicBezTo>
                  <a:pt x="2025" y="160"/>
                  <a:pt x="2029" y="145"/>
                  <a:pt x="2029" y="130"/>
                </a:cubicBezTo>
                <a:cubicBezTo>
                  <a:pt x="2029" y="126"/>
                  <a:pt x="2028" y="122"/>
                  <a:pt x="2028" y="119"/>
                </a:cubicBezTo>
                <a:cubicBezTo>
                  <a:pt x="2025" y="98"/>
                  <a:pt x="2009" y="82"/>
                  <a:pt x="1988" y="80"/>
                </a:cubicBezTo>
                <a:cubicBezTo>
                  <a:pt x="1970" y="78"/>
                  <a:pt x="1952" y="81"/>
                  <a:pt x="1934" y="86"/>
                </a:cubicBezTo>
                <a:cubicBezTo>
                  <a:pt x="1934" y="86"/>
                  <a:pt x="1934" y="86"/>
                  <a:pt x="1934" y="86"/>
                </a:cubicBezTo>
                <a:cubicBezTo>
                  <a:pt x="1918" y="69"/>
                  <a:pt x="1890" y="68"/>
                  <a:pt x="1872" y="84"/>
                </a:cubicBezTo>
                <a:cubicBezTo>
                  <a:pt x="1866" y="88"/>
                  <a:pt x="1861" y="94"/>
                  <a:pt x="1856" y="99"/>
                </a:cubicBezTo>
                <a:cubicBezTo>
                  <a:pt x="1845" y="108"/>
                  <a:pt x="1833" y="117"/>
                  <a:pt x="1821" y="126"/>
                </a:cubicBezTo>
                <a:cubicBezTo>
                  <a:pt x="1823" y="121"/>
                  <a:pt x="1824" y="115"/>
                  <a:pt x="1825" y="109"/>
                </a:cubicBezTo>
                <a:cubicBezTo>
                  <a:pt x="1825" y="107"/>
                  <a:pt x="1825" y="105"/>
                  <a:pt x="1825" y="102"/>
                </a:cubicBezTo>
                <a:cubicBezTo>
                  <a:pt x="1825" y="90"/>
                  <a:pt x="1821" y="79"/>
                  <a:pt x="1812" y="70"/>
                </a:cubicBezTo>
                <a:cubicBezTo>
                  <a:pt x="1802" y="60"/>
                  <a:pt x="1787" y="56"/>
                  <a:pt x="1773" y="58"/>
                </a:cubicBezTo>
                <a:cubicBezTo>
                  <a:pt x="1714" y="68"/>
                  <a:pt x="1657" y="106"/>
                  <a:pt x="1611" y="136"/>
                </a:cubicBezTo>
                <a:cubicBezTo>
                  <a:pt x="1611" y="136"/>
                  <a:pt x="1610" y="137"/>
                  <a:pt x="1610" y="137"/>
                </a:cubicBezTo>
                <a:cubicBezTo>
                  <a:pt x="1610" y="135"/>
                  <a:pt x="1610" y="134"/>
                  <a:pt x="1610" y="132"/>
                </a:cubicBezTo>
                <a:cubicBezTo>
                  <a:pt x="1610" y="124"/>
                  <a:pt x="1608" y="116"/>
                  <a:pt x="1603" y="109"/>
                </a:cubicBezTo>
                <a:cubicBezTo>
                  <a:pt x="1593" y="91"/>
                  <a:pt x="1571" y="83"/>
                  <a:pt x="1551" y="89"/>
                </a:cubicBezTo>
                <a:cubicBezTo>
                  <a:pt x="1495" y="108"/>
                  <a:pt x="1446" y="151"/>
                  <a:pt x="1403" y="190"/>
                </a:cubicBezTo>
                <a:cubicBezTo>
                  <a:pt x="1405" y="183"/>
                  <a:pt x="1407" y="176"/>
                  <a:pt x="1408" y="169"/>
                </a:cubicBezTo>
                <a:cubicBezTo>
                  <a:pt x="1408" y="167"/>
                  <a:pt x="1408" y="165"/>
                  <a:pt x="1408" y="163"/>
                </a:cubicBezTo>
                <a:cubicBezTo>
                  <a:pt x="1408" y="162"/>
                  <a:pt x="1408" y="160"/>
                  <a:pt x="1408" y="159"/>
                </a:cubicBezTo>
                <a:cubicBezTo>
                  <a:pt x="1429" y="143"/>
                  <a:pt x="1450" y="127"/>
                  <a:pt x="1470" y="110"/>
                </a:cubicBezTo>
                <a:cubicBezTo>
                  <a:pt x="1481" y="101"/>
                  <a:pt x="1486" y="88"/>
                  <a:pt x="1486" y="76"/>
                </a:cubicBezTo>
                <a:cubicBezTo>
                  <a:pt x="1486" y="69"/>
                  <a:pt x="1485" y="62"/>
                  <a:pt x="1482" y="56"/>
                </a:cubicBezTo>
                <a:cubicBezTo>
                  <a:pt x="1472" y="37"/>
                  <a:pt x="1452" y="27"/>
                  <a:pt x="1431" y="32"/>
                </a:cubicBezTo>
                <a:cubicBezTo>
                  <a:pt x="1397" y="39"/>
                  <a:pt x="1365" y="56"/>
                  <a:pt x="1334" y="77"/>
                </a:cubicBezTo>
                <a:cubicBezTo>
                  <a:pt x="1321" y="43"/>
                  <a:pt x="1293" y="22"/>
                  <a:pt x="1254" y="17"/>
                </a:cubicBezTo>
                <a:cubicBezTo>
                  <a:pt x="1228" y="13"/>
                  <a:pt x="1202" y="17"/>
                  <a:pt x="1180" y="21"/>
                </a:cubicBezTo>
                <a:cubicBezTo>
                  <a:pt x="1084" y="39"/>
                  <a:pt x="1001" y="92"/>
                  <a:pt x="927" y="156"/>
                </a:cubicBezTo>
                <a:cubicBezTo>
                  <a:pt x="926" y="153"/>
                  <a:pt x="924" y="151"/>
                  <a:pt x="922" y="148"/>
                </a:cubicBezTo>
                <a:cubicBezTo>
                  <a:pt x="911" y="134"/>
                  <a:pt x="892" y="128"/>
                  <a:pt x="874" y="133"/>
                </a:cubicBezTo>
                <a:cubicBezTo>
                  <a:pt x="800" y="155"/>
                  <a:pt x="699" y="288"/>
                  <a:pt x="540" y="502"/>
                </a:cubicBezTo>
                <a:cubicBezTo>
                  <a:pt x="538" y="506"/>
                  <a:pt x="535" y="509"/>
                  <a:pt x="533" y="512"/>
                </a:cubicBezTo>
                <a:cubicBezTo>
                  <a:pt x="510" y="542"/>
                  <a:pt x="487" y="573"/>
                  <a:pt x="466" y="603"/>
                </a:cubicBezTo>
                <a:cubicBezTo>
                  <a:pt x="430" y="651"/>
                  <a:pt x="394" y="696"/>
                  <a:pt x="363" y="734"/>
                </a:cubicBezTo>
                <a:cubicBezTo>
                  <a:pt x="342" y="758"/>
                  <a:pt x="325" y="777"/>
                  <a:pt x="311" y="791"/>
                </a:cubicBezTo>
                <a:cubicBezTo>
                  <a:pt x="353" y="736"/>
                  <a:pt x="406" y="656"/>
                  <a:pt x="474" y="545"/>
                </a:cubicBezTo>
                <a:cubicBezTo>
                  <a:pt x="490" y="519"/>
                  <a:pt x="505" y="495"/>
                  <a:pt x="509" y="489"/>
                </a:cubicBezTo>
                <a:cubicBezTo>
                  <a:pt x="576" y="398"/>
                  <a:pt x="634" y="324"/>
                  <a:pt x="705" y="260"/>
                </a:cubicBezTo>
                <a:cubicBezTo>
                  <a:pt x="717" y="249"/>
                  <a:pt x="717" y="249"/>
                  <a:pt x="717" y="249"/>
                </a:cubicBezTo>
                <a:cubicBezTo>
                  <a:pt x="739" y="231"/>
                  <a:pt x="763" y="210"/>
                  <a:pt x="778" y="182"/>
                </a:cubicBezTo>
                <a:cubicBezTo>
                  <a:pt x="782" y="175"/>
                  <a:pt x="784" y="167"/>
                  <a:pt x="784" y="160"/>
                </a:cubicBezTo>
                <a:cubicBezTo>
                  <a:pt x="784" y="148"/>
                  <a:pt x="779" y="136"/>
                  <a:pt x="770" y="127"/>
                </a:cubicBezTo>
                <a:cubicBezTo>
                  <a:pt x="755" y="113"/>
                  <a:pt x="732" y="111"/>
                  <a:pt x="715" y="122"/>
                </a:cubicBezTo>
                <a:cubicBezTo>
                  <a:pt x="605" y="192"/>
                  <a:pt x="514" y="303"/>
                  <a:pt x="433" y="402"/>
                </a:cubicBezTo>
                <a:cubicBezTo>
                  <a:pt x="420" y="418"/>
                  <a:pt x="420" y="418"/>
                  <a:pt x="420" y="418"/>
                </a:cubicBezTo>
                <a:cubicBezTo>
                  <a:pt x="376" y="472"/>
                  <a:pt x="332" y="529"/>
                  <a:pt x="293" y="590"/>
                </a:cubicBezTo>
                <a:cubicBezTo>
                  <a:pt x="327" y="536"/>
                  <a:pt x="367" y="484"/>
                  <a:pt x="404" y="437"/>
                </a:cubicBezTo>
                <a:cubicBezTo>
                  <a:pt x="433" y="400"/>
                  <a:pt x="459" y="360"/>
                  <a:pt x="484" y="321"/>
                </a:cubicBezTo>
                <a:cubicBezTo>
                  <a:pt x="515" y="272"/>
                  <a:pt x="545" y="226"/>
                  <a:pt x="580" y="187"/>
                </a:cubicBezTo>
                <a:cubicBezTo>
                  <a:pt x="592" y="177"/>
                  <a:pt x="603" y="166"/>
                  <a:pt x="615" y="155"/>
                </a:cubicBezTo>
                <a:cubicBezTo>
                  <a:pt x="625" y="150"/>
                  <a:pt x="640" y="146"/>
                  <a:pt x="651" y="143"/>
                </a:cubicBezTo>
                <a:cubicBezTo>
                  <a:pt x="687" y="134"/>
                  <a:pt x="732" y="122"/>
                  <a:pt x="753" y="82"/>
                </a:cubicBezTo>
                <a:cubicBezTo>
                  <a:pt x="756" y="76"/>
                  <a:pt x="758" y="69"/>
                  <a:pt x="758" y="62"/>
                </a:cubicBezTo>
                <a:cubicBezTo>
                  <a:pt x="758" y="56"/>
                  <a:pt x="757" y="50"/>
                  <a:pt x="754" y="44"/>
                </a:cubicBezTo>
                <a:cubicBezTo>
                  <a:pt x="749" y="32"/>
                  <a:pt x="739" y="23"/>
                  <a:pt x="726" y="19"/>
                </a:cubicBezTo>
                <a:cubicBezTo>
                  <a:pt x="669" y="0"/>
                  <a:pt x="594" y="50"/>
                  <a:pt x="573" y="70"/>
                </a:cubicBezTo>
                <a:close/>
                <a:moveTo>
                  <a:pt x="1117" y="136"/>
                </a:moveTo>
                <a:cubicBezTo>
                  <a:pt x="1109" y="140"/>
                  <a:pt x="1102" y="144"/>
                  <a:pt x="1095" y="149"/>
                </a:cubicBezTo>
                <a:cubicBezTo>
                  <a:pt x="1094" y="149"/>
                  <a:pt x="1094" y="148"/>
                  <a:pt x="1093" y="148"/>
                </a:cubicBezTo>
                <a:cubicBezTo>
                  <a:pt x="1101" y="143"/>
                  <a:pt x="1109" y="139"/>
                  <a:pt x="1117" y="136"/>
                </a:cubicBezTo>
                <a:close/>
                <a:moveTo>
                  <a:pt x="1249" y="107"/>
                </a:moveTo>
                <a:cubicBezTo>
                  <a:pt x="1250" y="108"/>
                  <a:pt x="1250" y="108"/>
                  <a:pt x="1250" y="108"/>
                </a:cubicBezTo>
                <a:cubicBezTo>
                  <a:pt x="1250" y="108"/>
                  <a:pt x="1250" y="109"/>
                  <a:pt x="1250" y="110"/>
                </a:cubicBezTo>
                <a:cubicBezTo>
                  <a:pt x="1250" y="115"/>
                  <a:pt x="1249" y="125"/>
                  <a:pt x="1240" y="146"/>
                </a:cubicBezTo>
                <a:cubicBezTo>
                  <a:pt x="1239" y="137"/>
                  <a:pt x="1236" y="128"/>
                  <a:pt x="1230" y="120"/>
                </a:cubicBezTo>
                <a:cubicBezTo>
                  <a:pt x="1225" y="114"/>
                  <a:pt x="1218" y="110"/>
                  <a:pt x="1211" y="107"/>
                </a:cubicBezTo>
                <a:cubicBezTo>
                  <a:pt x="1237" y="104"/>
                  <a:pt x="1246" y="105"/>
                  <a:pt x="1249" y="107"/>
                </a:cubicBezTo>
                <a:close/>
                <a:moveTo>
                  <a:pt x="590" y="586"/>
                </a:moveTo>
                <a:cubicBezTo>
                  <a:pt x="580" y="605"/>
                  <a:pt x="569" y="624"/>
                  <a:pt x="559" y="643"/>
                </a:cubicBezTo>
                <a:cubicBezTo>
                  <a:pt x="543" y="673"/>
                  <a:pt x="543" y="673"/>
                  <a:pt x="543" y="673"/>
                </a:cubicBezTo>
                <a:cubicBezTo>
                  <a:pt x="527" y="702"/>
                  <a:pt x="509" y="735"/>
                  <a:pt x="494" y="771"/>
                </a:cubicBezTo>
                <a:cubicBezTo>
                  <a:pt x="473" y="803"/>
                  <a:pt x="452" y="836"/>
                  <a:pt x="432" y="869"/>
                </a:cubicBezTo>
                <a:cubicBezTo>
                  <a:pt x="409" y="905"/>
                  <a:pt x="385" y="942"/>
                  <a:pt x="361" y="979"/>
                </a:cubicBezTo>
                <a:cubicBezTo>
                  <a:pt x="395" y="888"/>
                  <a:pt x="440" y="801"/>
                  <a:pt x="496" y="717"/>
                </a:cubicBezTo>
                <a:cubicBezTo>
                  <a:pt x="510" y="695"/>
                  <a:pt x="526" y="674"/>
                  <a:pt x="541" y="652"/>
                </a:cubicBezTo>
                <a:cubicBezTo>
                  <a:pt x="557" y="631"/>
                  <a:pt x="573" y="609"/>
                  <a:pt x="590" y="586"/>
                </a:cubicBezTo>
                <a:close/>
                <a:moveTo>
                  <a:pt x="665" y="689"/>
                </a:moveTo>
                <a:cubicBezTo>
                  <a:pt x="675" y="674"/>
                  <a:pt x="684" y="659"/>
                  <a:pt x="694" y="645"/>
                </a:cubicBezTo>
                <a:cubicBezTo>
                  <a:pt x="667" y="690"/>
                  <a:pt x="642" y="734"/>
                  <a:pt x="620" y="775"/>
                </a:cubicBezTo>
                <a:cubicBezTo>
                  <a:pt x="615" y="779"/>
                  <a:pt x="611" y="783"/>
                  <a:pt x="606" y="787"/>
                </a:cubicBezTo>
                <a:cubicBezTo>
                  <a:pt x="625" y="755"/>
                  <a:pt x="645" y="722"/>
                  <a:pt x="665" y="689"/>
                </a:cubicBezTo>
                <a:close/>
                <a:moveTo>
                  <a:pt x="636" y="1095"/>
                </a:moveTo>
                <a:cubicBezTo>
                  <a:pt x="635" y="1096"/>
                  <a:pt x="634" y="1097"/>
                  <a:pt x="633" y="1098"/>
                </a:cubicBezTo>
                <a:cubicBezTo>
                  <a:pt x="633" y="1098"/>
                  <a:pt x="633" y="1097"/>
                  <a:pt x="633" y="1097"/>
                </a:cubicBezTo>
                <a:cubicBezTo>
                  <a:pt x="634" y="1096"/>
                  <a:pt x="635" y="1095"/>
                  <a:pt x="636" y="1095"/>
                </a:cubicBezTo>
                <a:close/>
                <a:moveTo>
                  <a:pt x="1275" y="453"/>
                </a:moveTo>
                <a:cubicBezTo>
                  <a:pt x="1244" y="495"/>
                  <a:pt x="1217" y="535"/>
                  <a:pt x="1196" y="569"/>
                </a:cubicBezTo>
                <a:cubicBezTo>
                  <a:pt x="1154" y="636"/>
                  <a:pt x="1115" y="711"/>
                  <a:pt x="1074" y="800"/>
                </a:cubicBezTo>
                <a:cubicBezTo>
                  <a:pt x="1066" y="811"/>
                  <a:pt x="1059" y="823"/>
                  <a:pt x="1051" y="834"/>
                </a:cubicBezTo>
                <a:cubicBezTo>
                  <a:pt x="1004" y="903"/>
                  <a:pt x="956" y="975"/>
                  <a:pt x="905" y="1042"/>
                </a:cubicBezTo>
                <a:cubicBezTo>
                  <a:pt x="891" y="1061"/>
                  <a:pt x="891" y="1061"/>
                  <a:pt x="891" y="1061"/>
                </a:cubicBezTo>
                <a:cubicBezTo>
                  <a:pt x="889" y="1064"/>
                  <a:pt x="886" y="1068"/>
                  <a:pt x="882" y="1073"/>
                </a:cubicBezTo>
                <a:cubicBezTo>
                  <a:pt x="893" y="1042"/>
                  <a:pt x="906" y="1011"/>
                  <a:pt x="916" y="988"/>
                </a:cubicBezTo>
                <a:cubicBezTo>
                  <a:pt x="926" y="964"/>
                  <a:pt x="926" y="964"/>
                  <a:pt x="926" y="964"/>
                </a:cubicBezTo>
                <a:cubicBezTo>
                  <a:pt x="974" y="842"/>
                  <a:pt x="1042" y="721"/>
                  <a:pt x="1129" y="605"/>
                </a:cubicBezTo>
                <a:cubicBezTo>
                  <a:pt x="1145" y="584"/>
                  <a:pt x="1162" y="563"/>
                  <a:pt x="1179" y="542"/>
                </a:cubicBezTo>
                <a:cubicBezTo>
                  <a:pt x="1210" y="511"/>
                  <a:pt x="1242" y="482"/>
                  <a:pt x="1275" y="453"/>
                </a:cubicBezTo>
                <a:close/>
                <a:moveTo>
                  <a:pt x="1253" y="701"/>
                </a:moveTo>
                <a:cubicBezTo>
                  <a:pt x="1290" y="652"/>
                  <a:pt x="1332" y="597"/>
                  <a:pt x="1378" y="541"/>
                </a:cubicBezTo>
                <a:cubicBezTo>
                  <a:pt x="1360" y="567"/>
                  <a:pt x="1341" y="594"/>
                  <a:pt x="1322" y="623"/>
                </a:cubicBezTo>
                <a:cubicBezTo>
                  <a:pt x="1282" y="683"/>
                  <a:pt x="1244" y="745"/>
                  <a:pt x="1207" y="805"/>
                </a:cubicBezTo>
                <a:cubicBezTo>
                  <a:pt x="1198" y="820"/>
                  <a:pt x="1188" y="836"/>
                  <a:pt x="1179" y="851"/>
                </a:cubicBezTo>
                <a:cubicBezTo>
                  <a:pt x="1190" y="819"/>
                  <a:pt x="1202" y="787"/>
                  <a:pt x="1214" y="755"/>
                </a:cubicBezTo>
                <a:cubicBezTo>
                  <a:pt x="1227" y="737"/>
                  <a:pt x="1240" y="719"/>
                  <a:pt x="1253" y="701"/>
                </a:cubicBezTo>
                <a:close/>
                <a:moveTo>
                  <a:pt x="1852" y="240"/>
                </a:moveTo>
                <a:cubicBezTo>
                  <a:pt x="1872" y="226"/>
                  <a:pt x="1872" y="226"/>
                  <a:pt x="1872" y="226"/>
                </a:cubicBezTo>
                <a:cubicBezTo>
                  <a:pt x="1874" y="224"/>
                  <a:pt x="1877" y="222"/>
                  <a:pt x="1880" y="220"/>
                </a:cubicBezTo>
                <a:cubicBezTo>
                  <a:pt x="1866" y="236"/>
                  <a:pt x="1852" y="251"/>
                  <a:pt x="1839" y="264"/>
                </a:cubicBezTo>
                <a:cubicBezTo>
                  <a:pt x="1825" y="279"/>
                  <a:pt x="1813" y="292"/>
                  <a:pt x="1805" y="302"/>
                </a:cubicBezTo>
                <a:cubicBezTo>
                  <a:pt x="1788" y="323"/>
                  <a:pt x="1771" y="345"/>
                  <a:pt x="1753" y="367"/>
                </a:cubicBezTo>
                <a:cubicBezTo>
                  <a:pt x="1683" y="431"/>
                  <a:pt x="1622" y="502"/>
                  <a:pt x="1572" y="578"/>
                </a:cubicBezTo>
                <a:cubicBezTo>
                  <a:pt x="1555" y="603"/>
                  <a:pt x="1539" y="629"/>
                  <a:pt x="1525" y="656"/>
                </a:cubicBezTo>
                <a:cubicBezTo>
                  <a:pt x="1506" y="680"/>
                  <a:pt x="1487" y="704"/>
                  <a:pt x="1469" y="729"/>
                </a:cubicBezTo>
                <a:cubicBezTo>
                  <a:pt x="1449" y="756"/>
                  <a:pt x="1429" y="783"/>
                  <a:pt x="1410" y="811"/>
                </a:cubicBezTo>
                <a:cubicBezTo>
                  <a:pt x="1419" y="788"/>
                  <a:pt x="1428" y="766"/>
                  <a:pt x="1438" y="743"/>
                </a:cubicBezTo>
                <a:cubicBezTo>
                  <a:pt x="1444" y="735"/>
                  <a:pt x="1450" y="727"/>
                  <a:pt x="1455" y="719"/>
                </a:cubicBezTo>
                <a:cubicBezTo>
                  <a:pt x="1549" y="587"/>
                  <a:pt x="1647" y="462"/>
                  <a:pt x="1749" y="349"/>
                </a:cubicBezTo>
                <a:cubicBezTo>
                  <a:pt x="1749" y="349"/>
                  <a:pt x="1797" y="294"/>
                  <a:pt x="1797" y="294"/>
                </a:cubicBezTo>
                <a:cubicBezTo>
                  <a:pt x="1807" y="281"/>
                  <a:pt x="1818" y="269"/>
                  <a:pt x="1829" y="257"/>
                </a:cubicBezTo>
                <a:cubicBezTo>
                  <a:pt x="1837" y="251"/>
                  <a:pt x="1844" y="245"/>
                  <a:pt x="1852" y="240"/>
                </a:cubicBezTo>
                <a:close/>
                <a:moveTo>
                  <a:pt x="1894" y="365"/>
                </a:moveTo>
                <a:cubicBezTo>
                  <a:pt x="1808" y="450"/>
                  <a:pt x="1732" y="541"/>
                  <a:pt x="1666" y="637"/>
                </a:cubicBezTo>
                <a:cubicBezTo>
                  <a:pt x="1654" y="654"/>
                  <a:pt x="1643" y="672"/>
                  <a:pt x="1632" y="689"/>
                </a:cubicBezTo>
                <a:cubicBezTo>
                  <a:pt x="1613" y="709"/>
                  <a:pt x="1595" y="729"/>
                  <a:pt x="1577" y="748"/>
                </a:cubicBezTo>
                <a:cubicBezTo>
                  <a:pt x="1584" y="734"/>
                  <a:pt x="1592" y="720"/>
                  <a:pt x="1600" y="706"/>
                </a:cubicBezTo>
                <a:cubicBezTo>
                  <a:pt x="1674" y="609"/>
                  <a:pt x="1749" y="515"/>
                  <a:pt x="1818" y="429"/>
                </a:cubicBezTo>
                <a:cubicBezTo>
                  <a:pt x="1842" y="407"/>
                  <a:pt x="1868" y="386"/>
                  <a:pt x="1894" y="365"/>
                </a:cubicBezTo>
                <a:close/>
                <a:moveTo>
                  <a:pt x="2264" y="375"/>
                </a:moveTo>
                <a:cubicBezTo>
                  <a:pt x="2282" y="361"/>
                  <a:pt x="2301" y="348"/>
                  <a:pt x="2321" y="335"/>
                </a:cubicBezTo>
                <a:cubicBezTo>
                  <a:pt x="2335" y="325"/>
                  <a:pt x="2350" y="315"/>
                  <a:pt x="2364" y="305"/>
                </a:cubicBezTo>
                <a:cubicBezTo>
                  <a:pt x="2357" y="312"/>
                  <a:pt x="2349" y="320"/>
                  <a:pt x="2342" y="327"/>
                </a:cubicBezTo>
                <a:cubicBezTo>
                  <a:pt x="2336" y="331"/>
                  <a:pt x="2329" y="335"/>
                  <a:pt x="2323" y="340"/>
                </a:cubicBezTo>
                <a:cubicBezTo>
                  <a:pt x="2134" y="479"/>
                  <a:pt x="1989" y="622"/>
                  <a:pt x="1879" y="775"/>
                </a:cubicBezTo>
                <a:cubicBezTo>
                  <a:pt x="1873" y="785"/>
                  <a:pt x="1866" y="795"/>
                  <a:pt x="1859" y="805"/>
                </a:cubicBezTo>
                <a:cubicBezTo>
                  <a:pt x="1837" y="827"/>
                  <a:pt x="1816" y="850"/>
                  <a:pt x="1794" y="873"/>
                </a:cubicBezTo>
                <a:cubicBezTo>
                  <a:pt x="1822" y="832"/>
                  <a:pt x="1852" y="791"/>
                  <a:pt x="1883" y="751"/>
                </a:cubicBezTo>
                <a:cubicBezTo>
                  <a:pt x="1979" y="634"/>
                  <a:pt x="2107" y="491"/>
                  <a:pt x="2264" y="375"/>
                </a:cubicBezTo>
                <a:close/>
                <a:moveTo>
                  <a:pt x="1932" y="859"/>
                </a:moveTo>
                <a:cubicBezTo>
                  <a:pt x="2029" y="762"/>
                  <a:pt x="2029" y="762"/>
                  <a:pt x="2029" y="762"/>
                </a:cubicBezTo>
                <a:cubicBezTo>
                  <a:pt x="2033" y="757"/>
                  <a:pt x="2038" y="752"/>
                  <a:pt x="2043" y="748"/>
                </a:cubicBezTo>
                <a:cubicBezTo>
                  <a:pt x="2009" y="799"/>
                  <a:pt x="1977" y="852"/>
                  <a:pt x="1946" y="903"/>
                </a:cubicBezTo>
                <a:cubicBezTo>
                  <a:pt x="1923" y="943"/>
                  <a:pt x="1923" y="943"/>
                  <a:pt x="1923" y="943"/>
                </a:cubicBezTo>
                <a:cubicBezTo>
                  <a:pt x="1914" y="958"/>
                  <a:pt x="1903" y="973"/>
                  <a:pt x="1893" y="989"/>
                </a:cubicBezTo>
                <a:cubicBezTo>
                  <a:pt x="1871" y="1013"/>
                  <a:pt x="1849" y="1037"/>
                  <a:pt x="1829" y="1060"/>
                </a:cubicBezTo>
                <a:cubicBezTo>
                  <a:pt x="1856" y="989"/>
                  <a:pt x="1889" y="923"/>
                  <a:pt x="1929" y="862"/>
                </a:cubicBezTo>
                <a:cubicBezTo>
                  <a:pt x="1930" y="861"/>
                  <a:pt x="1931" y="860"/>
                  <a:pt x="1932" y="859"/>
                </a:cubicBezTo>
                <a:close/>
              </a:path>
            </a:pathLst>
          </a:custGeom>
          <a:solidFill>
            <a:srgbClr val="FFCC99"/>
          </a:solidFill>
          <a:ln>
            <a:noFill/>
          </a:ln>
        </p:spPr>
        <p:txBody>
          <a:bodyPr/>
          <a:lstStyle/>
          <a:p>
            <a:pPr defTabSz="1218072"/>
            <a:endParaRPr lang="zh-CN" altLang="en-US" sz="2398">
              <a:solidFill>
                <a:srgbClr val="5F5F5F"/>
              </a:solidFill>
            </a:endParaRPr>
          </a:p>
        </p:txBody>
      </p:sp>
      <p:sp>
        <p:nvSpPr>
          <p:cNvPr id="7" name="矩形 69"/>
          <p:cNvSpPr>
            <a:spLocks noChangeArrowheads="1"/>
          </p:cNvSpPr>
          <p:nvPr/>
        </p:nvSpPr>
        <p:spPr bwMode="auto">
          <a:xfrm>
            <a:off x="3507600" y="2616202"/>
            <a:ext cx="5290820" cy="1568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55" tIns="45678" rIns="91355" bIns="45678">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072"/>
            <a:r>
              <a:rPr lang="en-US" altLang="zh-CN" sz="4800" b="1" dirty="0">
                <a:solidFill>
                  <a:srgbClr val="6C84BE"/>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III. </a:t>
            </a:r>
            <a:r>
              <a:rPr lang="en-US" altLang="zh-CN" sz="4800" b="1" dirty="0">
                <a:solidFill>
                  <a:srgbClr val="60B962"/>
                </a:solidFill>
                <a:latin typeface="Times New Roman" pitchFamily="18" charset="0"/>
                <a:ea typeface="方正卡通简体" panose="03000509000000000000" pitchFamily="65" charset="-122"/>
                <a:cs typeface="Times New Roman" pitchFamily="18" charset="0"/>
                <a:sym typeface="微软雅黑" panose="020B0503020204020204" pitchFamily="34" charset="-122"/>
              </a:rPr>
              <a:t>TỔNG KẾT</a:t>
            </a:r>
            <a:endParaRPr lang="en-US" altLang="zh-CN" sz="4800" b="1" dirty="0">
              <a:solidFill>
                <a:srgbClr val="7030A0"/>
              </a:solidFill>
              <a:latin typeface="Times New Roman" pitchFamily="18" charset="0"/>
              <a:ea typeface="方正卡通简体" panose="03000509000000000000" pitchFamily="65" charset="-122"/>
              <a:cs typeface="Times New Roman" pitchFamily="18" charset="0"/>
              <a:sym typeface="微软雅黑" panose="020B0503020204020204" pitchFamily="34" charset="-122"/>
            </a:endParaRPr>
          </a:p>
          <a:p>
            <a:pPr algn="just" defTabSz="1218072"/>
            <a:endParaRPr lang="en-US" altLang="zh-CN" sz="4796" b="1" dirty="0">
              <a:solidFill>
                <a:srgbClr val="60B962"/>
              </a:solidFill>
              <a:latin typeface="方正卡通简体" panose="03000509000000000000" pitchFamily="65" charset="-122"/>
              <a:ea typeface="方正卡通简体" panose="03000509000000000000" pitchFamily="65" charset="-122"/>
              <a:sym typeface="微软雅黑" panose="020B0503020204020204" pitchFamily="34" charset="-122"/>
            </a:endParaRPr>
          </a:p>
        </p:txBody>
      </p:sp>
      <p:sp>
        <p:nvSpPr>
          <p:cNvPr id="8" name="五角星 4"/>
          <p:cNvSpPr/>
          <p:nvPr/>
        </p:nvSpPr>
        <p:spPr>
          <a:xfrm rot="19903756">
            <a:off x="2306377" y="3001802"/>
            <a:ext cx="791540" cy="1056365"/>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1" name="五角星 5"/>
          <p:cNvSpPr/>
          <p:nvPr/>
        </p:nvSpPr>
        <p:spPr>
          <a:xfrm rot="21380687">
            <a:off x="2610166" y="4782306"/>
            <a:ext cx="457969"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2" name="五角星 6"/>
          <p:cNvSpPr/>
          <p:nvPr/>
        </p:nvSpPr>
        <p:spPr>
          <a:xfrm rot="19938392">
            <a:off x="4028478" y="4699636"/>
            <a:ext cx="364447" cy="486379"/>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3" name="五角星 7"/>
          <p:cNvSpPr/>
          <p:nvPr/>
        </p:nvSpPr>
        <p:spPr>
          <a:xfrm rot="19938392">
            <a:off x="3364775" y="4232369"/>
            <a:ext cx="364447" cy="486379"/>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4" name="五角星 8"/>
          <p:cNvSpPr/>
          <p:nvPr/>
        </p:nvSpPr>
        <p:spPr>
          <a:xfrm rot="19967404">
            <a:off x="8748187" y="4130278"/>
            <a:ext cx="457969" cy="611191"/>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6" name="五角星 9"/>
          <p:cNvSpPr/>
          <p:nvPr/>
        </p:nvSpPr>
        <p:spPr>
          <a:xfrm>
            <a:off x="7865611" y="4647392"/>
            <a:ext cx="253202" cy="337916"/>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7" name="五角星 10"/>
          <p:cNvSpPr/>
          <p:nvPr/>
        </p:nvSpPr>
        <p:spPr>
          <a:xfrm>
            <a:off x="9643449" y="4643500"/>
            <a:ext cx="186173" cy="248461"/>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8" name="五角星 11"/>
          <p:cNvSpPr/>
          <p:nvPr/>
        </p:nvSpPr>
        <p:spPr>
          <a:xfrm>
            <a:off x="10156414" y="4967957"/>
            <a:ext cx="93086" cy="124229"/>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sp>
        <p:nvSpPr>
          <p:cNvPr id="19" name="五角星 12"/>
          <p:cNvSpPr/>
          <p:nvPr/>
        </p:nvSpPr>
        <p:spPr>
          <a:xfrm rot="19922997">
            <a:off x="9837492" y="4134023"/>
            <a:ext cx="143666" cy="191732"/>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lIns="91355" tIns="45678" rIns="91355" bIns="45678" rtlCol="0" anchor="ctr"/>
          <a:lstStyle/>
          <a:p>
            <a:pPr algn="ctr" defTabSz="1218072"/>
            <a:endParaRPr lang="zh-CN" altLang="en-US" sz="2398" dirty="0">
              <a:solidFill>
                <a:prstClr val="white"/>
              </a:solidFill>
            </a:endParaRPr>
          </a:p>
        </p:txBody>
      </p:sp>
      <p:pic>
        <p:nvPicPr>
          <p:cNvPr id="20" name="Picture 5" descr="C:\Users\Administrator\Desktop\小鸟.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12569" y="2243172"/>
            <a:ext cx="834105" cy="1183180"/>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8" descr="6fc417983c9675ce1b60e983870aeb8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48435" y="4442663"/>
            <a:ext cx="2257850" cy="209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1"/>
          <p:cNvPicPr>
            <a:picLocks noChangeAspect="1"/>
          </p:cNvPicPr>
          <p:nvPr/>
        </p:nvPicPr>
        <p:blipFill rotWithShape="1">
          <a:blip r:embed="rId8" cstate="print">
            <a:extLst>
              <a:ext uri="{28A0092B-C50C-407E-A947-70E740481C1C}">
                <a14:useLocalDpi xmlns:a14="http://schemas.microsoft.com/office/drawing/2010/main" val="0"/>
              </a:ext>
            </a:extLst>
          </a:blip>
          <a:srcRect l="32760" r="8347"/>
          <a:stretch>
            <a:fillRect/>
          </a:stretch>
        </p:blipFill>
        <p:spPr>
          <a:xfrm flipH="1">
            <a:off x="1972917" y="-59138"/>
            <a:ext cx="2015470" cy="1970456"/>
          </a:xfrm>
          <a:prstGeom prst="rect">
            <a:avLst/>
          </a:prstGeom>
        </p:spPr>
      </p:pic>
      <p:pic>
        <p:nvPicPr>
          <p:cNvPr id="14338"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86494" y="145040"/>
            <a:ext cx="54260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70762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50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750" fill="hold"/>
                                        <p:tgtEl>
                                          <p:spTgt spid="13"/>
                                        </p:tgtEl>
                                        <p:attrNameLst>
                                          <p:attrName>ppt_x</p:attrName>
                                        </p:attrNameLst>
                                      </p:cBhvr>
                                      <p:tavLst>
                                        <p:tav tm="0">
                                          <p:val>
                                            <p:strVal val="#ppt_x"/>
                                          </p:val>
                                        </p:tav>
                                        <p:tav tm="100000">
                                          <p:val>
                                            <p:strVal val="#ppt_x"/>
                                          </p:val>
                                        </p:tav>
                                      </p:tavLst>
                                    </p:anim>
                                    <p:anim calcmode="lin" valueType="num">
                                      <p:cBhvr additive="base">
                                        <p:cTn id="26" dur="750" fill="hold"/>
                                        <p:tgtEl>
                                          <p:spTgt spid="13"/>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2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750" fill="hold"/>
                                        <p:tgtEl>
                                          <p:spTgt spid="16"/>
                                        </p:tgtEl>
                                        <p:attrNameLst>
                                          <p:attrName>ppt_x</p:attrName>
                                        </p:attrNameLst>
                                      </p:cBhvr>
                                      <p:tavLst>
                                        <p:tav tm="0">
                                          <p:val>
                                            <p:strVal val="#ppt_x"/>
                                          </p:val>
                                        </p:tav>
                                        <p:tav tm="100000">
                                          <p:val>
                                            <p:strVal val="#ppt_x"/>
                                          </p:val>
                                        </p:tav>
                                      </p:tavLst>
                                    </p:anim>
                                    <p:anim calcmode="lin" valueType="num">
                                      <p:cBhvr additive="base">
                                        <p:cTn id="34" dur="750" fill="hold"/>
                                        <p:tgtEl>
                                          <p:spTgt spid="16"/>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25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750" fill="hold"/>
                                        <p:tgtEl>
                                          <p:spTgt spid="18"/>
                                        </p:tgtEl>
                                        <p:attrNameLst>
                                          <p:attrName>ppt_x</p:attrName>
                                        </p:attrNameLst>
                                      </p:cBhvr>
                                      <p:tavLst>
                                        <p:tav tm="0">
                                          <p:val>
                                            <p:strVal val="#ppt_x"/>
                                          </p:val>
                                        </p:tav>
                                        <p:tav tm="100000">
                                          <p:val>
                                            <p:strVal val="#ppt_x"/>
                                          </p:val>
                                        </p:tav>
                                      </p:tavLst>
                                    </p:anim>
                                    <p:anim calcmode="lin" valueType="num">
                                      <p:cBhvr additive="base">
                                        <p:cTn id="42" dur="750" fill="hold"/>
                                        <p:tgtEl>
                                          <p:spTgt spid="18"/>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25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0-#ppt_h/2"/>
                                          </p:val>
                                        </p:tav>
                                        <p:tav tm="100000">
                                          <p:val>
                                            <p:strVal val="#ppt_y"/>
                                          </p:val>
                                        </p:tav>
                                      </p:tavLst>
                                    </p:anim>
                                  </p:childTnLst>
                                </p:cTn>
                              </p:par>
                            </p:childTnLst>
                          </p:cTn>
                        </p:par>
                        <p:par>
                          <p:cTn id="47" fill="hold">
                            <p:stCondLst>
                              <p:cond delay="1500"/>
                            </p:stCondLst>
                            <p:childTnLst>
                              <p:par>
                                <p:cTn id="48" presetID="2" presetClass="entr" presetSubtype="2" fill="hold" nodeType="after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1+#ppt_w/2"/>
                                          </p:val>
                                        </p:tav>
                                        <p:tav tm="100000">
                                          <p:val>
                                            <p:strVal val="#ppt_x"/>
                                          </p:val>
                                        </p:tav>
                                      </p:tavLst>
                                    </p:anim>
                                    <p:anim calcmode="lin" valueType="num">
                                      <p:cBhvr additive="base">
                                        <p:cTn id="51" dur="500" fill="hold"/>
                                        <p:tgtEl>
                                          <p:spTgt spid="20"/>
                                        </p:tgtEl>
                                        <p:attrNameLst>
                                          <p:attrName>ppt_y</p:attrName>
                                        </p:attrNameLst>
                                      </p:cBhvr>
                                      <p:tavLst>
                                        <p:tav tm="0">
                                          <p:val>
                                            <p:strVal val="#ppt_y"/>
                                          </p:val>
                                        </p:tav>
                                        <p:tav tm="100000">
                                          <p:val>
                                            <p:strVal val="#ppt_y"/>
                                          </p:val>
                                        </p:tav>
                                      </p:tavLst>
                                    </p:anim>
                                  </p:childTnLst>
                                </p:cTn>
                              </p:par>
                              <p:par>
                                <p:cTn id="52" presetID="0" presetClass="path" presetSubtype="0" accel="50000" decel="50000" fill="hold" nodeType="withEffect">
                                  <p:stCondLst>
                                    <p:cond delay="500"/>
                                  </p:stCondLst>
                                  <p:childTnLst>
                                    <p:animMotion origin="layout" path="M -5.55556E-7 0.01204 C -0.01007 0.01328 -0.01875 0.01667 -0.02865 0.01791 C -0.03871 0.02192 -0.04809 0.02254 -0.05868 0.02378 C -0.15174 0.02192 -0.15347 0.03273 -0.20625 0.01451 C -0.2118 0.00957 -0.21302 0.00556 -0.21805 -0.00155 C -0.22604 -0.01236 -0.23455 -0.02378 -0.24566 -0.0278 C -0.27448 -0.05374 -0.34062 -0.04324 -0.36146 -0.04386 C -0.36996 -0.04664 -0.37865 -0.04787 -0.38733 -0.05065 C -0.39288 -0.0525 -0.39774 -0.05528 -0.4033 -0.05652 C -0.41094 -0.06053 -0.41944 -0.06486 -0.4276 -0.06671 C -0.44028 -0.07536 -0.4533 -0.08215 -0.46701 -0.0874 C -0.47187 -0.08926 -0.47587 -0.09265 -0.48038 -0.09543 C -0.49097 -0.10099 -0.50347 -0.10562 -0.51476 -0.10809 C -0.5408 -0.10686 -0.56597 -0.10562 -0.59184 -0.10655 C -0.60347 -0.11211 -0.61528 -0.11643 -0.62621 -0.12415 C -0.63108 -0.12755 -0.63611 -0.13095 -0.64149 -0.13311 C -0.65191 -0.14145 -0.63958 -0.13249 -0.64983 -0.13743 C -0.65434 -0.14021 -0.65868 -0.14392 -0.66337 -0.1467 C -0.66805 -0.14948 -0.66493 -0.14639 -0.6691 -0.14917 C -0.67691 -0.15411 -0.6849 -0.15936 -0.6934 -0.16276 C -0.70087 -0.16955 -0.7092 -0.17635 -0.71771 -0.18098 C -0.72413 -0.18994 -0.7342 -0.19426 -0.73941 -0.20507 C -0.74062 -0.20754 -0.74201 -0.20939 -0.74271 -0.21186 C -0.7434 -0.21372 -0.74358 -0.21588 -0.74444 -0.21773 C -0.74653 -0.22236 -0.74983 -0.22576 -0.75208 -0.23039 C -0.75694 -0.23997 -0.76094 -0.24583 -0.76701 -0.25417 " pathEditMode="relative" rAng="0" ptsTypes="AAAAAAAAAAAAAAAAAAAAAAAAAA">
                                      <p:cBhvr>
                                        <p:cTn id="53" dur="6500" fill="hold"/>
                                        <p:tgtEl>
                                          <p:spTgt spid="20"/>
                                        </p:tgtEl>
                                        <p:attrNameLst>
                                          <p:attrName>ppt_x</p:attrName>
                                          <p:attrName>ppt_y</p:attrName>
                                        </p:attrNameLst>
                                      </p:cBhvr>
                                      <p:rCtr x="-38400" y="-12300"/>
                                    </p:animMotion>
                                  </p:childTnLst>
                                </p:cTn>
                              </p:par>
                              <p:par>
                                <p:cTn id="54" presetID="8" presetClass="emph" presetSubtype="0" repeatCount="2000" fill="hold" grpId="1" nodeType="withEffect">
                                  <p:stCondLst>
                                    <p:cond delay="0"/>
                                  </p:stCondLst>
                                  <p:childTnLst>
                                    <p:animRot by="21600000">
                                      <p:cBhvr>
                                        <p:cTn id="55" dur="3500" fill="hold"/>
                                        <p:tgtEl>
                                          <p:spTgt spid="8"/>
                                        </p:tgtEl>
                                        <p:attrNameLst>
                                          <p:attrName>r</p:attrName>
                                        </p:attrNameLst>
                                      </p:cBhvr>
                                    </p:animRot>
                                  </p:childTnLst>
                                </p:cTn>
                              </p:par>
                              <p:par>
                                <p:cTn id="56" presetID="8" presetClass="emph" presetSubtype="0" repeatCount="2000" fill="hold" grpId="1" nodeType="withEffect">
                                  <p:stCondLst>
                                    <p:cond delay="0"/>
                                  </p:stCondLst>
                                  <p:childTnLst>
                                    <p:animRot by="-21600000">
                                      <p:cBhvr>
                                        <p:cTn id="57" dur="3500" fill="hold"/>
                                        <p:tgtEl>
                                          <p:spTgt spid="13"/>
                                        </p:tgtEl>
                                        <p:attrNameLst>
                                          <p:attrName>r</p:attrName>
                                        </p:attrNameLst>
                                      </p:cBhvr>
                                    </p:animRot>
                                  </p:childTnLst>
                                </p:cTn>
                              </p:par>
                              <p:par>
                                <p:cTn id="58" presetID="8" presetClass="emph" presetSubtype="0" repeatCount="2000" fill="hold" grpId="1" nodeType="withEffect">
                                  <p:stCondLst>
                                    <p:cond delay="0"/>
                                  </p:stCondLst>
                                  <p:childTnLst>
                                    <p:animRot by="21600000">
                                      <p:cBhvr>
                                        <p:cTn id="59" dur="3500" fill="hold"/>
                                        <p:tgtEl>
                                          <p:spTgt spid="14"/>
                                        </p:tgtEl>
                                        <p:attrNameLst>
                                          <p:attrName>r</p:attrName>
                                        </p:attrNameLst>
                                      </p:cBhvr>
                                    </p:animRot>
                                  </p:childTnLst>
                                </p:cTn>
                              </p:par>
                              <p:par>
                                <p:cTn id="60" presetID="8" presetClass="emph" presetSubtype="0" repeatCount="2000" fill="hold" grpId="1" nodeType="withEffect">
                                  <p:stCondLst>
                                    <p:cond delay="0"/>
                                  </p:stCondLst>
                                  <p:childTnLst>
                                    <p:animRot by="-21600000">
                                      <p:cBhvr>
                                        <p:cTn id="61" dur="3500" fill="hold"/>
                                        <p:tgtEl>
                                          <p:spTgt spid="17"/>
                                        </p:tgtEl>
                                        <p:attrNameLst>
                                          <p:attrName>r</p:attrName>
                                        </p:attrNameLst>
                                      </p:cBhvr>
                                    </p:animRot>
                                  </p:childTnLst>
                                </p:cTn>
                              </p:par>
                              <p:par>
                                <p:cTn id="62" presetID="8" presetClass="emph" presetSubtype="0" repeatCount="2000" fill="hold" grpId="1" nodeType="withEffect">
                                  <p:stCondLst>
                                    <p:cond delay="0"/>
                                  </p:stCondLst>
                                  <p:childTnLst>
                                    <p:animRot by="21600000">
                                      <p:cBhvr>
                                        <p:cTn id="63" dur="3500" fill="hold"/>
                                        <p:tgtEl>
                                          <p:spTgt spid="12"/>
                                        </p:tgtEl>
                                        <p:attrNameLst>
                                          <p:attrName>r</p:attrName>
                                        </p:attrNameLst>
                                      </p:cBhvr>
                                    </p:animRot>
                                  </p:childTnLst>
                                </p:cTn>
                              </p:par>
                              <p:par>
                                <p:cTn id="64" presetID="6" presetClass="emph" presetSubtype="0" repeatCount="2000" autoRev="1" fill="hold" grpId="1" nodeType="withEffect">
                                  <p:stCondLst>
                                    <p:cond delay="0"/>
                                  </p:stCondLst>
                                  <p:childTnLst>
                                    <p:animScale>
                                      <p:cBhvr>
                                        <p:cTn id="65" dur="2000" fill="hold"/>
                                        <p:tgtEl>
                                          <p:spTgt spid="19"/>
                                        </p:tgtEl>
                                      </p:cBhvr>
                                      <p:by x="150000" y="150000"/>
                                    </p:animScale>
                                  </p:childTnLst>
                                </p:cTn>
                              </p:par>
                              <p:par>
                                <p:cTn id="66" presetID="6" presetClass="emph" presetSubtype="0" repeatCount="2000" autoRev="1" fill="hold" grpId="1" nodeType="withEffect">
                                  <p:stCondLst>
                                    <p:cond delay="0"/>
                                  </p:stCondLst>
                                  <p:childTnLst>
                                    <p:animScale>
                                      <p:cBhvr>
                                        <p:cTn id="67" dur="2000" fill="hold"/>
                                        <p:tgtEl>
                                          <p:spTgt spid="11"/>
                                        </p:tgtEl>
                                      </p:cBhvr>
                                      <p:by x="150000" y="150000"/>
                                    </p:animScale>
                                  </p:childTnLst>
                                </p:cTn>
                              </p:par>
                            </p:childTnLst>
                          </p:cTn>
                        </p:par>
                        <p:par>
                          <p:cTn id="68" fill="hold">
                            <p:stCondLst>
                              <p:cond delay="9500"/>
                            </p:stCondLst>
                            <p:childTnLst>
                              <p:par>
                                <p:cTn id="69" presetID="37"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900" decel="100000" fill="hold"/>
                                        <p:tgtEl>
                                          <p:spTgt spid="15"/>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8" grpId="1" animBg="1"/>
      <p:bldP spid="11" grpId="0" animBg="1"/>
      <p:bldP spid="11" grpId="1" animBg="1"/>
      <p:bldP spid="12" grpId="0" animBg="1"/>
      <p:bldP spid="12" grpId="1" animBg="1"/>
      <p:bldP spid="13" grpId="0" animBg="1"/>
      <p:bldP spid="13" grpId="1" animBg="1"/>
      <p:bldP spid="14" grpId="0" animBg="1"/>
      <p:bldP spid="14" grpId="1" animBg="1"/>
      <p:bldP spid="16" grpId="0" animBg="1"/>
      <p:bldP spid="17" grpId="0" animBg="1"/>
      <p:bldP spid="17" grpId="1" animBg="1"/>
      <p:bldP spid="18" grpId="0" animBg="1"/>
      <p:bldP spid="19" grpId="0" animBg="1"/>
      <p:bldP spid="1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953328" cy="714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2963" y="230163"/>
            <a:ext cx="54260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279576" y="1196752"/>
            <a:ext cx="3182312" cy="9144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FF0000"/>
                </a:solidFill>
                <a:latin typeface="+mj-lt"/>
              </a:rPr>
              <a:t>LUYỆN TẬP</a:t>
            </a:r>
            <a:endParaRPr lang="en-US" sz="2400" b="1" dirty="0">
              <a:solidFill>
                <a:srgbClr val="FF0000"/>
              </a:solidFill>
              <a:latin typeface="+mj-lt"/>
            </a:endParaRPr>
          </a:p>
        </p:txBody>
      </p:sp>
      <p:sp>
        <p:nvSpPr>
          <p:cNvPr id="3" name="TextBox 2"/>
          <p:cNvSpPr txBox="1"/>
          <p:nvPr/>
        </p:nvSpPr>
        <p:spPr>
          <a:xfrm>
            <a:off x="6428154" y="2519683"/>
            <a:ext cx="3196239" cy="3046988"/>
          </a:xfrm>
          <a:prstGeom prst="rect">
            <a:avLst/>
          </a:prstGeom>
          <a:solidFill>
            <a:schemeClr val="tx2">
              <a:lumMod val="40000"/>
              <a:lumOff val="60000"/>
            </a:schemeClr>
          </a:solidFill>
        </p:spPr>
        <p:txBody>
          <a:bodyPr wrap="square" rtlCol="0">
            <a:spAutoFit/>
          </a:bodyPr>
          <a:lstStyle/>
          <a:p>
            <a:r>
              <a:rPr lang="vi-VN" sz="2400" i="1" dirty="0">
                <a:latin typeface="+mj-lt"/>
              </a:rPr>
              <a:t>Em hãy kể 3 tác dụng của nước ngọt mang lại? Em sẽ làm gì trước tình trạng khan hiếm nước ngọt hiện nay? So với những điều về nước, văn bản cho em hiểu thêm những gì?</a:t>
            </a:r>
            <a:endParaRPr lang="en-US" sz="2400" i="1" dirty="0">
              <a:latin typeface="+mj-lt"/>
            </a:endParaRPr>
          </a:p>
        </p:txBody>
      </p:sp>
      <p:pic>
        <p:nvPicPr>
          <p:cNvPr id="112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3592" y="2492896"/>
            <a:ext cx="3862908"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336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269"/>
                                        </p:tgtEl>
                                        <p:attrNameLst>
                                          <p:attrName>style.visibility</p:attrName>
                                        </p:attrNameLst>
                                      </p:cBhvr>
                                      <p:to>
                                        <p:strVal val="visible"/>
                                      </p:to>
                                    </p:set>
                                    <p:anim calcmode="lin" valueType="num">
                                      <p:cBhvr additive="base">
                                        <p:cTn id="15" dur="500" fill="hold"/>
                                        <p:tgtEl>
                                          <p:spTgt spid="11269"/>
                                        </p:tgtEl>
                                        <p:attrNameLst>
                                          <p:attrName>ppt_x</p:attrName>
                                        </p:attrNameLst>
                                      </p:cBhvr>
                                      <p:tavLst>
                                        <p:tav tm="0">
                                          <p:val>
                                            <p:strVal val="#ppt_x"/>
                                          </p:val>
                                        </p:tav>
                                        <p:tav tm="100000">
                                          <p:val>
                                            <p:strVal val="#ppt_x"/>
                                          </p:val>
                                        </p:tav>
                                      </p:tavLst>
                                    </p:anim>
                                    <p:anim calcmode="lin" valueType="num">
                                      <p:cBhvr additive="base">
                                        <p:cTn id="16"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688" y="-14792"/>
            <a:ext cx="12130817" cy="6859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1" y="15133"/>
            <a:ext cx="54260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160920" y="908721"/>
            <a:ext cx="1904689" cy="584775"/>
          </a:xfrm>
          <a:prstGeom prst="rect">
            <a:avLst/>
          </a:prstGeom>
          <a:noFill/>
        </p:spPr>
        <p:txBody>
          <a:bodyPr wrap="none" rtlCol="0">
            <a:spAutoFit/>
          </a:bodyPr>
          <a:lstStyle/>
          <a:p>
            <a:r>
              <a:rPr lang="vi-VN" sz="3200" b="1" dirty="0">
                <a:solidFill>
                  <a:srgbClr val="FF0000"/>
                </a:solidFill>
                <a:latin typeface="+mj-lt"/>
              </a:rPr>
              <a:t>Vận dụng</a:t>
            </a:r>
            <a:endParaRPr lang="en-US" sz="3200" b="1" dirty="0">
              <a:solidFill>
                <a:srgbClr val="FF0000"/>
              </a:solidFill>
              <a:latin typeface="+mj-lt"/>
            </a:endParaRPr>
          </a:p>
        </p:txBody>
      </p:sp>
      <p:sp>
        <p:nvSpPr>
          <p:cNvPr id="4" name="Rectangle 3"/>
          <p:cNvSpPr/>
          <p:nvPr/>
        </p:nvSpPr>
        <p:spPr>
          <a:xfrm>
            <a:off x="4429795" y="1700809"/>
            <a:ext cx="6058693" cy="1384995"/>
          </a:xfrm>
          <a:prstGeom prst="rect">
            <a:avLst/>
          </a:prstGeom>
        </p:spPr>
        <p:txBody>
          <a:bodyPr wrap="square">
            <a:spAutoFit/>
          </a:bodyPr>
          <a:lstStyle/>
          <a:p>
            <a:r>
              <a:rPr lang="vi-VN" sz="2800" b="1" i="1" dirty="0">
                <a:latin typeface="+mj-lt"/>
              </a:rPr>
              <a:t>Viết đoạn văn khoảng 8-10 dòng về chủ đề môi trường, có sử dụng thành ngữ </a:t>
            </a:r>
          </a:p>
          <a:p>
            <a:r>
              <a:rPr lang="vi-VN" sz="2800" b="1" i="1" dirty="0">
                <a:latin typeface="+mj-lt"/>
              </a:rPr>
              <a:t>“ nhiều như nước”.</a:t>
            </a:r>
            <a:endParaRPr lang="en-US" sz="2800" b="1" i="1" dirty="0">
              <a:latin typeface="+mj-lt"/>
            </a:endParaRPr>
          </a:p>
        </p:txBody>
      </p:sp>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7848" y="3261287"/>
            <a:ext cx="7056784" cy="358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416" y="1844824"/>
            <a:ext cx="3451299"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3929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1"/>
            <a:ext cx="11953328"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1665" y="29167"/>
            <a:ext cx="542607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75721" y="1268760"/>
            <a:ext cx="4109467" cy="523220"/>
          </a:xfrm>
          <a:prstGeom prst="rect">
            <a:avLst/>
          </a:prstGeom>
          <a:noFill/>
        </p:spPr>
        <p:txBody>
          <a:bodyPr wrap="square" rtlCol="0">
            <a:spAutoFit/>
          </a:bodyPr>
          <a:lstStyle/>
          <a:p>
            <a:r>
              <a:rPr lang="vi-VN" sz="2800" b="1" dirty="0">
                <a:solidFill>
                  <a:srgbClr val="FF0000"/>
                </a:solidFill>
                <a:latin typeface="+mj-lt"/>
              </a:rPr>
              <a:t>TÌM TÒI, MỞ RỘNG</a:t>
            </a:r>
            <a:endParaRPr lang="en-US" sz="2800" b="1" dirty="0">
              <a:solidFill>
                <a:srgbClr val="FF0000"/>
              </a:solidFill>
              <a:latin typeface="+mj-lt"/>
            </a:endParaRPr>
          </a:p>
        </p:txBody>
      </p:sp>
      <p:sp>
        <p:nvSpPr>
          <p:cNvPr id="3" name="TextBox 2"/>
          <p:cNvSpPr txBox="1"/>
          <p:nvPr/>
        </p:nvSpPr>
        <p:spPr>
          <a:xfrm>
            <a:off x="6096001" y="2996952"/>
            <a:ext cx="184731" cy="369332"/>
          </a:xfrm>
          <a:prstGeom prst="rect">
            <a:avLst/>
          </a:prstGeom>
          <a:noFill/>
        </p:spPr>
        <p:txBody>
          <a:bodyPr wrap="none" rtlCol="0">
            <a:spAutoFit/>
          </a:bodyPr>
          <a:lstStyle/>
          <a:p>
            <a:endParaRPr lang="en-US"/>
          </a:p>
        </p:txBody>
      </p:sp>
      <p:sp>
        <p:nvSpPr>
          <p:cNvPr id="4" name="Isosceles Triangle 3"/>
          <p:cNvSpPr/>
          <p:nvPr/>
        </p:nvSpPr>
        <p:spPr>
          <a:xfrm>
            <a:off x="2855641" y="2348881"/>
            <a:ext cx="5832647" cy="4392489"/>
          </a:xfrm>
          <a:prstGeom prst="triangle">
            <a:avLst>
              <a:gd name="adj" fmla="val 5022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800" dirty="0">
                <a:solidFill>
                  <a:schemeClr val="tx1">
                    <a:lumMod val="95000"/>
                    <a:lumOff val="5000"/>
                  </a:schemeClr>
                </a:solidFill>
                <a:latin typeface="+mj-lt"/>
              </a:rPr>
              <a:t>Em hãy tìm sự khác biệt giữa nước ngọt trong trong sinh hoạt với nước ngọt có ga.</a:t>
            </a:r>
            <a:endParaRPr lang="en-US" sz="2800" dirty="0">
              <a:solidFill>
                <a:schemeClr val="tx1">
                  <a:lumMod val="95000"/>
                  <a:lumOff val="5000"/>
                </a:schemeClr>
              </a:solidFill>
              <a:latin typeface="+mj-lt"/>
            </a:endParaRPr>
          </a:p>
        </p:txBody>
      </p:sp>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4152" y="1759648"/>
            <a:ext cx="3059831" cy="3046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1492246" y="1785546"/>
            <a:ext cx="2587530" cy="3386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998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fade">
                                      <p:cBhvr>
                                        <p:cTn id="7" dur="1000"/>
                                        <p:tgtEl>
                                          <p:spTgt spid="13317"/>
                                        </p:tgtEl>
                                      </p:cBhvr>
                                    </p:animEffect>
                                    <p:anim calcmode="lin" valueType="num">
                                      <p:cBhvr>
                                        <p:cTn id="8" dur="1000" fill="hold"/>
                                        <p:tgtEl>
                                          <p:spTgt spid="13317"/>
                                        </p:tgtEl>
                                        <p:attrNameLst>
                                          <p:attrName>ppt_x</p:attrName>
                                        </p:attrNameLst>
                                      </p:cBhvr>
                                      <p:tavLst>
                                        <p:tav tm="0">
                                          <p:val>
                                            <p:strVal val="#ppt_x"/>
                                          </p:val>
                                        </p:tav>
                                        <p:tav tm="100000">
                                          <p:val>
                                            <p:strVal val="#ppt_x"/>
                                          </p:val>
                                        </p:tav>
                                      </p:tavLst>
                                    </p:anim>
                                    <p:anim calcmode="lin" valueType="num">
                                      <p:cBhvr>
                                        <p:cTn id="9" dur="1000" fill="hold"/>
                                        <p:tgtEl>
                                          <p:spTgt spid="133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fade">
                                      <p:cBhvr>
                                        <p:cTn id="12" dur="1000"/>
                                        <p:tgtEl>
                                          <p:spTgt spid="13316"/>
                                        </p:tgtEl>
                                      </p:cBhvr>
                                    </p:animEffect>
                                    <p:anim calcmode="lin" valueType="num">
                                      <p:cBhvr>
                                        <p:cTn id="13" dur="1000" fill="hold"/>
                                        <p:tgtEl>
                                          <p:spTgt spid="13316"/>
                                        </p:tgtEl>
                                        <p:attrNameLst>
                                          <p:attrName>ppt_x</p:attrName>
                                        </p:attrNameLst>
                                      </p:cBhvr>
                                      <p:tavLst>
                                        <p:tav tm="0">
                                          <p:val>
                                            <p:strVal val="#ppt_x"/>
                                          </p:val>
                                        </p:tav>
                                        <p:tav tm="100000">
                                          <p:val>
                                            <p:strVal val="#ppt_x"/>
                                          </p:val>
                                        </p:tav>
                                      </p:tavLst>
                                    </p:anim>
                                    <p:anim calcmode="lin" valueType="num">
                                      <p:cBhvr>
                                        <p:cTn id="14" dur="1000" fill="hold"/>
                                        <p:tgtEl>
                                          <p:spTgt spid="133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15680" y="228122"/>
            <a:ext cx="8568952" cy="954107"/>
          </a:xfrm>
          <a:prstGeom prst="rect">
            <a:avLst/>
          </a:prstGeom>
          <a:noFill/>
        </p:spPr>
        <p:txBody>
          <a:bodyPr wrap="square" rtlCol="0">
            <a:spAutoFit/>
          </a:bodyPr>
          <a:lstStyle/>
          <a:p>
            <a:r>
              <a:rPr lang="vi-VN" sz="2800" i="1" dirty="0">
                <a:solidFill>
                  <a:srgbClr val="FF0000"/>
                </a:solidFill>
                <a:latin typeface="+mj-lt"/>
              </a:rPr>
              <a:t>Em hãy quan sát hình ảnh các bức tranh, qua đó em có suy nghĩ như thế nào về vấn đề nước ngọt hiện nay?</a:t>
            </a:r>
            <a:endParaRPr lang="en-US" sz="2800" i="1" dirty="0">
              <a:solidFill>
                <a:srgbClr val="FF0000"/>
              </a:solidFill>
              <a:latin typeface="+mj-l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424" y="-2767"/>
            <a:ext cx="2196752" cy="156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344" y="1757363"/>
            <a:ext cx="11737304" cy="4984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8773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C6194C-D1F0-41E1-8D23-A79C7626A7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28" y="101600"/>
            <a:ext cx="12025336" cy="6711776"/>
          </a:xfrm>
          <a:prstGeom prst="rect">
            <a:avLst/>
          </a:prstGeom>
        </p:spPr>
      </p:pic>
      <p:sp>
        <p:nvSpPr>
          <p:cNvPr id="2" name="Rectangle 1"/>
          <p:cNvSpPr/>
          <p:nvPr/>
        </p:nvSpPr>
        <p:spPr>
          <a:xfrm>
            <a:off x="1991544" y="2204865"/>
            <a:ext cx="7704856" cy="2585323"/>
          </a:xfrm>
          <a:prstGeom prst="rect">
            <a:avLst/>
          </a:prstGeom>
          <a:noFill/>
        </p:spPr>
        <p:txBody>
          <a:bodyPr wrap="square" lIns="91440" tIns="45720" rIns="91440" bIns="45720">
            <a:spAutoFit/>
          </a:bodyPr>
          <a:lstStyle/>
          <a:p>
            <a:pPr algn="ctr"/>
            <a:r>
              <a:rPr lang="vi-VN"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XIN CẢM ƠN CÁC QUÍ THẦY CÔ VÀ CÁC EM HỌC SINH!</a:t>
            </a:r>
            <a:endParaRPr 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24442836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anhdepblog.com/wp-content/uploads/2018/07/hinh-nen-powerpoint-de-thuong-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67785"/>
            <a:ext cx="12072664" cy="685107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087889" y="836712"/>
            <a:ext cx="184731" cy="369332"/>
          </a:xfrm>
          <a:prstGeom prst="rect">
            <a:avLst/>
          </a:prstGeom>
          <a:noFill/>
        </p:spPr>
        <p:txBody>
          <a:bodyPr wrap="none" rtlCol="0">
            <a:spAutoFit/>
          </a:bodyPr>
          <a:lstStyle/>
          <a:p>
            <a:endParaRPr lang="en-US"/>
          </a:p>
        </p:txBody>
      </p:sp>
      <p:sp>
        <p:nvSpPr>
          <p:cNvPr id="3" name="TextBox 2"/>
          <p:cNvSpPr txBox="1"/>
          <p:nvPr/>
        </p:nvSpPr>
        <p:spPr>
          <a:xfrm>
            <a:off x="3483363" y="76664"/>
            <a:ext cx="5594737" cy="954107"/>
          </a:xfrm>
          <a:prstGeom prst="rect">
            <a:avLst/>
          </a:prstGeom>
          <a:noFill/>
        </p:spPr>
        <p:txBody>
          <a:bodyPr wrap="none" rtlCol="0">
            <a:spAutoFit/>
          </a:bodyPr>
          <a:lstStyle/>
          <a:p>
            <a:r>
              <a:rPr lang="vi-VN" sz="2800" b="1" dirty="0">
                <a:solidFill>
                  <a:srgbClr val="FF0000"/>
                </a:solidFill>
                <a:latin typeface="+mj-lt"/>
              </a:rPr>
              <a:t>NHÓM 8: VĂN BẢN NGHỊ LUẬN</a:t>
            </a:r>
          </a:p>
          <a:p>
            <a:r>
              <a:rPr lang="vi-VN" sz="2800" b="1" dirty="0">
                <a:solidFill>
                  <a:srgbClr val="FF0000"/>
                </a:solidFill>
                <a:latin typeface="+mj-lt"/>
              </a:rPr>
              <a:t>           (NGHỊ LUẬN XÃ HỘI)</a:t>
            </a:r>
            <a:endParaRPr lang="en-US" sz="2800" b="1" dirty="0">
              <a:solidFill>
                <a:srgbClr val="FF0000"/>
              </a:solidFill>
              <a:latin typeface="+mj-lt"/>
            </a:endParaRPr>
          </a:p>
        </p:txBody>
      </p:sp>
      <p:sp>
        <p:nvSpPr>
          <p:cNvPr id="6" name="Rectangle 5"/>
          <p:cNvSpPr/>
          <p:nvPr/>
        </p:nvSpPr>
        <p:spPr>
          <a:xfrm>
            <a:off x="2277297" y="1577367"/>
            <a:ext cx="744659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KHAN HIẾM NƯỚC NGỌT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9890" y="3356993"/>
            <a:ext cx="2881935" cy="2912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descr="C:\Users\Admin\Desktop\tải xuống.jpg"/>
          <p:cNvPicPr/>
          <p:nvPr/>
        </p:nvPicPr>
        <p:blipFill>
          <a:blip r:embed="rId4">
            <a:extLst>
              <a:ext uri="{28A0092B-C50C-407E-A947-70E740481C1C}">
                <a14:useLocalDpi xmlns:a14="http://schemas.microsoft.com/office/drawing/2010/main" val="0"/>
              </a:ext>
            </a:extLst>
          </a:blip>
          <a:srcRect/>
          <a:stretch>
            <a:fillRect/>
          </a:stretch>
        </p:blipFill>
        <p:spPr bwMode="auto">
          <a:xfrm>
            <a:off x="4380414" y="3356991"/>
            <a:ext cx="3240360" cy="2912546"/>
          </a:xfrm>
          <a:prstGeom prst="rect">
            <a:avLst/>
          </a:prstGeom>
          <a:noFill/>
          <a:ln>
            <a:noFill/>
          </a:ln>
        </p:spPr>
      </p:pic>
      <p:pic>
        <p:nvPicPr>
          <p:cNvPr id="10" name="Picture 9" descr="C:\Users\Admin\Desktop\images.jpg"/>
          <p:cNvPicPr/>
          <p:nvPr/>
        </p:nvPicPr>
        <p:blipFill>
          <a:blip r:embed="rId5">
            <a:extLst>
              <a:ext uri="{28A0092B-C50C-407E-A947-70E740481C1C}">
                <a14:useLocalDpi xmlns:a14="http://schemas.microsoft.com/office/drawing/2010/main" val="0"/>
              </a:ext>
            </a:extLst>
          </a:blip>
          <a:srcRect/>
          <a:stretch>
            <a:fillRect/>
          </a:stretch>
        </p:blipFill>
        <p:spPr bwMode="auto">
          <a:xfrm>
            <a:off x="7760487" y="3322996"/>
            <a:ext cx="2914650" cy="2924943"/>
          </a:xfrm>
          <a:prstGeom prst="rect">
            <a:avLst/>
          </a:prstGeom>
          <a:noFill/>
          <a:ln>
            <a:noFill/>
          </a:ln>
        </p:spPr>
      </p:pic>
    </p:spTree>
    <p:extLst>
      <p:ext uri="{BB962C8B-B14F-4D97-AF65-F5344CB8AC3E}">
        <p14:creationId xmlns:p14="http://schemas.microsoft.com/office/powerpoint/2010/main" val="2703476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46" y="36927"/>
            <a:ext cx="1209734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85482" y="560147"/>
            <a:ext cx="11449272" cy="3139321"/>
          </a:xfrm>
          <a:prstGeom prst="rect">
            <a:avLst/>
          </a:prstGeom>
          <a:noFill/>
        </p:spPr>
        <p:txBody>
          <a:bodyPr wrap="square" rtlCol="0">
            <a:spAutoFit/>
          </a:bodyPr>
          <a:lstStyle/>
          <a:p>
            <a:r>
              <a:rPr lang="vi-VN" b="1" dirty="0">
                <a:solidFill>
                  <a:srgbClr val="FF0000"/>
                </a:solidFill>
                <a:latin typeface="+mj-lt"/>
              </a:rPr>
              <a:t>1. Về kiến thức</a:t>
            </a:r>
          </a:p>
          <a:p>
            <a:r>
              <a:rPr lang="vi-VN" dirty="0">
                <a:latin typeface="+mj-lt"/>
              </a:rPr>
              <a:t>- Tri thức ngữ văn (khái niệm nghị luận xã hội trình bày một ý kiến, lí lẽ, dẫn chứng).</a:t>
            </a:r>
          </a:p>
          <a:p>
            <a:r>
              <a:rPr lang="vi-VN" dirty="0">
                <a:latin typeface="+mj-lt"/>
              </a:rPr>
              <a:t>- Thực hành tiết kiệm nước</a:t>
            </a:r>
          </a:p>
          <a:p>
            <a:r>
              <a:rPr lang="vi-VN" dirty="0">
                <a:latin typeface="+mj-lt"/>
              </a:rPr>
              <a:t>- Xác định được Từ Hán Việt, văn bản, đoạn văn.</a:t>
            </a:r>
          </a:p>
          <a:p>
            <a:r>
              <a:rPr lang="vi-VN" b="1" dirty="0">
                <a:solidFill>
                  <a:srgbClr val="FF0000"/>
                </a:solidFill>
                <a:latin typeface="+mj-lt"/>
              </a:rPr>
              <a:t>2. Về năng lực </a:t>
            </a:r>
          </a:p>
          <a:p>
            <a:r>
              <a:rPr lang="vi-VN" dirty="0">
                <a:latin typeface="+mj-lt"/>
              </a:rPr>
              <a:t>- Nhận biết được một số yếu tố hình thức ( ý kiến, lí lẽ, bằng chứng, …) nội dung (đề tài, vấn đề, tư tưởng, ý nghĩa,…) của các văn bản nghị luận xã hội.</a:t>
            </a:r>
          </a:p>
          <a:p>
            <a:r>
              <a:rPr lang="vi-VN" dirty="0">
                <a:latin typeface="+mj-lt"/>
              </a:rPr>
              <a:t>- Biết tiết kiệm nước trong cuộc sống hàng ngày</a:t>
            </a:r>
          </a:p>
          <a:p>
            <a:r>
              <a:rPr lang="vi-VN" dirty="0">
                <a:latin typeface="+mj-lt"/>
              </a:rPr>
              <a:t>- Vận dụng được những hiểu biết về văn bản, đoạn văn và một số từ Hán Việt thông dụng vào đọc, viết, nói và nghe</a:t>
            </a:r>
          </a:p>
          <a:p>
            <a:r>
              <a:rPr lang="vi-VN" dirty="0">
                <a:latin typeface="+mj-lt"/>
              </a:rPr>
              <a:t>- Viết được bài văn trình bày ý kiến về một hiện tượng trong đời sống</a:t>
            </a:r>
          </a:p>
          <a:p>
            <a:r>
              <a:rPr lang="vi-VN" dirty="0">
                <a:latin typeface="+mj-lt"/>
              </a:rPr>
              <a:t>- Trình bày được ý kiến về một hiện tượng trong đời sống</a:t>
            </a:r>
          </a:p>
        </p:txBody>
      </p:sp>
      <p:sp>
        <p:nvSpPr>
          <p:cNvPr id="4" name="TextBox 3"/>
          <p:cNvSpPr txBox="1"/>
          <p:nvPr/>
        </p:nvSpPr>
        <p:spPr>
          <a:xfrm>
            <a:off x="263352" y="3594852"/>
            <a:ext cx="11809312" cy="3139321"/>
          </a:xfrm>
          <a:prstGeom prst="rect">
            <a:avLst/>
          </a:prstGeom>
          <a:noFill/>
        </p:spPr>
        <p:txBody>
          <a:bodyPr wrap="square" rtlCol="0">
            <a:spAutoFit/>
          </a:bodyPr>
          <a:lstStyle/>
          <a:p>
            <a:r>
              <a:rPr lang="vi-VN" b="1" dirty="0">
                <a:solidFill>
                  <a:srgbClr val="FF0000"/>
                </a:solidFill>
                <a:latin typeface="+mj-lt"/>
              </a:rPr>
              <a:t>3. Về phẩm chất</a:t>
            </a:r>
          </a:p>
          <a:p>
            <a:r>
              <a:rPr lang="vi-VN" dirty="0">
                <a:latin typeface="+mj-lt"/>
              </a:rPr>
              <a:t>- Nhân ái: HS biết tôn trọng, yêu thương mọi người xung quanh, trân trọng và bảo vệ môi trường sống. Biết cảm thông, ca ngợi những hành động đẹp; lên án những hạnh động xấu. </a:t>
            </a:r>
          </a:p>
          <a:p>
            <a:r>
              <a:rPr lang="vi-VN" dirty="0">
                <a:latin typeface="+mj-lt"/>
              </a:rPr>
              <a:t>- Chăm chỉ: HS có ý thức vận dụng bài học vào các tình huống, hoàn cảnh thực tế đời sống của bản thân. Vượt lên trên hoàn cảnh, nhiệt tình tham giác công việc của tập thể về tuyền truyền, vận động mọi người xung quanh cùng nhau tiết kiệm nước.</a:t>
            </a:r>
          </a:p>
          <a:p>
            <a:r>
              <a:rPr lang="vi-VN" dirty="0">
                <a:latin typeface="+mj-lt"/>
              </a:rPr>
              <a:t>-Trách nhiệm: hành động có trách nhiệm với chính mình, có trách nhiệm với đất nước về vấn đề tiết kiềm nước. Biết không đổ lỗi cho người khác.</a:t>
            </a:r>
          </a:p>
          <a:p>
            <a:r>
              <a:rPr lang="vi-VN" dirty="0">
                <a:latin typeface="+mj-lt"/>
              </a:rPr>
              <a:t>- Trung thực:Luôn tôn trọng lẽ phải về những vấn đề về nước; thật thà, ngay thẳng trong vấn đề lên án thực trạng khan hiếm nguồn nước ngọt.</a:t>
            </a:r>
          </a:p>
          <a:p>
            <a:r>
              <a:rPr lang="vi-VN" dirty="0">
                <a:latin typeface="+mj-lt"/>
              </a:rPr>
              <a:t>- Yêu nước: HS luôn tự hào và bảo vệ thiên nhiên, con người Việt Nam khi chung tay bảo vệ nguồn nước ngọt. Tự hào về vốn từ phong phú Hán Việt của nước mình.</a:t>
            </a:r>
          </a:p>
        </p:txBody>
      </p:sp>
      <p:sp>
        <p:nvSpPr>
          <p:cNvPr id="5" name="TextBox 4"/>
          <p:cNvSpPr txBox="1"/>
          <p:nvPr/>
        </p:nvSpPr>
        <p:spPr>
          <a:xfrm>
            <a:off x="4236389" y="25460"/>
            <a:ext cx="3719223" cy="523220"/>
          </a:xfrm>
          <a:prstGeom prst="rect">
            <a:avLst/>
          </a:prstGeom>
          <a:noFill/>
        </p:spPr>
        <p:txBody>
          <a:bodyPr wrap="none" rtlCol="0">
            <a:spAutoFit/>
          </a:bodyPr>
          <a:lstStyle/>
          <a:p>
            <a:r>
              <a:rPr lang="en-US" sz="2800" b="1" dirty="0" err="1">
                <a:solidFill>
                  <a:srgbClr val="FF0000"/>
                </a:solidFill>
                <a:latin typeface="Times New Roman" pitchFamily="18" charset="0"/>
                <a:cs typeface="Times New Roman" pitchFamily="18" charset="0"/>
              </a:rPr>
              <a:t>MỤC</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TIÊU</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CẦN</a:t>
            </a:r>
            <a:r>
              <a:rPr lang="en-US" sz="2800" b="1" dirty="0">
                <a:solidFill>
                  <a:srgbClr val="FF0000"/>
                </a:solidFill>
                <a:latin typeface="Times New Roman" pitchFamily="18" charset="0"/>
                <a:cs typeface="Times New Roman" pitchFamily="18" charset="0"/>
              </a:rPr>
              <a:t> </a:t>
            </a:r>
            <a:r>
              <a:rPr lang="en-US" sz="2800" b="1" dirty="0" err="1">
                <a:solidFill>
                  <a:srgbClr val="FF0000"/>
                </a:solidFill>
                <a:latin typeface="Times New Roman" pitchFamily="18" charset="0"/>
                <a:cs typeface="Times New Roman" pitchFamily="18" charset="0"/>
              </a:rPr>
              <a:t>ĐẠT</a:t>
            </a:r>
            <a:endParaRPr lang="en-US" sz="28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013513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8156E40-FE55-4C6D-BC5E-B50B68266A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72664" cy="6858000"/>
          </a:xfrm>
          <a:prstGeom prst="rect">
            <a:avLst/>
          </a:prstGeom>
        </p:spPr>
      </p:pic>
      <p:sp>
        <p:nvSpPr>
          <p:cNvPr id="3" name="Rectangle 2"/>
          <p:cNvSpPr/>
          <p:nvPr/>
        </p:nvSpPr>
        <p:spPr>
          <a:xfrm>
            <a:off x="2898627" y="63495"/>
            <a:ext cx="7416824" cy="7360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FFC000"/>
                </a:solidFill>
                <a:latin typeface="+mj-lt"/>
              </a:rPr>
              <a:t>KHAN HIẾM NƯỚC NGỌT</a:t>
            </a:r>
          </a:p>
        </p:txBody>
      </p:sp>
      <p:sp>
        <p:nvSpPr>
          <p:cNvPr id="4" name="TextBox 3"/>
          <p:cNvSpPr txBox="1"/>
          <p:nvPr/>
        </p:nvSpPr>
        <p:spPr>
          <a:xfrm>
            <a:off x="2063552" y="848032"/>
            <a:ext cx="3647089" cy="523220"/>
          </a:xfrm>
          <a:prstGeom prst="rect">
            <a:avLst/>
          </a:prstGeom>
          <a:noFill/>
        </p:spPr>
        <p:txBody>
          <a:bodyPr wrap="none" rtlCol="0">
            <a:spAutoFit/>
          </a:bodyPr>
          <a:lstStyle/>
          <a:p>
            <a:r>
              <a:rPr lang="vi-VN" sz="2800" b="1" dirty="0">
                <a:latin typeface="+mj-lt"/>
              </a:rPr>
              <a:t>I. TÌM HIỂU CHUNG</a:t>
            </a:r>
            <a:endParaRPr lang="en-US" sz="2800" b="1" dirty="0">
              <a:latin typeface="+mj-lt"/>
            </a:endParaRPr>
          </a:p>
        </p:txBody>
      </p:sp>
      <p:sp>
        <p:nvSpPr>
          <p:cNvPr id="6" name="TextBox 5"/>
          <p:cNvSpPr txBox="1"/>
          <p:nvPr/>
        </p:nvSpPr>
        <p:spPr>
          <a:xfrm>
            <a:off x="5015881" y="4293096"/>
            <a:ext cx="184731" cy="369332"/>
          </a:xfrm>
          <a:prstGeom prst="rect">
            <a:avLst/>
          </a:prstGeom>
          <a:noFill/>
        </p:spPr>
        <p:txBody>
          <a:bodyPr wrap="none" rtlCol="0">
            <a:spAutoFit/>
          </a:bodyPr>
          <a:lstStyle/>
          <a:p>
            <a:endParaRPr lang="en-US" dirty="0"/>
          </a:p>
        </p:txBody>
      </p:sp>
      <p:sp>
        <p:nvSpPr>
          <p:cNvPr id="7" name="TextBox 6"/>
          <p:cNvSpPr txBox="1"/>
          <p:nvPr/>
        </p:nvSpPr>
        <p:spPr>
          <a:xfrm>
            <a:off x="358208" y="1354794"/>
            <a:ext cx="11440398" cy="1815882"/>
          </a:xfrm>
          <a:prstGeom prst="rect">
            <a:avLst/>
          </a:prstGeom>
          <a:solidFill>
            <a:schemeClr val="accent2"/>
          </a:solidFill>
        </p:spPr>
        <p:txBody>
          <a:bodyPr wrap="square" rtlCol="0">
            <a:spAutoFit/>
          </a:bodyPr>
          <a:lstStyle/>
          <a:p>
            <a:r>
              <a:rPr lang="vi-VN" sz="2800" dirty="0">
                <a:latin typeface="+mj-lt"/>
              </a:rPr>
              <a:t>a.	Mục tiêu: HS xác định được thông tin văn bản, thể loại văn bản.</a:t>
            </a:r>
          </a:p>
          <a:p>
            <a:r>
              <a:rPr lang="vi-VN" sz="2800" dirty="0">
                <a:latin typeface="+mj-lt"/>
              </a:rPr>
              <a:t>b.	Phương thức thực hiện: Kĩ thuật khăn trải bàn</a:t>
            </a:r>
          </a:p>
          <a:p>
            <a:r>
              <a:rPr lang="vi-VN" sz="2800" dirty="0">
                <a:latin typeface="+mj-lt"/>
              </a:rPr>
              <a:t>c.	Yêu cầu sản phẩm: HS trình bày qua  sản phẩm nhóm,  thực hiện được nhiệm vụ vào vở ghi của mình.</a:t>
            </a:r>
          </a:p>
        </p:txBody>
      </p:sp>
      <p:sp>
        <p:nvSpPr>
          <p:cNvPr id="8" name="TextBox 7"/>
          <p:cNvSpPr txBox="1"/>
          <p:nvPr/>
        </p:nvSpPr>
        <p:spPr>
          <a:xfrm>
            <a:off x="4688156" y="3027401"/>
            <a:ext cx="5652120" cy="1661993"/>
          </a:xfrm>
          <a:prstGeom prst="rect">
            <a:avLst/>
          </a:prstGeom>
          <a:noFill/>
        </p:spPr>
        <p:txBody>
          <a:bodyPr wrap="square" rtlCol="0">
            <a:spAutoFit/>
          </a:bodyPr>
          <a:lstStyle/>
          <a:p>
            <a:pPr lvl="0"/>
            <a:endParaRPr lang="vi-VN" dirty="0"/>
          </a:p>
          <a:p>
            <a:pPr lvl="0"/>
            <a:r>
              <a:rPr lang="vi-VN" sz="2800" i="1" dirty="0">
                <a:latin typeface="+mj-lt"/>
              </a:rPr>
              <a:t>Theo thông tin văn bản em hãy nêu tên tác giả ; thể loại, nguồn gốc và bố cục của tác phẩm</a:t>
            </a:r>
            <a:endParaRPr lang="en-US" sz="2800" i="1" dirty="0">
              <a:latin typeface="+mj-lt"/>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235" y="3212976"/>
            <a:ext cx="4191031" cy="3645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8156" y="3284984"/>
            <a:ext cx="6304388" cy="3319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541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09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100"/>
                                        </p:tgtEl>
                                        <p:attrNameLst>
                                          <p:attrName>style.visibility</p:attrName>
                                        </p:attrNameLst>
                                      </p:cBhvr>
                                      <p:to>
                                        <p:strVal val="visible"/>
                                      </p:to>
                                    </p:set>
                                    <p:animEffect transition="in" filter="fade">
                                      <p:cBhvr>
                                        <p:cTn id="25" dur="1000"/>
                                        <p:tgtEl>
                                          <p:spTgt spid="4100"/>
                                        </p:tgtEl>
                                      </p:cBhvr>
                                    </p:animEffect>
                                    <p:anim calcmode="lin" valueType="num">
                                      <p:cBhvr>
                                        <p:cTn id="26" dur="1000" fill="hold"/>
                                        <p:tgtEl>
                                          <p:spTgt spid="4100"/>
                                        </p:tgtEl>
                                        <p:attrNameLst>
                                          <p:attrName>ppt_x</p:attrName>
                                        </p:attrNameLst>
                                      </p:cBhvr>
                                      <p:tavLst>
                                        <p:tav tm="0">
                                          <p:val>
                                            <p:strVal val="#ppt_x"/>
                                          </p:val>
                                        </p:tav>
                                        <p:tav tm="100000">
                                          <p:val>
                                            <p:strVal val="#ppt_x"/>
                                          </p:val>
                                        </p:tav>
                                      </p:tavLst>
                                    </p:anim>
                                    <p:anim calcmode="lin" valueType="num">
                                      <p:cBhvr>
                                        <p:cTn id="27"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95332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395700" y="0"/>
            <a:ext cx="5400601" cy="692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KHAN HIẾM NƯỚC NGỌT</a:t>
            </a:r>
          </a:p>
        </p:txBody>
      </p:sp>
      <p:sp>
        <p:nvSpPr>
          <p:cNvPr id="3" name="TextBox 2"/>
          <p:cNvSpPr txBox="1"/>
          <p:nvPr/>
        </p:nvSpPr>
        <p:spPr>
          <a:xfrm>
            <a:off x="1598912" y="1124744"/>
            <a:ext cx="2912913" cy="523220"/>
          </a:xfrm>
          <a:prstGeom prst="rect">
            <a:avLst/>
          </a:prstGeom>
          <a:noFill/>
        </p:spPr>
        <p:txBody>
          <a:bodyPr wrap="none" rtlCol="0">
            <a:spAutoFit/>
          </a:bodyPr>
          <a:lstStyle/>
          <a:p>
            <a:r>
              <a:rPr lang="vi-VN" sz="2800" b="1" dirty="0">
                <a:solidFill>
                  <a:srgbClr val="FF0000"/>
                </a:solidFill>
                <a:latin typeface="+mj-lt"/>
              </a:rPr>
              <a:t>I. Tìm hiểu chung</a:t>
            </a:r>
            <a:endParaRPr lang="en-US" sz="2800" b="1" dirty="0">
              <a:solidFill>
                <a:srgbClr val="FF0000"/>
              </a:solidFill>
              <a:latin typeface="+mj-lt"/>
            </a:endParaRPr>
          </a:p>
        </p:txBody>
      </p:sp>
      <p:sp>
        <p:nvSpPr>
          <p:cNvPr id="5" name="TextBox 4"/>
          <p:cNvSpPr txBox="1"/>
          <p:nvPr/>
        </p:nvSpPr>
        <p:spPr>
          <a:xfrm>
            <a:off x="911424" y="1775380"/>
            <a:ext cx="9721081" cy="4955203"/>
          </a:xfrm>
          <a:prstGeom prst="rect">
            <a:avLst/>
          </a:prstGeom>
          <a:noFill/>
        </p:spPr>
        <p:txBody>
          <a:bodyPr wrap="square" rtlCol="0">
            <a:spAutoFit/>
          </a:bodyPr>
          <a:lstStyle/>
          <a:p>
            <a:pPr lvl="0"/>
            <a:r>
              <a:rPr lang="vi-VN" sz="2800" b="1" dirty="0">
                <a:latin typeface="+mj-lt"/>
              </a:rPr>
              <a:t>1. Tác giả: </a:t>
            </a:r>
            <a:r>
              <a:rPr lang="vi-VN" sz="2800" dirty="0">
                <a:latin typeface="+mj-lt"/>
              </a:rPr>
              <a:t>theo Trịnh Văn</a:t>
            </a:r>
            <a:endParaRPr lang="en-US" sz="2800" dirty="0">
              <a:latin typeface="+mj-lt"/>
            </a:endParaRPr>
          </a:p>
          <a:p>
            <a:pPr lvl="0"/>
            <a:r>
              <a:rPr lang="vi-VN" sz="2800" b="1" dirty="0">
                <a:latin typeface="+mj-lt"/>
              </a:rPr>
              <a:t>2. Tác phẩm</a:t>
            </a:r>
            <a:endParaRPr lang="en-US" sz="2800" b="1" dirty="0">
              <a:latin typeface="+mj-lt"/>
            </a:endParaRPr>
          </a:p>
          <a:p>
            <a:r>
              <a:rPr lang="vi-VN" sz="2800" i="1" dirty="0">
                <a:latin typeface="+mj-lt"/>
              </a:rPr>
              <a:t>*Xuất Xứ</a:t>
            </a:r>
            <a:r>
              <a:rPr lang="vi-VN" sz="2800" dirty="0">
                <a:latin typeface="+mj-lt"/>
              </a:rPr>
              <a:t>: Báo nhân dân, số ra 15/06/2003</a:t>
            </a:r>
            <a:endParaRPr lang="en-US" sz="2800" dirty="0">
              <a:latin typeface="+mj-lt"/>
            </a:endParaRPr>
          </a:p>
          <a:p>
            <a:r>
              <a:rPr lang="vi-VN" sz="2800" dirty="0">
                <a:latin typeface="+mj-lt"/>
              </a:rPr>
              <a:t>*</a:t>
            </a:r>
            <a:r>
              <a:rPr lang="vi-VN" sz="2800" i="1" dirty="0">
                <a:latin typeface="+mj-lt"/>
              </a:rPr>
              <a:t>Thể loại</a:t>
            </a:r>
            <a:r>
              <a:rPr lang="vi-VN" sz="2800" dirty="0">
                <a:latin typeface="+mj-lt"/>
              </a:rPr>
              <a:t>: Văn nghị luận.</a:t>
            </a:r>
            <a:endParaRPr lang="en-US" sz="2800" dirty="0">
              <a:latin typeface="+mj-lt"/>
            </a:endParaRPr>
          </a:p>
          <a:p>
            <a:r>
              <a:rPr lang="vi-VN" sz="2800" i="1" dirty="0">
                <a:latin typeface="+mj-lt"/>
              </a:rPr>
              <a:t>* Bố cục</a:t>
            </a:r>
            <a:r>
              <a:rPr lang="vi-VN" sz="2800" dirty="0">
                <a:latin typeface="+mj-lt"/>
              </a:rPr>
              <a:t>:</a:t>
            </a:r>
            <a:endParaRPr lang="en-US" sz="2800" dirty="0">
              <a:latin typeface="+mj-lt"/>
            </a:endParaRPr>
          </a:p>
          <a:p>
            <a:r>
              <a:rPr lang="vi-VN" sz="2800" dirty="0">
                <a:latin typeface="+mj-lt"/>
              </a:rPr>
              <a:t>-</a:t>
            </a:r>
            <a:r>
              <a:rPr lang="vi-VN" sz="2800" u="sng" dirty="0">
                <a:latin typeface="+mj-lt"/>
              </a:rPr>
              <a:t>Phần 1</a:t>
            </a:r>
            <a:r>
              <a:rPr lang="vi-VN" sz="2800" dirty="0">
                <a:latin typeface="+mj-lt"/>
              </a:rPr>
              <a:t>: nội dung 1: Nêu thực trạng khan hiếm nước ngọt.</a:t>
            </a:r>
            <a:endParaRPr lang="en-US" sz="2800" dirty="0">
              <a:latin typeface="+mj-lt"/>
            </a:endParaRPr>
          </a:p>
          <a:p>
            <a:r>
              <a:rPr lang="vi-VN" sz="2800" dirty="0">
                <a:latin typeface="+mj-lt"/>
              </a:rPr>
              <a:t>- </a:t>
            </a:r>
            <a:r>
              <a:rPr lang="vi-VN" sz="2800" u="sng" dirty="0">
                <a:latin typeface="+mj-lt"/>
              </a:rPr>
              <a:t>Phần 2:</a:t>
            </a:r>
            <a:r>
              <a:rPr lang="vi-VN" sz="2800" dirty="0">
                <a:latin typeface="+mj-lt"/>
              </a:rPr>
              <a:t> nội dung 2:  Nguyên nhân- hậu quả của việc khan hiếm nước ngọt.</a:t>
            </a:r>
            <a:endParaRPr lang="en-US" sz="2800" dirty="0">
              <a:latin typeface="+mj-lt"/>
            </a:endParaRPr>
          </a:p>
          <a:p>
            <a:r>
              <a:rPr lang="vi-VN" sz="2800" u="sng" dirty="0">
                <a:latin typeface="+mj-lt"/>
              </a:rPr>
              <a:t>- Phần 3</a:t>
            </a:r>
            <a:r>
              <a:rPr lang="vi-VN" sz="2800" dirty="0">
                <a:latin typeface="+mj-lt"/>
              </a:rPr>
              <a:t>: nội dung 3: Nếu quan điểm và giải pháp của việc khan hiếm nước ngọ</a:t>
            </a:r>
            <a:r>
              <a:rPr lang="vi-VN" sz="2800" dirty="0"/>
              <a:t>t.</a:t>
            </a:r>
            <a:endParaRPr lang="en-US" dirty="0"/>
          </a:p>
          <a:p>
            <a:r>
              <a:rPr lang="vi-VN" dirty="0"/>
              <a:t> </a:t>
            </a:r>
            <a:endParaRPr lang="en-US" dirty="0"/>
          </a:p>
          <a:p>
            <a:r>
              <a:rPr lang="vi-VN" dirty="0"/>
              <a:t> </a:t>
            </a:r>
            <a:endParaRPr lang="en-US" dirty="0"/>
          </a:p>
        </p:txBody>
      </p:sp>
    </p:spTree>
    <p:extLst>
      <p:ext uri="{BB962C8B-B14F-4D97-AF65-F5344CB8AC3E}">
        <p14:creationId xmlns:p14="http://schemas.microsoft.com/office/powerpoint/2010/main" val="187034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Vẽ Tay Giáo Sư Minh Họa Hình ảnh | Định dạng hình ảnh PSD 611140057|  vn.lovepik.c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35360" y="764704"/>
            <a:ext cx="11593288" cy="60932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35761" y="116632"/>
            <a:ext cx="4217565" cy="523220"/>
          </a:xfrm>
          <a:prstGeom prst="rect">
            <a:avLst/>
          </a:prstGeom>
          <a:noFill/>
        </p:spPr>
        <p:txBody>
          <a:bodyPr wrap="none" rtlCol="0">
            <a:spAutoFit/>
          </a:bodyPr>
          <a:lstStyle/>
          <a:p>
            <a:r>
              <a:rPr lang="vi-VN" sz="2800" dirty="0">
                <a:solidFill>
                  <a:srgbClr val="FF0000"/>
                </a:solidFill>
                <a:latin typeface="+mj-lt"/>
              </a:rPr>
              <a:t>HỎI XOÁY- ĐÁP NHANH</a:t>
            </a:r>
            <a:endParaRPr lang="en-US" sz="2800" dirty="0">
              <a:solidFill>
                <a:srgbClr val="FF0000"/>
              </a:solidFill>
              <a:latin typeface="+mj-lt"/>
            </a:endParaRPr>
          </a:p>
        </p:txBody>
      </p:sp>
      <p:sp>
        <p:nvSpPr>
          <p:cNvPr id="3" name="TextBox 2"/>
          <p:cNvSpPr txBox="1"/>
          <p:nvPr/>
        </p:nvSpPr>
        <p:spPr>
          <a:xfrm>
            <a:off x="7248129" y="3356992"/>
            <a:ext cx="2236404" cy="1815882"/>
          </a:xfrm>
          <a:prstGeom prst="rect">
            <a:avLst/>
          </a:prstGeom>
          <a:noFill/>
        </p:spPr>
        <p:txBody>
          <a:bodyPr wrap="square" rtlCol="0">
            <a:spAutoFit/>
          </a:bodyPr>
          <a:lstStyle/>
          <a:p>
            <a:r>
              <a:rPr lang="vi-VN" sz="2800" b="1" dirty="0">
                <a:solidFill>
                  <a:schemeClr val="accent3">
                    <a:lumMod val="60000"/>
                    <a:lumOff val="40000"/>
                  </a:schemeClr>
                </a:solidFill>
                <a:latin typeface="+mj-lt"/>
              </a:rPr>
              <a:t>-  Nước</a:t>
            </a:r>
          </a:p>
          <a:p>
            <a:pPr marL="285750" indent="-285750" algn="ctr">
              <a:buFontTx/>
              <a:buChar char="-"/>
            </a:pPr>
            <a:r>
              <a:rPr lang="vi-VN" sz="2800" b="1" dirty="0">
                <a:solidFill>
                  <a:schemeClr val="accent3">
                    <a:lumMod val="60000"/>
                    <a:lumOff val="40000"/>
                  </a:schemeClr>
                </a:solidFill>
                <a:latin typeface="+mj-lt"/>
              </a:rPr>
              <a:t>Nước mặn</a:t>
            </a:r>
          </a:p>
          <a:p>
            <a:pPr marL="285750" indent="-285750" algn="ctr">
              <a:buFontTx/>
              <a:buChar char="-"/>
            </a:pPr>
            <a:r>
              <a:rPr lang="vi-VN" sz="2800" b="1" dirty="0">
                <a:solidFill>
                  <a:schemeClr val="accent3">
                    <a:lumMod val="60000"/>
                    <a:lumOff val="40000"/>
                  </a:schemeClr>
                </a:solidFill>
                <a:latin typeface="+mj-lt"/>
              </a:rPr>
              <a:t>Nước ngọt</a:t>
            </a:r>
          </a:p>
          <a:p>
            <a:pPr marL="285750" indent="-285750" algn="ctr">
              <a:buFontTx/>
              <a:buChar char="-"/>
            </a:pPr>
            <a:r>
              <a:rPr lang="vi-VN" sz="2800" b="1" dirty="0">
                <a:solidFill>
                  <a:schemeClr val="accent3">
                    <a:lumMod val="60000"/>
                    <a:lumOff val="40000"/>
                  </a:schemeClr>
                </a:solidFill>
                <a:latin typeface="+mj-lt"/>
              </a:rPr>
              <a:t>Nước sạch</a:t>
            </a:r>
            <a:endParaRPr lang="en-US" sz="2800" b="1" dirty="0">
              <a:solidFill>
                <a:schemeClr val="accent3">
                  <a:lumMod val="60000"/>
                  <a:lumOff val="40000"/>
                </a:schemeClr>
              </a:solidFill>
              <a:latin typeface="+mj-lt"/>
            </a:endParaRPr>
          </a:p>
        </p:txBody>
      </p:sp>
    </p:spTree>
    <p:extLst>
      <p:ext uri="{BB962C8B-B14F-4D97-AF65-F5344CB8AC3E}">
        <p14:creationId xmlns:p14="http://schemas.microsoft.com/office/powerpoint/2010/main" val="983841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Hình nền Powerpoint đẹp tạo nên một Slide chuyên nghiệ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0"/>
            <a:ext cx="1188131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415025" y="687194"/>
            <a:ext cx="5400601" cy="692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KHAN HIẾM NƯỚC NGỌT</a:t>
            </a:r>
          </a:p>
        </p:txBody>
      </p:sp>
      <p:sp>
        <p:nvSpPr>
          <p:cNvPr id="2" name="TextBox 1"/>
          <p:cNvSpPr txBox="1"/>
          <p:nvPr/>
        </p:nvSpPr>
        <p:spPr>
          <a:xfrm>
            <a:off x="3364251" y="1772817"/>
            <a:ext cx="3401893" cy="954107"/>
          </a:xfrm>
          <a:prstGeom prst="rect">
            <a:avLst/>
          </a:prstGeom>
          <a:noFill/>
        </p:spPr>
        <p:txBody>
          <a:bodyPr wrap="none" rtlCol="0">
            <a:spAutoFit/>
          </a:bodyPr>
          <a:lstStyle/>
          <a:p>
            <a:pPr marL="571500" indent="-571500">
              <a:buAutoNum type="romanUcPeriod"/>
            </a:pPr>
            <a:r>
              <a:rPr lang="vi-VN" sz="2800" dirty="0">
                <a:solidFill>
                  <a:schemeClr val="bg1"/>
                </a:solidFill>
                <a:latin typeface="+mj-lt"/>
              </a:rPr>
              <a:t>Tìm hiểu chung</a:t>
            </a:r>
          </a:p>
          <a:p>
            <a:pPr marL="571500" indent="-571500">
              <a:buAutoNum type="romanUcPeriod"/>
            </a:pPr>
            <a:r>
              <a:rPr lang="vi-VN" sz="2800" dirty="0">
                <a:solidFill>
                  <a:schemeClr val="bg1"/>
                </a:solidFill>
                <a:latin typeface="+mj-lt"/>
              </a:rPr>
              <a:t>Đọc- hiểu văn bản</a:t>
            </a:r>
            <a:endParaRPr lang="en-US" sz="2800" dirty="0">
              <a:solidFill>
                <a:schemeClr val="bg1"/>
              </a:solidFill>
              <a:latin typeface="+mj-lt"/>
            </a:endParaRPr>
          </a:p>
        </p:txBody>
      </p:sp>
    </p:spTree>
    <p:extLst>
      <p:ext uri="{BB962C8B-B14F-4D97-AF65-F5344CB8AC3E}">
        <p14:creationId xmlns:p14="http://schemas.microsoft.com/office/powerpoint/2010/main" val="70562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28" y="0"/>
            <a:ext cx="12097344"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575721" y="116632"/>
            <a:ext cx="5400601" cy="692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KHAN HIẾM NƯỚC NGỌT</a:t>
            </a:r>
          </a:p>
        </p:txBody>
      </p:sp>
      <p:sp>
        <p:nvSpPr>
          <p:cNvPr id="2" name="TextBox 1"/>
          <p:cNvSpPr txBox="1"/>
          <p:nvPr/>
        </p:nvSpPr>
        <p:spPr>
          <a:xfrm>
            <a:off x="4035573" y="1740405"/>
            <a:ext cx="6038348" cy="1815882"/>
          </a:xfrm>
          <a:prstGeom prst="rect">
            <a:avLst/>
          </a:prstGeom>
          <a:noFill/>
        </p:spPr>
        <p:txBody>
          <a:bodyPr wrap="square" rtlCol="0">
            <a:spAutoFit/>
          </a:bodyPr>
          <a:lstStyle/>
          <a:p>
            <a:r>
              <a:rPr lang="vi-VN" sz="2800" dirty="0">
                <a:solidFill>
                  <a:schemeClr val="tx2">
                    <a:lumMod val="50000"/>
                  </a:schemeClr>
                </a:solidFill>
                <a:latin typeface="+mj-lt"/>
              </a:rPr>
              <a:t>HOẠT ĐỘNG TRẢI NGHIỆM: TỔ CHỨC HỌC DỰA TRÊN DỰ ÁN PHÓNG VIÊN NHỎ ĐIỀU  TRA  “ KHAN HIẾM NƯỚC NGỌT</a:t>
            </a:r>
            <a:r>
              <a:rPr lang="vi-VN" sz="2400" i="1" dirty="0">
                <a:solidFill>
                  <a:schemeClr val="tx2">
                    <a:lumMod val="50000"/>
                  </a:schemeClr>
                </a:solidFill>
                <a:latin typeface="+mj-lt"/>
              </a:rPr>
              <a:t>”</a:t>
            </a:r>
            <a:endParaRPr lang="en-US" sz="2400" i="1" dirty="0">
              <a:solidFill>
                <a:schemeClr val="tx2">
                  <a:lumMod val="50000"/>
                </a:schemeClr>
              </a:solidFill>
              <a:latin typeface="+mj-lt"/>
            </a:endParaRP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3999" y="1740405"/>
            <a:ext cx="2511574" cy="219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24000" y="3933057"/>
            <a:ext cx="9433761" cy="1508105"/>
          </a:xfrm>
          <a:prstGeom prst="rect">
            <a:avLst/>
          </a:prstGeom>
          <a:noFill/>
        </p:spPr>
        <p:txBody>
          <a:bodyPr wrap="square" rtlCol="0">
            <a:spAutoFit/>
          </a:bodyPr>
          <a:lstStyle/>
          <a:p>
            <a:r>
              <a:rPr lang="vi-VN" sz="2300" b="1" dirty="0"/>
              <a:t>- </a:t>
            </a:r>
            <a:r>
              <a:rPr lang="vi-VN" sz="2300" b="1" dirty="0">
                <a:latin typeface="+mj-lt"/>
              </a:rPr>
              <a:t>Nhóm 1: Nghiên cứu về thực trạng khan hiếm nước ngọt.</a:t>
            </a:r>
          </a:p>
          <a:p>
            <a:r>
              <a:rPr lang="vi-VN" sz="2300" b="1" dirty="0">
                <a:latin typeface="+mj-lt"/>
              </a:rPr>
              <a:t>- Nhóm 2: Nghiên cứu nguyên nhân dẫn đến việc khan hiếm nước ngọt</a:t>
            </a:r>
            <a:endParaRPr lang="en-US" sz="2300" dirty="0">
              <a:latin typeface="+mj-lt"/>
            </a:endParaRPr>
          </a:p>
          <a:p>
            <a:r>
              <a:rPr lang="vi-VN" sz="2300" b="1" dirty="0">
                <a:latin typeface="+mj-lt"/>
              </a:rPr>
              <a:t>- Nhóm 3: Nghiên cứu tác hại của việc khan hiếm nước ngọt mang lại</a:t>
            </a:r>
            <a:endParaRPr lang="en-US" sz="2300" dirty="0">
              <a:latin typeface="+mj-lt"/>
            </a:endParaRPr>
          </a:p>
          <a:p>
            <a:r>
              <a:rPr lang="vi-VN" sz="2300" b="1" dirty="0">
                <a:latin typeface="+mj-lt"/>
              </a:rPr>
              <a:t>- Nhóm 4: Xây dựng phương án phòng chống việc khan hiếm nước ngọt.</a:t>
            </a:r>
            <a:endParaRPr lang="en-US" sz="2300" dirty="0">
              <a:latin typeface="+mj-lt"/>
            </a:endParaRPr>
          </a:p>
        </p:txBody>
      </p:sp>
      <p:sp>
        <p:nvSpPr>
          <p:cNvPr id="6" name="TextBox 5"/>
          <p:cNvSpPr txBox="1"/>
          <p:nvPr/>
        </p:nvSpPr>
        <p:spPr>
          <a:xfrm>
            <a:off x="8906193" y="3409836"/>
            <a:ext cx="1354858" cy="523220"/>
          </a:xfrm>
          <a:prstGeom prst="rect">
            <a:avLst/>
          </a:prstGeom>
          <a:solidFill>
            <a:schemeClr val="accent2"/>
          </a:solidFill>
        </p:spPr>
        <p:txBody>
          <a:bodyPr wrap="none" rtlCol="0">
            <a:spAutoFit/>
          </a:bodyPr>
          <a:lstStyle/>
          <a:p>
            <a:r>
              <a:rPr lang="vi-VN" sz="2800" b="1" dirty="0">
                <a:latin typeface="+mj-lt"/>
              </a:rPr>
              <a:t>20 phút</a:t>
            </a:r>
            <a:endParaRPr lang="en-US" sz="2800" b="1" dirty="0">
              <a:latin typeface="+mj-lt"/>
            </a:endParaRPr>
          </a:p>
        </p:txBody>
      </p:sp>
      <p:sp>
        <p:nvSpPr>
          <p:cNvPr id="7" name="TextBox 6"/>
          <p:cNvSpPr txBox="1"/>
          <p:nvPr/>
        </p:nvSpPr>
        <p:spPr>
          <a:xfrm>
            <a:off x="1775521" y="6060142"/>
            <a:ext cx="8568951" cy="523220"/>
          </a:xfrm>
          <a:prstGeom prst="rect">
            <a:avLst/>
          </a:prstGeom>
          <a:solidFill>
            <a:srgbClr val="FF0000"/>
          </a:solidFill>
        </p:spPr>
        <p:txBody>
          <a:bodyPr wrap="square" rtlCol="0">
            <a:spAutoFit/>
          </a:bodyPr>
          <a:lstStyle/>
          <a:p>
            <a:r>
              <a:rPr lang="vi-VN" sz="2800" b="1" i="1" dirty="0">
                <a:latin typeface="+mj-lt"/>
              </a:rPr>
              <a:t>Lưu ý: Mỗi nhóm có 5 phút để trình bày và tương tác</a:t>
            </a:r>
            <a:endParaRPr lang="en-US" sz="2800" b="1" i="1" dirty="0">
              <a:latin typeface="+mj-lt"/>
            </a:endParaRPr>
          </a:p>
        </p:txBody>
      </p:sp>
      <p:sp>
        <p:nvSpPr>
          <p:cNvPr id="8" name="TextBox 7"/>
          <p:cNvSpPr txBox="1"/>
          <p:nvPr/>
        </p:nvSpPr>
        <p:spPr>
          <a:xfrm>
            <a:off x="1746857" y="1052736"/>
            <a:ext cx="3429144" cy="523220"/>
          </a:xfrm>
          <a:prstGeom prst="rect">
            <a:avLst/>
          </a:prstGeom>
          <a:noFill/>
        </p:spPr>
        <p:txBody>
          <a:bodyPr wrap="none" rtlCol="0">
            <a:spAutoFit/>
          </a:bodyPr>
          <a:lstStyle/>
          <a:p>
            <a:r>
              <a:rPr lang="vi-VN" sz="2800" b="1" dirty="0">
                <a:solidFill>
                  <a:srgbClr val="C00000"/>
                </a:solidFill>
                <a:latin typeface="+mj-lt"/>
              </a:rPr>
              <a:t>II. Đọc- hiểu văn bản</a:t>
            </a:r>
            <a:endParaRPr lang="en-US" sz="2800" b="1" dirty="0">
              <a:solidFill>
                <a:srgbClr val="C00000"/>
              </a:solidFill>
              <a:latin typeface="+mj-lt"/>
            </a:endParaRPr>
          </a:p>
        </p:txBody>
      </p:sp>
    </p:spTree>
    <p:extLst>
      <p:ext uri="{BB962C8B-B14F-4D97-AF65-F5344CB8AC3E}">
        <p14:creationId xmlns:p14="http://schemas.microsoft.com/office/powerpoint/2010/main" val="3532158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1383</Words>
  <Application>Microsoft Office PowerPoint</Application>
  <PresentationFormat>Widescreen</PresentationFormat>
  <Paragraphs>111</Paragraphs>
  <Slides>20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Times New Roman</vt:lpstr>
      <vt:lpstr>方正卡通简体</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DELL</cp:lastModifiedBy>
  <cp:revision>34</cp:revision>
  <dcterms:created xsi:type="dcterms:W3CDTF">2021-07-01T02:30:36Z</dcterms:created>
  <dcterms:modified xsi:type="dcterms:W3CDTF">2024-03-27T08:04:32Z</dcterms:modified>
</cp:coreProperties>
</file>