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52" r:id="rId3"/>
    <p:sldId id="454" r:id="rId4"/>
    <p:sldId id="453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0BE2E-7984-E687-3FFA-0E6816023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2F3E8-86CA-4094-1CA6-CDBD2683B4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47702-5EF4-45EA-043C-8A1EE4F9B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8BCEB-2F54-98D5-D69B-9EC3CDB0B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631AB-D26F-3EC3-5DDD-EC3520719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61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B8AEB-8DA6-29B3-63AA-CE30908E0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619C1-5334-725D-668E-DF3BCD7D12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A9B80-8F93-6B0B-FA55-803AA888A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D34F0-2731-CD62-F3E1-8EFA841A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DB2AA-8C91-CAE5-64F4-AAE4025F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754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85A12E-45E9-42C2-C05E-572EE0CFB2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71DF5-E20F-A867-ED10-439773897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55EFE-E5D2-D473-F897-8E5FB3E2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BE037-C30E-9CC5-6CD5-8AD6C3FA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9A06F-42EB-79CF-3FE5-69248AAE8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48044-B245-8AB3-1809-BD2AD3081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13CECD-E555-6190-100F-D7EF6AE05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2AAF0-DA66-557A-3B64-CB96FC745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2C7CE-375E-D3F8-B43A-7C3CDC0E4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E1316-4156-75EF-2D0E-AE8AC42BB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19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37880-EA51-6B5B-27C5-299533E28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367F6-066C-21DF-B059-12BEB8A8C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158D47-3CF8-48E3-6D1A-D3F141CB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8DA7E-2730-32FC-DEE3-CBCD72A18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BD9F9-90CA-A2FD-0A47-B8C88A8C6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194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F33D-5EAE-3E65-DECC-9CC87946E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4A8BE-1898-5CFF-199F-AF091DB64C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2AA01E-A2BF-DB6F-138A-0F134E657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9731A4-B533-0D17-1A15-20E66E5C3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28672B-95CE-8D9B-0F01-E48BD2471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18D8A6-C355-9AED-5C53-FE5DA8B49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0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A4F95-A546-CA25-12FC-F3252A04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169534-8DD0-54D5-F99C-0E8F2E4B3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BCCB70-8DD0-90AB-31B6-0CF9E06CAE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DFA64-80D9-6F5E-E307-73C4980F2E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EF602D-E1D6-F376-AC67-D3ED857982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0CC141-A7B2-7497-03D0-FC3351003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E3B0AE-C885-A7DA-8FEF-57208BA33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0A6193-7B3E-FE1B-214A-C3FEE2706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3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46C7C-5CCB-E6BE-1A44-2EB39AD81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9BDB08-1CEA-CE90-4B8D-95C839BD1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1629FB-474F-2FD2-C58F-30287123D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309E0A-2562-10CD-17A8-E2CB98520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283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116B7D-0474-E32D-B5E8-2784338CA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1090E7-CDBD-3630-8556-2ACB218E3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3AC19-7F27-34C6-C495-2EF55B3AA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81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BC227-6C38-A0AB-7EBA-3AFEBBF6D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EE192-EB62-7DAB-FB31-7A8D898C1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FB8C6E-DB28-8C5E-FA6C-5473306145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D00320-BCDB-2BCA-05AB-CE54A44D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BE6E12-2046-CB3D-5348-CF9D7DC2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A562C7-4DF1-85EA-0BDD-E2C82F013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196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96D41-5A3A-1B16-8B04-B72FC26FC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51BE3C-80B5-964A-3598-81E5782FEE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E43D7E-1F04-A774-D465-073D92C19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B8601B-E2C4-E52B-6CAE-D0E0B002B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23BB8-00C4-EDDB-B65E-3B1D436E9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5E437F-EF13-72F9-72DE-2D8F111FB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6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87966B-AEF0-B5BC-63B0-381C7238B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607AF-73BD-C9C0-1DF9-B1E5E2A3E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B54D3-7F0B-0AC0-4E9D-947F51A01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56BBF-F668-47B9-823E-ED445C53A471}" type="datetimeFigureOut">
              <a:rPr lang="en-US" smtClean="0"/>
              <a:t>24/05/2024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AE1D6-C9E8-288D-743D-FF4E0AC4EB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6F65AC-46A8-EAD7-5BDB-DF5F68F1B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4BA70-8E02-4F15-9762-CC10FEE5A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3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5FC1B-A859-BD76-25A8-1BB23DF036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lip nghệ thuật Giáo dục Giáo viên Trường giáo sư - png tải về - Miễn phí  trong suốt Phim Hoạt Hình png Tải về.">
            <a:extLst>
              <a:ext uri="{FF2B5EF4-FFF2-40B4-BE49-F238E27FC236}">
                <a16:creationId xmlns:a16="http://schemas.microsoft.com/office/drawing/2014/main" id="{D2122684-C97B-1428-230D-3AFE49A14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2239" y="304945"/>
            <a:ext cx="5934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F803B4F-3362-0455-E2FC-BC233A65E3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061D1D-F02C-F257-AFA5-614153186792}"/>
              </a:ext>
            </a:extLst>
          </p:cNvPr>
          <p:cNvSpPr txBox="1"/>
          <p:nvPr/>
        </p:nvSpPr>
        <p:spPr>
          <a:xfrm>
            <a:off x="2728581" y="138546"/>
            <a:ext cx="9458988" cy="4147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028700" algn="l"/>
              </a:tabLst>
            </a:pPr>
            <a:r>
              <a:rPr lang="en-US" sz="8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NÓI</a:t>
            </a:r>
            <a:r>
              <a:rPr lang="en-US" sz="8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8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NGHE</a:t>
            </a:r>
            <a:endParaRPr lang="en-US" sz="8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ctr"/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THẢO</a:t>
            </a:r>
            <a:r>
              <a:rPr lang="en-US" sz="8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8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8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8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8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8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8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961957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698499" y="2552459"/>
          <a:ext cx="10820401" cy="437198"/>
        </p:xfrm>
        <a:graphic>
          <a:graphicData uri="http://schemas.openxmlformats.org/drawingml/2006/table">
            <a:tbl>
              <a:tblPr firstRow="1" firstCol="1" bandRow="1"/>
              <a:tblGrid>
                <a:gridCol w="3612145">
                  <a:extLst>
                    <a:ext uri="{9D8B030D-6E8A-4147-A177-3AD203B41FA5}">
                      <a16:colId xmlns:a16="http://schemas.microsoft.com/office/drawing/2014/main" val="3253852979"/>
                    </a:ext>
                  </a:extLst>
                </a:gridCol>
                <a:gridCol w="7208256">
                  <a:extLst>
                    <a:ext uri="{9D8B030D-6E8A-4147-A177-3AD203B41FA5}">
                      <a16:colId xmlns:a16="http://schemas.microsoft.com/office/drawing/2014/main" val="4134514517"/>
                    </a:ext>
                  </a:extLst>
                </a:gridCol>
              </a:tblGrid>
              <a:tr h="102318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149" marR="54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149" marR="54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275233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98499" y="3013932"/>
          <a:ext cx="10782300" cy="3114231"/>
        </p:xfrm>
        <a:graphic>
          <a:graphicData uri="http://schemas.openxmlformats.org/drawingml/2006/table">
            <a:tbl>
              <a:tblPr firstRow="1" firstCol="1" bandRow="1"/>
              <a:tblGrid>
                <a:gridCol w="3637527">
                  <a:extLst>
                    <a:ext uri="{9D8B030D-6E8A-4147-A177-3AD203B41FA5}">
                      <a16:colId xmlns:a16="http://schemas.microsoft.com/office/drawing/2014/main" val="1666143634"/>
                    </a:ext>
                  </a:extLst>
                </a:gridCol>
                <a:gridCol w="7144773">
                  <a:extLst>
                    <a:ext uri="{9D8B030D-6E8A-4147-A177-3AD203B41FA5}">
                      <a16:colId xmlns:a16="http://schemas.microsoft.com/office/drawing/2014/main" val="3336602235"/>
                    </a:ext>
                  </a:extLst>
                </a:gridCol>
              </a:tblGrid>
              <a:tr h="80664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4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4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hại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15" marR="45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nghiện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sẽ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gây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cha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=&gt;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kém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xa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khuya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hại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khỏe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Tốn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kém</a:t>
                      </a:r>
                      <a:r>
                        <a:rPr lang="en-US" sz="24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415" marR="45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6180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435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36600" y="2258196"/>
          <a:ext cx="10782300" cy="3633153"/>
        </p:xfrm>
        <a:graphic>
          <a:graphicData uri="http://schemas.openxmlformats.org/drawingml/2006/table">
            <a:tbl>
              <a:tblPr firstRow="1" firstCol="1" bandRow="1"/>
              <a:tblGrid>
                <a:gridCol w="3525684">
                  <a:extLst>
                    <a:ext uri="{9D8B030D-6E8A-4147-A177-3AD203B41FA5}">
                      <a16:colId xmlns:a16="http://schemas.microsoft.com/office/drawing/2014/main" val="3542102448"/>
                    </a:ext>
                  </a:extLst>
                </a:gridCol>
                <a:gridCol w="7256616">
                  <a:extLst>
                    <a:ext uri="{9D8B030D-6E8A-4147-A177-3AD203B41FA5}">
                      <a16:colId xmlns:a16="http://schemas.microsoft.com/office/drawing/2014/main" val="247499416"/>
                    </a:ext>
                  </a:extLst>
                </a:gridCol>
              </a:tblGrid>
              <a:tr h="649638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96" marR="43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thì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ích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Rèn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luyện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kĩ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kĩ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nhanh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nhanh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mắt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luyện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ngoại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Rèn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luyện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tuệ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toả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căng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thẳng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96" marR="439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371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155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73894" y="2244100"/>
          <a:ext cx="10782300" cy="2851468"/>
        </p:xfrm>
        <a:graphic>
          <a:graphicData uri="http://schemas.openxmlformats.org/drawingml/2006/table">
            <a:tbl>
              <a:tblPr firstRow="1" firstCol="1" bandRow="1"/>
              <a:tblGrid>
                <a:gridCol w="5154561">
                  <a:extLst>
                    <a:ext uri="{9D8B030D-6E8A-4147-A177-3AD203B41FA5}">
                      <a16:colId xmlns:a16="http://schemas.microsoft.com/office/drawing/2014/main" val="1494014789"/>
                    </a:ext>
                  </a:extLst>
                </a:gridCol>
                <a:gridCol w="5627739">
                  <a:extLst>
                    <a:ext uri="{9D8B030D-6E8A-4147-A177-3AD203B41FA5}">
                      <a16:colId xmlns:a16="http://schemas.microsoft.com/office/drawing/2014/main" val="3863773248"/>
                    </a:ext>
                  </a:extLst>
                </a:gridCol>
              </a:tblGrid>
              <a:tr h="47991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32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1 - 2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32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438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039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 descr="10 kĩ thuật dạy học tích cực theo chương trình giáo dục mới - Dạy học online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80857"/>
            <a:ext cx="3605981" cy="263012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660400" y="2091506"/>
            <a:ext cx="107561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cáo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sản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kĩ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Khăn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trải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Baguet Script" panose="00000500000000000000" pitchFamily="2" charset="0"/>
                <a:ea typeface="MS Mincho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419540" y="2689495"/>
          <a:ext cx="7006737" cy="3489008"/>
        </p:xfrm>
        <a:graphic>
          <a:graphicData uri="http://schemas.openxmlformats.org/drawingml/2006/table">
            <a:tbl>
              <a:tblPr firstRow="1" firstCol="1" bandRow="1"/>
              <a:tblGrid>
                <a:gridCol w="1848525">
                  <a:extLst>
                    <a:ext uri="{9D8B030D-6E8A-4147-A177-3AD203B41FA5}">
                      <a16:colId xmlns:a16="http://schemas.microsoft.com/office/drawing/2014/main" val="2474947198"/>
                    </a:ext>
                  </a:extLst>
                </a:gridCol>
                <a:gridCol w="3008670">
                  <a:extLst>
                    <a:ext uri="{9D8B030D-6E8A-4147-A177-3AD203B41FA5}">
                      <a16:colId xmlns:a16="http://schemas.microsoft.com/office/drawing/2014/main" val="4097410247"/>
                    </a:ext>
                  </a:extLst>
                </a:gridCol>
                <a:gridCol w="2149542">
                  <a:extLst>
                    <a:ext uri="{9D8B030D-6E8A-4147-A177-3AD203B41FA5}">
                      <a16:colId xmlns:a16="http://schemas.microsoft.com/office/drawing/2014/main" val="40076248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58738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8738" indent="-58738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6213" algn="l"/>
                        </a:tabLs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6449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11747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gọn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gọn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gọn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endParaRPr lang="en-US" sz="24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618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736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2049185"/>
            <a:ext cx="107823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Một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số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lưu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ý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khi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nhóm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514350" indent="-514350">
              <a:spcAft>
                <a:spcPts val="0"/>
              </a:spcAft>
              <a:buAutoNum type="arabicPeriod"/>
            </a:pP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Lắng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tránh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mâu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thuẫn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Đây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kỹ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năng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teamwork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 teamwork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hiệu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ai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hảo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chức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riêng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chung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Kỹ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năng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chức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này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thuộc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trách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nhiệm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trưởng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(leader). 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9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2049185"/>
            <a:ext cx="107823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*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lưu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ý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khi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thảo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luận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nhóm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2559814"/>
            <a:ext cx="107823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3.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Giúp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đỡ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lẫn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nhau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sz="2400" dirty="0">
                <a:solidFill>
                  <a:srgbClr val="343E47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eamwork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tức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tất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cả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viên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đều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tôn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giúp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đỡ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lẫn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nhau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mọi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Trường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viên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gặp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khó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khăn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hay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nan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giải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sẵn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sàng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sẻ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chia,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giúp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đỡ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họ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vậy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viên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team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mới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ngày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càng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gắn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nhau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hơn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ăn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hơn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4.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Khuyến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khích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Đây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kỹ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năng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dành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trưởng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trưởng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năng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lực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lĩnh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từng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viên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mạnh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yếu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cũng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biết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tạo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lực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khuyến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khích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họ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phát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triển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thân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ngay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mình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90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88503" y="1957070"/>
            <a:ext cx="4576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*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Bảng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kiểm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tra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kĩ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năng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nói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85800" y="2450539"/>
          <a:ext cx="10782300" cy="355568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7592536">
                  <a:extLst>
                    <a:ext uri="{9D8B030D-6E8A-4147-A177-3AD203B41FA5}">
                      <a16:colId xmlns:a16="http://schemas.microsoft.com/office/drawing/2014/main" val="360237029"/>
                    </a:ext>
                  </a:extLst>
                </a:gridCol>
                <a:gridCol w="3189764">
                  <a:extLst>
                    <a:ext uri="{9D8B030D-6E8A-4147-A177-3AD203B41FA5}">
                      <a16:colId xmlns:a16="http://schemas.microsoft.com/office/drawing/2014/main" val="2382981226"/>
                    </a:ext>
                  </a:extLst>
                </a:gridCol>
              </a:tblGrid>
              <a:tr h="2076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tra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192327"/>
                  </a:ext>
                </a:extLst>
              </a:tr>
              <a:tr h="2074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30575"/>
                  </a:ext>
                </a:extLst>
              </a:tr>
              <a:tr h="100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694401"/>
                  </a:ext>
                </a:extLst>
              </a:tr>
              <a:tr h="2076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phù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cử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ánh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mắt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điệu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).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839323"/>
                  </a:ext>
                </a:extLst>
              </a:tr>
              <a:tr h="100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Trả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428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058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73894" y="2546766"/>
          <a:ext cx="10782300" cy="357505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7592536">
                  <a:extLst>
                    <a:ext uri="{9D8B030D-6E8A-4147-A177-3AD203B41FA5}">
                      <a16:colId xmlns:a16="http://schemas.microsoft.com/office/drawing/2014/main" val="215406793"/>
                    </a:ext>
                  </a:extLst>
                </a:gridCol>
                <a:gridCol w="3189764">
                  <a:extLst>
                    <a:ext uri="{9D8B030D-6E8A-4147-A177-3AD203B41FA5}">
                      <a16:colId xmlns:a16="http://schemas.microsoft.com/office/drawing/2014/main" val="2738083393"/>
                    </a:ext>
                  </a:extLst>
                </a:gridCol>
              </a:tblGrid>
              <a:tr h="217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tra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87724"/>
                  </a:ext>
                </a:extLst>
              </a:tr>
              <a:tr h="1051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ắm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49167"/>
                  </a:ext>
                </a:extLst>
              </a:tr>
              <a:tr h="217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ưu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737394"/>
                  </a:ext>
                </a:extLst>
              </a:tr>
              <a:tr h="1859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-Thái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chú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nghiêm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túc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nghe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507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454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028700" algn="l"/>
              </a:tabLst>
            </a:pPr>
            <a:r>
              <a:rPr lang="en-US" sz="20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 NÓI VÀ NGHE</a:t>
            </a:r>
            <a:endParaRPr lang="en-US" sz="20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ctr"/>
            <a:r>
              <a:rPr lang="en-US" sz="20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THẢO LUẬN NHÓM VỀ MỘT VẤN ĐỀ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5171093" y="657880"/>
            <a:ext cx="1811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Khởi động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685800" y="1249819"/>
            <a:ext cx="107823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Yêu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cầu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:  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Các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em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đã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học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cách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Trao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đổi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thảo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lịch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tỏng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5: </a:t>
            </a: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thông</a:t>
            </a:r>
            <a:r>
              <a:rPr lang="en-US" sz="24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tin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Ngữ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6,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1).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nhớ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điền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bảng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KWL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sau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đây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85799" y="2531510"/>
          <a:ext cx="10782300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3594100">
                  <a:extLst>
                    <a:ext uri="{9D8B030D-6E8A-4147-A177-3AD203B41FA5}">
                      <a16:colId xmlns:a16="http://schemas.microsoft.com/office/drawing/2014/main" val="2053762535"/>
                    </a:ext>
                  </a:extLst>
                </a:gridCol>
                <a:gridCol w="3594100">
                  <a:extLst>
                    <a:ext uri="{9D8B030D-6E8A-4147-A177-3AD203B41FA5}">
                      <a16:colId xmlns:a16="http://schemas.microsoft.com/office/drawing/2014/main" val="687236504"/>
                    </a:ext>
                  </a:extLst>
                </a:gridCol>
                <a:gridCol w="3594100">
                  <a:extLst>
                    <a:ext uri="{9D8B030D-6E8A-4147-A177-3AD203B41FA5}">
                      <a16:colId xmlns:a16="http://schemas.microsoft.com/office/drawing/2014/main" val="11117000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K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nhắc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L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rút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vấn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98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……………………….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……………………….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656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812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88640" y="64009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163311"/>
            <a:ext cx="10782300" cy="673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I.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Tìm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hiểu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chung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thảo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luận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nhóm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vấn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đề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1" y="3967316"/>
            <a:ext cx="2405114" cy="2365559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3810102" y="1947526"/>
            <a:ext cx="6027071" cy="3007931"/>
          </a:xfrm>
          <a:prstGeom prst="wedgeRoundRectCallout">
            <a:avLst>
              <a:gd name="adj1" fmla="val -65614"/>
              <a:gd name="adj2" fmla="val 58015"/>
              <a:gd name="adj3" fmla="val 16667"/>
            </a:avLst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0"/>
              </a:spcAft>
              <a:tabLst>
                <a:tab pos="1386840" algn="l"/>
              </a:tabLst>
            </a:pPr>
            <a:r>
              <a:rPr lang="en-US" sz="2800" dirty="0">
                <a:latin typeface="Baguet Script" panose="00000500000000000000" pitchFamily="2" charset="0"/>
                <a:ea typeface="MS Mincho"/>
              </a:rPr>
              <a:t>+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Mục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đích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của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việc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về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một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là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gì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?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+ Theo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em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,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các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có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thể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nhóm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là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những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nào</a:t>
            </a:r>
            <a:r>
              <a:rPr lang="en-US" sz="2800" i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?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i="1" dirty="0">
                <a:latin typeface="Baguet Script" panose="00000500000000000000" pitchFamily="2" charset="0"/>
                <a:ea typeface="MS Mincho"/>
              </a:rPr>
              <a:t>+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nhóm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về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một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cần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chú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ý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những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yêu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cầu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MS Mincho"/>
              </a:rPr>
              <a:t>nào</a:t>
            </a:r>
            <a:r>
              <a:rPr lang="en-US" sz="2800" i="1" dirty="0">
                <a:latin typeface="Baguet Script" panose="00000500000000000000" pitchFamily="2" charset="0"/>
                <a:ea typeface="MS Mincho"/>
              </a:rPr>
              <a:t>?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199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88640" y="64009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685800" y="1163311"/>
            <a:ext cx="10782300" cy="50123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sz="2800" b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Mục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đích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- 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về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một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nhằm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đưa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ra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giải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pháp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thống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nhất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cho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sz="2800" dirty="0">
                <a:latin typeface="Baguet Script" panose="00000500000000000000" pitchFamily="2" charset="0"/>
                <a:ea typeface="MS Mincho"/>
              </a:rPr>
              <a:t>-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thường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gặp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trong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nhóm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MS Mincho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đặt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0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88640" y="640091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1028700"/>
            <a:ext cx="10782300" cy="51398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Yêu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cầu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chung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thảo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cần</a:t>
            </a:r>
            <a:r>
              <a:rPr lang="en-US" sz="32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32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vi-VN" sz="3200" dirty="0">
                <a:solidFill>
                  <a:srgbClr val="4A4A4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Xác định vấn đề chưa thống nhất có thể có nhiều ý kiến khác nhau.</a:t>
            </a:r>
            <a:endParaRPr lang="en-US" sz="32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vi-VN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Biết đặt và trả lời câu hỏi trong quá trình thảo luận nhóm.</a:t>
            </a:r>
            <a:endParaRPr lang="en-US" sz="32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vi-VN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Biết nêu một vài đề xuất dựa trên các ý tưởng được trình bày trong quá trình thảo luận.</a:t>
            </a:r>
            <a:endParaRPr lang="en-US" sz="32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nêu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tôn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lắng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nghe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trao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đổi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8064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MS Mincho"/>
              </a:rPr>
              <a:t>Luyện</a:t>
            </a:r>
            <a:r>
              <a:rPr lang="en-US" sz="2800" b="1" dirty="0">
                <a:solidFill>
                  <a:srgbClr val="7030A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Baguet Script" panose="00000500000000000000" pitchFamily="2" charset="0"/>
                <a:ea typeface="MS Mincho"/>
              </a:rPr>
              <a:t>tập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9271" y="1675225"/>
            <a:ext cx="6495359" cy="32250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92240" y="1130300"/>
            <a:ext cx="2456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II.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Thực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hành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01314" y="2137677"/>
            <a:ext cx="4951272" cy="2219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vi-VN" sz="3200" b="1" u="sng" dirty="0">
                <a:solidFill>
                  <a:srgbClr val="0070C0"/>
                </a:solidFill>
                <a:latin typeface="Times New Roman" panose="02020603050405020304" pitchFamily="18" charset="0"/>
                <a:ea typeface="MS Mincho"/>
              </a:rPr>
              <a:t>Chủ đề thảo luận</a:t>
            </a:r>
            <a:r>
              <a:rPr lang="vi-VN" sz="32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MS Mincho"/>
              </a:rPr>
              <a:t>:</a:t>
            </a:r>
            <a:r>
              <a:rPr lang="vi-VN" sz="3200" dirty="0">
                <a:solidFill>
                  <a:srgbClr val="0070C0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vi-VN" sz="32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Trao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đổi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về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“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Chơi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game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chỉ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tác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hại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Đúng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hay </a:t>
            </a:r>
            <a:r>
              <a:rPr lang="en-US" sz="3200" i="1" dirty="0" err="1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sai</a:t>
            </a:r>
            <a:r>
              <a:rPr lang="en-US" sz="3200" i="1" dirty="0">
                <a:solidFill>
                  <a:srgbClr val="0000FF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?”.</a:t>
            </a:r>
            <a:endParaRPr lang="en-US" sz="32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42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9662" y="1610216"/>
            <a:ext cx="4964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Bước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 1: CHUẨN BỊ THẢO LUẬN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2238540"/>
            <a:ext cx="50808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Game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gì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?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Nêu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tên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số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trò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chơi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game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mà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em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biết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32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chơi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game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lợi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gì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hại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gì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?</a:t>
            </a:r>
            <a:endParaRPr lang="en-US" sz="32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Nên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chơi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game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như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thế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nào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phù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hợp</a:t>
            </a:r>
            <a:r>
              <a:rPr lang="en-US" sz="3200" i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?</a:t>
            </a:r>
            <a:endParaRPr lang="en-US" sz="32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076949" y="2365111"/>
          <a:ext cx="5070881" cy="3074162"/>
        </p:xfrm>
        <a:graphic>
          <a:graphicData uri="http://schemas.openxmlformats.org/drawingml/2006/table">
            <a:tbl>
              <a:tblPr firstRow="1" firstCol="1" bandRow="1"/>
              <a:tblGrid>
                <a:gridCol w="2593761">
                  <a:extLst>
                    <a:ext uri="{9D8B030D-6E8A-4147-A177-3AD203B41FA5}">
                      <a16:colId xmlns:a16="http://schemas.microsoft.com/office/drawing/2014/main" val="2609225784"/>
                    </a:ext>
                  </a:extLst>
                </a:gridCol>
                <a:gridCol w="2477120">
                  <a:extLst>
                    <a:ext uri="{9D8B030D-6E8A-4147-A177-3AD203B41FA5}">
                      <a16:colId xmlns:a16="http://schemas.microsoft.com/office/drawing/2014/main" val="3329621217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Ý kiến của tôi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F43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 do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F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015615"/>
                  </a:ext>
                </a:extLst>
              </a:tr>
              <a:tr h="23368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518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296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1778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1994081"/>
            <a:ext cx="107823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*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Mục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tiêu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: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Các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thành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viên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đưa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ra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các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ý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kiến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riêng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,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thống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nhất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lại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để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đưa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ra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giải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pháp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chung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nhằm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làm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ý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kiến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“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Chơi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game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chỉ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có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tác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hai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”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là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đúng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hay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sai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*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Thời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gian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57785">
              <a:spcAft>
                <a:spcPts val="0"/>
              </a:spcAft>
            </a:pP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-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Mỗi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thành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viên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suy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nghĩ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,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đưa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ra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ý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kiến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riêng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trong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thời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gian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3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phút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(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dựa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trên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phần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chuẩn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bị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trước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tiết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học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ở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nhà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).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57785">
              <a:spcAft>
                <a:spcPts val="0"/>
              </a:spcAft>
            </a:pP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-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Nhóm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trưởng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điều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hành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thống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nhất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giải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pháp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chung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trong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thời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gian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05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phút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57785">
              <a:spcAft>
                <a:spcPts val="0"/>
              </a:spcAft>
            </a:pP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-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Thư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kí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ghi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chép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giải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pháp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chung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43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/>
          <p:cNvSpPr/>
          <p:nvPr/>
        </p:nvSpPr>
        <p:spPr>
          <a:xfrm>
            <a:off x="228600" y="835818"/>
            <a:ext cx="11672888" cy="5650707"/>
          </a:xfrm>
          <a:prstGeom prst="frame">
            <a:avLst>
              <a:gd name="adj1" fmla="val 1948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1314" t="20941" r="21005" b="17581"/>
          <a:stretch/>
        </p:blipFill>
        <p:spPr>
          <a:xfrm>
            <a:off x="4150237" y="6332875"/>
            <a:ext cx="3878825" cy="457200"/>
          </a:xfrm>
          <a:prstGeom prst="rect">
            <a:avLst/>
          </a:prstGeom>
        </p:spPr>
      </p:pic>
      <p:sp>
        <p:nvSpPr>
          <p:cNvPr id="30" name="Freeform 29"/>
          <p:cNvSpPr/>
          <p:nvPr/>
        </p:nvSpPr>
        <p:spPr>
          <a:xfrm>
            <a:off x="0" y="-19770"/>
            <a:ext cx="12192000" cy="717831"/>
          </a:xfrm>
          <a:custGeom>
            <a:avLst/>
            <a:gdLst>
              <a:gd name="connsiteX0" fmla="*/ 0 w 12192000"/>
              <a:gd name="connsiteY0" fmla="*/ 0 h 717831"/>
              <a:gd name="connsiteX1" fmla="*/ 12192000 w 12192000"/>
              <a:gd name="connsiteY1" fmla="*/ 0 h 717831"/>
              <a:gd name="connsiteX2" fmla="*/ 12192000 w 12192000"/>
              <a:gd name="connsiteY2" fmla="*/ 717831 h 717831"/>
              <a:gd name="connsiteX3" fmla="*/ 11511351 w 12192000"/>
              <a:gd name="connsiteY3" fmla="*/ 717831 h 717831"/>
              <a:gd name="connsiteX4" fmla="*/ 11518490 w 12192000"/>
              <a:gd name="connsiteY4" fmla="*/ 682468 h 717831"/>
              <a:gd name="connsiteX5" fmla="*/ 11518490 w 12192000"/>
              <a:gd name="connsiteY5" fmla="*/ 177649 h 717831"/>
              <a:gd name="connsiteX6" fmla="*/ 11392281 w 12192000"/>
              <a:gd name="connsiteY6" fmla="*/ 51440 h 717831"/>
              <a:gd name="connsiteX7" fmla="*/ 1645293 w 12192000"/>
              <a:gd name="connsiteY7" fmla="*/ 51440 h 717831"/>
              <a:gd name="connsiteX8" fmla="*/ 1519084 w 12192000"/>
              <a:gd name="connsiteY8" fmla="*/ 177649 h 717831"/>
              <a:gd name="connsiteX9" fmla="*/ 1519084 w 12192000"/>
              <a:gd name="connsiteY9" fmla="*/ 682468 h 717831"/>
              <a:gd name="connsiteX10" fmla="*/ 1526223 w 12192000"/>
              <a:gd name="connsiteY10" fmla="*/ 717831 h 717831"/>
              <a:gd name="connsiteX11" fmla="*/ 0 w 12192000"/>
              <a:gd name="connsiteY11" fmla="*/ 717831 h 717831"/>
              <a:gd name="connsiteX12" fmla="*/ 0 w 12192000"/>
              <a:gd name="connsiteY12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17831">
                <a:moveTo>
                  <a:pt x="0" y="0"/>
                </a:moveTo>
                <a:lnTo>
                  <a:pt x="12192000" y="0"/>
                </a:lnTo>
                <a:lnTo>
                  <a:pt x="12192000" y="717831"/>
                </a:lnTo>
                <a:lnTo>
                  <a:pt x="11511351" y="717831"/>
                </a:lnTo>
                <a:lnTo>
                  <a:pt x="11518490" y="682468"/>
                </a:lnTo>
                <a:lnTo>
                  <a:pt x="11518490" y="177649"/>
                </a:lnTo>
                <a:cubicBezTo>
                  <a:pt x="11518490" y="107946"/>
                  <a:pt x="11461984" y="51440"/>
                  <a:pt x="11392281" y="51440"/>
                </a:cubicBezTo>
                <a:lnTo>
                  <a:pt x="1645293" y="51440"/>
                </a:lnTo>
                <a:cubicBezTo>
                  <a:pt x="1575590" y="51440"/>
                  <a:pt x="1519084" y="107946"/>
                  <a:pt x="1519084" y="177649"/>
                </a:cubicBezTo>
                <a:lnTo>
                  <a:pt x="1519084" y="682468"/>
                </a:lnTo>
                <a:lnTo>
                  <a:pt x="1526223" y="717831"/>
                </a:lnTo>
                <a:lnTo>
                  <a:pt x="0" y="7178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11475" y="609728"/>
            <a:ext cx="9985128" cy="90846"/>
          </a:xfrm>
          <a:custGeom>
            <a:avLst/>
            <a:gdLst>
              <a:gd name="connsiteX0" fmla="*/ 0 w 9985128"/>
              <a:gd name="connsiteY0" fmla="*/ 0 h 90846"/>
              <a:gd name="connsiteX1" fmla="*/ 9985128 w 9985128"/>
              <a:gd name="connsiteY1" fmla="*/ 0 h 90846"/>
              <a:gd name="connsiteX2" fmla="*/ 9982349 w 9985128"/>
              <a:gd name="connsiteY2" fmla="*/ 13763 h 90846"/>
              <a:gd name="connsiteX3" fmla="*/ 9866058 w 9985128"/>
              <a:gd name="connsiteY3" fmla="*/ 90846 h 90846"/>
              <a:gd name="connsiteX4" fmla="*/ 119070 w 9985128"/>
              <a:gd name="connsiteY4" fmla="*/ 90846 h 90846"/>
              <a:gd name="connsiteX5" fmla="*/ 2779 w 9985128"/>
              <a:gd name="connsiteY5" fmla="*/ 13763 h 90846"/>
              <a:gd name="connsiteX6" fmla="*/ 0 w 9985128"/>
              <a:gd name="connsiteY6" fmla="*/ 0 h 9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85128" h="90846">
                <a:moveTo>
                  <a:pt x="0" y="0"/>
                </a:moveTo>
                <a:lnTo>
                  <a:pt x="9985128" y="0"/>
                </a:lnTo>
                <a:lnTo>
                  <a:pt x="9982349" y="13763"/>
                </a:lnTo>
                <a:cubicBezTo>
                  <a:pt x="9963189" y="59061"/>
                  <a:pt x="9918335" y="90846"/>
                  <a:pt x="9866058" y="90846"/>
                </a:cubicBezTo>
                <a:lnTo>
                  <a:pt x="119070" y="90846"/>
                </a:lnTo>
                <a:cubicBezTo>
                  <a:pt x="66793" y="90846"/>
                  <a:pt x="21939" y="59061"/>
                  <a:pt x="2779" y="1376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Vertical Scroll 12"/>
          <p:cNvSpPr/>
          <p:nvPr/>
        </p:nvSpPr>
        <p:spPr>
          <a:xfrm>
            <a:off x="-7368" y="-34518"/>
            <a:ext cx="449826" cy="717831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7555" y="11369"/>
            <a:ext cx="914400" cy="637493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NGỮ VĂN 6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972335" y="712809"/>
            <a:ext cx="4209230" cy="47838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aguet Script" panose="000005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6277" y="0"/>
            <a:ext cx="754456" cy="7544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485" y="-67795"/>
            <a:ext cx="67449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870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 NÓI VÀ NGHE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THẢO LUẬN NHÓM VỀ MỘT VẤN ĐỀ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0748" y="640091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Luyện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tập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68654" y="1994835"/>
            <a:ext cx="5261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Chuẩn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bị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nội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dung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buổi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thảo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dirty="0">
                <a:solidFill>
                  <a:srgbClr val="262626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36600" y="2552459"/>
          <a:ext cx="10782300" cy="3157221"/>
        </p:xfrm>
        <a:graphic>
          <a:graphicData uri="http://schemas.openxmlformats.org/drawingml/2006/table">
            <a:tbl>
              <a:tblPr firstRow="1" firstCol="1" bandRow="1"/>
              <a:tblGrid>
                <a:gridCol w="4212714">
                  <a:extLst>
                    <a:ext uri="{9D8B030D-6E8A-4147-A177-3AD203B41FA5}">
                      <a16:colId xmlns:a16="http://schemas.microsoft.com/office/drawing/2014/main" val="3253852979"/>
                    </a:ext>
                  </a:extLst>
                </a:gridCol>
                <a:gridCol w="6569586">
                  <a:extLst>
                    <a:ext uri="{9D8B030D-6E8A-4147-A177-3AD203B41FA5}">
                      <a16:colId xmlns:a16="http://schemas.microsoft.com/office/drawing/2014/main" val="4134514517"/>
                    </a:ext>
                  </a:extLst>
                </a:gridCol>
              </a:tblGrid>
              <a:tr h="102318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149" marR="54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149" marR="54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275233"/>
                  </a:ext>
                </a:extLst>
              </a:tr>
              <a:tr h="690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Game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800" i="1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149" marR="54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(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electronic game)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game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phổ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fifa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minh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huyền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thoại</a:t>
                      </a:r>
                      <a:r>
                        <a:rPr lang="en-US" sz="2800" dirty="0">
                          <a:solidFill>
                            <a:srgbClr val="262626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boom,...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149" marR="541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871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976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1623</Words>
  <Application>Microsoft Office PowerPoint</Application>
  <PresentationFormat>Widescreen</PresentationFormat>
  <Paragraphs>186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Baguet Script</vt:lpstr>
      <vt:lpstr>Calibri</vt:lpstr>
      <vt:lpstr>Calibri Light</vt:lpstr>
      <vt:lpstr>Lucida Handwriting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DELL</cp:lastModifiedBy>
  <cp:revision>3</cp:revision>
  <dcterms:created xsi:type="dcterms:W3CDTF">2024-02-04T14:46:19Z</dcterms:created>
  <dcterms:modified xsi:type="dcterms:W3CDTF">2024-05-24T14:46:49Z</dcterms:modified>
</cp:coreProperties>
</file>