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8"/>
  </p:notesMasterIdLst>
  <p:sldIdLst>
    <p:sldId id="292" r:id="rId2"/>
    <p:sldId id="318" r:id="rId3"/>
    <p:sldId id="475" r:id="rId4"/>
    <p:sldId id="485" r:id="rId5"/>
    <p:sldId id="486" r:id="rId6"/>
    <p:sldId id="375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9900CC"/>
    <a:srgbClr val="FF9900"/>
    <a:srgbClr val="CC00CC"/>
    <a:srgbClr val="FFF1B3"/>
    <a:srgbClr val="EDF6F7"/>
    <a:srgbClr val="C8FFFF"/>
    <a:srgbClr val="FF704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85" d="100"/>
          <a:sy n="85" d="100"/>
        </p:scale>
        <p:origin x="18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28/10/202424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6858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YÊU LÀN ĐIỆU DÂN CA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AB190598-6BD6-7A79-7B53-56444E90E2CC}"/>
              </a:ext>
            </a:extLst>
          </p:cNvPr>
          <p:cNvSpPr txBox="1">
            <a:spLocks/>
          </p:cNvSpPr>
          <p:nvPr/>
        </p:nvSpPr>
        <p:spPr bwMode="auto">
          <a:xfrm>
            <a:off x="2209800" y="2443784"/>
            <a:ext cx="777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</a:t>
            </a:r>
            <a:r>
              <a:rPr lang="en-US" sz="3600" b="1" kern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US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CDC8949D-1BAA-3D72-B0F3-CB56CB102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3684476"/>
            <a:ext cx="10058400" cy="2162908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 hát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Bản làng tươi đẹp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Nghe nhạc: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 dân ca 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Cây trúc xinh</a:t>
            </a: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Thường thức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âm nhạc: </a:t>
            </a:r>
            <a:r>
              <a:rPr lang="nl-NL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Dân ca quan họ Bắc Ninh </a:t>
            </a:r>
            <a:endParaRPr lang="vi-VN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endParaRPr lang="vi-VN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219200" y="2015591"/>
            <a:ext cx="9677400" cy="2327809"/>
          </a:xfrm>
        </p:spPr>
        <p:txBody>
          <a:bodyPr/>
          <a:lstStyle/>
          <a:p>
            <a:pPr lvl="0"/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4000" b="1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5 </a:t>
            </a:r>
            <a:r>
              <a:rPr lang="en-US" sz="4000" u="sng" smtClean="0">
                <a:solidFill>
                  <a:srgbClr val="0000FF"/>
                </a:solidFill>
                <a:cs typeface="Times New Roman" panose="02020603050405020304" pitchFamily="18" charset="0"/>
              </a:rPr>
              <a:t>- </a:t>
            </a:r>
            <a:r>
              <a:rPr lang="en-US" sz="4000" b="1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</a:t>
            </a:r>
            <a:r>
              <a:rPr 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4000" b="1" u="sng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  </a:t>
            </a:r>
          </a:p>
          <a:p>
            <a:pPr lvl="0"/>
            <a:r>
              <a:rPr lang="en-US" sz="2800" b="1" i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bài </a:t>
            </a:r>
            <a:r>
              <a:rPr lang="vi-VN" sz="32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Bản làng tươi đẹp</a:t>
            </a:r>
            <a:endParaRPr lang="en-US" sz="3200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–</a:t>
            </a:r>
            <a:r>
              <a:rPr lang="en-US" b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N&amp;KP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: Sưu tầm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các câu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thơ lục bát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phát triển </a:t>
            </a:r>
            <a:r>
              <a:rPr lang="en-US" b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thành</a:t>
            </a:r>
            <a:r>
              <a:rPr lang="vi-VN" b="1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lời ca trong Dân ca quan họ Bắc Ninh	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739B4B-36E9-40C7-74A8-B790E7C000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50" t="10000" r="30625" b="17777"/>
          <a:stretch/>
        </p:blipFill>
        <p:spPr>
          <a:xfrm>
            <a:off x="1371600" y="563562"/>
            <a:ext cx="9601200" cy="617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15240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C00000"/>
                </a:solidFill>
              </a:rPr>
              <a:t>Sưu tầm các câu thơ lục bát phát triển</a:t>
            </a:r>
            <a:r>
              <a:rPr lang="en-US" sz="3200" b="1">
                <a:solidFill>
                  <a:srgbClr val="C00000"/>
                </a:solidFill>
              </a:rPr>
              <a:t> </a:t>
            </a:r>
            <a:r>
              <a:rPr lang="vi-VN" sz="3200" b="1">
                <a:solidFill>
                  <a:srgbClr val="C00000"/>
                </a:solidFill>
              </a:rPr>
              <a:t>thành</a:t>
            </a:r>
            <a:r>
              <a:rPr lang="en-US" sz="3200" b="1">
                <a:solidFill>
                  <a:srgbClr val="C00000"/>
                </a:solidFill>
              </a:rPr>
              <a:t/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C00000"/>
                </a:solidFill>
              </a:rPr>
              <a:t>lời ca</a:t>
            </a:r>
            <a:r>
              <a:rPr lang="en-US" sz="3200" b="1">
                <a:solidFill>
                  <a:srgbClr val="C00000"/>
                </a:solidFill>
              </a:rPr>
              <a:t> </a:t>
            </a:r>
            <a:r>
              <a:rPr lang="vi-VN" sz="3200" b="1">
                <a:solidFill>
                  <a:srgbClr val="C00000"/>
                </a:solidFill>
              </a:rPr>
              <a:t>trong Dân ca quan họ Bắc Ninh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0D0401-074B-EB0C-932E-9B4A478BD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133600"/>
            <a:ext cx="7239000" cy="4381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9035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382000" cy="381000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</a:rPr>
              <a:t>Ví dụ: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BC26D-3B85-9D41-97E8-DBA05ED9257E}"/>
              </a:ext>
            </a:extLst>
          </p:cNvPr>
          <p:cNvSpPr txBox="1"/>
          <p:nvPr/>
        </p:nvSpPr>
        <p:spPr>
          <a:xfrm>
            <a:off x="6248400" y="2133600"/>
            <a:ext cx="5664499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b="1" i="1">
                <a:solidFill>
                  <a:srgbClr val="009900"/>
                </a:solidFill>
              </a:rPr>
              <a:t>Trúc xinh</a:t>
            </a:r>
          </a:p>
          <a:p>
            <a:pPr algn="ctr"/>
            <a:r>
              <a:rPr lang="vi-VN" sz="2400" i="1">
                <a:solidFill>
                  <a:srgbClr val="009900"/>
                </a:solidFill>
              </a:rPr>
              <a:t>Trúc xinh trúc mọc bờ ao</a:t>
            </a:r>
          </a:p>
          <a:p>
            <a:pPr algn="ctr"/>
            <a:r>
              <a:rPr lang="vi-VN" sz="2400" i="1">
                <a:solidFill>
                  <a:srgbClr val="009900"/>
                </a:solidFill>
              </a:rPr>
              <a:t>Em  xinh em đứng nơi nào cũng xinh</a:t>
            </a:r>
          </a:p>
          <a:p>
            <a:pPr algn="ctr"/>
            <a:r>
              <a:rPr lang="vi-VN" sz="2400" i="1">
                <a:solidFill>
                  <a:srgbClr val="009900"/>
                </a:solidFill>
              </a:rPr>
              <a:t>Trúc xinh trúc mọc sân đình</a:t>
            </a:r>
          </a:p>
          <a:p>
            <a:pPr algn="ctr"/>
            <a:r>
              <a:rPr lang="vi-VN" sz="2400" i="1">
                <a:solidFill>
                  <a:srgbClr val="009900"/>
                </a:solidFill>
              </a:rPr>
              <a:t>Em xinh em đứng một mình cũng xinh...</a:t>
            </a:r>
          </a:p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CC353-5BAD-A27B-2487-55E5D290AE00}"/>
              </a:ext>
            </a:extLst>
          </p:cNvPr>
          <p:cNvSpPr txBox="1"/>
          <p:nvPr/>
        </p:nvSpPr>
        <p:spPr>
          <a:xfrm>
            <a:off x="152400" y="990600"/>
            <a:ext cx="5889754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b="1" i="1">
                <a:solidFill>
                  <a:srgbClr val="9900CC"/>
                </a:solidFill>
              </a:rPr>
              <a:t>Còn duyên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Còn duyên kẻ đón người đưa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Hết duyên đi sớm về trưa mặc lòng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Còn duyên ngồi gốc cây thông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Hết duyên ngồi gốc cây hồng hái hoa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Yêu nhau chơi cửa chơi nhà</a:t>
            </a:r>
          </a:p>
          <a:p>
            <a:pPr algn="ctr"/>
            <a:r>
              <a:rPr lang="vi-VN" sz="2400" i="1">
                <a:solidFill>
                  <a:srgbClr val="9900CC"/>
                </a:solidFill>
              </a:rPr>
              <a:t>Cho thầy mẹ biết, đuốc hoa định ngày…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5CEE3A-4795-AAB4-FA44-193478074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09900" y="3733800"/>
            <a:ext cx="219075" cy="466725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9B7BB66-CEAE-F3A1-9DF7-59D8856B3FE0}"/>
              </a:ext>
            </a:extLst>
          </p:cNvPr>
          <p:cNvSpPr/>
          <p:nvPr/>
        </p:nvSpPr>
        <p:spPr bwMode="auto">
          <a:xfrm>
            <a:off x="381000" y="4343400"/>
            <a:ext cx="5257800" cy="914400"/>
          </a:xfrm>
          <a:prstGeom prst="roundRect">
            <a:avLst/>
          </a:prstGeom>
          <a:noFill/>
          <a:ln w="19050" cap="flat" cmpd="sng" algn="ctr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9900CC"/>
                </a:solidFill>
                <a:effectLst/>
                <a:latin typeface="Arial" charset="0"/>
              </a:rPr>
              <a:t>Phát triển thành lời ca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9900CC"/>
                </a:solidFill>
                <a:effectLst/>
                <a:latin typeface="Arial" charset="0"/>
              </a:rPr>
              <a:t>bài dân ca quan họ </a:t>
            </a:r>
            <a:r>
              <a:rPr kumimoji="0" lang="en-US" sz="2400" b="1" i="1" u="none" strike="noStrike" cap="none" normalizeH="0" baseline="0">
                <a:ln>
                  <a:noFill/>
                </a:ln>
                <a:solidFill>
                  <a:srgbClr val="9900CC"/>
                </a:solidFill>
                <a:effectLst/>
                <a:latin typeface="Arial" charset="0"/>
              </a:rPr>
              <a:t>Còn duyên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5C62259-8EB3-D81C-9AC6-0ED7B2B94FD0}"/>
              </a:ext>
            </a:extLst>
          </p:cNvPr>
          <p:cNvSpPr/>
          <p:nvPr/>
        </p:nvSpPr>
        <p:spPr bwMode="auto">
          <a:xfrm>
            <a:off x="6477000" y="4876800"/>
            <a:ext cx="5257800" cy="914400"/>
          </a:xfrm>
          <a:prstGeom prst="round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009900"/>
                </a:solidFill>
                <a:effectLst/>
                <a:latin typeface="Arial" charset="0"/>
              </a:rPr>
              <a:t>Phát triển thành lời ca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009900"/>
                </a:solidFill>
                <a:effectLst/>
                <a:latin typeface="Arial" charset="0"/>
              </a:rPr>
              <a:t>bài dân ca quan họ </a:t>
            </a:r>
            <a:r>
              <a:rPr kumimoji="0" lang="en-US" sz="2400" b="1" i="1" u="none" strike="noStrike" cap="none" normalizeH="0" baseline="0">
                <a:ln>
                  <a:noFill/>
                </a:ln>
                <a:solidFill>
                  <a:srgbClr val="009900"/>
                </a:solidFill>
                <a:effectLst/>
                <a:latin typeface="Arial" charset="0"/>
              </a:rPr>
              <a:t>Cây trúc xinh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1BF93B3-A218-1C30-BE51-D474C1EAE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77325" y="4181475"/>
            <a:ext cx="2190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73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2179639"/>
            <a:ext cx="75438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C00000"/>
                </a:solidFill>
              </a:rPr>
              <a:t>Bản làng tươi đẹp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9557</TotalTime>
  <Words>206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Default Design</vt:lpstr>
      <vt:lpstr>Chủ đề 2 EM YÊU LÀN ĐIỆU DÂN CA</vt:lpstr>
      <vt:lpstr>PowerPoint Presentation</vt:lpstr>
      <vt:lpstr>I. Hát bài</vt:lpstr>
      <vt:lpstr>II. Trải nghiệm và khám phá: Sưu tầm các câu thơ lục bát phát triển thành lời ca trong Dân ca quan họ Bắc Ninh</vt:lpstr>
      <vt:lpstr>Ví dụ: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332</cp:revision>
  <dcterms:created xsi:type="dcterms:W3CDTF">2006-11-06T13:45:38Z</dcterms:created>
  <dcterms:modified xsi:type="dcterms:W3CDTF">2024-10-28T08:30:32Z</dcterms:modified>
</cp:coreProperties>
</file>