
<file path=[Content_Types].xml><?xml version="1.0" encoding="utf-8"?>
<Types xmlns="http://schemas.openxmlformats.org/package/2006/content-types">
  <Default Extension="bmp" ContentType="image/bmp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2"/>
  </p:notesMasterIdLst>
  <p:sldIdLst>
    <p:sldId id="318" r:id="rId2"/>
    <p:sldId id="475" r:id="rId3"/>
    <p:sldId id="482" r:id="rId4"/>
    <p:sldId id="485" r:id="rId5"/>
    <p:sldId id="486" r:id="rId6"/>
    <p:sldId id="487" r:id="rId7"/>
    <p:sldId id="488" r:id="rId8"/>
    <p:sldId id="489" r:id="rId9"/>
    <p:sldId id="483" r:id="rId10"/>
    <p:sldId id="375" r:id="rId1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9900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7" autoAdjust="0"/>
    <p:restoredTop sz="94356" autoAdjust="0"/>
  </p:normalViewPr>
  <p:slideViewPr>
    <p:cSldViewPr>
      <p:cViewPr varScale="1">
        <p:scale>
          <a:sx n="72" d="100"/>
          <a:sy n="72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3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b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133600" y="533401"/>
            <a:ext cx="7772400" cy="1470025"/>
          </a:xfrm>
        </p:spPr>
        <p:txBody>
          <a:bodyPr/>
          <a:lstStyle/>
          <a:p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 đề 3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BIẾT ƠN THẦY CÔ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438400" y="2548991"/>
            <a:ext cx="7467600" cy="2327809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10</a:t>
            </a: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32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học đầu tiên</a:t>
            </a:r>
            <a:endParaRPr lang="en-US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vi-VN" sz="32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Kí hiệu để tăng trường độ nốt nhạc</a:t>
            </a:r>
            <a:endParaRPr lang="en-US" b="1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phá</a:t>
            </a:r>
            <a:endParaRPr lang="en-US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2179639"/>
            <a:ext cx="72390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vi-VN" sz="2800" i="1">
                <a:solidFill>
                  <a:srgbClr val="C00000"/>
                </a:solidFill>
              </a:rPr>
              <a:t>Bài học đầu tiên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1.</a:t>
            </a:r>
            <a:r>
              <a:rPr lang="vi-VN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</a:t>
            </a:r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017452-0DD4-894C-7C2E-878EF3CCCF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5" t="12222" r="48125" b="15556"/>
          <a:stretch/>
        </p:blipFill>
        <p:spPr>
          <a:xfrm>
            <a:off x="533400" y="533402"/>
            <a:ext cx="10972800" cy="631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382000" cy="381000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</a:rPr>
              <a:t>2. </a:t>
            </a:r>
            <a:r>
              <a:rPr lang="vi-VN" sz="3200" b="1" dirty="0">
                <a:solidFill>
                  <a:srgbClr val="C00000"/>
                </a:solidFill>
              </a:rPr>
              <a:t>Kí hiệu để tăng trường độ nốt nhạc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2230120" y="990600"/>
            <a:ext cx="4551680" cy="58355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b="1" dirty="0">
                <a:solidFill>
                  <a:srgbClr val="0000FF"/>
                </a:solidFill>
              </a:rPr>
              <a:t>a. </a:t>
            </a:r>
            <a:r>
              <a:rPr lang="en-US" sz="2800" b="1" dirty="0" err="1">
                <a:solidFill>
                  <a:srgbClr val="0000FF"/>
                </a:solidFill>
              </a:rPr>
              <a:t>Dấu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nối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ACA103-54C7-4FDC-87B8-43FC732D726C}"/>
              </a:ext>
            </a:extLst>
          </p:cNvPr>
          <p:cNvSpPr txBox="1"/>
          <p:nvPr/>
        </p:nvSpPr>
        <p:spPr>
          <a:xfrm>
            <a:off x="1066800" y="1731656"/>
            <a:ext cx="2286000" cy="478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400" b="1">
                <a:solidFill>
                  <a:srgbClr val="0000FF"/>
                </a:solidFill>
              </a:rPr>
              <a:t>Ví dụ :</a:t>
            </a:r>
            <a:endParaRPr lang="en-US" sz="2400">
              <a:solidFill>
                <a:srgbClr val="0000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D2F492-D101-0402-D8DB-07FDAF5501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25" t="42222" r="46250" b="49867"/>
          <a:stretch/>
        </p:blipFill>
        <p:spPr>
          <a:xfrm>
            <a:off x="3438525" y="3429000"/>
            <a:ext cx="5040630" cy="732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EDAFE6-1A3F-0ECA-8821-72050D812B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25" t="42222" r="46250" b="49867"/>
          <a:stretch/>
        </p:blipFill>
        <p:spPr>
          <a:xfrm>
            <a:off x="3429000" y="2245359"/>
            <a:ext cx="5040630" cy="7324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A27E8C-55F6-BDBF-4489-8E4E5CB12C96}"/>
              </a:ext>
            </a:extLst>
          </p:cNvPr>
          <p:cNvSpPr txBox="1"/>
          <p:nvPr/>
        </p:nvSpPr>
        <p:spPr>
          <a:xfrm>
            <a:off x="1905000" y="4907340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>
                <a:solidFill>
                  <a:srgbClr val="0000FF"/>
                </a:solidFill>
              </a:rPr>
              <a:t>– Dấu nố</a:t>
            </a:r>
            <a:r>
              <a:rPr lang="en-US" sz="2400">
                <a:solidFill>
                  <a:srgbClr val="0000FF"/>
                </a:solidFill>
              </a:rPr>
              <a:t>i </a:t>
            </a:r>
            <a:r>
              <a:rPr lang="vi-VN" sz="2400">
                <a:solidFill>
                  <a:srgbClr val="0000FF"/>
                </a:solidFill>
              </a:rPr>
              <a:t>có kí hiệu như thế nào? </a:t>
            </a:r>
          </a:p>
          <a:p>
            <a:pPr algn="just"/>
            <a:r>
              <a:rPr lang="vi-VN" sz="2400">
                <a:solidFill>
                  <a:srgbClr val="0000FF"/>
                </a:solidFill>
              </a:rPr>
              <a:t>– Âm thanh của các nốt nhạc có dấu nối sẽ thay đổi như thế nào so với khi chưa có dấu?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CF77B36-4E27-4E91-5536-8F707E14D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4773444"/>
            <a:ext cx="857250" cy="75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9404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44115AE-DE02-57C8-07FD-156483832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838200"/>
            <a:ext cx="7925906" cy="43440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4386ABC-A396-5809-AF9C-7C8629A98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3400" y="1981200"/>
            <a:ext cx="1490926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651684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4495800" y="838200"/>
            <a:ext cx="2971800" cy="5425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b="1" dirty="0">
                <a:solidFill>
                  <a:srgbClr val="0000FF"/>
                </a:solidFill>
              </a:rPr>
              <a:t>b. </a:t>
            </a:r>
            <a:r>
              <a:rPr lang="en-US" sz="2800" b="1" dirty="0" err="1">
                <a:solidFill>
                  <a:srgbClr val="0000FF"/>
                </a:solidFill>
              </a:rPr>
              <a:t>Dấu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chấm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dôi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ACA103-54C7-4FDC-87B8-43FC732D726C}"/>
              </a:ext>
            </a:extLst>
          </p:cNvPr>
          <p:cNvSpPr txBox="1"/>
          <p:nvPr/>
        </p:nvSpPr>
        <p:spPr>
          <a:xfrm>
            <a:off x="1066800" y="1731656"/>
            <a:ext cx="2286000" cy="478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400" b="1">
                <a:solidFill>
                  <a:srgbClr val="0000FF"/>
                </a:solidFill>
              </a:rPr>
              <a:t>Ví dụ :</a:t>
            </a:r>
            <a:endParaRPr lang="en-US" sz="2400">
              <a:solidFill>
                <a:srgbClr val="0000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A27E8C-55F6-BDBF-4489-8E4E5CB12C96}"/>
              </a:ext>
            </a:extLst>
          </p:cNvPr>
          <p:cNvSpPr txBox="1"/>
          <p:nvPr/>
        </p:nvSpPr>
        <p:spPr>
          <a:xfrm>
            <a:off x="1905000" y="4907340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>
                <a:solidFill>
                  <a:srgbClr val="0000FF"/>
                </a:solidFill>
              </a:rPr>
              <a:t>– Dấu </a:t>
            </a:r>
            <a:r>
              <a:rPr lang="en-US" sz="2400">
                <a:solidFill>
                  <a:srgbClr val="0000FF"/>
                </a:solidFill>
              </a:rPr>
              <a:t>chấm dôi </a:t>
            </a:r>
            <a:r>
              <a:rPr lang="vi-VN" sz="2400">
                <a:solidFill>
                  <a:srgbClr val="0000FF"/>
                </a:solidFill>
              </a:rPr>
              <a:t>có kí hiệu như thế nào? </a:t>
            </a:r>
          </a:p>
          <a:p>
            <a:pPr algn="just"/>
            <a:r>
              <a:rPr lang="vi-VN" sz="2400">
                <a:solidFill>
                  <a:srgbClr val="0000FF"/>
                </a:solidFill>
              </a:rPr>
              <a:t>– Âm thanh của các nốt nhạc có dấu </a:t>
            </a:r>
            <a:r>
              <a:rPr lang="en-US" sz="2400">
                <a:solidFill>
                  <a:srgbClr val="0000FF"/>
                </a:solidFill>
              </a:rPr>
              <a:t>chấm dôi</a:t>
            </a:r>
            <a:r>
              <a:rPr lang="vi-VN" sz="2400">
                <a:solidFill>
                  <a:srgbClr val="0000FF"/>
                </a:solidFill>
              </a:rPr>
              <a:t> sẽ thay đổi như thế nào so với khi chưa có dấu?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CF77B36-4E27-4E91-5536-8F707E14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773444"/>
            <a:ext cx="857250" cy="754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C6563-DF44-82D2-96AB-951ECA9552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15" t="28444" r="43750" b="62222"/>
          <a:stretch/>
        </p:blipFill>
        <p:spPr>
          <a:xfrm>
            <a:off x="3222437" y="3363127"/>
            <a:ext cx="5453756" cy="8641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9281040-245B-7019-EEC5-DB30CF1561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25" t="28444" r="44375" b="61820"/>
          <a:stretch/>
        </p:blipFill>
        <p:spPr>
          <a:xfrm>
            <a:off x="3201482" y="2232390"/>
            <a:ext cx="5349240" cy="90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3606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4386ABC-A396-5809-AF9C-7C8629A98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3400" y="1981200"/>
            <a:ext cx="1490926" cy="2895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B522150-D255-A25E-D3DC-7494ECA3B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752600"/>
            <a:ext cx="8097380" cy="293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209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4343400" y="838200"/>
            <a:ext cx="3200400" cy="5425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b="1" dirty="0">
                <a:solidFill>
                  <a:srgbClr val="0000FF"/>
                </a:solidFill>
              </a:rPr>
              <a:t>c. </a:t>
            </a:r>
            <a:r>
              <a:rPr lang="en-US" sz="2800" b="1" dirty="0" err="1">
                <a:solidFill>
                  <a:srgbClr val="0000FF"/>
                </a:solidFill>
              </a:rPr>
              <a:t>Dấu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miễn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nhịp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ACA103-54C7-4FDC-87B8-43FC732D726C}"/>
              </a:ext>
            </a:extLst>
          </p:cNvPr>
          <p:cNvSpPr txBox="1"/>
          <p:nvPr/>
        </p:nvSpPr>
        <p:spPr>
          <a:xfrm>
            <a:off x="1066800" y="1731656"/>
            <a:ext cx="2286000" cy="478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400" b="1">
                <a:solidFill>
                  <a:srgbClr val="0000FF"/>
                </a:solidFill>
              </a:rPr>
              <a:t>Ví dụ :</a:t>
            </a:r>
            <a:endParaRPr lang="en-US" sz="2400">
              <a:solidFill>
                <a:srgbClr val="0000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A27E8C-55F6-BDBF-4489-8E4E5CB12C96}"/>
              </a:ext>
            </a:extLst>
          </p:cNvPr>
          <p:cNvSpPr txBox="1"/>
          <p:nvPr/>
        </p:nvSpPr>
        <p:spPr>
          <a:xfrm>
            <a:off x="1905000" y="4907340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>
                <a:solidFill>
                  <a:srgbClr val="0000FF"/>
                </a:solidFill>
              </a:rPr>
              <a:t>– Dấu </a:t>
            </a:r>
            <a:r>
              <a:rPr lang="en-US" sz="2400">
                <a:solidFill>
                  <a:srgbClr val="0000FF"/>
                </a:solidFill>
              </a:rPr>
              <a:t>miễn nhịp </a:t>
            </a:r>
            <a:r>
              <a:rPr lang="vi-VN" sz="2400">
                <a:solidFill>
                  <a:srgbClr val="0000FF"/>
                </a:solidFill>
              </a:rPr>
              <a:t>có kí hiệu như thế nào? </a:t>
            </a:r>
          </a:p>
          <a:p>
            <a:pPr algn="just"/>
            <a:r>
              <a:rPr lang="vi-VN" sz="2400">
                <a:solidFill>
                  <a:srgbClr val="0000FF"/>
                </a:solidFill>
              </a:rPr>
              <a:t>– Âm thanh của các nốt nhạc có dấu </a:t>
            </a:r>
            <a:r>
              <a:rPr lang="en-US" sz="2400">
                <a:solidFill>
                  <a:srgbClr val="0000FF"/>
                </a:solidFill>
              </a:rPr>
              <a:t>miễn nhịp</a:t>
            </a:r>
            <a:r>
              <a:rPr lang="vi-VN" sz="2400">
                <a:solidFill>
                  <a:srgbClr val="0000FF"/>
                </a:solidFill>
              </a:rPr>
              <a:t> sẽ thay đổi như thế nào so với khi chưa có dấu?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CF77B36-4E27-4E91-5536-8F707E14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773444"/>
            <a:ext cx="857250" cy="7543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6A30D0-338A-A9B6-FA31-93A21387F7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25" t="43333" r="49375" b="47150"/>
          <a:stretch/>
        </p:blipFill>
        <p:spPr>
          <a:xfrm>
            <a:off x="3612962" y="3387128"/>
            <a:ext cx="4526280" cy="8811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AD65B6-1A77-657A-C6C9-3C6602CAD6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25" t="44444" r="49375" b="47645"/>
          <a:stretch/>
        </p:blipFill>
        <p:spPr>
          <a:xfrm>
            <a:off x="3550920" y="2254390"/>
            <a:ext cx="4526280" cy="73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8594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4386ABC-A396-5809-AF9C-7C8629A98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3400" y="1981200"/>
            <a:ext cx="1490926" cy="2895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93D19F-B45C-3219-7768-0D60FBC3A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780680"/>
            <a:ext cx="8897592" cy="529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67706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1971C20-65E5-43A5-A71C-73B362A7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0" y="198438"/>
            <a:ext cx="5715000" cy="7159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III.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Trải nghiệm và khám phá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A88213-4FEC-6CFF-4F37-3C547942C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720" y="990601"/>
            <a:ext cx="9372480" cy="521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1232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8597</TotalTime>
  <Words>199</Words>
  <Application>Microsoft Office PowerPoint</Application>
  <PresentationFormat>Màn hình rộng</PresentationFormat>
  <Paragraphs>22</Paragraphs>
  <Slides>10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Default Design</vt:lpstr>
      <vt:lpstr>Chủ đề 3 BIẾT ƠN THẦY CÔ</vt:lpstr>
      <vt:lpstr>1. Hát bài</vt:lpstr>
      <vt:lpstr>2. Kí hiệu để tăng trường độ nốt nhạc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III. Trải nghiệm và khám phá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HuongHoa</cp:lastModifiedBy>
  <cp:revision>309</cp:revision>
  <dcterms:created xsi:type="dcterms:W3CDTF">2006-11-06T13:45:38Z</dcterms:created>
  <dcterms:modified xsi:type="dcterms:W3CDTF">2024-11-29T02:09:10Z</dcterms:modified>
</cp:coreProperties>
</file>