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"/>
  </p:notesMasterIdLst>
  <p:sldIdLst>
    <p:sldId id="292" r:id="rId2"/>
    <p:sldId id="359" r:id="rId3"/>
    <p:sldId id="365" r:id="rId4"/>
    <p:sldId id="310" r:id="rId5"/>
    <p:sldId id="370" r:id="rId6"/>
    <p:sldId id="369" r:id="rId7"/>
    <p:sldId id="371" r:id="rId8"/>
    <p:sldId id="375" r:id="rId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900"/>
    <a:srgbClr val="0000FF"/>
    <a:srgbClr val="CC6600"/>
    <a:srgbClr val="FFCC00"/>
    <a:srgbClr val="B2DE82"/>
    <a:srgbClr val="00602B"/>
    <a:srgbClr val="DDF0C8"/>
    <a:srgbClr val="E1FFFF"/>
    <a:srgbClr val="C8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7" autoAdjust="0"/>
    <p:restoredTop sz="94356" autoAdjust="0"/>
  </p:normalViewPr>
  <p:slideViewPr>
    <p:cSldViewPr>
      <p:cViewPr varScale="1">
        <p:scale>
          <a:sx n="72" d="100"/>
          <a:sy n="72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28/12/2024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33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3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media4.wav"/><Relationship Id="rId11" Type="http://schemas.openxmlformats.org/officeDocument/2006/relationships/image" Target="../media/image9.png"/><Relationship Id="rId5" Type="http://schemas.microsoft.com/office/2007/relationships/media" Target="../media/media4.wav"/><Relationship Id="rId10" Type="http://schemas.openxmlformats.org/officeDocument/2006/relationships/image" Target="../media/image8.png"/><Relationship Id="rId4" Type="http://schemas.openxmlformats.org/officeDocument/2006/relationships/audio" Target="../media/media3.wav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152401"/>
            <a:ext cx="7772400" cy="1470025"/>
          </a:xfrm>
        </p:spPr>
        <p:txBody>
          <a:bodyPr/>
          <a:lstStyle/>
          <a:p>
            <a:r>
              <a:rPr lang="en-US" sz="36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br>
              <a:rPr 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TÌNH BẠN BỐN PHƯƠNG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590800" y="2286000"/>
            <a:ext cx="6705600" cy="2590800"/>
          </a:xfrm>
        </p:spPr>
        <p:txBody>
          <a:bodyPr/>
          <a:lstStyle/>
          <a:p>
            <a:r>
              <a:rPr lang="en-US" sz="3600" b="1" u="sng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Tiết</a:t>
            </a:r>
            <a:r>
              <a:rPr lang="vi-VN" sz="36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3600" b="1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16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Đọc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: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Bài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đọc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nhạc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số</a:t>
            </a:r>
            <a:r>
              <a:rPr lang="en-US" b="1" i="1" dirty="0">
                <a:solidFill>
                  <a:srgbClr val="C00000"/>
                </a:solidFill>
                <a:cs typeface="Times New Roman" panose="02020603050405020304" pitchFamily="18" charset="0"/>
              </a:rPr>
              <a:t> 4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–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Lí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thuyết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âm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: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Nhịp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      –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Nhạc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cs typeface="Times New Roman" panose="02020603050405020304" pitchFamily="18" charset="0"/>
              </a:rPr>
              <a:t>cụ</a:t>
            </a:r>
            <a:r>
              <a:rPr lang="en-US" b="1" dirty="0">
                <a:solidFill>
                  <a:srgbClr val="0000FF"/>
                </a:solidFill>
                <a:cs typeface="Times New Roman" panose="02020603050405020304" pitchFamily="18" charset="0"/>
              </a:rPr>
              <a:t>: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Hoà</a:t>
            </a:r>
            <a:r>
              <a:rPr lang="en-US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tấu</a:t>
            </a:r>
            <a:endParaRPr lang="en-US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C1CF050-EADC-4635-AA7A-7740AE9331B9}"/>
              </a:ext>
            </a:extLst>
          </p:cNvPr>
          <p:cNvGrpSpPr/>
          <p:nvPr/>
        </p:nvGrpSpPr>
        <p:grpSpPr>
          <a:xfrm>
            <a:off x="8070392" y="3324225"/>
            <a:ext cx="464008" cy="918150"/>
            <a:chOff x="8070392" y="3324225"/>
            <a:chExt cx="464008" cy="91815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EB3CA04-9754-4C15-A00E-455AC89372CE}"/>
                </a:ext>
              </a:extLst>
            </p:cNvPr>
            <p:cNvSpPr txBox="1"/>
            <p:nvPr/>
          </p:nvSpPr>
          <p:spPr>
            <a:xfrm>
              <a:off x="8070392" y="3657600"/>
              <a:ext cx="457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4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A56C24-D10F-423F-B6CA-B027E2892F0D}"/>
                </a:ext>
              </a:extLst>
            </p:cNvPr>
            <p:cNvSpPr txBox="1"/>
            <p:nvPr/>
          </p:nvSpPr>
          <p:spPr>
            <a:xfrm>
              <a:off x="8077200" y="3324225"/>
              <a:ext cx="457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C00000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8C61736-3951-45A0-AC6B-96AA11A3B8CF}"/>
              </a:ext>
            </a:extLst>
          </p:cNvPr>
          <p:cNvGrpSpPr/>
          <p:nvPr/>
        </p:nvGrpSpPr>
        <p:grpSpPr>
          <a:xfrm>
            <a:off x="0" y="381000"/>
            <a:ext cx="12192000" cy="1524000"/>
            <a:chOff x="0" y="0"/>
            <a:chExt cx="12192000" cy="1524000"/>
          </a:xfrm>
        </p:grpSpPr>
        <p:sp>
          <p:nvSpPr>
            <p:cNvPr id="4" name="Subtitle 6"/>
            <p:cNvSpPr txBox="1">
              <a:spLocks/>
            </p:cNvSpPr>
            <p:nvPr/>
          </p:nvSpPr>
          <p:spPr bwMode="auto">
            <a:xfrm>
              <a:off x="0" y="0"/>
              <a:ext cx="12192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None/>
              </a:pP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1.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Bài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đọc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nhạc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số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4.</a:t>
              </a:r>
            </a:p>
            <a:p>
              <a:pPr marL="571500" indent="-571500" algn="ctr">
                <a:buAutoNum type="romanUcPeriod"/>
              </a:pP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Nhạc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Nha</a:t>
              </a:r>
              <a:endParaRPr lang="en-US" b="1" kern="0" dirty="0">
                <a:solidFill>
                  <a:srgbClr val="0000FF"/>
                </a:solidFill>
                <a:cs typeface="Times New Roman" panose="02020603050405020304" pitchFamily="18" charset="0"/>
              </a:endParaRPr>
            </a:p>
            <a:p>
              <a:pPr marL="0" indent="0" algn="ctr">
                <a:buNone/>
              </a:pPr>
              <a:endParaRPr lang="en-US" sz="2800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 algn="ctr">
                <a:buNone/>
              </a:pPr>
              <a:endParaRPr lang="en-US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04165A1-252A-41D2-8F16-43A2868CBE4A}"/>
                </a:ext>
              </a:extLst>
            </p:cNvPr>
            <p:cNvSpPr/>
            <p:nvPr/>
          </p:nvSpPr>
          <p:spPr bwMode="auto">
            <a:xfrm>
              <a:off x="1524000" y="381000"/>
              <a:ext cx="1447800" cy="1143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98195B7-7C81-4888-98EA-F56BE3269210}"/>
              </a:ext>
            </a:extLst>
          </p:cNvPr>
          <p:cNvGrpSpPr/>
          <p:nvPr/>
        </p:nvGrpSpPr>
        <p:grpSpPr>
          <a:xfrm>
            <a:off x="861060" y="1104900"/>
            <a:ext cx="10469880" cy="4914900"/>
            <a:chOff x="861060" y="723900"/>
            <a:chExt cx="10469880" cy="49149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22BF52B-9227-453A-835E-0B75228D2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610" b="72868"/>
            <a:stretch/>
          </p:blipFill>
          <p:spPr>
            <a:xfrm>
              <a:off x="2286000" y="723900"/>
              <a:ext cx="9044940" cy="13335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90C5C29-9D7F-45FA-91A0-14BDB82297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5582"/>
            <a:stretch/>
          </p:blipFill>
          <p:spPr>
            <a:xfrm>
              <a:off x="861060" y="1981200"/>
              <a:ext cx="10469880" cy="365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9422899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04165A1-252A-41D2-8F16-43A2868CBE4A}"/>
              </a:ext>
            </a:extLst>
          </p:cNvPr>
          <p:cNvSpPr/>
          <p:nvPr/>
        </p:nvSpPr>
        <p:spPr bwMode="auto">
          <a:xfrm>
            <a:off x="1524000" y="762000"/>
            <a:ext cx="1447800" cy="1143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98195B7-7C81-4888-98EA-F56BE3269210}"/>
              </a:ext>
            </a:extLst>
          </p:cNvPr>
          <p:cNvGrpSpPr>
            <a:grpSpLocks noChangeAspect="1"/>
          </p:cNvGrpSpPr>
          <p:nvPr/>
        </p:nvGrpSpPr>
        <p:grpSpPr>
          <a:xfrm>
            <a:off x="1828800" y="228600"/>
            <a:ext cx="10363200" cy="3719631"/>
            <a:chOff x="861060" y="989262"/>
            <a:chExt cx="10469880" cy="464953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22BF52B-9227-453A-835E-0B75228D2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3610" t="5399" b="72868"/>
            <a:stretch/>
          </p:blipFill>
          <p:spPr>
            <a:xfrm>
              <a:off x="2286000" y="989262"/>
              <a:ext cx="9044940" cy="106813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90C5C29-9D7F-45FA-91A0-14BDB82297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5582"/>
            <a:stretch/>
          </p:blipFill>
          <p:spPr>
            <a:xfrm>
              <a:off x="861060" y="1981200"/>
              <a:ext cx="10469880" cy="365760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EE9D4C-63C4-4064-9ED9-AF12E38C66B0}"/>
              </a:ext>
            </a:extLst>
          </p:cNvPr>
          <p:cNvGrpSpPr/>
          <p:nvPr/>
        </p:nvGrpSpPr>
        <p:grpSpPr>
          <a:xfrm>
            <a:off x="1251725" y="4384318"/>
            <a:ext cx="3441867" cy="1604645"/>
            <a:chOff x="1451529" y="4384318"/>
            <a:chExt cx="3441867" cy="160464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96180A-5509-415C-8201-DED74C1935EA}"/>
                </a:ext>
              </a:extLst>
            </p:cNvPr>
            <p:cNvSpPr txBox="1"/>
            <p:nvPr/>
          </p:nvSpPr>
          <p:spPr>
            <a:xfrm>
              <a:off x="2747809" y="4435909"/>
              <a:ext cx="2145587" cy="1553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Nhịp:</a:t>
              </a:r>
            </a:p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Cao độ:</a:t>
              </a:r>
            </a:p>
            <a:p>
              <a:pPr marL="342900" indent="-342900">
                <a:lnSpc>
                  <a:spcPct val="150000"/>
                </a:lnSpc>
                <a:spcAft>
                  <a:spcPts val="0"/>
                </a:spcAft>
                <a:buFont typeface="Wingdings" panose="05000000000000000000" pitchFamily="2" charset="2"/>
                <a:buChar char="§"/>
              </a:pPr>
              <a:r>
                <a:rPr lang="en-US" sz="2200" b="1">
                  <a:solidFill>
                    <a:srgbClr val="0000FF"/>
                  </a:solidFill>
                </a:rPr>
                <a:t>Trường độ: </a:t>
              </a:r>
              <a:endParaRPr lang="vi-VN" sz="2200" b="1">
                <a:solidFill>
                  <a:srgbClr val="0000FF"/>
                </a:solidFill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AE03374-4044-4A30-94A8-82F8FFBF85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4660"/>
            <a:stretch/>
          </p:blipFill>
          <p:spPr>
            <a:xfrm>
              <a:off x="1451529" y="4384318"/>
              <a:ext cx="1230713" cy="821966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5D0C30-4FD1-4049-B87F-56AF605168E2}"/>
              </a:ext>
            </a:extLst>
          </p:cNvPr>
          <p:cNvGrpSpPr/>
          <p:nvPr/>
        </p:nvGrpSpPr>
        <p:grpSpPr>
          <a:xfrm>
            <a:off x="2232049" y="4343400"/>
            <a:ext cx="8962710" cy="2119131"/>
            <a:chOff x="2431853" y="4343400"/>
            <a:chExt cx="8962710" cy="211913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BDEEE63-3F37-414C-B3A6-C9D92ED1FFD0}"/>
                </a:ext>
              </a:extLst>
            </p:cNvPr>
            <p:cNvGrpSpPr/>
            <p:nvPr/>
          </p:nvGrpSpPr>
          <p:grpSpPr>
            <a:xfrm>
              <a:off x="3935110" y="4343400"/>
              <a:ext cx="356188" cy="730470"/>
              <a:chOff x="2286000" y="4419600"/>
              <a:chExt cx="356188" cy="73047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F3C4B6A-6A1D-4B1B-86B5-3BC8F49AF0CE}"/>
                  </a:ext>
                </a:extLst>
              </p:cNvPr>
              <p:cNvSpPr txBox="1"/>
              <p:nvPr/>
            </p:nvSpPr>
            <p:spPr>
              <a:xfrm>
                <a:off x="2286000" y="4419600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4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28805B1-8CBD-4E1B-87E7-7898930B257A}"/>
                  </a:ext>
                </a:extLst>
              </p:cNvPr>
              <p:cNvSpPr txBox="1"/>
              <p:nvPr/>
            </p:nvSpPr>
            <p:spPr>
              <a:xfrm>
                <a:off x="2286000" y="4688405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C00000"/>
                    </a:solidFill>
                  </a:rPr>
                  <a:t>4</a:t>
                </a:r>
                <a:endParaRPr lang="vi-VN" sz="2400" b="1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FB501EE-E2FA-41FC-A196-FEB7480398B8}"/>
                </a:ext>
              </a:extLst>
            </p:cNvPr>
            <p:cNvSpPr txBox="1"/>
            <p:nvPr/>
          </p:nvSpPr>
          <p:spPr>
            <a:xfrm>
              <a:off x="4259638" y="5022474"/>
              <a:ext cx="272863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Đô, Rê, Mi, Son, La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BF7F62C-111B-4242-ACC8-4A41D8DE6E29}"/>
                </a:ext>
              </a:extLst>
            </p:cNvPr>
            <p:cNvSpPr txBox="1"/>
            <p:nvPr/>
          </p:nvSpPr>
          <p:spPr>
            <a:xfrm>
              <a:off x="4720145" y="5507108"/>
              <a:ext cx="232191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solidFill>
                    <a:srgbClr val="C00000"/>
                  </a:solidFill>
                </a:rPr>
                <a:t>Tròn, trắng, đen</a:t>
              </a:r>
              <a:endParaRPr lang="vi-VN" sz="2200" b="1">
                <a:solidFill>
                  <a:srgbClr val="C0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CDC3FE-2851-440F-BF30-82B9BE773138}"/>
                </a:ext>
              </a:extLst>
            </p:cNvPr>
            <p:cNvSpPr txBox="1"/>
            <p:nvPr/>
          </p:nvSpPr>
          <p:spPr>
            <a:xfrm>
              <a:off x="2431853" y="6031644"/>
              <a:ext cx="896271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>
                  <a:solidFill>
                    <a:srgbClr val="00B050"/>
                  </a:solidFill>
                </a:rPr>
                <a:t>(</a:t>
              </a:r>
              <a:r>
                <a:rPr lang="en-US" sz="2200" i="1">
                  <a:solidFill>
                    <a:srgbClr val="00B050"/>
                  </a:solidFill>
                </a:rPr>
                <a:t>Bài đọc nhạc số 4 </a:t>
              </a:r>
              <a:r>
                <a:rPr lang="en-US" sz="2200">
                  <a:solidFill>
                    <a:srgbClr val="00B050"/>
                  </a:solidFill>
                </a:rPr>
                <a:t>gồm 4 nét nhạc: các nét nhạc 1, 2 và 3 giống nhau)</a:t>
              </a:r>
              <a:endParaRPr lang="vi-VN" sz="2200">
                <a:solidFill>
                  <a:srgbClr val="00B050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890498F-BD5A-447C-8523-6E26A5B8053F}"/>
              </a:ext>
            </a:extLst>
          </p:cNvPr>
          <p:cNvSpPr txBox="1"/>
          <p:nvPr/>
        </p:nvSpPr>
        <p:spPr>
          <a:xfrm>
            <a:off x="9882187" y="1143000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sym typeface="Maestro Wide" panose="02000506050000020004" pitchFamily="2" charset="2"/>
              </a:rPr>
              <a:t>                 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9CFA60-4072-4DA4-A73C-720BBD17AA18}"/>
              </a:ext>
            </a:extLst>
          </p:cNvPr>
          <p:cNvSpPr txBox="1"/>
          <p:nvPr/>
        </p:nvSpPr>
        <p:spPr>
          <a:xfrm>
            <a:off x="9886950" y="2949000"/>
            <a:ext cx="70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  <a:sym typeface="Maestro Wide" panose="02000506050000020004" pitchFamily="2" charset="2"/>
              </a:rPr>
              <a:t>                  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98657A5-62B7-4E16-8C9D-9985E2B2DA32}"/>
              </a:ext>
            </a:extLst>
          </p:cNvPr>
          <p:cNvGrpSpPr/>
          <p:nvPr/>
        </p:nvGrpSpPr>
        <p:grpSpPr>
          <a:xfrm>
            <a:off x="8001000" y="3843338"/>
            <a:ext cx="1371600" cy="852487"/>
            <a:chOff x="7696200" y="3567113"/>
            <a:chExt cx="1371600" cy="85248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16B51AF-E21C-43D0-898B-49B9E108303F}"/>
                </a:ext>
              </a:extLst>
            </p:cNvPr>
            <p:cNvSpPr/>
            <p:nvPr/>
          </p:nvSpPr>
          <p:spPr bwMode="auto">
            <a:xfrm>
              <a:off x="7696200" y="3988713"/>
              <a:ext cx="1371600" cy="430887"/>
            </a:xfrm>
            <a:prstGeom prst="rect">
              <a:avLst/>
            </a:prstGeom>
            <a:solidFill>
              <a:srgbClr val="DDF0C8"/>
            </a:solidFill>
            <a:ln w="19050">
              <a:solidFill>
                <a:srgbClr val="00B050"/>
              </a:solidFill>
              <a:prstDash val="solid"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200">
                  <a:solidFill>
                    <a:srgbClr val="FF0000"/>
                  </a:solidFill>
                </a:rPr>
                <a:t>4 phách</a:t>
              </a:r>
              <a:endParaRPr kumimoji="0" lang="en-US" sz="220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65AA0F0E-55D6-4422-A005-91CD67729B7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382000" y="3567113"/>
              <a:ext cx="0" cy="44286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409483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am truc C = Eb BQ2">
            <a:hlinkClick r:id="" action="ppaction://media"/>
            <a:extLst>
              <a:ext uri="{FF2B5EF4-FFF2-40B4-BE49-F238E27FC236}">
                <a16:creationId xmlns:a16="http://schemas.microsoft.com/office/drawing/2014/main" id="{80DBA862-4E71-451E-A74D-CD22C3E044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1740" y="9525"/>
            <a:ext cx="107685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760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D30660E-8E65-4E69-BD6A-E3D0FCDED15C}"/>
              </a:ext>
            </a:extLst>
          </p:cNvPr>
          <p:cNvGrpSpPr/>
          <p:nvPr/>
        </p:nvGrpSpPr>
        <p:grpSpPr>
          <a:xfrm>
            <a:off x="0" y="190500"/>
            <a:ext cx="11734800" cy="1333500"/>
            <a:chOff x="0" y="190500"/>
            <a:chExt cx="11811000" cy="1333500"/>
          </a:xfrm>
        </p:grpSpPr>
        <p:sp>
          <p:nvSpPr>
            <p:cNvPr id="4" name="Subtitle 6"/>
            <p:cNvSpPr txBox="1">
              <a:spLocks/>
            </p:cNvSpPr>
            <p:nvPr/>
          </p:nvSpPr>
          <p:spPr bwMode="auto">
            <a:xfrm>
              <a:off x="0" y="381000"/>
              <a:ext cx="118110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</a:defRPr>
              </a:lvl9pPr>
            </a:lstStyle>
            <a:p>
              <a:pPr marL="0" indent="0" algn="ctr">
                <a:buNone/>
              </a:pP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2.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Lí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thuyết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âm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b="1" kern="0" dirty="0" err="1">
                  <a:solidFill>
                    <a:srgbClr val="0000FF"/>
                  </a:solidFill>
                  <a:cs typeface="Times New Roman" panose="02020603050405020304" pitchFamily="18" charset="0"/>
                </a:rPr>
                <a:t>nhạc</a:t>
              </a:r>
              <a:r>
                <a:rPr lang="en-US" b="1" kern="0" dirty="0">
                  <a:solidFill>
                    <a:srgbClr val="0000FF"/>
                  </a:solidFill>
                  <a:cs typeface="Times New Roman" panose="02020603050405020304" pitchFamily="18" charset="0"/>
                </a:rPr>
                <a:t>: </a:t>
              </a:r>
              <a:r>
                <a:rPr lang="en-US" b="1" kern="0" dirty="0" err="1">
                  <a:solidFill>
                    <a:srgbClr val="008000"/>
                  </a:solidFill>
                  <a:cs typeface="Times New Roman" panose="02020603050405020304" pitchFamily="18" charset="0"/>
                </a:rPr>
                <a:t>Nhịp</a:t>
              </a:r>
              <a:endParaRPr lang="en-US" b="1" kern="0" dirty="0">
                <a:solidFill>
                  <a:srgbClr val="008000"/>
                </a:solidFill>
                <a:cs typeface="Times New Roman" panose="02020603050405020304" pitchFamily="18" charset="0"/>
              </a:endParaRPr>
            </a:p>
            <a:p>
              <a:pPr marL="0" indent="0" algn="ctr">
                <a:buNone/>
              </a:pPr>
              <a:endParaRPr lang="en-US" sz="2800" kern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 algn="ctr">
                <a:buNone/>
              </a:pPr>
              <a:endParaRPr lang="en-US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8368FE-E52F-439D-BC78-1ECFCD71B8B3}"/>
                </a:ext>
              </a:extLst>
            </p:cNvPr>
            <p:cNvSpPr txBox="1"/>
            <p:nvPr/>
          </p:nvSpPr>
          <p:spPr>
            <a:xfrm>
              <a:off x="8468465" y="190500"/>
              <a:ext cx="457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8000"/>
                  </a:solidFill>
                </a:rPr>
                <a:t>4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71C6157-03D6-450D-8AE4-89BA8F716106}"/>
                </a:ext>
              </a:extLst>
            </p:cNvPr>
            <p:cNvSpPr txBox="1"/>
            <p:nvPr/>
          </p:nvSpPr>
          <p:spPr>
            <a:xfrm>
              <a:off x="8457833" y="514350"/>
              <a:ext cx="457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008000"/>
                  </a:solidFill>
                </a:rPr>
                <a:t>4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A9AC593-E1AB-4D6E-B2D6-1F9C3905DFDE}"/>
              </a:ext>
            </a:extLst>
          </p:cNvPr>
          <p:cNvGrpSpPr/>
          <p:nvPr/>
        </p:nvGrpSpPr>
        <p:grpSpPr>
          <a:xfrm>
            <a:off x="381000" y="1295400"/>
            <a:ext cx="9688033" cy="1322557"/>
            <a:chOff x="381000" y="1485089"/>
            <a:chExt cx="9688033" cy="132255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3FB835-C435-4E51-81F9-BAED47E092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000" y="1786890"/>
              <a:ext cx="1752600" cy="537210"/>
            </a:xfrm>
            <a:prstGeom prst="ellipse">
              <a:avLst/>
            </a:prstGeom>
            <a:solidFill>
              <a:srgbClr val="B2DE82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>
                  <a:solidFill>
                    <a:srgbClr val="FF0000"/>
                  </a:solidFill>
                </a:rPr>
                <a:t>Ví dụ 1</a:t>
              </a:r>
              <a:endParaRPr kumimoji="0" lang="vi-V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1DCCBEA-CF01-4D24-885A-1C36D485C9CB}"/>
                </a:ext>
              </a:extLst>
            </p:cNvPr>
            <p:cNvSpPr txBox="1"/>
            <p:nvPr/>
          </p:nvSpPr>
          <p:spPr>
            <a:xfrm>
              <a:off x="3005008" y="2407536"/>
              <a:ext cx="17155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</a:rPr>
                <a:t>M</a:t>
              </a:r>
              <a:r>
                <a:rPr lang="en-US" sz="2000" b="1">
                  <a:solidFill>
                    <a:srgbClr val="0000FF"/>
                  </a:solidFill>
                </a:rPr>
                <a:t>   n    n   n 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002985B-4056-43DF-A9C4-C6B049FDA3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6875" t="42222" r="40625" b="47778"/>
            <a:stretch/>
          </p:blipFill>
          <p:spPr>
            <a:xfrm>
              <a:off x="2296633" y="1485089"/>
              <a:ext cx="7772400" cy="10287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56FA6CA-8AFB-46D7-8D24-33560E9023E6}"/>
              </a:ext>
            </a:extLst>
          </p:cNvPr>
          <p:cNvGrpSpPr/>
          <p:nvPr/>
        </p:nvGrpSpPr>
        <p:grpSpPr>
          <a:xfrm>
            <a:off x="381000" y="3048811"/>
            <a:ext cx="9688033" cy="1333500"/>
            <a:chOff x="381000" y="3238500"/>
            <a:chExt cx="9688033" cy="13335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9FFCA75-6AF2-4251-90E1-6B934D39CE0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000" y="3539490"/>
              <a:ext cx="1752600" cy="537210"/>
            </a:xfrm>
            <a:prstGeom prst="ellipse">
              <a:avLst/>
            </a:prstGeom>
            <a:solidFill>
              <a:srgbClr val="B2DE82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>
                  <a:solidFill>
                    <a:srgbClr val="FF0000"/>
                  </a:solidFill>
                </a:rPr>
                <a:t>Ví dụ 2</a:t>
              </a:r>
              <a:endParaRPr kumimoji="0" lang="vi-V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A9D5A11A-DA2A-477D-B229-7B010A6900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6875" t="42222" r="40625" b="47778"/>
            <a:stretch/>
          </p:blipFill>
          <p:spPr>
            <a:xfrm>
              <a:off x="2296633" y="3238500"/>
              <a:ext cx="7772400" cy="10287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E69DED7-E264-499B-AD7A-C1AE172AADF8}"/>
                </a:ext>
              </a:extLst>
            </p:cNvPr>
            <p:cNvSpPr txBox="1"/>
            <p:nvPr/>
          </p:nvSpPr>
          <p:spPr>
            <a:xfrm>
              <a:off x="3003699" y="4171890"/>
              <a:ext cx="17716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</a:rPr>
                <a:t>M</a:t>
              </a:r>
              <a:r>
                <a:rPr lang="en-US" sz="2000" b="1">
                  <a:solidFill>
                    <a:srgbClr val="0000FF"/>
                  </a:solidFill>
                </a:rPr>
                <a:t>   n  </a:t>
              </a:r>
              <a:r>
                <a:rPr lang="en-US" sz="1400" b="1">
                  <a:solidFill>
                    <a:srgbClr val="0000FF"/>
                  </a:solidFill>
                </a:rPr>
                <a:t>  </a:t>
              </a:r>
              <a:r>
                <a:rPr lang="en-US" sz="2000" b="1">
                  <a:solidFill>
                    <a:srgbClr val="FF0000"/>
                  </a:solidFill>
                </a:rPr>
                <a:t>M </a:t>
              </a:r>
              <a:r>
                <a:rPr lang="en-US" sz="2000" b="1">
                  <a:solidFill>
                    <a:srgbClr val="0000FF"/>
                  </a:solidFill>
                </a:rPr>
                <a:t>  n  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04BDA72-E4FA-4B00-854C-CAC97C409127}"/>
              </a:ext>
            </a:extLst>
          </p:cNvPr>
          <p:cNvGrpSpPr/>
          <p:nvPr/>
        </p:nvGrpSpPr>
        <p:grpSpPr>
          <a:xfrm>
            <a:off x="381000" y="4953811"/>
            <a:ext cx="9695121" cy="1333500"/>
            <a:chOff x="381000" y="5143500"/>
            <a:chExt cx="9695121" cy="133350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BFDF0769-5BF9-4570-B575-F2BE177ABD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81000" y="5444490"/>
              <a:ext cx="1752600" cy="537210"/>
            </a:xfrm>
            <a:prstGeom prst="ellipse">
              <a:avLst/>
            </a:prstGeom>
            <a:solidFill>
              <a:srgbClr val="B2DE82"/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>
                  <a:solidFill>
                    <a:srgbClr val="FF0000"/>
                  </a:solidFill>
                </a:rPr>
                <a:t>Ví dụ 3</a:t>
              </a:r>
              <a:endParaRPr kumimoji="0" lang="vi-VN" sz="2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8211BB0-DAD8-4C60-906C-057698752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875" t="42222" r="40625" b="47778"/>
            <a:stretch/>
          </p:blipFill>
          <p:spPr>
            <a:xfrm>
              <a:off x="2303721" y="5143500"/>
              <a:ext cx="7772400" cy="1028700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355279-4B27-42C1-B477-851963E440EA}"/>
                </a:ext>
              </a:extLst>
            </p:cNvPr>
            <p:cNvSpPr txBox="1"/>
            <p:nvPr/>
          </p:nvSpPr>
          <p:spPr>
            <a:xfrm>
              <a:off x="3016101" y="6076890"/>
              <a:ext cx="17732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>
                  <a:solidFill>
                    <a:srgbClr val="FF0000"/>
                  </a:solidFill>
                </a:rPr>
                <a:t>M</a:t>
              </a:r>
              <a:r>
                <a:rPr lang="en-US" sz="2000" b="1">
                  <a:solidFill>
                    <a:srgbClr val="0000FF"/>
                  </a:solidFill>
                </a:rPr>
                <a:t>   n  </a:t>
              </a:r>
              <a:r>
                <a:rPr lang="en-US" sz="2000" b="1">
                  <a:solidFill>
                    <a:srgbClr val="CC6600"/>
                  </a:solidFill>
                </a:rPr>
                <a:t>mv</a:t>
              </a:r>
              <a:r>
                <a:rPr lang="en-US" sz="2000" b="1">
                  <a:solidFill>
                    <a:srgbClr val="FFCC00"/>
                  </a:solidFill>
                </a:rPr>
                <a:t> </a:t>
              </a:r>
              <a:r>
                <a:rPr lang="en-US" sz="1400" b="1">
                  <a:solidFill>
                    <a:srgbClr val="0000FF"/>
                  </a:solidFill>
                </a:rPr>
                <a:t>  </a:t>
              </a:r>
              <a:r>
                <a:rPr lang="en-US" sz="2000" b="1">
                  <a:solidFill>
                    <a:srgbClr val="0000FF"/>
                  </a:solidFill>
                </a:rPr>
                <a:t>n  </a:t>
              </a:r>
            </a:p>
          </p:txBody>
        </p:sp>
      </p:grpSp>
      <p:pic>
        <p:nvPicPr>
          <p:cNvPr id="3" name="CD4 M n n n ken">
            <a:hlinkClick r:id="" action="ppaction://media"/>
            <a:extLst>
              <a:ext uri="{FF2B5EF4-FFF2-40B4-BE49-F238E27FC236}">
                <a16:creationId xmlns:a16="http://schemas.microsoft.com/office/drawing/2014/main" id="{E418D0C6-7BD9-4DCF-8BB4-8D9144035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01400" y="1662606"/>
            <a:ext cx="406400" cy="406400"/>
          </a:xfrm>
          <a:prstGeom prst="rect">
            <a:avLst/>
          </a:prstGeom>
        </p:spPr>
      </p:pic>
      <p:pic>
        <p:nvPicPr>
          <p:cNvPr id="5" name="CD4 M n M n ken">
            <a:hlinkClick r:id="" action="ppaction://media"/>
            <a:extLst>
              <a:ext uri="{FF2B5EF4-FFF2-40B4-BE49-F238E27FC236}">
                <a16:creationId xmlns:a16="http://schemas.microsoft.com/office/drawing/2014/main" id="{F30AA972-49C0-4E62-905B-4145AA67E9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01400" y="3403600"/>
            <a:ext cx="406400" cy="406400"/>
          </a:xfrm>
          <a:prstGeom prst="rect">
            <a:avLst/>
          </a:prstGeom>
        </p:spPr>
      </p:pic>
      <p:pic>
        <p:nvPicPr>
          <p:cNvPr id="6" name="CD4 M n Mv n ken">
            <a:hlinkClick r:id="" action="ppaction://media"/>
            <a:extLst>
              <a:ext uri="{FF2B5EF4-FFF2-40B4-BE49-F238E27FC236}">
                <a16:creationId xmlns:a16="http://schemas.microsoft.com/office/drawing/2014/main" id="{DEAE2200-CF7A-4AA3-96F8-A28342C4F88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201400" y="532020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9695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E571C29-34E8-4808-85A0-D7AEDB0590AB}"/>
              </a:ext>
            </a:extLst>
          </p:cNvPr>
          <p:cNvGrpSpPr/>
          <p:nvPr/>
        </p:nvGrpSpPr>
        <p:grpSpPr>
          <a:xfrm>
            <a:off x="1663636" y="0"/>
            <a:ext cx="8864727" cy="6637020"/>
            <a:chOff x="1663636" y="0"/>
            <a:chExt cx="8864727" cy="663702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3E6ED8-43EF-46F1-BA0F-CBFDC88FE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599" t="-1190" b="89960"/>
            <a:stretch/>
          </p:blipFill>
          <p:spPr>
            <a:xfrm>
              <a:off x="2514600" y="0"/>
              <a:ext cx="8013763" cy="762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DBC410E-B335-478D-92C6-F052714AD5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6779"/>
            <a:stretch/>
          </p:blipFill>
          <p:spPr>
            <a:xfrm>
              <a:off x="1663636" y="990600"/>
              <a:ext cx="8864727" cy="5646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339415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5D09C9E-A837-4793-B9DD-8CED8192B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0" y="506730"/>
            <a:ext cx="3962400" cy="457200"/>
          </a:xfrm>
        </p:spPr>
        <p:txBody>
          <a:bodyPr/>
          <a:lstStyle/>
          <a:p>
            <a:r>
              <a:rPr lang="en-US" sz="3200" b="1">
                <a:solidFill>
                  <a:srgbClr val="00B050"/>
                </a:solidFill>
                <a:cs typeface="Times New Roman" panose="02020603050405020304" pitchFamily="18" charset="0"/>
              </a:rPr>
              <a:t>Đánh nhịp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C595FEF-0FB7-4BBE-8A16-ED3DCA7CA04F}"/>
              </a:ext>
            </a:extLst>
          </p:cNvPr>
          <p:cNvGrpSpPr/>
          <p:nvPr/>
        </p:nvGrpSpPr>
        <p:grpSpPr>
          <a:xfrm>
            <a:off x="6865080" y="228600"/>
            <a:ext cx="415830" cy="914575"/>
            <a:chOff x="6865080" y="26670"/>
            <a:chExt cx="415830" cy="91457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DAEFA6-5FE9-40F0-9299-3171F4427F43}"/>
                </a:ext>
              </a:extLst>
            </p:cNvPr>
            <p:cNvSpPr txBox="1"/>
            <p:nvPr/>
          </p:nvSpPr>
          <p:spPr>
            <a:xfrm>
              <a:off x="6868618" y="26670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rgbClr val="00B050"/>
                  </a:solidFill>
                </a:rPr>
                <a:t>4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91472EF-D7CB-4279-AEBF-8302256E4FFE}"/>
                </a:ext>
              </a:extLst>
            </p:cNvPr>
            <p:cNvSpPr txBox="1"/>
            <p:nvPr/>
          </p:nvSpPr>
          <p:spPr>
            <a:xfrm>
              <a:off x="6865080" y="356470"/>
              <a:ext cx="41229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rgbClr val="00B050"/>
                  </a:solidFill>
                </a:rPr>
                <a:t>4</a:t>
              </a:r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62E0F1D-0F50-4B29-BC09-D89F6431A8A2}"/>
              </a:ext>
            </a:extLst>
          </p:cNvPr>
          <p:cNvCxnSpPr>
            <a:cxnSpLocks/>
          </p:cNvCxnSpPr>
          <p:nvPr/>
        </p:nvCxnSpPr>
        <p:spPr bwMode="auto">
          <a:xfrm>
            <a:off x="8610600" y="1849755"/>
            <a:ext cx="0" cy="1781175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6BA18E7-8390-45DC-A5FD-14F197B54917}"/>
              </a:ext>
            </a:extLst>
          </p:cNvPr>
          <p:cNvCxnSpPr>
            <a:cxnSpLocks/>
          </p:cNvCxnSpPr>
          <p:nvPr/>
        </p:nvCxnSpPr>
        <p:spPr bwMode="auto">
          <a:xfrm>
            <a:off x="7772400" y="2716530"/>
            <a:ext cx="1828800" cy="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91560AC-CE4F-4521-BE51-07F90B48E01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20001" y="2792730"/>
            <a:ext cx="838200" cy="76200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CF50055-A263-44A4-8297-0F84E5AF7EA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724900" y="1849755"/>
            <a:ext cx="838200" cy="76200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484E0E2-83C2-4B11-B62E-D50A4DAFBB32}"/>
              </a:ext>
            </a:extLst>
          </p:cNvPr>
          <p:cNvCxnSpPr>
            <a:cxnSpLocks/>
          </p:cNvCxnSpPr>
          <p:nvPr/>
        </p:nvCxnSpPr>
        <p:spPr bwMode="auto">
          <a:xfrm>
            <a:off x="8610600" y="1847850"/>
            <a:ext cx="0" cy="1781175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BC1FD24-9F9D-47C3-8442-6381610147D9}"/>
              </a:ext>
            </a:extLst>
          </p:cNvPr>
          <p:cNvCxnSpPr>
            <a:cxnSpLocks/>
          </p:cNvCxnSpPr>
          <p:nvPr/>
        </p:nvCxnSpPr>
        <p:spPr bwMode="auto">
          <a:xfrm>
            <a:off x="7772400" y="2714625"/>
            <a:ext cx="1828800" cy="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045584B-4D16-486D-B689-B80D386A7A41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20001" y="2790825"/>
            <a:ext cx="838200" cy="76200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17E7209-3AA7-43BE-8B4A-CE192670B847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8724900" y="1847850"/>
            <a:ext cx="838200" cy="76200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7517873-D96A-4504-B817-95B9B08ACF16}"/>
              </a:ext>
            </a:extLst>
          </p:cNvPr>
          <p:cNvGrpSpPr/>
          <p:nvPr/>
        </p:nvGrpSpPr>
        <p:grpSpPr>
          <a:xfrm>
            <a:off x="7305675" y="1662410"/>
            <a:ext cx="2371725" cy="2082820"/>
            <a:chOff x="7305675" y="1662410"/>
            <a:chExt cx="2371725" cy="208282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CF9945F3-7CFA-4AF7-A8A9-248C18B39229}"/>
                </a:ext>
              </a:extLst>
            </p:cNvPr>
            <p:cNvSpPr txBox="1"/>
            <p:nvPr/>
          </p:nvSpPr>
          <p:spPr>
            <a:xfrm>
              <a:off x="8646842" y="328356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0C91A94-8375-461E-BFF8-1D7800EEA471}"/>
                </a:ext>
              </a:extLst>
            </p:cNvPr>
            <p:cNvSpPr txBox="1"/>
            <p:nvPr/>
          </p:nvSpPr>
          <p:spPr>
            <a:xfrm>
              <a:off x="7305675" y="271462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0356AE0-4834-4B76-8F03-1967DCE9CC09}"/>
                </a:ext>
              </a:extLst>
            </p:cNvPr>
            <p:cNvSpPr txBox="1"/>
            <p:nvPr/>
          </p:nvSpPr>
          <p:spPr>
            <a:xfrm>
              <a:off x="9321212" y="273873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4F758D7-B0B3-4E79-9E9E-4723AAA0FB45}"/>
                </a:ext>
              </a:extLst>
            </p:cNvPr>
            <p:cNvSpPr txBox="1"/>
            <p:nvPr/>
          </p:nvSpPr>
          <p:spPr>
            <a:xfrm>
              <a:off x="8905875" y="1662410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4</a:t>
              </a:r>
            </a:p>
          </p:txBody>
        </p:sp>
      </p:grp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7D96055-8E7B-4C51-B898-24F488327D85}"/>
              </a:ext>
            </a:extLst>
          </p:cNvPr>
          <p:cNvCxnSpPr>
            <a:cxnSpLocks/>
          </p:cNvCxnSpPr>
          <p:nvPr/>
        </p:nvCxnSpPr>
        <p:spPr bwMode="auto">
          <a:xfrm>
            <a:off x="3375660" y="1836420"/>
            <a:ext cx="0" cy="1781175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B362954-77A0-41C8-B388-3CCA9DBF8D13}"/>
              </a:ext>
            </a:extLst>
          </p:cNvPr>
          <p:cNvCxnSpPr>
            <a:cxnSpLocks/>
          </p:cNvCxnSpPr>
          <p:nvPr/>
        </p:nvCxnSpPr>
        <p:spPr bwMode="auto">
          <a:xfrm flipH="1">
            <a:off x="2396490" y="2726055"/>
            <a:ext cx="1981200" cy="2411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E90A6F76-694E-446A-AE03-28FF616852C0}"/>
              </a:ext>
            </a:extLst>
          </p:cNvPr>
          <p:cNvCxnSpPr>
            <a:cxnSpLocks/>
          </p:cNvCxnSpPr>
          <p:nvPr/>
        </p:nvCxnSpPr>
        <p:spPr bwMode="auto">
          <a:xfrm flipV="1">
            <a:off x="3467101" y="2819400"/>
            <a:ext cx="952499" cy="733426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046AE26-4197-48C3-BA94-5A110FE0F497}"/>
              </a:ext>
            </a:extLst>
          </p:cNvPr>
          <p:cNvGrpSpPr/>
          <p:nvPr/>
        </p:nvGrpSpPr>
        <p:grpSpPr>
          <a:xfrm>
            <a:off x="2286000" y="1691640"/>
            <a:ext cx="2438400" cy="2053590"/>
            <a:chOff x="7915275" y="1691640"/>
            <a:chExt cx="2438400" cy="20535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5E51297-A9B3-42FB-A863-D04E307AFE9C}"/>
                </a:ext>
              </a:extLst>
            </p:cNvPr>
            <p:cNvSpPr txBox="1"/>
            <p:nvPr/>
          </p:nvSpPr>
          <p:spPr>
            <a:xfrm>
              <a:off x="8646842" y="328356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1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4E87BBE-B35A-4337-9D8F-4F88F08240A8}"/>
                </a:ext>
              </a:extLst>
            </p:cNvPr>
            <p:cNvSpPr txBox="1"/>
            <p:nvPr/>
          </p:nvSpPr>
          <p:spPr>
            <a:xfrm>
              <a:off x="9989867" y="2731770"/>
              <a:ext cx="3638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2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1A5CA73-1681-4539-B950-81E69DD63943}"/>
                </a:ext>
              </a:extLst>
            </p:cNvPr>
            <p:cNvSpPr txBox="1"/>
            <p:nvPr/>
          </p:nvSpPr>
          <p:spPr>
            <a:xfrm>
              <a:off x="7915275" y="2738735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32EED6-FC2A-4069-875D-0F677276F341}"/>
                </a:ext>
              </a:extLst>
            </p:cNvPr>
            <p:cNvSpPr txBox="1"/>
            <p:nvPr/>
          </p:nvSpPr>
          <p:spPr>
            <a:xfrm>
              <a:off x="8372475" y="1691640"/>
              <a:ext cx="3028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4</a:t>
              </a:r>
            </a:p>
          </p:txBody>
        </p:sp>
      </p:grp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309058A-0804-43DF-A4BF-8FE0F0D93F3F}"/>
              </a:ext>
            </a:extLst>
          </p:cNvPr>
          <p:cNvCxnSpPr>
            <a:cxnSpLocks/>
          </p:cNvCxnSpPr>
          <p:nvPr/>
        </p:nvCxnSpPr>
        <p:spPr bwMode="auto">
          <a:xfrm flipV="1">
            <a:off x="2350770" y="1899284"/>
            <a:ext cx="952499" cy="733426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4C1397A0-E71C-4F95-9109-A8FC5F5DF451}"/>
              </a:ext>
            </a:extLst>
          </p:cNvPr>
          <p:cNvCxnSpPr>
            <a:cxnSpLocks/>
          </p:cNvCxnSpPr>
          <p:nvPr/>
        </p:nvCxnSpPr>
        <p:spPr bwMode="auto">
          <a:xfrm>
            <a:off x="3371850" y="1836420"/>
            <a:ext cx="0" cy="1781175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E3F179D-CA29-4C0F-B0C6-37C96B9C0A30}"/>
              </a:ext>
            </a:extLst>
          </p:cNvPr>
          <p:cNvCxnSpPr>
            <a:cxnSpLocks/>
          </p:cNvCxnSpPr>
          <p:nvPr/>
        </p:nvCxnSpPr>
        <p:spPr bwMode="auto">
          <a:xfrm flipH="1">
            <a:off x="2392680" y="2726055"/>
            <a:ext cx="1981200" cy="24110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40EDDED-A576-4131-B9BA-00AA45445A13}"/>
              </a:ext>
            </a:extLst>
          </p:cNvPr>
          <p:cNvCxnSpPr>
            <a:cxnSpLocks/>
          </p:cNvCxnSpPr>
          <p:nvPr/>
        </p:nvCxnSpPr>
        <p:spPr bwMode="auto">
          <a:xfrm flipV="1">
            <a:off x="3463291" y="2819400"/>
            <a:ext cx="952499" cy="733426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635367E9-2CBE-4036-97C1-F20368976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2346960" y="1899284"/>
            <a:ext cx="952499" cy="733426"/>
          </a:xfrm>
          <a:prstGeom prst="straightConnector1">
            <a:avLst/>
          </a:prstGeom>
          <a:ln w="63500" cmpd="sng">
            <a:solidFill>
              <a:srgbClr val="0000FF"/>
            </a:solidFill>
            <a:headEnd type="none" w="lg" len="lg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BBED5F92-B819-4829-8CD6-39C512581CD4}"/>
              </a:ext>
            </a:extLst>
          </p:cNvPr>
          <p:cNvSpPr txBox="1"/>
          <p:nvPr/>
        </p:nvSpPr>
        <p:spPr>
          <a:xfrm>
            <a:off x="8644937" y="327469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C120EAE-760A-42FF-87D5-4FCCB412573F}"/>
              </a:ext>
            </a:extLst>
          </p:cNvPr>
          <p:cNvSpPr txBox="1"/>
          <p:nvPr/>
        </p:nvSpPr>
        <p:spPr>
          <a:xfrm>
            <a:off x="7303770" y="270575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598F555-1102-4BCE-841C-A515B656FF24}"/>
              </a:ext>
            </a:extLst>
          </p:cNvPr>
          <p:cNvSpPr txBox="1"/>
          <p:nvPr/>
        </p:nvSpPr>
        <p:spPr>
          <a:xfrm>
            <a:off x="9319307" y="272986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17391A5-1F53-4DE8-8BF8-93925A4EE40F}"/>
              </a:ext>
            </a:extLst>
          </p:cNvPr>
          <p:cNvSpPr txBox="1"/>
          <p:nvPr/>
        </p:nvSpPr>
        <p:spPr>
          <a:xfrm>
            <a:off x="8903970" y="165354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1B13EAE-71F9-4FD5-9201-0C53471622BD}"/>
              </a:ext>
            </a:extLst>
          </p:cNvPr>
          <p:cNvSpPr txBox="1"/>
          <p:nvPr/>
        </p:nvSpPr>
        <p:spPr>
          <a:xfrm>
            <a:off x="3017567" y="327975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FCDB4C8-0A5A-4FAE-A948-2AC796D594DB}"/>
              </a:ext>
            </a:extLst>
          </p:cNvPr>
          <p:cNvSpPr txBox="1"/>
          <p:nvPr/>
        </p:nvSpPr>
        <p:spPr>
          <a:xfrm>
            <a:off x="4360592" y="2727960"/>
            <a:ext cx="363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59D4FC5-91BC-4CD7-BFEA-36A58A3DA660}"/>
              </a:ext>
            </a:extLst>
          </p:cNvPr>
          <p:cNvSpPr txBox="1"/>
          <p:nvPr/>
        </p:nvSpPr>
        <p:spPr>
          <a:xfrm>
            <a:off x="2286000" y="273492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B025A69-FE04-4B1A-AAF0-03FAE3F933B1}"/>
              </a:ext>
            </a:extLst>
          </p:cNvPr>
          <p:cNvSpPr txBox="1"/>
          <p:nvPr/>
        </p:nvSpPr>
        <p:spPr>
          <a:xfrm>
            <a:off x="2743200" y="1687830"/>
            <a:ext cx="30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4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0C29B7-9D84-4040-AD77-35559E0F8E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63" y="457566"/>
            <a:ext cx="1650437" cy="3190844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BF2BE82-B139-41AB-BD18-E70DBDE9B9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181" y="3823907"/>
            <a:ext cx="744197" cy="149134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AF92647D-E9E3-4D5F-86B7-3428021E7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7403" y="3823906"/>
            <a:ext cx="744197" cy="1491347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CAC9281C-437B-4213-8B41-EA1C8BA80608}"/>
              </a:ext>
            </a:extLst>
          </p:cNvPr>
          <p:cNvSpPr txBox="1"/>
          <p:nvPr/>
        </p:nvSpPr>
        <p:spPr>
          <a:xfrm>
            <a:off x="2590800" y="5638800"/>
            <a:ext cx="70687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</a:rPr>
              <a:t>Tay trái                                                     Tay phải</a:t>
            </a:r>
          </a:p>
          <a:p>
            <a:endParaRPr lang="en-US" sz="24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4351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0972800" cy="842656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Nhạc</a:t>
            </a:r>
            <a:r>
              <a:rPr lang="en-US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cụ</a:t>
            </a:r>
            <a:endParaRPr lang="en-US" sz="3200"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412E9B6-EB05-43BA-820F-9869470CF1E9}"/>
              </a:ext>
            </a:extLst>
          </p:cNvPr>
          <p:cNvGrpSpPr/>
          <p:nvPr/>
        </p:nvGrpSpPr>
        <p:grpSpPr>
          <a:xfrm>
            <a:off x="2087308" y="762000"/>
            <a:ext cx="9592557" cy="5909171"/>
            <a:chOff x="2087308" y="762000"/>
            <a:chExt cx="9592557" cy="590917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FA959A5-5201-4A4D-A104-E713E773DB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656" t="523" b="91973"/>
            <a:stretch/>
          </p:blipFill>
          <p:spPr>
            <a:xfrm>
              <a:off x="3641211" y="762000"/>
              <a:ext cx="8038654" cy="60296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6597516-8B1B-4468-BC56-53D779C60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1778"/>
            <a:stretch/>
          </p:blipFill>
          <p:spPr>
            <a:xfrm>
              <a:off x="2087308" y="1295400"/>
              <a:ext cx="8199692" cy="53757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289184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7783</TotalTime>
  <Words>156</Words>
  <Application>Microsoft Office PowerPoint</Application>
  <PresentationFormat>Widescreen</PresentationFormat>
  <Paragraphs>51</Paragraphs>
  <Slides>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Maestro Wide</vt:lpstr>
      <vt:lpstr>Times New Roman</vt:lpstr>
      <vt:lpstr>Wingdings</vt:lpstr>
      <vt:lpstr>Default Design</vt:lpstr>
      <vt:lpstr>Chủ đề 4 TÌNH BẠN BỐN PHƯƠNG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Đánh nhịp </vt:lpstr>
      <vt:lpstr>3. Nhạc cụ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HP</cp:lastModifiedBy>
  <cp:revision>308</cp:revision>
  <dcterms:created xsi:type="dcterms:W3CDTF">2006-11-06T13:45:38Z</dcterms:created>
  <dcterms:modified xsi:type="dcterms:W3CDTF">2024-12-28T01:37:02Z</dcterms:modified>
</cp:coreProperties>
</file>