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sldIdLst>
    <p:sldId id="292" r:id="rId2"/>
    <p:sldId id="391" r:id="rId3"/>
    <p:sldId id="315" r:id="rId4"/>
    <p:sldId id="310" r:id="rId5"/>
    <p:sldId id="375" r:id="rId6"/>
    <p:sldId id="376" r:id="rId7"/>
    <p:sldId id="356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FFF6"/>
    <a:srgbClr val="EDF7E1"/>
    <a:srgbClr val="FFFCEF"/>
    <a:srgbClr val="FFF1B3"/>
    <a:srgbClr val="D9FFF5"/>
    <a:srgbClr val="0000FF"/>
    <a:srgbClr val="FF00FF"/>
    <a:srgbClr val="00602B"/>
    <a:srgbClr val="C8FFFF"/>
    <a:srgbClr val="B2D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356" autoAdjust="0"/>
  </p:normalViewPr>
  <p:slideViewPr>
    <p:cSldViewPr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605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wav"/><Relationship Id="rId7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304800"/>
            <a:ext cx="7772400" cy="1470025"/>
          </a:xfrm>
        </p:spPr>
        <p:txBody>
          <a:bodyPr/>
          <a:lstStyle/>
          <a:p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  <a:br>
              <a:rPr 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ƯỚC MƠ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038600" y="2438400"/>
            <a:ext cx="4191000" cy="1905000"/>
          </a:xfrm>
        </p:spPr>
        <p:txBody>
          <a:bodyPr/>
          <a:lstStyle/>
          <a:p>
            <a:r>
              <a:rPr lang="en-US" sz="3600" b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Tiết</a:t>
            </a:r>
            <a:r>
              <a:rPr lang="vi-VN" sz="36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6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16</a:t>
            </a:r>
          </a:p>
          <a:p>
            <a:pPr algn="just"/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–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Bài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đọc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nhạc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số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4</a:t>
            </a:r>
          </a:p>
          <a:p>
            <a:pPr algn="just"/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     –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Hoà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tấu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575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960179" y="4380225"/>
            <a:ext cx="2197076" cy="1474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2400" b="1">
                <a:solidFill>
                  <a:srgbClr val="0000FF"/>
                </a:solidFill>
                <a:cs typeface="Times New Roman" panose="02020603050405020304" pitchFamily="18" charset="0"/>
              </a:rPr>
              <a:t>–</a:t>
            </a:r>
            <a:r>
              <a:rPr lang="en-US" sz="2400" b="1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</a:rPr>
              <a:t>Nhịp: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2400" b="1">
                <a:solidFill>
                  <a:srgbClr val="0000FF"/>
                </a:solidFill>
                <a:cs typeface="Times New Roman" panose="02020603050405020304" pitchFamily="18" charset="0"/>
              </a:rPr>
              <a:t>– </a:t>
            </a:r>
            <a:r>
              <a:rPr lang="en-US" sz="2400" b="1">
                <a:solidFill>
                  <a:srgbClr val="0000FF"/>
                </a:solidFill>
              </a:rPr>
              <a:t>Cao độ: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sz="2400" b="1">
                <a:solidFill>
                  <a:srgbClr val="0000FF"/>
                </a:solidFill>
                <a:cs typeface="Times New Roman" panose="02020603050405020304" pitchFamily="18" charset="0"/>
              </a:rPr>
              <a:t>– </a:t>
            </a:r>
            <a:r>
              <a:rPr lang="en-US" sz="2400" b="1">
                <a:solidFill>
                  <a:srgbClr val="0000FF"/>
                </a:solidFill>
              </a:rPr>
              <a:t>Trường độ: </a:t>
            </a:r>
            <a:endParaRPr lang="vi-VN" sz="2400" b="1">
              <a:solidFill>
                <a:srgbClr val="0000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131324" y="4198203"/>
            <a:ext cx="8458200" cy="1634539"/>
            <a:chOff x="1780745" y="4550980"/>
            <a:chExt cx="8458200" cy="1634539"/>
          </a:xfrm>
        </p:grpSpPr>
        <p:grpSp>
          <p:nvGrpSpPr>
            <p:cNvPr id="12" name="Group 11"/>
            <p:cNvGrpSpPr/>
            <p:nvPr/>
          </p:nvGrpSpPr>
          <p:grpSpPr>
            <a:xfrm>
              <a:off x="1780745" y="4550980"/>
              <a:ext cx="356188" cy="730470"/>
              <a:chOff x="2161745" y="4419600"/>
              <a:chExt cx="356188" cy="730470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2161745" y="4419600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C00000"/>
                    </a:solidFill>
                  </a:rPr>
                  <a:t>4</a:t>
                </a:r>
                <a:endParaRPr lang="vi-VN" sz="24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161745" y="4688405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C00000"/>
                    </a:solidFill>
                  </a:rPr>
                  <a:t>4</a:t>
                </a:r>
                <a:endParaRPr lang="vi-VN" sz="2400" b="1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154621" y="5220755"/>
              <a:ext cx="36840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</a:rPr>
                <a:t>Đô, Rê, Mi, Pha, Son, La</a:t>
              </a:r>
              <a:endParaRPr lang="vi-VN" sz="2400" b="1">
                <a:solidFill>
                  <a:srgbClr val="C0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11821" y="5723854"/>
              <a:ext cx="7627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</a:rPr>
                <a:t>Nốt tròn, nốt đen chấm dôi, nốt đen, nốt móc đơn</a:t>
              </a:r>
              <a:endParaRPr lang="vi-VN" sz="2400" b="1">
                <a:solidFill>
                  <a:srgbClr val="C00000"/>
                </a:solidFill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t="14660"/>
          <a:stretch/>
        </p:blipFill>
        <p:spPr>
          <a:xfrm>
            <a:off x="381000" y="4221853"/>
            <a:ext cx="1469717" cy="98159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2514600" y="505088"/>
            <a:ext cx="1322147" cy="9499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9B5CDEE-1F8D-4EC8-A75E-885E868AAF0E}"/>
              </a:ext>
            </a:extLst>
          </p:cNvPr>
          <p:cNvSpPr txBox="1"/>
          <p:nvPr/>
        </p:nvSpPr>
        <p:spPr>
          <a:xfrm>
            <a:off x="1683524" y="5950803"/>
            <a:ext cx="9746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>
                <a:solidFill>
                  <a:srgbClr val="0000FF"/>
                </a:solidFill>
                <a:cs typeface="Times New Roman" panose="02020603050405020304" pitchFamily="18" charset="0"/>
              </a:rPr>
              <a:t>   </a:t>
            </a:r>
            <a:r>
              <a:rPr lang="en-US" sz="2400" b="1" i="1">
                <a:solidFill>
                  <a:srgbClr val="00B050"/>
                </a:solidFill>
                <a:cs typeface="Times New Roman" panose="02020603050405020304" pitchFamily="18" charset="0"/>
              </a:rPr>
              <a:t>*  </a:t>
            </a:r>
            <a:r>
              <a:rPr lang="en-US" sz="2400" i="1">
                <a:solidFill>
                  <a:srgbClr val="00B050"/>
                </a:solidFill>
              </a:rPr>
              <a:t>Bài đọc nhạc gồm 6 nét nhạc, mỗi nét nhạc gồm 2 ô nhịp; các nét nhạc 5 và 6 lặp lại nguyên vẹn các nét nhạc 1 và 2</a:t>
            </a:r>
            <a:endParaRPr lang="vi-VN" sz="2400" i="1">
              <a:solidFill>
                <a:srgbClr val="00B05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D8EB95-0446-55B0-8D85-F64145846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717" y="631327"/>
            <a:ext cx="8459381" cy="3600953"/>
          </a:xfrm>
          <a:prstGeom prst="rect">
            <a:avLst/>
          </a:prstGeom>
        </p:spPr>
      </p:pic>
      <p:sp>
        <p:nvSpPr>
          <p:cNvPr id="17" name="Subtitle 6">
            <a:extLst>
              <a:ext uri="{FF2B5EF4-FFF2-40B4-BE49-F238E27FC236}">
                <a16:creationId xmlns:a16="http://schemas.microsoft.com/office/drawing/2014/main" id="{83DE8AE2-25FB-489E-A7D6-4FEE402FB04A}"/>
              </a:ext>
            </a:extLst>
          </p:cNvPr>
          <p:cNvSpPr txBox="1">
            <a:spLocks/>
          </p:cNvSpPr>
          <p:nvPr/>
        </p:nvSpPr>
        <p:spPr bwMode="auto">
          <a:xfrm>
            <a:off x="0" y="76200"/>
            <a:ext cx="1219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>
                <a:solidFill>
                  <a:srgbClr val="0000FF"/>
                </a:solidFill>
                <a:cs typeface="Times New Roman" panose="02020603050405020304" pitchFamily="18" charset="0"/>
              </a:rPr>
              <a:t>I. </a:t>
            </a:r>
            <a:r>
              <a:rPr lang="en-US" b="1" i="1">
                <a:solidFill>
                  <a:srgbClr val="0000FF"/>
                </a:solidFill>
                <a:cs typeface="Times New Roman" panose="02020603050405020304" pitchFamily="18" charset="0"/>
              </a:rPr>
              <a:t>Bài đọc nhạc số 4</a:t>
            </a:r>
            <a:endParaRPr lang="en-US" b="1" kern="0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2800" ker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3761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04800"/>
            <a:ext cx="7620000" cy="944562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Luyện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tập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tiết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tấu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E253FD-8CCE-46A6-8110-D72C8C9E7CC8}"/>
              </a:ext>
            </a:extLst>
          </p:cNvPr>
          <p:cNvSpPr txBox="1"/>
          <p:nvPr/>
        </p:nvSpPr>
        <p:spPr>
          <a:xfrm>
            <a:off x="4800600" y="1595735"/>
            <a:ext cx="2388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cs typeface="Times New Roman" panose="02020603050405020304" pitchFamily="18" charset="0"/>
              </a:rPr>
              <a:t>   </a:t>
            </a:r>
            <a:r>
              <a:rPr lang="en-US" sz="2400">
                <a:solidFill>
                  <a:srgbClr val="0000FF"/>
                </a:solidFill>
              </a:rPr>
              <a:t>Mẫu tiết tấu 1</a:t>
            </a:r>
            <a:endParaRPr lang="vi-VN" sz="2400">
              <a:solidFill>
                <a:srgbClr val="0000FF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400E2E-319F-411B-98C9-8F8085157ED4}"/>
              </a:ext>
            </a:extLst>
          </p:cNvPr>
          <p:cNvSpPr txBox="1"/>
          <p:nvPr/>
        </p:nvSpPr>
        <p:spPr>
          <a:xfrm>
            <a:off x="4800600" y="4191000"/>
            <a:ext cx="2303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cs typeface="Times New Roman" panose="02020603050405020304" pitchFamily="18" charset="0"/>
              </a:rPr>
              <a:t>   </a:t>
            </a:r>
            <a:r>
              <a:rPr lang="en-US" sz="2400">
                <a:solidFill>
                  <a:srgbClr val="0000FF"/>
                </a:solidFill>
              </a:rPr>
              <a:t>Mẫu tiết tấu 2</a:t>
            </a:r>
            <a:endParaRPr lang="vi-VN" sz="2400">
              <a:solidFill>
                <a:srgbClr val="0000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64433E-0364-2CE9-2EDE-EC207BCD73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0" y="5315042"/>
            <a:ext cx="7467600" cy="62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EC84E6-A6F1-1B58-AA4C-ED79D040C9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9800" y="2704234"/>
            <a:ext cx="7543800" cy="824389"/>
          </a:xfrm>
          <a:prstGeom prst="rect">
            <a:avLst/>
          </a:prstGeom>
        </p:spPr>
      </p:pic>
      <p:pic>
        <p:nvPicPr>
          <p:cNvPr id="9" name="Mau TietTau 1">
            <a:hlinkClick r:id="" action="ppaction://media"/>
            <a:extLst>
              <a:ext uri="{FF2B5EF4-FFF2-40B4-BE49-F238E27FC236}">
                <a16:creationId xmlns:a16="http://schemas.microsoft.com/office/drawing/2014/main" id="{6B009D37-EF94-3ACD-F6FA-A3BEB4B560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44200" y="2791546"/>
            <a:ext cx="406400" cy="406400"/>
          </a:xfrm>
          <a:prstGeom prst="rect">
            <a:avLst/>
          </a:prstGeom>
        </p:spPr>
      </p:pic>
      <p:pic>
        <p:nvPicPr>
          <p:cNvPr id="12" name="Mau TietTau 2">
            <a:hlinkClick r:id="" action="ppaction://media"/>
            <a:extLst>
              <a:ext uri="{FF2B5EF4-FFF2-40B4-BE49-F238E27FC236}">
                <a16:creationId xmlns:a16="http://schemas.microsoft.com/office/drawing/2014/main" id="{219A7538-8E5C-086B-4BA4-B0ACBC954C5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44200" y="5384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9587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i Doc nhac So 4 BQ">
            <a:hlinkClick r:id="" action="ppaction://media"/>
            <a:extLst>
              <a:ext uri="{FF2B5EF4-FFF2-40B4-BE49-F238E27FC236}">
                <a16:creationId xmlns:a16="http://schemas.microsoft.com/office/drawing/2014/main" id="{12CBDA78-C9B3-9059-3C36-539CB15EF1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1" y="228600"/>
            <a:ext cx="11430000" cy="62484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8BF282B-53FF-DB36-35B3-029FD7F97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76200"/>
            <a:ext cx="11658600" cy="762000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Đọc nhạc hoàn chỉnh cả bài</a:t>
            </a:r>
            <a:endParaRPr lang="en-US" sz="3600" b="1" i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7997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4144"/>
            <a:ext cx="11734800" cy="842656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II. Hoà tấu</a:t>
            </a:r>
            <a:endParaRPr lang="en-US" sz="32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F645D3-C566-1ED0-6F57-53A885665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066800"/>
            <a:ext cx="109728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9184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799" y="838200"/>
            <a:ext cx="3200401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0000FF"/>
                </a:solidFill>
              </a:rPr>
              <a:t>BÈ NHẠC CỤ GÕ </a:t>
            </a:r>
            <a:endParaRPr lang="vi-VN" sz="2400" b="1">
              <a:solidFill>
                <a:srgbClr val="0000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0856F6-6C97-A0D2-6EFC-C6EFF6D3C9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56" t="34444" r="31875" b="57690"/>
          <a:stretch/>
        </p:blipFill>
        <p:spPr>
          <a:xfrm>
            <a:off x="389805" y="2683328"/>
            <a:ext cx="11725995" cy="87390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915E7DB4-DF4E-8FD0-94BE-364799ADB71C}"/>
              </a:ext>
            </a:extLst>
          </p:cNvPr>
          <p:cNvGrpSpPr/>
          <p:nvPr/>
        </p:nvGrpSpPr>
        <p:grpSpPr>
          <a:xfrm>
            <a:off x="914400" y="3402464"/>
            <a:ext cx="1951261" cy="542926"/>
            <a:chOff x="914400" y="3157536"/>
            <a:chExt cx="1951261" cy="54292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CC38718-9915-35CC-6EDD-A159414ED3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914400" y="3157537"/>
              <a:ext cx="685800" cy="54292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6B7CF28-73D4-6E1E-C2C9-1E16AB2A84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8670"/>
            <a:stretch/>
          </p:blipFill>
          <p:spPr>
            <a:xfrm>
              <a:off x="2170336" y="3157536"/>
              <a:ext cx="695325" cy="54292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7584DA5-7ABF-E696-A216-635F15EEA7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1556656" y="3157537"/>
              <a:ext cx="685800" cy="542925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3F105E-158B-6026-9EC3-9B755047C101}"/>
              </a:ext>
            </a:extLst>
          </p:cNvPr>
          <p:cNvGrpSpPr/>
          <p:nvPr/>
        </p:nvGrpSpPr>
        <p:grpSpPr>
          <a:xfrm>
            <a:off x="3597728" y="3393620"/>
            <a:ext cx="1951261" cy="542926"/>
            <a:chOff x="914400" y="3157536"/>
            <a:chExt cx="1951261" cy="54292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DB90F2A-6E17-9C63-E4C3-D9AF7C80E2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914400" y="3157537"/>
              <a:ext cx="685800" cy="54292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12877CD-9069-1945-9DEB-88426F39BA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8670"/>
            <a:stretch/>
          </p:blipFill>
          <p:spPr>
            <a:xfrm>
              <a:off x="2170336" y="3157536"/>
              <a:ext cx="695325" cy="54292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393E022-9DCE-93BA-0347-C6D55077CD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1556656" y="3157537"/>
              <a:ext cx="685800" cy="542925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F5B14D-4B2D-532B-59E9-69B3419CD8EA}"/>
              </a:ext>
            </a:extLst>
          </p:cNvPr>
          <p:cNvGrpSpPr/>
          <p:nvPr/>
        </p:nvGrpSpPr>
        <p:grpSpPr>
          <a:xfrm>
            <a:off x="6278339" y="3419474"/>
            <a:ext cx="1951261" cy="542926"/>
            <a:chOff x="914400" y="3157536"/>
            <a:chExt cx="1951261" cy="54292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0E6362C-029F-659F-C792-8FD64FE032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914400" y="3157537"/>
              <a:ext cx="685800" cy="54292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FE3F4BF-57CB-ABDE-DD7E-37A925B4D1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8670"/>
            <a:stretch/>
          </p:blipFill>
          <p:spPr>
            <a:xfrm>
              <a:off x="2170336" y="3157536"/>
              <a:ext cx="695325" cy="54292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928C765-C5E4-E805-5C52-B6C54E531E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1556656" y="3157537"/>
              <a:ext cx="685800" cy="542925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B51FBED-C8E4-24BD-56BA-2A0B688859D7}"/>
              </a:ext>
            </a:extLst>
          </p:cNvPr>
          <p:cNvGrpSpPr/>
          <p:nvPr/>
        </p:nvGrpSpPr>
        <p:grpSpPr>
          <a:xfrm>
            <a:off x="8912683" y="3410630"/>
            <a:ext cx="1951261" cy="542926"/>
            <a:chOff x="914400" y="3157536"/>
            <a:chExt cx="1951261" cy="542926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03CDDE9-CB9F-B493-A15D-A64A1B065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914400" y="3157537"/>
              <a:ext cx="685800" cy="54292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470B8EE-B580-58D7-EC91-9E5A290C23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8670"/>
            <a:stretch/>
          </p:blipFill>
          <p:spPr>
            <a:xfrm>
              <a:off x="2170336" y="3157536"/>
              <a:ext cx="695325" cy="54292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4FB80C9-EDFC-365F-1C2E-BFD43C5D49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69099"/>
            <a:stretch/>
          </p:blipFill>
          <p:spPr>
            <a:xfrm>
              <a:off x="1556656" y="3157537"/>
              <a:ext cx="685800" cy="542925"/>
            </a:xfrm>
            <a:prstGeom prst="rect">
              <a:avLst/>
            </a:prstGeom>
          </p:spPr>
        </p:pic>
      </p:grpSp>
      <p:pic>
        <p:nvPicPr>
          <p:cNvPr id="30" name="Be nhac cu go am thanh">
            <a:hlinkClick r:id="" action="ppaction://media"/>
            <a:extLst>
              <a:ext uri="{FF2B5EF4-FFF2-40B4-BE49-F238E27FC236}">
                <a16:creationId xmlns:a16="http://schemas.microsoft.com/office/drawing/2014/main" id="{CB6262CA-566B-3CD5-C4B2-704D8BA3C1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189761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146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7417"/>
            <a:ext cx="12192000" cy="6877174"/>
            <a:chOff x="0" y="0"/>
            <a:chExt cx="12192000" cy="6877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" t="32903" r="2321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8" y="3181228"/>
              <a:ext cx="3200400" cy="369594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90429"/>
            <a:ext cx="10972800" cy="1238371"/>
          </a:xfrm>
        </p:spPr>
        <p:txBody>
          <a:bodyPr/>
          <a:lstStyle/>
          <a:p>
            <a:r>
              <a:rPr lang="en-US" sz="4000" b="1">
                <a:solidFill>
                  <a:srgbClr val="0000FF"/>
                </a:solidFill>
              </a:rPr>
              <a:t>DẶN DÒ VỀ NHÀ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524001"/>
            <a:ext cx="8458200" cy="274320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4000">
                <a:solidFill>
                  <a:srgbClr val="0000FF"/>
                </a:solidFill>
              </a:rPr>
              <a:t>Đọc thành thạo </a:t>
            </a:r>
            <a:r>
              <a:rPr lang="en-US" sz="4000" i="1">
                <a:solidFill>
                  <a:srgbClr val="0000FF"/>
                </a:solidFill>
              </a:rPr>
              <a:t>Bài đọc nhạc số 4</a:t>
            </a:r>
            <a:endParaRPr lang="en-US" sz="400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4000">
                <a:solidFill>
                  <a:srgbClr val="0000FF"/>
                </a:solidFill>
              </a:rPr>
              <a:t>Tập chơi các bè của bài hoà tấu.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248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7900</TotalTime>
  <Words>146</Words>
  <Application>Microsoft Office PowerPoint</Application>
  <PresentationFormat>Widescreen</PresentationFormat>
  <Paragraphs>22</Paragraphs>
  <Slides>7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Default Design</vt:lpstr>
      <vt:lpstr>Chủ đề 4 ƯỚC MƠ</vt:lpstr>
      <vt:lpstr>PowerPoint Presentation</vt:lpstr>
      <vt:lpstr>Luyện tập tiết tấu</vt:lpstr>
      <vt:lpstr>Đọc nhạc hoàn chỉnh cả bài</vt:lpstr>
      <vt:lpstr>II. Hoà tấu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272</cp:revision>
  <dcterms:created xsi:type="dcterms:W3CDTF">2006-11-06T13:45:38Z</dcterms:created>
  <dcterms:modified xsi:type="dcterms:W3CDTF">2024-12-28T01:32:51Z</dcterms:modified>
</cp:coreProperties>
</file>