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268" r:id="rId2"/>
    <p:sldId id="266" r:id="rId3"/>
    <p:sldId id="256" r:id="rId4"/>
    <p:sldId id="257" r:id="rId5"/>
    <p:sldId id="258" r:id="rId6"/>
    <p:sldId id="260" r:id="rId7"/>
    <p:sldId id="261" r:id="rId8"/>
    <p:sldId id="262" r:id="rId9"/>
    <p:sldId id="276" r:id="rId10"/>
    <p:sldId id="281" r:id="rId11"/>
    <p:sldId id="289" r:id="rId12"/>
    <p:sldId id="283" r:id="rId13"/>
    <p:sldId id="263" r:id="rId14"/>
    <p:sldId id="284" r:id="rId15"/>
    <p:sldId id="285" r:id="rId16"/>
    <p:sldId id="291" r:id="rId17"/>
    <p:sldId id="287" r:id="rId18"/>
    <p:sldId id="286" r:id="rId19"/>
    <p:sldId id="288" r:id="rId20"/>
    <p:sldId id="292" r:id="rId21"/>
    <p:sldId id="293" r:id="rId22"/>
    <p:sldId id="275" r:id="rId23"/>
    <p:sldId id="280" r:id="rId24"/>
    <p:sldId id="278" r:id="rId25"/>
    <p:sldId id="279" r:id="rId26"/>
    <p:sldId id="277" r:id="rId27"/>
    <p:sldId id="269" r:id="rId28"/>
    <p:sldId id="270" r:id="rId29"/>
    <p:sldId id="271" r:id="rId30"/>
    <p:sldId id="272" r:id="rId31"/>
    <p:sldId id="273" r:id="rId32"/>
    <p:sldId id="294" r:id="rId33"/>
    <p:sldId id="274" r:id="rId34"/>
    <p:sldId id="264" r:id="rId35"/>
    <p:sldId id="267" r:id="rId36"/>
    <p:sldId id="265" r:id="rId37"/>
  </p:sldIdLst>
  <p:sldSz cx="18288000" cy="10287000"/>
  <p:notesSz cx="6858000" cy="9144000"/>
  <p:embeddedFontLst>
    <p:embeddedFont>
      <p:font typeface="Calibri" panose="020F0502020204030204" pitchFamily="34" charset="0"/>
      <p:regular r:id="rId39"/>
      <p:bold r:id="rId40"/>
      <p:italic r:id="rId41"/>
      <p:boldItalic r:id="rId42"/>
    </p:embeddedFont>
    <p:embeddedFont>
      <p:font typeface="Arial" panose="020B0604020202020204" pitchFamily="34" charset="0"/>
      <p:regular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563B"/>
    <a:srgbClr val="2048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7" d="100"/>
          <a:sy n="47" d="100"/>
        </p:scale>
        <p:origin x="696"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D79692-BF14-45DB-9885-621C8F14561D}" type="datetimeFigureOut">
              <a:rPr lang="en-US" smtClean="0"/>
              <a:t>9/28/2023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1B7FE9-6774-41CD-83D4-6775E7718C0C}" type="slidenum">
              <a:rPr lang="en-US" smtClean="0"/>
              <a:t>‹#›</a:t>
            </a:fld>
            <a:endParaRPr lang="en-US"/>
          </a:p>
        </p:txBody>
      </p:sp>
    </p:spTree>
    <p:extLst>
      <p:ext uri="{BB962C8B-B14F-4D97-AF65-F5344CB8AC3E}">
        <p14:creationId xmlns:p14="http://schemas.microsoft.com/office/powerpoint/2010/main" val="534555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1B7FE9-6774-41CD-83D4-6775E7718C0C}" type="slidenum">
              <a:rPr lang="en-US" smtClean="0"/>
              <a:t>12</a:t>
            </a:fld>
            <a:endParaRPr lang="en-US"/>
          </a:p>
        </p:txBody>
      </p:sp>
    </p:spTree>
    <p:extLst>
      <p:ext uri="{BB962C8B-B14F-4D97-AF65-F5344CB8AC3E}">
        <p14:creationId xmlns:p14="http://schemas.microsoft.com/office/powerpoint/2010/main" val="1275744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9/28/2023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7.svg"/></Relationships>
</file>

<file path=ppt/slides/_rels/slide10.xml.rels><?xml version="1.0" encoding="UTF-8" standalone="yes"?>
<Relationships xmlns="http://schemas.openxmlformats.org/package/2006/relationships"><Relationship Id="rId18" Type="http://schemas.openxmlformats.org/officeDocument/2006/relationships/image" Target="../media/image69.svg"/><Relationship Id="rId3" Type="http://schemas.openxmlformats.org/officeDocument/2006/relationships/image" Target="../media/image23.png"/><Relationship Id="rId21" Type="http://schemas.openxmlformats.org/officeDocument/2006/relationships/image" Target="../media/image26.png"/><Relationship Id="rId2" Type="http://schemas.openxmlformats.org/officeDocument/2006/relationships/image" Target="../media/image1.jpeg"/><Relationship Id="rId16" Type="http://schemas.openxmlformats.org/officeDocument/2006/relationships/image" Target="../media/image39.svg"/><Relationship Id="rId20" Type="http://schemas.openxmlformats.org/officeDocument/2006/relationships/image" Target="../media/image25.png"/><Relationship Id="rId1" Type="http://schemas.openxmlformats.org/officeDocument/2006/relationships/slideLayout" Target="../slideLayouts/slideLayout7.xml"/><Relationship Id="rId19" Type="http://schemas.openxmlformats.org/officeDocument/2006/relationships/image" Target="../media/image24.png"/></Relationships>
</file>

<file path=ppt/slides/_rels/slide11.xml.rels><?xml version="1.0" encoding="UTF-8" standalone="yes"?>
<Relationships xmlns="http://schemas.openxmlformats.org/package/2006/relationships"><Relationship Id="rId13" Type="http://schemas.openxmlformats.org/officeDocument/2006/relationships/image" Target="../media/image27.png"/><Relationship Id="rId3" Type="http://schemas.openxmlformats.org/officeDocument/2006/relationships/image" Target="../media/image19.png"/><Relationship Id="rId7" Type="http://schemas.openxmlformats.org/officeDocument/2006/relationships/image" Target="../media/image21.png"/><Relationship Id="rId12" Type="http://schemas.openxmlformats.org/officeDocument/2006/relationships/image" Target="../media/image61.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7.svg"/><Relationship Id="rId5" Type="http://schemas.openxmlformats.org/officeDocument/2006/relationships/image" Target="../media/image20.png"/><Relationship Id="rId4" Type="http://schemas.openxmlformats.org/officeDocument/2006/relationships/image" Target="../media/image55.svg"/><Relationship Id="rId1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10" Type="http://schemas.openxmlformats.org/officeDocument/2006/relationships/image" Target="../media/image7.sv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7.xml"/><Relationship Id="rId10" Type="http://schemas.openxmlformats.org/officeDocument/2006/relationships/image" Target="../media/image31.png"/><Relationship Id="rId9" Type="http://schemas.openxmlformats.org/officeDocument/2006/relationships/image" Target="../media/image30.png"/></Relationships>
</file>

<file path=ppt/slides/_rels/slide14.xml.rels><?xml version="1.0" encoding="UTF-8" standalone="yes"?>
<Relationships xmlns="http://schemas.openxmlformats.org/package/2006/relationships"><Relationship Id="rId13" Type="http://schemas.openxmlformats.org/officeDocument/2006/relationships/image" Target="../media/image32.png"/><Relationship Id="rId3" Type="http://schemas.openxmlformats.org/officeDocument/2006/relationships/image" Target="../media/image19.png"/><Relationship Id="rId7" Type="http://schemas.openxmlformats.org/officeDocument/2006/relationships/image" Target="../media/image21.png"/><Relationship Id="rId12" Type="http://schemas.openxmlformats.org/officeDocument/2006/relationships/image" Target="../media/image61.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7.svg"/><Relationship Id="rId5" Type="http://schemas.openxmlformats.org/officeDocument/2006/relationships/image" Target="../media/image20.png"/><Relationship Id="rId4" Type="http://schemas.openxmlformats.org/officeDocument/2006/relationships/image" Target="../media/image55.svg"/></Relationships>
</file>

<file path=ppt/slides/_rels/slide15.xml.rels><?xml version="1.0" encoding="UTF-8" standalone="yes"?>
<Relationships xmlns="http://schemas.openxmlformats.org/package/2006/relationships"><Relationship Id="rId18" Type="http://schemas.openxmlformats.org/officeDocument/2006/relationships/image" Target="../media/image34.png"/><Relationship Id="rId3" Type="http://schemas.openxmlformats.org/officeDocument/2006/relationships/image" Target="../media/image24.png"/><Relationship Id="rId17" Type="http://schemas.openxmlformats.org/officeDocument/2006/relationships/image" Target="../media/image33.png"/><Relationship Id="rId2" Type="http://schemas.openxmlformats.org/officeDocument/2006/relationships/image" Target="../media/image1.jpeg"/><Relationship Id="rId16" Type="http://schemas.openxmlformats.org/officeDocument/2006/relationships/image" Target="../media/image39.sv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13" Type="http://schemas.openxmlformats.org/officeDocument/2006/relationships/image" Target="../media/image19.png"/><Relationship Id="rId3" Type="http://schemas.openxmlformats.org/officeDocument/2006/relationships/image" Target="../media/image21.png"/><Relationship Id="rId12" Type="http://schemas.openxmlformats.org/officeDocument/2006/relationships/image" Target="../media/image61.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7.svg"/><Relationship Id="rId4" Type="http://schemas.openxmlformats.org/officeDocument/2006/relationships/image" Target="../media/image55.svg"/><Relationship Id="rId1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17" Type="http://schemas.openxmlformats.org/officeDocument/2006/relationships/image" Target="../media/image37.png"/><Relationship Id="rId2" Type="http://schemas.openxmlformats.org/officeDocument/2006/relationships/image" Target="../media/image1.jpeg"/><Relationship Id="rId16" Type="http://schemas.openxmlformats.org/officeDocument/2006/relationships/image" Target="../media/image39.sv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3" Type="http://schemas.openxmlformats.org/officeDocument/2006/relationships/image" Target="../media/image38.png"/><Relationship Id="rId3" Type="http://schemas.openxmlformats.org/officeDocument/2006/relationships/image" Target="../media/image19.png"/><Relationship Id="rId7" Type="http://schemas.openxmlformats.org/officeDocument/2006/relationships/image" Target="../media/image21.png"/><Relationship Id="rId12" Type="http://schemas.openxmlformats.org/officeDocument/2006/relationships/image" Target="../media/image61.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7.svg"/><Relationship Id="rId5" Type="http://schemas.openxmlformats.org/officeDocument/2006/relationships/image" Target="../media/image20.png"/><Relationship Id="rId4" Type="http://schemas.openxmlformats.org/officeDocument/2006/relationships/image" Target="../media/image55.svg"/><Relationship Id="rId1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0.png"/><Relationship Id="rId7"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7.svg"/></Relationships>
</file>

<file path=ppt/slides/_rels/slide21.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9.png"/><Relationship Id="rId2" Type="http://schemas.openxmlformats.org/officeDocument/2006/relationships/image" Target="../media/image1.jpeg"/><Relationship Id="rId16" Type="http://schemas.openxmlformats.org/officeDocument/2006/relationships/image" Target="../media/image35.svg"/><Relationship Id="rId1" Type="http://schemas.openxmlformats.org/officeDocument/2006/relationships/slideLayout" Target="../slideLayouts/slideLayout7.xml"/><Relationship Id="rId5" Type="http://schemas.openxmlformats.org/officeDocument/2006/relationships/image" Target="../media/image10.png"/><Relationship Id="rId15" Type="http://schemas.openxmlformats.org/officeDocument/2006/relationships/image" Target="../media/image12.png"/><Relationship Id="rId4" Type="http://schemas.openxmlformats.org/officeDocument/2006/relationships/image" Target="../media/image25.svg"/><Relationship Id="rId9" Type="http://schemas.openxmlformats.org/officeDocument/2006/relationships/image" Target="../media/image11.png"/><Relationship Id="rId14" Type="http://schemas.openxmlformats.org/officeDocument/2006/relationships/image" Target="../media/image33.sv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12" Type="http://schemas.openxmlformats.org/officeDocument/2006/relationships/image" Target="../media/image44.png"/><Relationship Id="rId2" Type="http://schemas.openxmlformats.org/officeDocument/2006/relationships/image" Target="../media/image1.jpeg"/><Relationship Id="rId1" Type="http://schemas.openxmlformats.org/officeDocument/2006/relationships/slideLayout" Target="../slideLayouts/slideLayout7.xml"/><Relationship Id="rId11" Type="http://schemas.openxmlformats.org/officeDocument/2006/relationships/image" Target="../media/image13.png"/><Relationship Id="rId10" Type="http://schemas.openxmlformats.org/officeDocument/2006/relationships/image" Target="../media/image7.svg"/></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4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45.png"/><Relationship Id="rId4" Type="http://schemas.openxmlformats.org/officeDocument/2006/relationships/image" Target="../media/image25.svg"/></Relationships>
</file>

<file path=ppt/slides/_rels/slide28.xml.rels><?xml version="1.0" encoding="UTF-8" standalone="yes"?>
<Relationships xmlns="http://schemas.openxmlformats.org/package/2006/relationships"><Relationship Id="rId8" Type="http://schemas.openxmlformats.org/officeDocument/2006/relationships/image" Target="NULL"/><Relationship Id="rId3" Type="http://schemas.microsoft.com/office/2007/relationships/media" Target="../media/media2.mp3"/><Relationship Id="rId7" Type="http://schemas.openxmlformats.org/officeDocument/2006/relationships/image" Target="../media/image4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7.png"/><Relationship Id="rId5" Type="http://schemas.openxmlformats.org/officeDocument/2006/relationships/slideLayout" Target="../slideLayouts/slideLayout7.xml"/><Relationship Id="rId10" Type="http://schemas.openxmlformats.org/officeDocument/2006/relationships/image" Target="NULL"/><Relationship Id="rId4" Type="http://schemas.openxmlformats.org/officeDocument/2006/relationships/audio" Target="../media/media2.mp3"/><Relationship Id="rId9" Type="http://schemas.openxmlformats.org/officeDocument/2006/relationships/image" Target="../media/image49.png"/></Relationships>
</file>

<file path=ppt/slides/_rels/slide29.xml.rels><?xml version="1.0" encoding="UTF-8" standalone="yes"?>
<Relationships xmlns="http://schemas.openxmlformats.org/package/2006/relationships"><Relationship Id="rId8" Type="http://schemas.openxmlformats.org/officeDocument/2006/relationships/image" Target="NULL"/><Relationship Id="rId3" Type="http://schemas.microsoft.com/office/2007/relationships/media" Target="../media/media2.mp3"/><Relationship Id="rId7" Type="http://schemas.openxmlformats.org/officeDocument/2006/relationships/image" Target="../media/image4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7.png"/><Relationship Id="rId5" Type="http://schemas.openxmlformats.org/officeDocument/2006/relationships/slideLayout" Target="../slideLayouts/slideLayout7.xml"/><Relationship Id="rId10" Type="http://schemas.openxmlformats.org/officeDocument/2006/relationships/image" Target="NULL"/><Relationship Id="rId4" Type="http://schemas.openxmlformats.org/officeDocument/2006/relationships/audio" Target="../media/media2.mp3"/><Relationship Id="rId9" Type="http://schemas.openxmlformats.org/officeDocument/2006/relationships/image" Target="../media/image49.png"/></Relationships>
</file>

<file path=ppt/slides/_rels/slide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3.svg"/><Relationship Id="rId9" Type="http://schemas.openxmlformats.org/officeDocument/2006/relationships/image" Target="../media/image3.png"/><Relationship Id="rId14" Type="http://schemas.openxmlformats.org/officeDocument/2006/relationships/image" Target="../media/image13.svg"/></Relationships>
</file>

<file path=ppt/slides/_rels/slide30.xml.rels><?xml version="1.0" encoding="UTF-8" standalone="yes"?>
<Relationships xmlns="http://schemas.openxmlformats.org/package/2006/relationships"><Relationship Id="rId8" Type="http://schemas.openxmlformats.org/officeDocument/2006/relationships/image" Target="NULL"/><Relationship Id="rId3" Type="http://schemas.microsoft.com/office/2007/relationships/media" Target="../media/media2.mp3"/><Relationship Id="rId7" Type="http://schemas.openxmlformats.org/officeDocument/2006/relationships/image" Target="../media/image4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7.png"/><Relationship Id="rId5" Type="http://schemas.openxmlformats.org/officeDocument/2006/relationships/slideLayout" Target="../slideLayouts/slideLayout7.xml"/><Relationship Id="rId10" Type="http://schemas.openxmlformats.org/officeDocument/2006/relationships/image" Target="NULL"/><Relationship Id="rId4" Type="http://schemas.openxmlformats.org/officeDocument/2006/relationships/audio" Target="../media/media2.mp3"/><Relationship Id="rId9" Type="http://schemas.openxmlformats.org/officeDocument/2006/relationships/image" Target="../media/image49.png"/></Relationships>
</file>

<file path=ppt/slides/_rels/slide31.xml.rels><?xml version="1.0" encoding="UTF-8" standalone="yes"?>
<Relationships xmlns="http://schemas.openxmlformats.org/package/2006/relationships"><Relationship Id="rId8" Type="http://schemas.openxmlformats.org/officeDocument/2006/relationships/image" Target="NULL"/><Relationship Id="rId3" Type="http://schemas.microsoft.com/office/2007/relationships/media" Target="../media/media2.mp3"/><Relationship Id="rId7" Type="http://schemas.openxmlformats.org/officeDocument/2006/relationships/image" Target="../media/image4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7.png"/><Relationship Id="rId5" Type="http://schemas.openxmlformats.org/officeDocument/2006/relationships/slideLayout" Target="../slideLayouts/slideLayout7.xml"/><Relationship Id="rId10" Type="http://schemas.openxmlformats.org/officeDocument/2006/relationships/image" Target="NULL"/><Relationship Id="rId4" Type="http://schemas.openxmlformats.org/officeDocument/2006/relationships/audio" Target="../media/media2.mp3"/><Relationship Id="rId9"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microsoft.com/office/2007/relationships/media" Target="../media/media2.mp3"/><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7.png"/><Relationship Id="rId5" Type="http://schemas.openxmlformats.org/officeDocument/2006/relationships/slideLayout" Target="../slideLayouts/slideLayout7.xml"/><Relationship Id="rId4" Type="http://schemas.openxmlformats.org/officeDocument/2006/relationships/audio" Target="../media/media2.mp3"/></Relationships>
</file>

<file path=ppt/slides/_rels/slide33.xml.rels><?xml version="1.0" encoding="UTF-8" standalone="yes"?>
<Relationships xmlns="http://schemas.openxmlformats.org/package/2006/relationships"><Relationship Id="rId8" Type="http://schemas.openxmlformats.org/officeDocument/2006/relationships/image" Target="NULL"/><Relationship Id="rId3" Type="http://schemas.microsoft.com/office/2007/relationships/media" Target="../media/media2.mp3"/><Relationship Id="rId7" Type="http://schemas.openxmlformats.org/officeDocument/2006/relationships/image" Target="../media/image4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7.png"/><Relationship Id="rId5" Type="http://schemas.openxmlformats.org/officeDocument/2006/relationships/slideLayout" Target="../slideLayouts/slideLayout7.xml"/><Relationship Id="rId10" Type="http://schemas.openxmlformats.org/officeDocument/2006/relationships/image" Target="NULL"/><Relationship Id="rId4" Type="http://schemas.openxmlformats.org/officeDocument/2006/relationships/audio" Target="../media/media2.mp3"/><Relationship Id="rId9"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45.png"/><Relationship Id="rId4" Type="http://schemas.openxmlformats.org/officeDocument/2006/relationships/image" Target="../media/image25.svg"/></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7.svg"/></Relationships>
</file>

<file path=ppt/slides/_rels/slide4.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10" Type="http://schemas.openxmlformats.org/officeDocument/2006/relationships/image" Target="../media/image23.sv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9.png"/><Relationship Id="rId2" Type="http://schemas.openxmlformats.org/officeDocument/2006/relationships/image" Target="../media/image1.jpeg"/><Relationship Id="rId16" Type="http://schemas.openxmlformats.org/officeDocument/2006/relationships/image" Target="../media/image35.svg"/><Relationship Id="rId1" Type="http://schemas.openxmlformats.org/officeDocument/2006/relationships/slideLayout" Target="../slideLayouts/slideLayout7.xml"/><Relationship Id="rId5" Type="http://schemas.openxmlformats.org/officeDocument/2006/relationships/image" Target="../media/image10.png"/><Relationship Id="rId15" Type="http://schemas.openxmlformats.org/officeDocument/2006/relationships/image" Target="../media/image12.png"/><Relationship Id="rId4" Type="http://schemas.openxmlformats.org/officeDocument/2006/relationships/image" Target="../media/image25.svg"/><Relationship Id="rId9" Type="http://schemas.openxmlformats.org/officeDocument/2006/relationships/image" Target="../media/image11.png"/><Relationship Id="rId14" Type="http://schemas.openxmlformats.org/officeDocument/2006/relationships/image" Target="../media/image33.svg"/></Relationships>
</file>

<file path=ppt/slides/_rels/slide6.xml.rels><?xml version="1.0" encoding="UTF-8" standalone="yes"?>
<Relationships xmlns="http://schemas.openxmlformats.org/package/2006/relationships"><Relationship Id="rId13" Type="http://schemas.openxmlformats.org/officeDocument/2006/relationships/image" Target="../media/image15.png"/><Relationship Id="rId3" Type="http://schemas.openxmlformats.org/officeDocument/2006/relationships/image" Target="../media/image6.png"/><Relationship Id="rId12"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 Id="rId11" Type="http://schemas.openxmlformats.org/officeDocument/2006/relationships/image" Target="../media/image13.png"/><Relationship Id="rId10" Type="http://schemas.openxmlformats.org/officeDocument/2006/relationships/image" Target="../media/image7.svg"/></Relationships>
</file>

<file path=ppt/slides/_rels/slide7.xml.rels><?xml version="1.0" encoding="UTF-8" standalone="yes"?>
<Relationships xmlns="http://schemas.openxmlformats.org/package/2006/relationships"><Relationship Id="rId8" Type="http://schemas.openxmlformats.org/officeDocument/2006/relationships/image" Target="../media/image49.svg"/><Relationship Id="rId13" Type="http://schemas.openxmlformats.org/officeDocument/2006/relationships/image" Target="../media/image18.png"/><Relationship Id="rId3" Type="http://schemas.openxmlformats.org/officeDocument/2006/relationships/image" Target="../media/image9.png"/><Relationship Id="rId12" Type="http://schemas.openxmlformats.org/officeDocument/2006/relationships/image" Target="../media/image53.sv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25.sv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13" Type="http://schemas.openxmlformats.org/officeDocument/2006/relationships/image" Target="../media/image22.png"/><Relationship Id="rId3" Type="http://schemas.openxmlformats.org/officeDocument/2006/relationships/image" Target="../media/image19.png"/><Relationship Id="rId7" Type="http://schemas.openxmlformats.org/officeDocument/2006/relationships/image" Target="../media/image21.png"/><Relationship Id="rId12" Type="http://schemas.openxmlformats.org/officeDocument/2006/relationships/image" Target="../media/image61.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7.svg"/><Relationship Id="rId5" Type="http://schemas.openxmlformats.org/officeDocument/2006/relationships/image" Target="../media/image20.png"/><Relationship Id="rId4" Type="http://schemas.openxmlformats.org/officeDocument/2006/relationships/image" Target="../media/image55.svg"/><Relationship Id="rId14" Type="http://schemas.microsoft.com/office/2007/relationships/hdphoto" Target="../media/hdphoto1.wdp"/></Relationships>
</file>

<file path=ppt/slides/_rels/slide9.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9.png"/><Relationship Id="rId2" Type="http://schemas.openxmlformats.org/officeDocument/2006/relationships/image" Target="../media/image1.jpeg"/><Relationship Id="rId16" Type="http://schemas.openxmlformats.org/officeDocument/2006/relationships/image" Target="../media/image35.svg"/><Relationship Id="rId1" Type="http://schemas.openxmlformats.org/officeDocument/2006/relationships/slideLayout" Target="../slideLayouts/slideLayout7.xml"/><Relationship Id="rId5" Type="http://schemas.openxmlformats.org/officeDocument/2006/relationships/image" Target="../media/image10.png"/><Relationship Id="rId15" Type="http://schemas.openxmlformats.org/officeDocument/2006/relationships/image" Target="../media/image12.png"/><Relationship Id="rId4" Type="http://schemas.openxmlformats.org/officeDocument/2006/relationships/image" Target="../media/image25.svg"/><Relationship Id="rId9" Type="http://schemas.openxmlformats.org/officeDocument/2006/relationships/image" Target="../media/image11.png"/><Relationship Id="rId14" Type="http://schemas.openxmlformats.org/officeDocument/2006/relationships/image" Target="../media/image3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3" name="Freeform 3"/>
          <p:cNvSpPr/>
          <p:nvPr/>
        </p:nvSpPr>
        <p:spPr>
          <a:xfrm rot="5400000" flipH="1" flipV="1">
            <a:off x="690398" y="-4598"/>
            <a:ext cx="1617391" cy="1626587"/>
          </a:xfrm>
          <a:custGeom>
            <a:avLst/>
            <a:gdLst/>
            <a:ahLst/>
            <a:cxnLst/>
            <a:rect l="l" t="t" r="r" b="b"/>
            <a:pathLst>
              <a:path w="2655192" h="2777882">
                <a:moveTo>
                  <a:pt x="2655192" y="2777882"/>
                </a:moveTo>
                <a:lnTo>
                  <a:pt x="0" y="2777882"/>
                </a:lnTo>
                <a:lnTo>
                  <a:pt x="0" y="0"/>
                </a:lnTo>
                <a:lnTo>
                  <a:pt x="2655192" y="0"/>
                </a:lnTo>
                <a:lnTo>
                  <a:pt x="2655192" y="2777882"/>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rot="5400000" flipH="1" flipV="1">
            <a:off x="16634027" y="6218863"/>
            <a:ext cx="1368126" cy="1939820"/>
          </a:xfrm>
          <a:custGeom>
            <a:avLst/>
            <a:gdLst/>
            <a:ahLst/>
            <a:cxnLst/>
            <a:rect l="l" t="t" r="r" b="b"/>
            <a:pathLst>
              <a:path w="2655192" h="2777882">
                <a:moveTo>
                  <a:pt x="2655192" y="2777881"/>
                </a:moveTo>
                <a:lnTo>
                  <a:pt x="0" y="2777881"/>
                </a:lnTo>
                <a:lnTo>
                  <a:pt x="0" y="0"/>
                </a:lnTo>
                <a:lnTo>
                  <a:pt x="2655192" y="0"/>
                </a:lnTo>
                <a:lnTo>
                  <a:pt x="2655192" y="2777881"/>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6" name="Freeform 6"/>
          <p:cNvSpPr/>
          <p:nvPr/>
        </p:nvSpPr>
        <p:spPr>
          <a:xfrm rot="918116">
            <a:off x="14496617" y="1203079"/>
            <a:ext cx="819300" cy="828622"/>
          </a:xfrm>
          <a:custGeom>
            <a:avLst/>
            <a:gdLst/>
            <a:ahLst/>
            <a:cxnLst/>
            <a:rect l="l" t="t" r="r" b="b"/>
            <a:pathLst>
              <a:path w="819300" h="828622">
                <a:moveTo>
                  <a:pt x="0" y="0"/>
                </a:moveTo>
                <a:lnTo>
                  <a:pt x="819300" y="0"/>
                </a:lnTo>
                <a:lnTo>
                  <a:pt x="819300" y="828622"/>
                </a:lnTo>
                <a:lnTo>
                  <a:pt x="0" y="828622"/>
                </a:lnTo>
                <a:lnTo>
                  <a:pt x="0" y="0"/>
                </a:lnTo>
                <a:close/>
              </a:path>
            </a:pathLst>
          </a:custGeom>
          <a:blipFill>
            <a:blip r:embed="rId5">
              <a:extLst>
                <a:ext uri="{96DAC541-7B7A-43D3-8B79-37D633B846F1}">
                  <asvg:svgBlip xmlns="" xmlns:asvg="http://schemas.microsoft.com/office/drawing/2016/SVG/main" r:embed="rId8"/>
                </a:ext>
              </a:extLst>
            </a:blip>
            <a:stretch>
              <a:fillRect/>
            </a:stretch>
          </a:blipFill>
        </p:spPr>
      </p:sp>
      <p:sp>
        <p:nvSpPr>
          <p:cNvPr id="7" name="TextBox 6"/>
          <p:cNvSpPr txBox="1"/>
          <p:nvPr/>
        </p:nvSpPr>
        <p:spPr>
          <a:xfrm>
            <a:off x="2286000" y="2441414"/>
            <a:ext cx="13716000" cy="5404172"/>
          </a:xfrm>
          <a:prstGeom prst="rect">
            <a:avLst/>
          </a:prstGeom>
          <a:noFill/>
        </p:spPr>
        <p:txBody>
          <a:bodyPr wrap="square" rtlCol="0">
            <a:spAutoFit/>
          </a:bodyPr>
          <a:lstStyle/>
          <a:p>
            <a:pPr algn="ctr">
              <a:lnSpc>
                <a:spcPct val="150000"/>
              </a:lnSpc>
            </a:pPr>
            <a:r>
              <a:rPr lang="en-US" sz="8000" b="1" dirty="0" smtClean="0">
                <a:solidFill>
                  <a:srgbClr val="204872"/>
                </a:solidFill>
                <a:latin typeface="Arial" panose="020B0604020202020204" pitchFamily="34" charset="0"/>
                <a:cs typeface="Arial" panose="020B0604020202020204" pitchFamily="34" charset="0"/>
              </a:rPr>
              <a:t>CHÀO ĐÓN CÁC EM TỚI TIẾT HỌC MÔN NGỮ VĂN NGÀY HÔM NAY!</a:t>
            </a:r>
            <a:endParaRPr lang="en-US" sz="8000" b="1" dirty="0">
              <a:solidFill>
                <a:srgbClr val="20487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749229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3" name="Freeform 10"/>
          <p:cNvSpPr/>
          <p:nvPr/>
        </p:nvSpPr>
        <p:spPr>
          <a:xfrm rot="2700000">
            <a:off x="2102562" y="682703"/>
            <a:ext cx="2491240" cy="1161541"/>
          </a:xfrm>
          <a:custGeom>
            <a:avLst/>
            <a:gdLst/>
            <a:ahLst/>
            <a:cxnLst/>
            <a:rect l="l" t="t" r="r" b="b"/>
            <a:pathLst>
              <a:path w="2491240" h="1161541">
                <a:moveTo>
                  <a:pt x="0" y="0"/>
                </a:moveTo>
                <a:lnTo>
                  <a:pt x="2491240" y="0"/>
                </a:lnTo>
                <a:lnTo>
                  <a:pt x="2491240" y="1161541"/>
                </a:lnTo>
                <a:lnTo>
                  <a:pt x="0" y="1161541"/>
                </a:lnTo>
                <a:lnTo>
                  <a:pt x="0" y="0"/>
                </a:lnTo>
                <a:close/>
              </a:path>
            </a:pathLst>
          </a:custGeom>
          <a:blipFill>
            <a:blip r:embed="rId3">
              <a:extLst>
                <a:ext uri="{96DAC541-7B7A-43D3-8B79-37D633B846F1}">
                  <asvg:svgBlip xmlns="" xmlns:asvg="http://schemas.microsoft.com/office/drawing/2016/SVG/main" r:embed="rId18"/>
                </a:ext>
              </a:extLst>
            </a:blip>
            <a:stretch>
              <a:fillRect/>
            </a:stretch>
          </a:blipFill>
        </p:spPr>
      </p:sp>
      <p:sp>
        <p:nvSpPr>
          <p:cNvPr id="5" name="Freeform 9"/>
          <p:cNvSpPr/>
          <p:nvPr/>
        </p:nvSpPr>
        <p:spPr>
          <a:xfrm rot="930754">
            <a:off x="15595454" y="874229"/>
            <a:ext cx="1161402" cy="1451753"/>
          </a:xfrm>
          <a:custGeom>
            <a:avLst/>
            <a:gdLst/>
            <a:ahLst/>
            <a:cxnLst/>
            <a:rect l="l" t="t" r="r" b="b"/>
            <a:pathLst>
              <a:path w="1161402" h="1451753">
                <a:moveTo>
                  <a:pt x="0" y="0"/>
                </a:moveTo>
                <a:lnTo>
                  <a:pt x="1161402" y="0"/>
                </a:lnTo>
                <a:lnTo>
                  <a:pt x="1161402" y="1451753"/>
                </a:lnTo>
                <a:lnTo>
                  <a:pt x="0" y="1451753"/>
                </a:lnTo>
                <a:lnTo>
                  <a:pt x="0" y="0"/>
                </a:lnTo>
                <a:close/>
              </a:path>
            </a:pathLst>
          </a:custGeom>
          <a:blipFill>
            <a:blip r:embed="rId19">
              <a:extLst>
                <a:ext uri="{96DAC541-7B7A-43D3-8B79-37D633B846F1}">
                  <asvg:svgBlip xmlns="" xmlns:asvg="http://schemas.microsoft.com/office/drawing/2016/SVG/main" r:embed="rId16"/>
                </a:ext>
              </a:extLst>
            </a:blip>
            <a:stretch>
              <a:fillRect/>
            </a:stretch>
          </a:blipFill>
        </p:spPr>
      </p:sp>
      <p:sp>
        <p:nvSpPr>
          <p:cNvPr id="6" name="TextBox 5"/>
          <p:cNvSpPr txBox="1"/>
          <p:nvPr/>
        </p:nvSpPr>
        <p:spPr>
          <a:xfrm>
            <a:off x="6448750" y="758598"/>
            <a:ext cx="5390500" cy="1103892"/>
          </a:xfrm>
          <a:prstGeom prst="rect">
            <a:avLst/>
          </a:prstGeom>
          <a:noFill/>
        </p:spPr>
        <p:txBody>
          <a:bodyPr wrap="square" rtlCol="0">
            <a:spAutoFit/>
          </a:bodyPr>
          <a:lstStyle/>
          <a:p>
            <a:pPr algn="ctr">
              <a:lnSpc>
                <a:spcPct val="150000"/>
              </a:lnSpc>
            </a:pPr>
            <a:r>
              <a:rPr lang="en-US" sz="5000" b="1" dirty="0" smtClean="0">
                <a:latin typeface="Arial" panose="020B0604020202020204" pitchFamily="34" charset="0"/>
                <a:cs typeface="Arial" panose="020B0604020202020204" pitchFamily="34" charset="0"/>
              </a:rPr>
              <a:t>1. </a:t>
            </a:r>
            <a:r>
              <a:rPr lang="en-US" sz="5000" b="1" dirty="0">
                <a:latin typeface="Arial" panose="020B0604020202020204" pitchFamily="34" charset="0"/>
                <a:cs typeface="Arial" panose="020B0604020202020204" pitchFamily="34" charset="0"/>
              </a:rPr>
              <a:t>Nhan đề</a:t>
            </a:r>
          </a:p>
        </p:txBody>
      </p:sp>
      <p:sp>
        <p:nvSpPr>
          <p:cNvPr id="7" name="Rounded Rectangle 6"/>
          <p:cNvSpPr/>
          <p:nvPr/>
        </p:nvSpPr>
        <p:spPr>
          <a:xfrm>
            <a:off x="2056728" y="2155579"/>
            <a:ext cx="7696200" cy="1371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b="1" dirty="0" smtClean="0">
                <a:solidFill>
                  <a:srgbClr val="C00000"/>
                </a:solidFill>
                <a:latin typeface="Arial" panose="020B0604020202020204" pitchFamily="34" charset="0"/>
                <a:cs typeface="Arial" panose="020B0604020202020204" pitchFamily="34" charset="0"/>
              </a:rPr>
              <a:t>HOẠT ĐỘNG NHÓM</a:t>
            </a:r>
            <a:endParaRPr lang="en-US" sz="4500" b="1" dirty="0">
              <a:solidFill>
                <a:srgbClr val="C00000"/>
              </a:solidFill>
              <a:latin typeface="Arial" panose="020B0604020202020204" pitchFamily="34" charset="0"/>
              <a:cs typeface="Arial" panose="020B0604020202020204" pitchFamily="34" charset="0"/>
            </a:endParaRPr>
          </a:p>
        </p:txBody>
      </p:sp>
      <p:sp>
        <p:nvSpPr>
          <p:cNvPr id="8" name="TextBox 7"/>
          <p:cNvSpPr txBox="1"/>
          <p:nvPr/>
        </p:nvSpPr>
        <p:spPr>
          <a:xfrm>
            <a:off x="635485" y="3465058"/>
            <a:ext cx="10538685" cy="3785652"/>
          </a:xfrm>
          <a:prstGeom prst="rect">
            <a:avLst/>
          </a:prstGeom>
          <a:noFill/>
        </p:spPr>
        <p:txBody>
          <a:bodyPr wrap="square" rtlCol="0">
            <a:spAutoFit/>
          </a:bodyPr>
          <a:lstStyle/>
          <a:p>
            <a:pPr algn="ctr">
              <a:lnSpc>
                <a:spcPct val="150000"/>
              </a:lnSpc>
            </a:pPr>
            <a:r>
              <a:rPr lang="en-US" sz="4000" b="1" dirty="0" smtClean="0">
                <a:solidFill>
                  <a:srgbClr val="204872"/>
                </a:solidFill>
                <a:latin typeface="Arial" panose="020B0604020202020204" pitchFamily="34" charset="0"/>
                <a:cs typeface="Arial" panose="020B0604020202020204" pitchFamily="34" charset="0"/>
              </a:rPr>
              <a:t>Em hãy trả lời các câu hỏi sau:</a:t>
            </a:r>
          </a:p>
          <a:p>
            <a:pPr marL="571500" indent="-571500" algn="just">
              <a:lnSpc>
                <a:spcPct val="150000"/>
              </a:lnSpc>
              <a:buFont typeface="Arial" panose="020B0604020202020204" pitchFamily="34" charset="0"/>
              <a:buChar char="•"/>
            </a:pPr>
            <a:r>
              <a:rPr lang="vi-VN" sz="4000" dirty="0">
                <a:latin typeface="Arial" panose="020B0604020202020204" pitchFamily="34" charset="0"/>
                <a:cs typeface="Arial" panose="020B0604020202020204" pitchFamily="34" charset="0"/>
              </a:rPr>
              <a:t>Em hiểu nhan đề văn bản </a:t>
            </a:r>
            <a:r>
              <a:rPr lang="en-US" sz="4000" i="1" dirty="0" smtClean="0">
                <a:latin typeface="Arial" panose="020B0604020202020204" pitchFamily="34" charset="0"/>
                <a:cs typeface="Arial" panose="020B0604020202020204" pitchFamily="34" charset="0"/>
              </a:rPr>
              <a:t>“</a:t>
            </a:r>
            <a:r>
              <a:rPr lang="vi-VN" sz="4000" i="1" dirty="0" smtClean="0">
                <a:latin typeface="Arial" panose="020B0604020202020204" pitchFamily="34" charset="0"/>
                <a:cs typeface="Arial" panose="020B0604020202020204" pitchFamily="34" charset="0"/>
              </a:rPr>
              <a:t>Nước Việt Nam ta nhỏ hay không nhỏ?</a:t>
            </a:r>
            <a:r>
              <a:rPr lang="en-US" sz="4000" i="1" dirty="0" smtClean="0">
                <a:latin typeface="Arial" panose="020B0604020202020204" pitchFamily="34" charset="0"/>
                <a:cs typeface="Arial" panose="020B0604020202020204" pitchFamily="34" charset="0"/>
              </a:rPr>
              <a:t>”</a:t>
            </a:r>
            <a:r>
              <a:rPr lang="vi-VN" sz="4000" i="1" dirty="0" smtClean="0">
                <a:latin typeface="Arial" panose="020B0604020202020204" pitchFamily="34" charset="0"/>
                <a:cs typeface="Arial" panose="020B0604020202020204" pitchFamily="34" charset="0"/>
              </a:rPr>
              <a:t> </a:t>
            </a:r>
            <a:r>
              <a:rPr lang="vi-VN" sz="4000" dirty="0" smtClean="0">
                <a:latin typeface="Arial" panose="020B0604020202020204" pitchFamily="34" charset="0"/>
                <a:cs typeface="Arial" panose="020B0604020202020204" pitchFamily="34" charset="0"/>
              </a:rPr>
              <a:t>như </a:t>
            </a:r>
            <a:r>
              <a:rPr lang="vi-VN" sz="4000" dirty="0">
                <a:latin typeface="Arial" panose="020B0604020202020204" pitchFamily="34" charset="0"/>
                <a:cs typeface="Arial" panose="020B0604020202020204" pitchFamily="34" charset="0"/>
              </a:rPr>
              <a:t>thế </a:t>
            </a:r>
            <a:r>
              <a:rPr lang="vi-VN" sz="4000" dirty="0" smtClean="0">
                <a:latin typeface="Arial" panose="020B0604020202020204" pitchFamily="34" charset="0"/>
                <a:cs typeface="Arial" panose="020B0604020202020204" pitchFamily="34" charset="0"/>
              </a:rPr>
              <a:t>nào</a:t>
            </a:r>
            <a:r>
              <a:rPr lang="en-US" sz="4000" dirty="0" smtClean="0">
                <a:latin typeface="Arial" panose="020B0604020202020204" pitchFamily="34" charset="0"/>
                <a:cs typeface="Arial" panose="020B0604020202020204" pitchFamily="34" charset="0"/>
              </a:rPr>
              <a:t>?</a:t>
            </a:r>
            <a:endParaRPr lang="vi-VN" sz="4000" dirty="0">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vi-VN" sz="4000" dirty="0" smtClean="0">
                <a:latin typeface="Arial" panose="020B0604020202020204" pitchFamily="34" charset="0"/>
                <a:cs typeface="Arial" panose="020B0604020202020204" pitchFamily="34" charset="0"/>
              </a:rPr>
              <a:t>Hãy </a:t>
            </a:r>
            <a:r>
              <a:rPr lang="vi-VN" sz="4000" dirty="0">
                <a:latin typeface="Arial" panose="020B0604020202020204" pitchFamily="34" charset="0"/>
                <a:cs typeface="Arial" panose="020B0604020202020204" pitchFamily="34" charset="0"/>
              </a:rPr>
              <a:t>xác định luận đề và luận điểm bài </a:t>
            </a:r>
            <a:r>
              <a:rPr lang="vi-VN" sz="4000" dirty="0" smtClean="0">
                <a:latin typeface="Arial" panose="020B0604020202020204" pitchFamily="34" charset="0"/>
                <a:cs typeface="Arial" panose="020B0604020202020204" pitchFamily="34" charset="0"/>
              </a:rPr>
              <a:t>viết</a:t>
            </a:r>
            <a:r>
              <a:rPr lang="en-US" sz="4000" dirty="0" smtClean="0">
                <a:latin typeface="Arial" panose="020B0604020202020204" pitchFamily="34" charset="0"/>
                <a:cs typeface="Arial" panose="020B0604020202020204" pitchFamily="34" charset="0"/>
              </a:rPr>
              <a:t>.</a:t>
            </a:r>
            <a:endParaRPr lang="vi-VN" sz="4000"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20"/>
          <a:stretch>
            <a:fillRect/>
          </a:stretch>
        </p:blipFill>
        <p:spPr>
          <a:xfrm>
            <a:off x="11575005" y="2678047"/>
            <a:ext cx="6153946" cy="6153946"/>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21"/>
          <a:stretch>
            <a:fillRect/>
          </a:stretch>
        </p:blipFill>
        <p:spPr>
          <a:xfrm>
            <a:off x="4419600" y="7365423"/>
            <a:ext cx="3048000" cy="2776203"/>
          </a:xfrm>
          <a:prstGeom prst="rect">
            <a:avLst/>
          </a:prstGeom>
        </p:spPr>
      </p:pic>
    </p:spTree>
    <p:extLst>
      <p:ext uri="{BB962C8B-B14F-4D97-AF65-F5344CB8AC3E}">
        <p14:creationId xmlns:p14="http://schemas.microsoft.com/office/powerpoint/2010/main" val="88844971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3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90"/>
                                          </p:val>
                                        </p:tav>
                                        <p:tav tm="100000">
                                          <p:val>
                                            <p:fltVal val="0"/>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6" name="Freeform 6"/>
          <p:cNvSpPr/>
          <p:nvPr/>
        </p:nvSpPr>
        <p:spPr>
          <a:xfrm rot="-5115122">
            <a:off x="-1550431" y="3718659"/>
            <a:ext cx="1229018" cy="952963"/>
          </a:xfrm>
          <a:custGeom>
            <a:avLst/>
            <a:gdLst/>
            <a:ahLst/>
            <a:cxnLst/>
            <a:rect l="l" t="t" r="r" b="b"/>
            <a:pathLst>
              <a:path w="937242" h="885304">
                <a:moveTo>
                  <a:pt x="0" y="0"/>
                </a:moveTo>
                <a:lnTo>
                  <a:pt x="937242" y="0"/>
                </a:lnTo>
                <a:lnTo>
                  <a:pt x="937242" y="885303"/>
                </a:lnTo>
                <a:lnTo>
                  <a:pt x="0" y="885303"/>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7" name="Freeform 7"/>
          <p:cNvSpPr/>
          <p:nvPr/>
        </p:nvSpPr>
        <p:spPr>
          <a:xfrm rot="945439">
            <a:off x="15855194" y="149743"/>
            <a:ext cx="2982142" cy="1015081"/>
          </a:xfrm>
          <a:custGeom>
            <a:avLst/>
            <a:gdLst/>
            <a:ahLst/>
            <a:cxnLst/>
            <a:rect l="l" t="t" r="r" b="b"/>
            <a:pathLst>
              <a:path w="3232004" h="1400535">
                <a:moveTo>
                  <a:pt x="0" y="0"/>
                </a:moveTo>
                <a:lnTo>
                  <a:pt x="3232003" y="0"/>
                </a:lnTo>
                <a:lnTo>
                  <a:pt x="3232003" y="1400535"/>
                </a:lnTo>
                <a:lnTo>
                  <a:pt x="0" y="1400535"/>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1" name="Freeform 11"/>
          <p:cNvSpPr/>
          <p:nvPr/>
        </p:nvSpPr>
        <p:spPr>
          <a:xfrm rot="575652">
            <a:off x="6472298" y="8173478"/>
            <a:ext cx="670274" cy="1160648"/>
          </a:xfrm>
          <a:custGeom>
            <a:avLst/>
            <a:gdLst/>
            <a:ahLst/>
            <a:cxnLst/>
            <a:rect l="l" t="t" r="r" b="b"/>
            <a:pathLst>
              <a:path w="670274" h="1160648">
                <a:moveTo>
                  <a:pt x="0" y="0"/>
                </a:moveTo>
                <a:lnTo>
                  <a:pt x="670274" y="0"/>
                </a:lnTo>
                <a:lnTo>
                  <a:pt x="670274" y="1160648"/>
                </a:lnTo>
                <a:lnTo>
                  <a:pt x="0" y="1160648"/>
                </a:lnTo>
                <a:lnTo>
                  <a:pt x="0" y="0"/>
                </a:lnTo>
                <a:close/>
              </a:path>
            </a:pathLst>
          </a:custGeom>
          <a:blipFill>
            <a:blip r:embed="rId7">
              <a:extLst>
                <a:ext uri="{96DAC541-7B7A-43D3-8B79-37D633B846F1}">
                  <asvg:svgBlip xmlns="" xmlns:asvg="http://schemas.microsoft.com/office/drawing/2016/SVG/main" r:embed="rId12"/>
                </a:ext>
              </a:extLst>
            </a:blip>
            <a:stretch>
              <a:fillRect/>
            </a:stretch>
          </a:blipFill>
        </p:spPr>
      </p:sp>
      <p:grpSp>
        <p:nvGrpSpPr>
          <p:cNvPr id="4" name="Group 3"/>
          <p:cNvGrpSpPr/>
          <p:nvPr/>
        </p:nvGrpSpPr>
        <p:grpSpPr>
          <a:xfrm>
            <a:off x="1219134" y="899203"/>
            <a:ext cx="6915153" cy="6486177"/>
            <a:chOff x="5581647" y="649663"/>
            <a:chExt cx="6971070" cy="6486177"/>
          </a:xfrm>
        </p:grpSpPr>
        <p:pic>
          <p:nvPicPr>
            <p:cNvPr id="3" name="Picture 2"/>
            <p:cNvPicPr>
              <a:picLocks noChangeAspect="1"/>
            </p:cNvPicPr>
            <p:nvPr/>
          </p:nvPicPr>
          <p:blipFill>
            <a:blip r:embed="rId13"/>
            <a:stretch>
              <a:fillRect/>
            </a:stretch>
          </p:blipFill>
          <p:spPr>
            <a:xfrm>
              <a:off x="5681294" y="2558121"/>
              <a:ext cx="6771774" cy="4577719"/>
            </a:xfrm>
            <a:prstGeom prst="rect">
              <a:avLst/>
            </a:prstGeom>
            <a:ln>
              <a:noFill/>
            </a:ln>
            <a:effectLst>
              <a:softEdge rad="112500"/>
            </a:effectLst>
          </p:spPr>
        </p:pic>
        <p:sp>
          <p:nvSpPr>
            <p:cNvPr id="8" name="Rounded Rectangle 7"/>
            <p:cNvSpPr/>
            <p:nvPr/>
          </p:nvSpPr>
          <p:spPr>
            <a:xfrm>
              <a:off x="5581647" y="649663"/>
              <a:ext cx="6971070" cy="173766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b="1" dirty="0" smtClean="0">
                  <a:solidFill>
                    <a:srgbClr val="C00000"/>
                  </a:solidFill>
                  <a:latin typeface="Arial" panose="020B0604020202020204" pitchFamily="34" charset="0"/>
                  <a:cs typeface="Arial" panose="020B0604020202020204" pitchFamily="34" charset="0"/>
                </a:rPr>
                <a:t>Nước Việt Nam ta nhỏ hay không nhỏ?</a:t>
              </a:r>
              <a:endParaRPr lang="en-US" sz="4500" b="1" dirty="0">
                <a:solidFill>
                  <a:srgbClr val="C00000"/>
                </a:solidFill>
                <a:latin typeface="Arial" panose="020B0604020202020204" pitchFamily="34" charset="0"/>
                <a:cs typeface="Arial" panose="020B0604020202020204" pitchFamily="34" charset="0"/>
              </a:endParaRPr>
            </a:p>
          </p:txBody>
        </p:sp>
      </p:grpSp>
      <p:sp>
        <p:nvSpPr>
          <p:cNvPr id="10" name="TextBox 9"/>
          <p:cNvSpPr txBox="1"/>
          <p:nvPr/>
        </p:nvSpPr>
        <p:spPr>
          <a:xfrm>
            <a:off x="9353420" y="3341552"/>
            <a:ext cx="8153400" cy="5632311"/>
          </a:xfrm>
          <a:prstGeom prst="rect">
            <a:avLst/>
          </a:prstGeom>
          <a:noFill/>
        </p:spPr>
        <p:txBody>
          <a:bodyPr wrap="square" rtlCol="0">
            <a:spAutoFit/>
          </a:bodyPr>
          <a:lstStyle/>
          <a:p>
            <a:pPr algn="just">
              <a:lnSpc>
                <a:spcPct val="150000"/>
              </a:lnSpc>
            </a:pPr>
            <a:r>
              <a:rPr lang="vi-VN" sz="4000" b="1" dirty="0" smtClean="0">
                <a:solidFill>
                  <a:srgbClr val="4B4439"/>
                </a:solidFill>
                <a:latin typeface="Arial" panose="020B0604020202020204" pitchFamily="34" charset="0"/>
                <a:cs typeface="Arial" panose="020B0604020202020204" pitchFamily="34" charset="0"/>
              </a:rPr>
              <a:t>Vấn </a:t>
            </a:r>
            <a:r>
              <a:rPr lang="vi-VN" sz="4000" b="1" dirty="0">
                <a:solidFill>
                  <a:srgbClr val="4B4439"/>
                </a:solidFill>
                <a:latin typeface="Arial" panose="020B0604020202020204" pitchFamily="34" charset="0"/>
                <a:cs typeface="Arial" panose="020B0604020202020204" pitchFamily="34" charset="0"/>
              </a:rPr>
              <a:t>đề đặt </a:t>
            </a:r>
            <a:r>
              <a:rPr lang="vi-VN" sz="4000" b="1" dirty="0" smtClean="0">
                <a:solidFill>
                  <a:srgbClr val="4B4439"/>
                </a:solidFill>
                <a:latin typeface="Arial" panose="020B0604020202020204" pitchFamily="34" charset="0"/>
                <a:cs typeface="Arial" panose="020B0604020202020204" pitchFamily="34" charset="0"/>
              </a:rPr>
              <a:t>ra</a:t>
            </a:r>
            <a:r>
              <a:rPr lang="en-US" sz="4000" b="1" dirty="0" smtClean="0">
                <a:solidFill>
                  <a:srgbClr val="4B4439"/>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smtClean="0">
                <a:solidFill>
                  <a:srgbClr val="4B4439"/>
                </a:solidFill>
                <a:latin typeface="Arial" panose="020B0604020202020204" pitchFamily="34" charset="0"/>
                <a:cs typeface="Arial" panose="020B0604020202020204" pitchFamily="34" charset="0"/>
              </a:rPr>
              <a:t>Là </a:t>
            </a:r>
            <a:r>
              <a:rPr lang="vi-VN" sz="4000" dirty="0">
                <a:solidFill>
                  <a:srgbClr val="4B4439"/>
                </a:solidFill>
                <a:latin typeface="Arial" panose="020B0604020202020204" pitchFamily="34" charset="0"/>
                <a:cs typeface="Arial" panose="020B0604020202020204" pitchFamily="34" charset="0"/>
              </a:rPr>
              <a:t>vị thế của nước ta trong thời kì hội nhập với thế </a:t>
            </a:r>
            <a:r>
              <a:rPr lang="vi-VN" sz="4000" dirty="0" smtClean="0">
                <a:solidFill>
                  <a:srgbClr val="4B4439"/>
                </a:solidFill>
                <a:latin typeface="Arial" panose="020B0604020202020204" pitchFamily="34" charset="0"/>
                <a:cs typeface="Arial" panose="020B0604020202020204" pitchFamily="34" charset="0"/>
              </a:rPr>
              <a:t>giới</a:t>
            </a:r>
            <a:r>
              <a:rPr lang="en-US" sz="4000" dirty="0" smtClean="0">
                <a:solidFill>
                  <a:srgbClr val="4B4439"/>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smtClean="0">
                <a:solidFill>
                  <a:srgbClr val="4B4439"/>
                </a:solidFill>
                <a:latin typeface="Arial" panose="020B0604020202020204" pitchFamily="34" charset="0"/>
                <a:cs typeface="Arial" panose="020B0604020202020204" pitchFamily="34" charset="0"/>
              </a:rPr>
              <a:t>Là </a:t>
            </a:r>
            <a:r>
              <a:rPr lang="vi-VN" sz="4000" dirty="0">
                <a:solidFill>
                  <a:srgbClr val="4B4439"/>
                </a:solidFill>
                <a:latin typeface="Arial" panose="020B0604020202020204" pitchFamily="34" charset="0"/>
                <a:cs typeface="Arial" panose="020B0604020202020204" pitchFamily="34" charset="0"/>
              </a:rPr>
              <a:t>cách nghĩ để thoát ra khỏi sự tự ti dân </a:t>
            </a:r>
            <a:r>
              <a:rPr lang="vi-VN" sz="4000" dirty="0" smtClean="0">
                <a:solidFill>
                  <a:srgbClr val="4B4439"/>
                </a:solidFill>
                <a:latin typeface="Arial" panose="020B0604020202020204" pitchFamily="34" charset="0"/>
                <a:cs typeface="Arial" panose="020B0604020202020204" pitchFamily="34" charset="0"/>
              </a:rPr>
              <a:t>tộc</a:t>
            </a:r>
            <a:r>
              <a:rPr lang="en-US" sz="4000" dirty="0" smtClean="0">
                <a:solidFill>
                  <a:srgbClr val="4B4439"/>
                </a:solidFill>
                <a:latin typeface="Arial" panose="020B0604020202020204" pitchFamily="34" charset="0"/>
                <a:cs typeface="Arial" panose="020B0604020202020204" pitchFamily="34" charset="0"/>
              </a:rPr>
              <a:t>, </a:t>
            </a:r>
            <a:r>
              <a:rPr lang="vi-VN" sz="4000" dirty="0" smtClean="0">
                <a:solidFill>
                  <a:srgbClr val="4B4439"/>
                </a:solidFill>
                <a:latin typeface="Arial" panose="020B0604020202020204" pitchFamily="34" charset="0"/>
                <a:cs typeface="Arial" panose="020B0604020202020204" pitchFamily="34" charset="0"/>
              </a:rPr>
              <a:t>luôn </a:t>
            </a:r>
            <a:r>
              <a:rPr lang="vi-VN" sz="4000" dirty="0">
                <a:solidFill>
                  <a:srgbClr val="4B4439"/>
                </a:solidFill>
                <a:latin typeface="Arial" panose="020B0604020202020204" pitchFamily="34" charset="0"/>
                <a:cs typeface="Arial" panose="020B0604020202020204" pitchFamily="34" charset="0"/>
              </a:rPr>
              <a:t>lép vế trước càng cường quốc trên thế </a:t>
            </a:r>
            <a:r>
              <a:rPr lang="vi-VN" sz="4000" dirty="0" smtClean="0">
                <a:solidFill>
                  <a:srgbClr val="4B4439"/>
                </a:solidFill>
                <a:latin typeface="Arial" panose="020B0604020202020204" pitchFamily="34" charset="0"/>
                <a:cs typeface="Arial" panose="020B0604020202020204" pitchFamily="34" charset="0"/>
              </a:rPr>
              <a:t>giới</a:t>
            </a:r>
            <a:r>
              <a:rPr lang="en-US" sz="4000" dirty="0" smtClean="0">
                <a:solidFill>
                  <a:srgbClr val="4B4439"/>
                </a:solidFill>
                <a:latin typeface="Arial" panose="020B0604020202020204" pitchFamily="34" charset="0"/>
                <a:cs typeface="Arial" panose="020B0604020202020204" pitchFamily="34" charset="0"/>
              </a:rPr>
              <a:t>.</a:t>
            </a:r>
            <a:endParaRPr lang="vi-VN" sz="4000" dirty="0">
              <a:solidFill>
                <a:srgbClr val="4B4439"/>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14"/>
          <a:stretch>
            <a:fillRect/>
          </a:stretch>
        </p:blipFill>
        <p:spPr>
          <a:xfrm>
            <a:off x="8472188" y="2028415"/>
            <a:ext cx="1609483" cy="1481456"/>
          </a:xfrm>
          <a:prstGeom prst="rect">
            <a:avLst/>
          </a:prstGeom>
        </p:spPr>
      </p:pic>
    </p:spTree>
    <p:extLst>
      <p:ext uri="{BB962C8B-B14F-4D97-AF65-F5344CB8AC3E}">
        <p14:creationId xmlns:p14="http://schemas.microsoft.com/office/powerpoint/2010/main" val="337207330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3"/>
            <a:stretch>
              <a:fillRect/>
            </a:stretch>
          </a:blipFill>
        </p:spPr>
      </p:sp>
      <p:sp>
        <p:nvSpPr>
          <p:cNvPr id="5" name="Rounded Rectangle 4"/>
          <p:cNvSpPr/>
          <p:nvPr/>
        </p:nvSpPr>
        <p:spPr>
          <a:xfrm>
            <a:off x="560758" y="410383"/>
            <a:ext cx="3119056" cy="1475903"/>
          </a:xfrm>
          <a:prstGeom prst="roundRect">
            <a:avLst>
              <a:gd name="adj" fmla="val 764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000" b="1" dirty="0">
                <a:solidFill>
                  <a:schemeClr val="tx1"/>
                </a:solidFill>
                <a:latin typeface="Arial" panose="020B0604020202020204" pitchFamily="34" charset="0"/>
                <a:cs typeface="Arial" panose="020B0604020202020204" pitchFamily="34" charset="0"/>
              </a:rPr>
              <a:t>Luận đề </a:t>
            </a:r>
          </a:p>
        </p:txBody>
      </p:sp>
      <p:sp>
        <p:nvSpPr>
          <p:cNvPr id="7" name="Rounded Rectangle 6"/>
          <p:cNvSpPr/>
          <p:nvPr/>
        </p:nvSpPr>
        <p:spPr>
          <a:xfrm>
            <a:off x="5333999" y="410383"/>
            <a:ext cx="12579927" cy="1475903"/>
          </a:xfrm>
          <a:prstGeom prst="roundRect">
            <a:avLst>
              <a:gd name="adj" fmla="val 764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smtClean="0">
                <a:solidFill>
                  <a:schemeClr val="tx1"/>
                </a:solidFill>
                <a:latin typeface="Arial" panose="020B0604020202020204" pitchFamily="34" charset="0"/>
                <a:cs typeface="Arial" panose="020B0604020202020204" pitchFamily="34" charset="0"/>
              </a:rPr>
              <a:t>Nhan đề: </a:t>
            </a:r>
            <a:r>
              <a:rPr lang="en-US" sz="4000" b="1" dirty="0" smtClean="0">
                <a:solidFill>
                  <a:schemeClr val="tx1"/>
                </a:solidFill>
                <a:latin typeface="Arial" panose="020B0604020202020204" pitchFamily="34" charset="0"/>
                <a:cs typeface="Arial" panose="020B0604020202020204" pitchFamily="34" charset="0"/>
              </a:rPr>
              <a:t>Nước Việt Nam ta nhỏ hay không nhỏ?</a:t>
            </a:r>
            <a:endParaRPr lang="vi-VN" sz="4000" b="1" dirty="0">
              <a:solidFill>
                <a:schemeClr val="tx1"/>
              </a:solidFill>
              <a:latin typeface="Arial" panose="020B0604020202020204" pitchFamily="34" charset="0"/>
              <a:cs typeface="Arial" panose="020B0604020202020204" pitchFamily="34" charset="0"/>
            </a:endParaRPr>
          </a:p>
        </p:txBody>
      </p:sp>
      <p:sp>
        <p:nvSpPr>
          <p:cNvPr id="8" name="Right Arrow 7"/>
          <p:cNvSpPr/>
          <p:nvPr/>
        </p:nvSpPr>
        <p:spPr>
          <a:xfrm>
            <a:off x="3962399" y="667315"/>
            <a:ext cx="1089015" cy="962037"/>
          </a:xfrm>
          <a:prstGeom prst="rightArrow">
            <a:avLst/>
          </a:prstGeom>
          <a:solidFill>
            <a:srgbClr val="A6563B"/>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 name="Rounded Rectangle 9"/>
          <p:cNvSpPr/>
          <p:nvPr/>
        </p:nvSpPr>
        <p:spPr>
          <a:xfrm>
            <a:off x="560758" y="2259008"/>
            <a:ext cx="17353169" cy="1050590"/>
          </a:xfrm>
          <a:prstGeom prst="roundRect">
            <a:avLst>
              <a:gd name="adj" fmla="val 764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000" b="1" dirty="0">
                <a:solidFill>
                  <a:schemeClr val="tx1"/>
                </a:solidFill>
                <a:latin typeface="Arial" panose="020B0604020202020204" pitchFamily="34" charset="0"/>
                <a:cs typeface="Arial" panose="020B0604020202020204" pitchFamily="34" charset="0"/>
              </a:rPr>
              <a:t>Luận </a:t>
            </a:r>
            <a:r>
              <a:rPr lang="en-US" sz="4000" b="1" dirty="0" smtClean="0">
                <a:solidFill>
                  <a:schemeClr val="tx1"/>
                </a:solidFill>
                <a:latin typeface="Arial" panose="020B0604020202020204" pitchFamily="34" charset="0"/>
                <a:cs typeface="Arial" panose="020B0604020202020204" pitchFamily="34" charset="0"/>
              </a:rPr>
              <a:t>điểm</a:t>
            </a:r>
            <a:r>
              <a:rPr lang="vi-VN" sz="4000" b="1" dirty="0" smtClean="0">
                <a:solidFill>
                  <a:schemeClr val="tx1"/>
                </a:solidFill>
                <a:latin typeface="Arial" panose="020B0604020202020204" pitchFamily="34" charset="0"/>
                <a:cs typeface="Arial" panose="020B0604020202020204" pitchFamily="34" charset="0"/>
              </a:rPr>
              <a:t> </a:t>
            </a:r>
            <a:endParaRPr lang="vi-VN" sz="4000" b="1" dirty="0">
              <a:solidFill>
                <a:schemeClr val="tx1"/>
              </a:solidFill>
              <a:latin typeface="Arial" panose="020B0604020202020204" pitchFamily="34" charset="0"/>
              <a:cs typeface="Arial" panose="020B0604020202020204" pitchFamily="34" charset="0"/>
            </a:endParaRPr>
          </a:p>
        </p:txBody>
      </p:sp>
      <p:sp>
        <p:nvSpPr>
          <p:cNvPr id="11" name="Rounded Rectangle 10"/>
          <p:cNvSpPr/>
          <p:nvPr/>
        </p:nvSpPr>
        <p:spPr>
          <a:xfrm>
            <a:off x="560758" y="4329879"/>
            <a:ext cx="3592423" cy="5672640"/>
          </a:xfrm>
          <a:prstGeom prst="roundRect">
            <a:avLst>
              <a:gd name="adj" fmla="val 6034"/>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3700" b="1" dirty="0">
                <a:solidFill>
                  <a:schemeClr val="tx1"/>
                </a:solidFill>
                <a:latin typeface="Arial" panose="020B0604020202020204" pitchFamily="34" charset="0"/>
                <a:cs typeface="Arial" panose="020B0604020202020204" pitchFamily="34" charset="0"/>
              </a:rPr>
              <a:t>Phần 1: </a:t>
            </a:r>
            <a:endParaRPr lang="en-US" sz="3700" b="1" dirty="0" smtClean="0">
              <a:solidFill>
                <a:schemeClr val="tx1"/>
              </a:solidFill>
              <a:latin typeface="Arial" panose="020B0604020202020204" pitchFamily="34" charset="0"/>
              <a:cs typeface="Arial" panose="020B0604020202020204" pitchFamily="34" charset="0"/>
            </a:endParaRPr>
          </a:p>
          <a:p>
            <a:pPr algn="just">
              <a:lnSpc>
                <a:spcPct val="150000"/>
              </a:lnSpc>
            </a:pPr>
            <a:r>
              <a:rPr lang="vi-VN" sz="3700" dirty="0" smtClean="0">
                <a:solidFill>
                  <a:schemeClr val="tx1"/>
                </a:solidFill>
                <a:latin typeface="Arial" panose="020B0604020202020204" pitchFamily="34" charset="0"/>
                <a:cs typeface="Arial" panose="020B0604020202020204" pitchFamily="34" charset="0"/>
              </a:rPr>
              <a:t>Sự </a:t>
            </a:r>
            <a:r>
              <a:rPr lang="vi-VN" sz="3700" dirty="0">
                <a:solidFill>
                  <a:schemeClr val="tx1"/>
                </a:solidFill>
                <a:latin typeface="Arial" panose="020B0604020202020204" pitchFamily="34" charset="0"/>
                <a:cs typeface="Arial" panose="020B0604020202020204" pitchFamily="34" charset="0"/>
              </a:rPr>
              <a:t>phấn đấu để tồn tại và phát triển dân tộc Việt Nam là cơ sở cho niềm tự hào dân </a:t>
            </a:r>
            <a:r>
              <a:rPr lang="vi-VN" sz="3700" dirty="0" smtClean="0">
                <a:solidFill>
                  <a:schemeClr val="tx1"/>
                </a:solidFill>
                <a:latin typeface="Arial" panose="020B0604020202020204" pitchFamily="34" charset="0"/>
                <a:cs typeface="Arial" panose="020B0604020202020204" pitchFamily="34" charset="0"/>
              </a:rPr>
              <a:t>tộc</a:t>
            </a:r>
            <a:r>
              <a:rPr lang="en-US" sz="3700" dirty="0" smtClean="0">
                <a:solidFill>
                  <a:schemeClr val="tx1"/>
                </a:solidFill>
                <a:latin typeface="Arial" panose="020B0604020202020204" pitchFamily="34" charset="0"/>
                <a:cs typeface="Arial" panose="020B0604020202020204" pitchFamily="34" charset="0"/>
              </a:rPr>
              <a:t>.</a:t>
            </a:r>
            <a:endParaRPr lang="vi-VN" sz="3700" dirty="0">
              <a:solidFill>
                <a:schemeClr val="tx1"/>
              </a:solidFill>
              <a:latin typeface="Arial" panose="020B0604020202020204" pitchFamily="34" charset="0"/>
              <a:cs typeface="Arial" panose="020B0604020202020204" pitchFamily="34" charset="0"/>
            </a:endParaRPr>
          </a:p>
        </p:txBody>
      </p:sp>
      <p:sp>
        <p:nvSpPr>
          <p:cNvPr id="12" name="Right Arrow 11"/>
          <p:cNvSpPr/>
          <p:nvPr/>
        </p:nvSpPr>
        <p:spPr>
          <a:xfrm rot="5400000">
            <a:off x="10786984" y="3307316"/>
            <a:ext cx="1003629" cy="1041498"/>
          </a:xfrm>
          <a:prstGeom prst="rightArrow">
            <a:avLst/>
          </a:prstGeom>
          <a:solidFill>
            <a:srgbClr val="A6563B"/>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 name="Freeform 9"/>
          <p:cNvSpPr/>
          <p:nvPr/>
        </p:nvSpPr>
        <p:spPr>
          <a:xfrm rot="2441870">
            <a:off x="17264093" y="129106"/>
            <a:ext cx="1035727" cy="840234"/>
          </a:xfrm>
          <a:custGeom>
            <a:avLst/>
            <a:gdLst/>
            <a:ahLst/>
            <a:cxnLst/>
            <a:rect l="l" t="t" r="r" b="b"/>
            <a:pathLst>
              <a:path w="1035727" h="840234">
                <a:moveTo>
                  <a:pt x="0" y="0"/>
                </a:moveTo>
                <a:lnTo>
                  <a:pt x="1035727" y="0"/>
                </a:lnTo>
                <a:lnTo>
                  <a:pt x="1035727" y="840234"/>
                </a:lnTo>
                <a:lnTo>
                  <a:pt x="0" y="840234"/>
                </a:lnTo>
                <a:lnTo>
                  <a:pt x="0" y="0"/>
                </a:lnTo>
                <a:close/>
              </a:path>
            </a:pathLst>
          </a:custGeom>
          <a:blipFill>
            <a:blip r:embed="rId4">
              <a:extLst>
                <a:ext uri="{96DAC541-7B7A-43D3-8B79-37D633B846F1}">
                  <asvg:svgBlip xmlns="" xmlns:asvg="http://schemas.microsoft.com/office/drawing/2016/SVG/main" r:embed="rId10"/>
                </a:ext>
              </a:extLst>
            </a:blip>
            <a:stretch>
              <a:fillRect/>
            </a:stretch>
          </a:blipFill>
        </p:spPr>
      </p:sp>
      <p:sp>
        <p:nvSpPr>
          <p:cNvPr id="14" name="Rounded Rectangle 13"/>
          <p:cNvSpPr/>
          <p:nvPr/>
        </p:nvSpPr>
        <p:spPr>
          <a:xfrm>
            <a:off x="4517312" y="4329879"/>
            <a:ext cx="4258284" cy="5687881"/>
          </a:xfrm>
          <a:prstGeom prst="roundRect">
            <a:avLst>
              <a:gd name="adj" fmla="val 4784"/>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3700" b="1" dirty="0">
                <a:solidFill>
                  <a:schemeClr val="tx1"/>
                </a:solidFill>
                <a:latin typeface="Arial" panose="020B0604020202020204" pitchFamily="34" charset="0"/>
                <a:cs typeface="Arial" panose="020B0604020202020204" pitchFamily="34" charset="0"/>
              </a:rPr>
              <a:t>Phần 2: </a:t>
            </a:r>
            <a:endParaRPr lang="en-US" sz="3700" b="1" dirty="0" smtClean="0">
              <a:solidFill>
                <a:schemeClr val="tx1"/>
              </a:solidFill>
              <a:latin typeface="Arial" panose="020B0604020202020204" pitchFamily="34" charset="0"/>
              <a:cs typeface="Arial" panose="020B0604020202020204" pitchFamily="34" charset="0"/>
            </a:endParaRPr>
          </a:p>
          <a:p>
            <a:pPr algn="just">
              <a:lnSpc>
                <a:spcPct val="150000"/>
              </a:lnSpc>
            </a:pPr>
            <a:r>
              <a:rPr lang="vi-VN" sz="3700" dirty="0" smtClean="0">
                <a:solidFill>
                  <a:schemeClr val="tx1"/>
                </a:solidFill>
                <a:latin typeface="Arial" panose="020B0604020202020204" pitchFamily="34" charset="0"/>
                <a:cs typeface="Arial" panose="020B0604020202020204" pitchFamily="34" charset="0"/>
              </a:rPr>
              <a:t>Sức </a:t>
            </a:r>
            <a:r>
              <a:rPr lang="vi-VN" sz="3700" dirty="0">
                <a:solidFill>
                  <a:schemeClr val="tx1"/>
                </a:solidFill>
                <a:latin typeface="Arial" panose="020B0604020202020204" pitchFamily="34" charset="0"/>
                <a:cs typeface="Arial" panose="020B0604020202020204" pitchFamily="34" charset="0"/>
              </a:rPr>
              <a:t>mạnh của nỗi nhục mất nước và công cuộc giải phóng dân tộc, chiến thắng giặc ngoại </a:t>
            </a:r>
            <a:r>
              <a:rPr lang="vi-VN" sz="3700" dirty="0" smtClean="0">
                <a:solidFill>
                  <a:schemeClr val="tx1"/>
                </a:solidFill>
                <a:latin typeface="Arial" panose="020B0604020202020204" pitchFamily="34" charset="0"/>
                <a:cs typeface="Arial" panose="020B0604020202020204" pitchFamily="34" charset="0"/>
              </a:rPr>
              <a:t>xâm</a:t>
            </a:r>
            <a:r>
              <a:rPr lang="en-US" sz="3700" dirty="0" smtClean="0">
                <a:solidFill>
                  <a:schemeClr val="tx1"/>
                </a:solidFill>
                <a:latin typeface="Arial" panose="020B0604020202020204" pitchFamily="34" charset="0"/>
                <a:cs typeface="Arial" panose="020B0604020202020204" pitchFamily="34" charset="0"/>
              </a:rPr>
              <a:t>.</a:t>
            </a:r>
            <a:endParaRPr lang="vi-VN" sz="3700" dirty="0">
              <a:solidFill>
                <a:schemeClr val="tx1"/>
              </a:solidFill>
              <a:latin typeface="Arial" panose="020B0604020202020204" pitchFamily="34" charset="0"/>
              <a:cs typeface="Arial" panose="020B0604020202020204" pitchFamily="34" charset="0"/>
            </a:endParaRPr>
          </a:p>
        </p:txBody>
      </p:sp>
      <p:sp>
        <p:nvSpPr>
          <p:cNvPr id="15" name="Rounded Rectangle 14"/>
          <p:cNvSpPr/>
          <p:nvPr/>
        </p:nvSpPr>
        <p:spPr>
          <a:xfrm>
            <a:off x="9138332" y="4363184"/>
            <a:ext cx="4300935" cy="5672640"/>
          </a:xfrm>
          <a:prstGeom prst="roundRect">
            <a:avLst>
              <a:gd name="adj" fmla="val 4415"/>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3700" b="1" dirty="0">
                <a:solidFill>
                  <a:schemeClr val="tx1"/>
                </a:solidFill>
                <a:latin typeface="Arial" panose="020B0604020202020204" pitchFamily="34" charset="0"/>
                <a:cs typeface="Arial" panose="020B0604020202020204" pitchFamily="34" charset="0"/>
              </a:rPr>
              <a:t>Phần 3: </a:t>
            </a:r>
            <a:endParaRPr lang="en-US" sz="3700" b="1" dirty="0" smtClean="0">
              <a:solidFill>
                <a:schemeClr val="tx1"/>
              </a:solidFill>
              <a:latin typeface="Arial" panose="020B0604020202020204" pitchFamily="34" charset="0"/>
              <a:cs typeface="Arial" panose="020B0604020202020204" pitchFamily="34" charset="0"/>
            </a:endParaRPr>
          </a:p>
          <a:p>
            <a:pPr algn="just">
              <a:lnSpc>
                <a:spcPct val="150000"/>
              </a:lnSpc>
            </a:pPr>
            <a:r>
              <a:rPr lang="vi-VN" sz="3700" dirty="0" smtClean="0">
                <a:solidFill>
                  <a:schemeClr val="tx1"/>
                </a:solidFill>
                <a:latin typeface="Arial" panose="020B0604020202020204" pitchFamily="34" charset="0"/>
                <a:cs typeface="Arial" panose="020B0604020202020204" pitchFamily="34" charset="0"/>
              </a:rPr>
              <a:t>Lí </a:t>
            </a:r>
            <a:r>
              <a:rPr lang="vi-VN" sz="3700" dirty="0">
                <a:solidFill>
                  <a:schemeClr val="tx1"/>
                </a:solidFill>
                <a:latin typeface="Arial" panose="020B0604020202020204" pitchFamily="34" charset="0"/>
                <a:cs typeface="Arial" panose="020B0604020202020204" pitchFamily="34" charset="0"/>
              </a:rPr>
              <a:t>do cùng nỗi nhục của sựu tụt hậu, nghèo hèn trước sự phát triển của nhân loại và ý chí vươn </a:t>
            </a:r>
            <a:r>
              <a:rPr lang="vi-VN" sz="3700" dirty="0" smtClean="0">
                <a:solidFill>
                  <a:schemeClr val="tx1"/>
                </a:solidFill>
                <a:latin typeface="Arial" panose="020B0604020202020204" pitchFamily="34" charset="0"/>
                <a:cs typeface="Arial" panose="020B0604020202020204" pitchFamily="34" charset="0"/>
              </a:rPr>
              <a:t>lên</a:t>
            </a:r>
            <a:r>
              <a:rPr lang="en-US" sz="3700" dirty="0" smtClean="0">
                <a:solidFill>
                  <a:schemeClr val="tx1"/>
                </a:solidFill>
                <a:latin typeface="Arial" panose="020B0604020202020204" pitchFamily="34" charset="0"/>
                <a:cs typeface="Arial" panose="020B0604020202020204" pitchFamily="34" charset="0"/>
              </a:rPr>
              <a:t>.</a:t>
            </a:r>
            <a:endParaRPr lang="vi-VN" sz="3700" dirty="0">
              <a:solidFill>
                <a:schemeClr val="tx1"/>
              </a:solidFill>
              <a:latin typeface="Arial" panose="020B0604020202020204" pitchFamily="34" charset="0"/>
              <a:cs typeface="Arial" panose="020B0604020202020204" pitchFamily="34" charset="0"/>
            </a:endParaRPr>
          </a:p>
        </p:txBody>
      </p:sp>
      <p:sp>
        <p:nvSpPr>
          <p:cNvPr id="16" name="Rounded Rectangle 15"/>
          <p:cNvSpPr/>
          <p:nvPr/>
        </p:nvSpPr>
        <p:spPr>
          <a:xfrm>
            <a:off x="13803398" y="4329879"/>
            <a:ext cx="4110530" cy="5672640"/>
          </a:xfrm>
          <a:prstGeom prst="roundRect">
            <a:avLst>
              <a:gd name="adj" fmla="val 3540"/>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b="1" dirty="0">
                <a:solidFill>
                  <a:schemeClr val="tx1"/>
                </a:solidFill>
                <a:latin typeface="Arial" panose="020B0604020202020204" pitchFamily="34" charset="0"/>
                <a:cs typeface="Arial" panose="020B0604020202020204" pitchFamily="34" charset="0"/>
              </a:rPr>
              <a:t>Phần 4: </a:t>
            </a:r>
            <a:endParaRPr lang="en-US" sz="4000" b="1" dirty="0" smtClean="0">
              <a:solidFill>
                <a:schemeClr val="tx1"/>
              </a:solidFill>
              <a:latin typeface="Arial" panose="020B0604020202020204" pitchFamily="34" charset="0"/>
              <a:cs typeface="Arial" panose="020B0604020202020204" pitchFamily="34" charset="0"/>
            </a:endParaRPr>
          </a:p>
          <a:p>
            <a:pPr algn="just">
              <a:lnSpc>
                <a:spcPct val="150000"/>
              </a:lnSpc>
            </a:pPr>
            <a:r>
              <a:rPr lang="vi-VN" sz="4000" dirty="0" smtClean="0">
                <a:solidFill>
                  <a:schemeClr val="tx1"/>
                </a:solidFill>
                <a:latin typeface="Arial" panose="020B0604020202020204" pitchFamily="34" charset="0"/>
                <a:cs typeface="Arial" panose="020B0604020202020204" pitchFamily="34" charset="0"/>
              </a:rPr>
              <a:t>Tâm </a:t>
            </a:r>
            <a:r>
              <a:rPr lang="vi-VN" sz="4000" dirty="0">
                <a:solidFill>
                  <a:schemeClr val="tx1"/>
                </a:solidFill>
                <a:latin typeface="Arial" panose="020B0604020202020204" pitchFamily="34" charset="0"/>
                <a:cs typeface="Arial" panose="020B0604020202020204" pitchFamily="34" charset="0"/>
              </a:rPr>
              <a:t>thế tự hào dân tộc và ước vọng lớn sẽ quyết định tầm vóc của dân </a:t>
            </a:r>
            <a:r>
              <a:rPr lang="vi-VN" sz="4000" dirty="0" smtClean="0">
                <a:solidFill>
                  <a:schemeClr val="tx1"/>
                </a:solidFill>
                <a:latin typeface="Arial" panose="020B0604020202020204" pitchFamily="34" charset="0"/>
                <a:cs typeface="Arial" panose="020B0604020202020204" pitchFamily="34" charset="0"/>
              </a:rPr>
              <a:t>tộc</a:t>
            </a:r>
            <a:r>
              <a:rPr lang="en-US" sz="4000" dirty="0" smtClean="0">
                <a:solidFill>
                  <a:schemeClr val="tx1"/>
                </a:solidFill>
                <a:latin typeface="Arial" panose="020B0604020202020204" pitchFamily="34" charset="0"/>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sp>
        <p:nvSpPr>
          <p:cNvPr id="17" name="Right Arrow 16"/>
          <p:cNvSpPr/>
          <p:nvPr/>
        </p:nvSpPr>
        <p:spPr>
          <a:xfrm rot="5400000">
            <a:off x="15371651" y="3292516"/>
            <a:ext cx="974023" cy="1041498"/>
          </a:xfrm>
          <a:prstGeom prst="rightArrow">
            <a:avLst/>
          </a:prstGeom>
          <a:solidFill>
            <a:srgbClr val="A6563B"/>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Right Arrow 17"/>
          <p:cNvSpPr/>
          <p:nvPr/>
        </p:nvSpPr>
        <p:spPr>
          <a:xfrm rot="5400000">
            <a:off x="6070915" y="3292515"/>
            <a:ext cx="974023" cy="1041498"/>
          </a:xfrm>
          <a:prstGeom prst="rightArrow">
            <a:avLst/>
          </a:prstGeom>
          <a:solidFill>
            <a:srgbClr val="A6563B"/>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Right Arrow 18"/>
          <p:cNvSpPr/>
          <p:nvPr/>
        </p:nvSpPr>
        <p:spPr>
          <a:xfrm rot="5400000">
            <a:off x="1855154" y="3298990"/>
            <a:ext cx="1003629" cy="1041498"/>
          </a:xfrm>
          <a:prstGeom prst="rightArrow">
            <a:avLst/>
          </a:prstGeom>
          <a:solidFill>
            <a:srgbClr val="A6563B"/>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755956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500"/>
                                        <p:tgtEl>
                                          <p:spTgt spid="19"/>
                                        </p:tgtEl>
                                      </p:cBhvr>
                                    </p:animEffect>
                                  </p:childTnLst>
                                </p:cTn>
                              </p:par>
                            </p:childTnLst>
                          </p:cTn>
                        </p:par>
                        <p:par>
                          <p:cTn id="26" fill="hold">
                            <p:stCondLst>
                              <p:cond delay="1000"/>
                            </p:stCondLst>
                            <p:childTnLst>
                              <p:par>
                                <p:cTn id="27" presetID="2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childTnLst>
                          </p:cTn>
                        </p:par>
                        <p:par>
                          <p:cTn id="44" fill="hold">
                            <p:stCondLst>
                              <p:cond delay="500"/>
                            </p:stCondLst>
                            <p:childTnLst>
                              <p:par>
                                <p:cTn id="45" presetID="22" presetClass="entr" presetSubtype="1"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up)">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par>
                          <p:cTn id="53" fill="hold">
                            <p:stCondLst>
                              <p:cond delay="500"/>
                            </p:stCondLst>
                            <p:childTnLst>
                              <p:par>
                                <p:cTn id="54" presetID="22" presetClass="entr" presetSubtype="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0" grpId="0" animBg="1"/>
      <p:bldP spid="11" grpId="0" animBg="1"/>
      <p:bldP spid="12" grpId="0" animBg="1"/>
      <p:bldP spid="14" grpId="0" animBg="1"/>
      <p:bldP spid="15" grpId="0" animBg="1"/>
      <p:bldP spid="16" grpId="0" animBg="1"/>
      <p:bldP spid="17" grpId="0" animBg="1"/>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a:stretch>
          </a:blipFill>
        </p:spPr>
      </p:sp>
      <p:sp>
        <p:nvSpPr>
          <p:cNvPr id="5" name="Freeform 5"/>
          <p:cNvSpPr/>
          <p:nvPr/>
        </p:nvSpPr>
        <p:spPr>
          <a:xfrm rot="4247770">
            <a:off x="-638080" y="7365913"/>
            <a:ext cx="2729489" cy="2456540"/>
          </a:xfrm>
          <a:custGeom>
            <a:avLst/>
            <a:gdLst/>
            <a:ahLst/>
            <a:cxnLst/>
            <a:rect l="l" t="t" r="r" b="b"/>
            <a:pathLst>
              <a:path w="2729489" h="2456540">
                <a:moveTo>
                  <a:pt x="0" y="0"/>
                </a:moveTo>
                <a:lnTo>
                  <a:pt x="2729489" y="0"/>
                </a:lnTo>
                <a:lnTo>
                  <a:pt x="2729489" y="2456540"/>
                </a:lnTo>
                <a:lnTo>
                  <a:pt x="0" y="2456540"/>
                </a:lnTo>
                <a:lnTo>
                  <a:pt x="0" y="0"/>
                </a:lnTo>
                <a:close/>
              </a:path>
            </a:pathLst>
          </a:custGeom>
          <a:blipFill>
            <a:blip r:embed="rId3">
              <a:extLst>
                <a:ext uri="{96DAC541-7B7A-43D3-8B79-37D633B846F1}">
                  <asvg:svgBlip xmlns="" xmlns:asvg="http://schemas.microsoft.com/office/drawing/2016/SVG/main" r:embed="rId8"/>
                </a:ext>
              </a:extLst>
            </a:blip>
            <a:stretch>
              <a:fillRect/>
            </a:stretch>
          </a:blipFill>
        </p:spPr>
      </p:sp>
      <p:sp>
        <p:nvSpPr>
          <p:cNvPr id="12" name="Freeform 5"/>
          <p:cNvSpPr/>
          <p:nvPr/>
        </p:nvSpPr>
        <p:spPr>
          <a:xfrm rot="4247770">
            <a:off x="15666556" y="-519501"/>
            <a:ext cx="2729489" cy="2456540"/>
          </a:xfrm>
          <a:custGeom>
            <a:avLst/>
            <a:gdLst/>
            <a:ahLst/>
            <a:cxnLst/>
            <a:rect l="l" t="t" r="r" b="b"/>
            <a:pathLst>
              <a:path w="2729489" h="2456540">
                <a:moveTo>
                  <a:pt x="0" y="0"/>
                </a:moveTo>
                <a:lnTo>
                  <a:pt x="2729489" y="0"/>
                </a:lnTo>
                <a:lnTo>
                  <a:pt x="2729489" y="2456540"/>
                </a:lnTo>
                <a:lnTo>
                  <a:pt x="0" y="2456540"/>
                </a:lnTo>
                <a:lnTo>
                  <a:pt x="0" y="0"/>
                </a:lnTo>
                <a:close/>
              </a:path>
            </a:pathLst>
          </a:custGeom>
          <a:blipFill>
            <a:blip r:embed="rId3">
              <a:extLst>
                <a:ext uri="{96DAC541-7B7A-43D3-8B79-37D633B846F1}">
                  <asvg:svgBlip xmlns="" xmlns:asvg="http://schemas.microsoft.com/office/drawing/2016/SVG/main" r:embed="rId8"/>
                </a:ext>
              </a:extLst>
            </a:blip>
            <a:stretch>
              <a:fillRect/>
            </a:stretch>
          </a:blipFill>
        </p:spPr>
      </p:sp>
      <p:sp>
        <p:nvSpPr>
          <p:cNvPr id="6" name="Rounded Rectangle 5"/>
          <p:cNvSpPr/>
          <p:nvPr/>
        </p:nvSpPr>
        <p:spPr>
          <a:xfrm>
            <a:off x="914399" y="4372263"/>
            <a:ext cx="9647371" cy="5715000"/>
          </a:xfrm>
          <a:prstGeom prst="roundRect">
            <a:avLst>
              <a:gd name="adj" fmla="val 13693"/>
            </a:avLst>
          </a:prstGeom>
          <a:solidFill>
            <a:schemeClr val="bg1"/>
          </a:solidFill>
          <a:ln w="38100">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a:solidFill>
                  <a:srgbClr val="204872"/>
                </a:solidFill>
                <a:latin typeface="Arial" panose="020B0604020202020204" pitchFamily="34" charset="0"/>
                <a:cs typeface="Arial" panose="020B0604020202020204" pitchFamily="34" charset="0"/>
              </a:rPr>
              <a:t>Em hãy trả lời </a:t>
            </a:r>
            <a:r>
              <a:rPr lang="en-US" sz="4000" b="1" dirty="0" smtClean="0">
                <a:solidFill>
                  <a:srgbClr val="204872"/>
                </a:solidFill>
                <a:latin typeface="Arial" panose="020B0604020202020204" pitchFamily="34" charset="0"/>
                <a:cs typeface="Arial" panose="020B0604020202020204" pitchFamily="34" charset="0"/>
              </a:rPr>
              <a:t>các câu </a:t>
            </a:r>
            <a:r>
              <a:rPr lang="en-US" sz="4000" b="1" dirty="0">
                <a:solidFill>
                  <a:srgbClr val="204872"/>
                </a:solidFill>
                <a:latin typeface="Arial" panose="020B0604020202020204" pitchFamily="34" charset="0"/>
                <a:cs typeface="Arial" panose="020B0604020202020204" pitchFamily="34" charset="0"/>
              </a:rPr>
              <a:t>hỏi sau:</a:t>
            </a:r>
          </a:p>
          <a:p>
            <a:pPr marL="571500" indent="-571500" algn="just">
              <a:lnSpc>
                <a:spcPct val="150000"/>
              </a:lnSpc>
              <a:buFont typeface="Arial" panose="020B0604020202020204" pitchFamily="34" charset="0"/>
              <a:buChar char="•"/>
            </a:pPr>
            <a:r>
              <a:rPr lang="vi-VN" sz="4000" dirty="0">
                <a:solidFill>
                  <a:schemeClr val="tx1"/>
                </a:solidFill>
                <a:cs typeface="Arial" panose="020B0604020202020204" pitchFamily="34" charset="0"/>
              </a:rPr>
              <a:t>Phần (1), (2) của bài viết nhắc lại lịch sử nhằm mục đích gì?</a:t>
            </a:r>
          </a:p>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Đâu </a:t>
            </a:r>
            <a:r>
              <a:rPr lang="vi-VN" sz="4000" dirty="0">
                <a:solidFill>
                  <a:schemeClr val="tx1"/>
                </a:solidFill>
                <a:cs typeface="Arial" panose="020B0604020202020204" pitchFamily="34" charset="0"/>
              </a:rPr>
              <a:t>là điều đã tạo nên sức mạnh dân tộc trong những giai đoạn lích sử quan trọng?</a:t>
            </a:r>
          </a:p>
        </p:txBody>
      </p:sp>
      <p:sp>
        <p:nvSpPr>
          <p:cNvPr id="7" name="Rounded Rectangle 6"/>
          <p:cNvSpPr/>
          <p:nvPr/>
        </p:nvSpPr>
        <p:spPr>
          <a:xfrm>
            <a:off x="1889984" y="2959804"/>
            <a:ext cx="7696200" cy="1371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b="1" dirty="0" smtClean="0">
                <a:solidFill>
                  <a:srgbClr val="C00000"/>
                </a:solidFill>
                <a:latin typeface="Arial" panose="020B0604020202020204" pitchFamily="34" charset="0"/>
                <a:cs typeface="Arial" panose="020B0604020202020204" pitchFamily="34" charset="0"/>
              </a:rPr>
              <a:t>HOẠT ĐỘNG NHÓM</a:t>
            </a:r>
            <a:endParaRPr lang="en-US" sz="4500" b="1" dirty="0">
              <a:solidFill>
                <a:srgbClr val="C00000"/>
              </a:solidFill>
              <a:latin typeface="Arial" panose="020B0604020202020204" pitchFamily="34" charset="0"/>
              <a:cs typeface="Arial" panose="020B0604020202020204" pitchFamily="34" charset="0"/>
            </a:endParaRPr>
          </a:p>
        </p:txBody>
      </p:sp>
      <p:sp>
        <p:nvSpPr>
          <p:cNvPr id="8" name="TextBox 7"/>
          <p:cNvSpPr txBox="1"/>
          <p:nvPr/>
        </p:nvSpPr>
        <p:spPr>
          <a:xfrm>
            <a:off x="3666559" y="650797"/>
            <a:ext cx="11839250" cy="1246495"/>
          </a:xfrm>
          <a:prstGeom prst="rect">
            <a:avLst/>
          </a:prstGeom>
          <a:noFill/>
        </p:spPr>
        <p:txBody>
          <a:bodyPr wrap="square" rtlCol="0">
            <a:spAutoFit/>
          </a:bodyPr>
          <a:lstStyle/>
          <a:p>
            <a:pPr algn="ctr">
              <a:lnSpc>
                <a:spcPct val="150000"/>
              </a:lnSpc>
            </a:pPr>
            <a:r>
              <a:rPr lang="en-US" sz="5000" b="1" dirty="0" smtClean="0">
                <a:latin typeface="Arial" panose="020B0604020202020204" pitchFamily="34" charset="0"/>
                <a:cs typeface="Arial" panose="020B0604020202020204" pitchFamily="34" charset="0"/>
              </a:rPr>
              <a:t>2. </a:t>
            </a:r>
            <a:r>
              <a:rPr lang="en-US" sz="5000" b="1" dirty="0">
                <a:latin typeface="Arial" panose="020B0604020202020204" pitchFamily="34" charset="0"/>
                <a:cs typeface="Arial" panose="020B0604020202020204" pitchFamily="34" charset="0"/>
              </a:rPr>
              <a:t>Điều tạo nên sức mạnh dân tộc</a:t>
            </a:r>
          </a:p>
        </p:txBody>
      </p:sp>
      <p:pic>
        <p:nvPicPr>
          <p:cNvPr id="4" name="Picture 3"/>
          <p:cNvPicPr>
            <a:picLocks noChangeAspect="1"/>
          </p:cNvPicPr>
          <p:nvPr/>
        </p:nvPicPr>
        <p:blipFill>
          <a:blip r:embed="rId9"/>
          <a:stretch>
            <a:fillRect/>
          </a:stretch>
        </p:blipFill>
        <p:spPr>
          <a:xfrm>
            <a:off x="10896600" y="2875314"/>
            <a:ext cx="6906683" cy="5226016"/>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10"/>
          <a:stretch>
            <a:fillRect/>
          </a:stretch>
        </p:blipFill>
        <p:spPr>
          <a:xfrm>
            <a:off x="604968" y="178604"/>
            <a:ext cx="3648345" cy="303329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par>
                                <p:cTn id="16" presetID="31"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 calcmode="lin" valueType="num">
                                      <p:cBhvr>
                                        <p:cTn id="20" dur="500" fill="hold"/>
                                        <p:tgtEl>
                                          <p:spTgt spid="9"/>
                                        </p:tgtEl>
                                        <p:attrNameLst>
                                          <p:attrName>style.rotation</p:attrName>
                                        </p:attrNameLst>
                                      </p:cBhvr>
                                      <p:tavLst>
                                        <p:tav tm="0">
                                          <p:val>
                                            <p:fltVal val="90"/>
                                          </p:val>
                                        </p:tav>
                                        <p:tav tm="100000">
                                          <p:val>
                                            <p:fltVal val="0"/>
                                          </p:val>
                                        </p:tav>
                                      </p:tavLst>
                                    </p:anim>
                                    <p:animEffect transition="in" filter="fade">
                                      <p:cBhvr>
                                        <p:cTn id="21" dur="500"/>
                                        <p:tgtEl>
                                          <p:spTgt spid="9"/>
                                        </p:tgtEl>
                                      </p:cBhvr>
                                    </p:animEffect>
                                  </p:childTnLst>
                                </p:cTn>
                              </p:par>
                              <p:par>
                                <p:cTn id="22" presetID="16" presetClass="entr" presetSubtype="21"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6" name="Freeform 6"/>
          <p:cNvSpPr/>
          <p:nvPr/>
        </p:nvSpPr>
        <p:spPr>
          <a:xfrm rot="-5115122">
            <a:off x="12991" y="4057420"/>
            <a:ext cx="1229018" cy="952963"/>
          </a:xfrm>
          <a:custGeom>
            <a:avLst/>
            <a:gdLst/>
            <a:ahLst/>
            <a:cxnLst/>
            <a:rect l="l" t="t" r="r" b="b"/>
            <a:pathLst>
              <a:path w="937242" h="885304">
                <a:moveTo>
                  <a:pt x="0" y="0"/>
                </a:moveTo>
                <a:lnTo>
                  <a:pt x="937242" y="0"/>
                </a:lnTo>
                <a:lnTo>
                  <a:pt x="937242" y="885303"/>
                </a:lnTo>
                <a:lnTo>
                  <a:pt x="0" y="885303"/>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7" name="Freeform 7"/>
          <p:cNvSpPr/>
          <p:nvPr/>
        </p:nvSpPr>
        <p:spPr>
          <a:xfrm rot="945439">
            <a:off x="15898296" y="216289"/>
            <a:ext cx="2552146" cy="806941"/>
          </a:xfrm>
          <a:custGeom>
            <a:avLst/>
            <a:gdLst/>
            <a:ahLst/>
            <a:cxnLst/>
            <a:rect l="l" t="t" r="r" b="b"/>
            <a:pathLst>
              <a:path w="3232004" h="1400535">
                <a:moveTo>
                  <a:pt x="0" y="0"/>
                </a:moveTo>
                <a:lnTo>
                  <a:pt x="3232003" y="0"/>
                </a:lnTo>
                <a:lnTo>
                  <a:pt x="3232003" y="1400535"/>
                </a:lnTo>
                <a:lnTo>
                  <a:pt x="0" y="1400535"/>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1" name="Freeform 11"/>
          <p:cNvSpPr/>
          <p:nvPr/>
        </p:nvSpPr>
        <p:spPr>
          <a:xfrm rot="575652">
            <a:off x="6472298" y="8173478"/>
            <a:ext cx="670274" cy="1160648"/>
          </a:xfrm>
          <a:custGeom>
            <a:avLst/>
            <a:gdLst/>
            <a:ahLst/>
            <a:cxnLst/>
            <a:rect l="l" t="t" r="r" b="b"/>
            <a:pathLst>
              <a:path w="670274" h="1160648">
                <a:moveTo>
                  <a:pt x="0" y="0"/>
                </a:moveTo>
                <a:lnTo>
                  <a:pt x="670274" y="0"/>
                </a:lnTo>
                <a:lnTo>
                  <a:pt x="670274" y="1160648"/>
                </a:lnTo>
                <a:lnTo>
                  <a:pt x="0" y="1160648"/>
                </a:lnTo>
                <a:lnTo>
                  <a:pt x="0" y="0"/>
                </a:lnTo>
                <a:close/>
              </a:path>
            </a:pathLst>
          </a:custGeom>
          <a:blipFill>
            <a:blip r:embed="rId7">
              <a:extLst>
                <a:ext uri="{96DAC541-7B7A-43D3-8B79-37D633B846F1}">
                  <asvg:svgBlip xmlns="" xmlns:asvg="http://schemas.microsoft.com/office/drawing/2016/SVG/main" r:embed="rId12"/>
                </a:ext>
              </a:extLst>
            </a:blip>
            <a:stretch>
              <a:fillRect/>
            </a:stretch>
          </a:blipFill>
        </p:spPr>
      </p:sp>
      <p:pic>
        <p:nvPicPr>
          <p:cNvPr id="8" name="Picture 7"/>
          <p:cNvPicPr>
            <a:picLocks noChangeAspect="1"/>
          </p:cNvPicPr>
          <p:nvPr/>
        </p:nvPicPr>
        <p:blipFill>
          <a:blip r:embed="rId13"/>
          <a:stretch>
            <a:fillRect/>
          </a:stretch>
        </p:blipFill>
        <p:spPr>
          <a:xfrm>
            <a:off x="1255000" y="893389"/>
            <a:ext cx="4913162" cy="3640512"/>
          </a:xfrm>
          <a:prstGeom prst="rect">
            <a:avLst/>
          </a:prstGeom>
          <a:ln>
            <a:noFill/>
          </a:ln>
          <a:effectLst>
            <a:outerShdw blurRad="292100" dist="139700" dir="2700000" algn="tl" rotWithShape="0">
              <a:srgbClr val="333333">
                <a:alpha val="65000"/>
              </a:srgbClr>
            </a:outerShdw>
          </a:effectLst>
        </p:spPr>
      </p:pic>
      <p:sp>
        <p:nvSpPr>
          <p:cNvPr id="9" name="Rounded Rectangle 8"/>
          <p:cNvSpPr/>
          <p:nvPr/>
        </p:nvSpPr>
        <p:spPr>
          <a:xfrm>
            <a:off x="8411368" y="1163319"/>
            <a:ext cx="8763001" cy="1850160"/>
          </a:xfrm>
          <a:prstGeom prst="roundRect">
            <a:avLst>
              <a:gd name="adj" fmla="val 764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smtClean="0">
                <a:solidFill>
                  <a:schemeClr val="tx1"/>
                </a:solidFill>
                <a:latin typeface="Arial" panose="020B0604020202020204" pitchFamily="34" charset="0"/>
                <a:cs typeface="Arial" panose="020B0604020202020204" pitchFamily="34" charset="0"/>
              </a:rPr>
              <a:t>Nhắc lại lịch sử: </a:t>
            </a:r>
            <a:r>
              <a:rPr lang="en-US" sz="4000" b="1" dirty="0">
                <a:solidFill>
                  <a:schemeClr val="tx1"/>
                </a:solidFill>
                <a:latin typeface="Arial" panose="020B0604020202020204" pitchFamily="34" charset="0"/>
                <a:cs typeface="Arial" panose="020B0604020202020204" pitchFamily="34" charset="0"/>
              </a:rPr>
              <a:t>khích lệ tinh thần tự hào dân tộc.</a:t>
            </a:r>
            <a:endParaRPr lang="vi-VN" sz="4000" b="1" dirty="0">
              <a:solidFill>
                <a:schemeClr val="tx1"/>
              </a:solidFill>
              <a:latin typeface="Arial" panose="020B0604020202020204" pitchFamily="34" charset="0"/>
              <a:cs typeface="Arial" panose="020B0604020202020204" pitchFamily="34" charset="0"/>
            </a:endParaRPr>
          </a:p>
        </p:txBody>
      </p:sp>
      <p:sp>
        <p:nvSpPr>
          <p:cNvPr id="10" name="Right Arrow 9"/>
          <p:cNvSpPr/>
          <p:nvPr/>
        </p:nvSpPr>
        <p:spPr>
          <a:xfrm>
            <a:off x="6690099" y="1607380"/>
            <a:ext cx="1089015" cy="962037"/>
          </a:xfrm>
          <a:prstGeom prst="rightArrow">
            <a:avLst/>
          </a:prstGeom>
          <a:solidFill>
            <a:srgbClr val="A6563B"/>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 name="Right Arrow 12"/>
          <p:cNvSpPr/>
          <p:nvPr/>
        </p:nvSpPr>
        <p:spPr>
          <a:xfrm rot="5400000">
            <a:off x="12370069" y="3172884"/>
            <a:ext cx="845596" cy="962037"/>
          </a:xfrm>
          <a:prstGeom prst="rightArrow">
            <a:avLst/>
          </a:prstGeom>
          <a:solidFill>
            <a:srgbClr val="A6563B"/>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Rounded Rectangle 13"/>
          <p:cNvSpPr/>
          <p:nvPr/>
        </p:nvSpPr>
        <p:spPr>
          <a:xfrm>
            <a:off x="8411368" y="4294326"/>
            <a:ext cx="8763001" cy="1850160"/>
          </a:xfrm>
          <a:prstGeom prst="roundRect">
            <a:avLst>
              <a:gd name="adj" fmla="val 764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a:solidFill>
                  <a:schemeClr val="tx1"/>
                </a:solidFill>
                <a:latin typeface="Arial" panose="020B0604020202020204" pitchFamily="34" charset="0"/>
                <a:cs typeface="Arial" panose="020B0604020202020204" pitchFamily="34" charset="0"/>
              </a:rPr>
              <a:t>Đây chính là cội nguồn của sức mạnh dân tộc</a:t>
            </a:r>
            <a:endParaRPr lang="vi-VN" sz="4000" b="1" dirty="0">
              <a:solidFill>
                <a:schemeClr val="tx1"/>
              </a:solidFill>
              <a:latin typeface="Arial" panose="020B0604020202020204" pitchFamily="34" charset="0"/>
              <a:cs typeface="Arial" panose="020B0604020202020204" pitchFamily="34" charset="0"/>
            </a:endParaRPr>
          </a:p>
        </p:txBody>
      </p:sp>
      <p:sp>
        <p:nvSpPr>
          <p:cNvPr id="3" name="Right Brace 2"/>
          <p:cNvSpPr/>
          <p:nvPr/>
        </p:nvSpPr>
        <p:spPr>
          <a:xfrm rot="5400000">
            <a:off x="8438001" y="-1873754"/>
            <a:ext cx="1524000" cy="17145002"/>
          </a:xfrm>
          <a:prstGeom prst="rightBrace">
            <a:avLst>
              <a:gd name="adj1" fmla="val 48333"/>
              <a:gd name="adj2" fmla="val 50000"/>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ounded Rectangle 14"/>
          <p:cNvSpPr/>
          <p:nvPr/>
        </p:nvSpPr>
        <p:spPr>
          <a:xfrm>
            <a:off x="1389501" y="7679946"/>
            <a:ext cx="15621000" cy="1810578"/>
          </a:xfrm>
          <a:prstGeom prst="roundRect">
            <a:avLst>
              <a:gd name="adj" fmla="val 7647"/>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b="1" dirty="0" smtClean="0">
                <a:solidFill>
                  <a:srgbClr val="C00000"/>
                </a:solidFill>
                <a:cs typeface="Arial" panose="020B0604020202020204" pitchFamily="34" charset="0"/>
              </a:rPr>
              <a:t>Lòng </a:t>
            </a:r>
            <a:r>
              <a:rPr lang="vi-VN" sz="4000" b="1" dirty="0">
                <a:solidFill>
                  <a:srgbClr val="C00000"/>
                </a:solidFill>
                <a:cs typeface="Arial" panose="020B0604020202020204" pitchFamily="34" charset="0"/>
              </a:rPr>
              <a:t>yêu nước, tự hào về lịch sử dựng nước, giữ nước của cha ông </a:t>
            </a:r>
            <a:r>
              <a:rPr lang="vi-VN" sz="4000" b="1" dirty="0" smtClean="0">
                <a:solidFill>
                  <a:srgbClr val="C00000"/>
                </a:solidFill>
                <a:cs typeface="Arial" panose="020B0604020202020204" pitchFamily="34" charset="0"/>
              </a:rPr>
              <a:t>và nỗi </a:t>
            </a:r>
            <a:r>
              <a:rPr lang="vi-VN" sz="4000" b="1" dirty="0">
                <a:solidFill>
                  <a:srgbClr val="C00000"/>
                </a:solidFill>
                <a:cs typeface="Arial" panose="020B0604020202020204" pitchFamily="34" charset="0"/>
              </a:rPr>
              <a:t>nhục mất nước đã tạo nên sức mạnh dân </a:t>
            </a:r>
            <a:r>
              <a:rPr lang="vi-VN" sz="4000" b="1" dirty="0" smtClean="0">
                <a:solidFill>
                  <a:srgbClr val="C00000"/>
                </a:solidFill>
                <a:cs typeface="Arial" panose="020B0604020202020204" pitchFamily="34" charset="0"/>
              </a:rPr>
              <a:t>tộc</a:t>
            </a:r>
            <a:r>
              <a:rPr lang="en-US" sz="4000" b="1" dirty="0" smtClean="0">
                <a:solidFill>
                  <a:srgbClr val="C00000"/>
                </a:solidFill>
                <a:cs typeface="Arial" panose="020B0604020202020204" pitchFamily="34" charset="0"/>
              </a:rPr>
              <a:t>.</a:t>
            </a:r>
            <a:endParaRPr lang="vi-VN" sz="40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530098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4" grpId="0" animBg="1"/>
      <p:bldP spid="3" grpId="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5" name="Freeform 9"/>
          <p:cNvSpPr/>
          <p:nvPr/>
        </p:nvSpPr>
        <p:spPr>
          <a:xfrm rot="18098677">
            <a:off x="1328486" y="1191146"/>
            <a:ext cx="1161402" cy="1451753"/>
          </a:xfrm>
          <a:custGeom>
            <a:avLst/>
            <a:gdLst/>
            <a:ahLst/>
            <a:cxnLst/>
            <a:rect l="l" t="t" r="r" b="b"/>
            <a:pathLst>
              <a:path w="1161402" h="1451753">
                <a:moveTo>
                  <a:pt x="0" y="0"/>
                </a:moveTo>
                <a:lnTo>
                  <a:pt x="1161402" y="0"/>
                </a:lnTo>
                <a:lnTo>
                  <a:pt x="1161402" y="1451753"/>
                </a:lnTo>
                <a:lnTo>
                  <a:pt x="0" y="1451753"/>
                </a:lnTo>
                <a:lnTo>
                  <a:pt x="0" y="0"/>
                </a:lnTo>
                <a:close/>
              </a:path>
            </a:pathLst>
          </a:custGeom>
          <a:blipFill>
            <a:blip r:embed="rId3">
              <a:extLst>
                <a:ext uri="{96DAC541-7B7A-43D3-8B79-37D633B846F1}">
                  <asvg:svgBlip xmlns="" xmlns:asvg="http://schemas.microsoft.com/office/drawing/2016/SVG/main" r:embed="rId16"/>
                </a:ext>
              </a:extLst>
            </a:blip>
            <a:stretch>
              <a:fillRect/>
            </a:stretch>
          </a:blipFill>
        </p:spPr>
      </p:sp>
      <p:sp>
        <p:nvSpPr>
          <p:cNvPr id="6" name="TextBox 5"/>
          <p:cNvSpPr txBox="1"/>
          <p:nvPr/>
        </p:nvSpPr>
        <p:spPr>
          <a:xfrm>
            <a:off x="6029773" y="418583"/>
            <a:ext cx="7215025" cy="1246495"/>
          </a:xfrm>
          <a:prstGeom prst="rect">
            <a:avLst/>
          </a:prstGeom>
          <a:noFill/>
        </p:spPr>
        <p:txBody>
          <a:bodyPr wrap="square" rtlCol="0">
            <a:spAutoFit/>
          </a:bodyPr>
          <a:lstStyle/>
          <a:p>
            <a:pPr algn="ctr">
              <a:lnSpc>
                <a:spcPct val="150000"/>
              </a:lnSpc>
            </a:pPr>
            <a:r>
              <a:rPr lang="en-US" sz="5000" b="1" dirty="0" smtClean="0">
                <a:latin typeface="Arial" panose="020B0604020202020204" pitchFamily="34" charset="0"/>
                <a:cs typeface="Arial" panose="020B0604020202020204" pitchFamily="34" charset="0"/>
              </a:rPr>
              <a:t>3</a:t>
            </a:r>
            <a:r>
              <a:rPr lang="en-US" sz="5000" b="1" dirty="0">
                <a:latin typeface="Arial" panose="020B0604020202020204" pitchFamily="34" charset="0"/>
                <a:cs typeface="Arial" panose="020B0604020202020204" pitchFamily="34" charset="0"/>
              </a:rPr>
              <a:t>. </a:t>
            </a:r>
            <a:r>
              <a:rPr lang="en-US" sz="5000" b="1" dirty="0" smtClean="0">
                <a:latin typeface="Arial" panose="020B0604020202020204" pitchFamily="34" charset="0"/>
                <a:cs typeface="Arial" panose="020B0604020202020204" pitchFamily="34" charset="0"/>
              </a:rPr>
              <a:t>Nguyên </a:t>
            </a:r>
            <a:r>
              <a:rPr lang="en-US" sz="5000" b="1" dirty="0">
                <a:latin typeface="Arial" panose="020B0604020202020204" pitchFamily="34" charset="0"/>
                <a:cs typeface="Arial" panose="020B0604020202020204" pitchFamily="34" charset="0"/>
              </a:rPr>
              <a:t>nhân tụt hậu</a:t>
            </a:r>
          </a:p>
        </p:txBody>
      </p:sp>
      <p:sp>
        <p:nvSpPr>
          <p:cNvPr id="7" name="Rounded Rectangle 6"/>
          <p:cNvSpPr/>
          <p:nvPr/>
        </p:nvSpPr>
        <p:spPr>
          <a:xfrm>
            <a:off x="7358349" y="2083660"/>
            <a:ext cx="7696200" cy="1371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b="1" dirty="0" smtClean="0">
                <a:solidFill>
                  <a:srgbClr val="C00000"/>
                </a:solidFill>
                <a:latin typeface="Arial" panose="020B0604020202020204" pitchFamily="34" charset="0"/>
                <a:cs typeface="Arial" panose="020B0604020202020204" pitchFamily="34" charset="0"/>
              </a:rPr>
              <a:t>HOẠT ĐỘNG NHÓM</a:t>
            </a:r>
            <a:endParaRPr lang="en-US" sz="4500" b="1" dirty="0">
              <a:solidFill>
                <a:srgbClr val="C00000"/>
              </a:solidFill>
              <a:latin typeface="Arial" panose="020B0604020202020204" pitchFamily="34" charset="0"/>
              <a:cs typeface="Arial" panose="020B0604020202020204" pitchFamily="34" charset="0"/>
            </a:endParaRPr>
          </a:p>
        </p:txBody>
      </p:sp>
      <p:sp>
        <p:nvSpPr>
          <p:cNvPr id="8" name="Rounded Rectangle 7"/>
          <p:cNvSpPr/>
          <p:nvPr/>
        </p:nvSpPr>
        <p:spPr>
          <a:xfrm>
            <a:off x="7010400" y="3568526"/>
            <a:ext cx="10762863" cy="6451774"/>
          </a:xfrm>
          <a:prstGeom prst="roundRect">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a:solidFill>
                  <a:srgbClr val="A6563B"/>
                </a:solidFill>
                <a:latin typeface="Arial" panose="020B0604020202020204" pitchFamily="34" charset="0"/>
                <a:cs typeface="Arial" panose="020B0604020202020204" pitchFamily="34" charset="0"/>
              </a:rPr>
              <a:t>Em hãy trả lời câu hỏi sau:</a:t>
            </a:r>
          </a:p>
          <a:p>
            <a:pPr marL="571500" indent="-571500" algn="just">
              <a:lnSpc>
                <a:spcPct val="150000"/>
              </a:lnSpc>
              <a:buFont typeface="Arial" panose="020B0604020202020204" pitchFamily="34" charset="0"/>
              <a:buChar char="•"/>
            </a:pPr>
            <a:r>
              <a:rPr lang="vi-VN" sz="4000" dirty="0">
                <a:solidFill>
                  <a:schemeClr val="tx1"/>
                </a:solidFill>
                <a:cs typeface="Arial" panose="020B0604020202020204" pitchFamily="34" charset="0"/>
              </a:rPr>
              <a:t>Theo tác giả bài nghị luận, những nguyên nhân nào dẫn tới sự tụt hậu của đất nước trong thời kì mới?</a:t>
            </a:r>
          </a:p>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Hãy </a:t>
            </a:r>
            <a:r>
              <a:rPr lang="vi-VN" sz="4000" dirty="0">
                <a:solidFill>
                  <a:schemeClr val="tx1"/>
                </a:solidFill>
                <a:cs typeface="Arial" panose="020B0604020202020204" pitchFamily="34" charset="0"/>
              </a:rPr>
              <a:t>dẫn ra ý kiến chủ quan của người viết và các lí lẽ, bằng chứng khách quan (có thể kiểm chứng được) trong văn </a:t>
            </a:r>
            <a:r>
              <a:rPr lang="vi-VN" sz="4000" dirty="0" smtClean="0">
                <a:solidFill>
                  <a:schemeClr val="tx1"/>
                </a:solidFill>
                <a:cs typeface="Arial" panose="020B0604020202020204" pitchFamily="34" charset="0"/>
              </a:rPr>
              <a:t>bản</a:t>
            </a:r>
            <a:r>
              <a:rPr lang="en-US" sz="4000" dirty="0" smtClean="0">
                <a:solidFill>
                  <a:schemeClr val="tx1"/>
                </a:solidFill>
                <a:cs typeface="Arial" panose="020B0604020202020204" pitchFamily="34" charset="0"/>
              </a:rPr>
              <a:t>.</a:t>
            </a:r>
            <a:endParaRPr lang="vi-VN" sz="4000" dirty="0">
              <a:solidFill>
                <a:schemeClr val="tx1"/>
              </a:solidFill>
              <a:cs typeface="Arial" panose="020B0604020202020204" pitchFamily="34" charset="0"/>
            </a:endParaRPr>
          </a:p>
        </p:txBody>
      </p:sp>
      <p:pic>
        <p:nvPicPr>
          <p:cNvPr id="4" name="Picture 3"/>
          <p:cNvPicPr>
            <a:picLocks noChangeAspect="1"/>
          </p:cNvPicPr>
          <p:nvPr/>
        </p:nvPicPr>
        <p:blipFill>
          <a:blip r:embed="rId17"/>
          <a:stretch>
            <a:fillRect/>
          </a:stretch>
        </p:blipFill>
        <p:spPr>
          <a:xfrm>
            <a:off x="659452" y="2857500"/>
            <a:ext cx="5700647" cy="68370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Picture 8"/>
          <p:cNvPicPr>
            <a:picLocks noChangeAspect="1"/>
          </p:cNvPicPr>
          <p:nvPr/>
        </p:nvPicPr>
        <p:blipFill>
          <a:blip r:embed="rId18"/>
          <a:stretch>
            <a:fillRect/>
          </a:stretch>
        </p:blipFill>
        <p:spPr>
          <a:xfrm>
            <a:off x="14017664" y="472676"/>
            <a:ext cx="3753679" cy="3093310"/>
          </a:xfrm>
          <a:prstGeom prst="rect">
            <a:avLst/>
          </a:prstGeom>
        </p:spPr>
      </p:pic>
    </p:spTree>
    <p:extLst>
      <p:ext uri="{BB962C8B-B14F-4D97-AF65-F5344CB8AC3E}">
        <p14:creationId xmlns:p14="http://schemas.microsoft.com/office/powerpoint/2010/main" val="23087463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6"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ircle(in)">
                                      <p:cBhvr>
                                        <p:cTn id="18" dur="500"/>
                                        <p:tgtEl>
                                          <p:spTgt spid="4"/>
                                        </p:tgtEl>
                                      </p:cBhvr>
                                    </p:animEffect>
                                  </p:childTnLst>
                                </p:cTn>
                              </p:par>
                              <p:par>
                                <p:cTn id="19" presetID="3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90"/>
                                          </p:val>
                                        </p:tav>
                                        <p:tav tm="100000">
                                          <p:val>
                                            <p:fltVal val="0"/>
                                          </p:val>
                                        </p:tav>
                                      </p:tavLst>
                                    </p:anim>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6" name="Rounded Rectangle 5"/>
          <p:cNvSpPr/>
          <p:nvPr/>
        </p:nvSpPr>
        <p:spPr>
          <a:xfrm>
            <a:off x="4856418" y="419100"/>
            <a:ext cx="8575163" cy="1850160"/>
          </a:xfrm>
          <a:prstGeom prst="roundRect">
            <a:avLst>
              <a:gd name="adj" fmla="val 15335"/>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dirty="0" smtClean="0">
                <a:solidFill>
                  <a:schemeClr val="tx1"/>
                </a:solidFill>
                <a:cs typeface="Arial" panose="020B0604020202020204" pitchFamily="34" charset="0"/>
              </a:rPr>
              <a:t>Nguyên </a:t>
            </a:r>
            <a:r>
              <a:rPr lang="vi-VN" sz="4000" dirty="0">
                <a:solidFill>
                  <a:schemeClr val="tx1"/>
                </a:solidFill>
                <a:cs typeface="Arial" panose="020B0604020202020204" pitchFamily="34" charset="0"/>
              </a:rPr>
              <a:t>nhân dẫn tới sự tụt hậu của đất nước trong thời kì mới </a:t>
            </a:r>
            <a:endParaRPr lang="vi-VN" sz="4000" dirty="0">
              <a:solidFill>
                <a:schemeClr val="tx1"/>
              </a:solidFill>
              <a:latin typeface="Arial" panose="020B0604020202020204" pitchFamily="34" charset="0"/>
              <a:cs typeface="Arial" panose="020B0604020202020204" pitchFamily="34" charset="0"/>
            </a:endParaRPr>
          </a:p>
        </p:txBody>
      </p:sp>
      <p:sp>
        <p:nvSpPr>
          <p:cNvPr id="7" name="Rounded Rectangle 6"/>
          <p:cNvSpPr/>
          <p:nvPr/>
        </p:nvSpPr>
        <p:spPr>
          <a:xfrm>
            <a:off x="304800" y="3213390"/>
            <a:ext cx="6705600" cy="2615910"/>
          </a:xfrm>
          <a:prstGeom prst="roundRect">
            <a:avLst>
              <a:gd name="adj" fmla="val 15335"/>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dirty="0">
                <a:solidFill>
                  <a:schemeClr val="tx1"/>
                </a:solidFill>
                <a:cs typeface="Arial" panose="020B0604020202020204" pitchFamily="34" charset="0"/>
              </a:rPr>
              <a:t>Do hậu quả của chiến tranh</a:t>
            </a:r>
            <a:endParaRPr lang="vi-VN" sz="4000" dirty="0">
              <a:solidFill>
                <a:schemeClr val="tx1"/>
              </a:solidFill>
              <a:latin typeface="Arial" panose="020B0604020202020204" pitchFamily="34" charset="0"/>
              <a:cs typeface="Arial" panose="020B0604020202020204" pitchFamily="34" charset="0"/>
            </a:endParaRPr>
          </a:p>
        </p:txBody>
      </p:sp>
      <p:sp>
        <p:nvSpPr>
          <p:cNvPr id="8" name="Rounded Rectangle 7"/>
          <p:cNvSpPr/>
          <p:nvPr/>
        </p:nvSpPr>
        <p:spPr>
          <a:xfrm>
            <a:off x="10358182" y="3213390"/>
            <a:ext cx="7686040" cy="2615910"/>
          </a:xfrm>
          <a:prstGeom prst="roundRect">
            <a:avLst>
              <a:gd name="adj" fmla="val 15335"/>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dirty="0">
                <a:solidFill>
                  <a:schemeClr val="tx1"/>
                </a:solidFill>
                <a:cs typeface="Arial" panose="020B0604020202020204" pitchFamily="34" charset="0"/>
              </a:rPr>
              <a:t>Do nếp nghĩ và hành xử của chúng ta. Đó là tâm lí nước nhỏ dẫn đến tự ti, ỷ </a:t>
            </a:r>
            <a:r>
              <a:rPr lang="vi-VN" sz="4000" dirty="0" smtClean="0">
                <a:solidFill>
                  <a:schemeClr val="tx1"/>
                </a:solidFill>
                <a:cs typeface="Arial" panose="020B0604020202020204" pitchFamily="34" charset="0"/>
              </a:rPr>
              <a:t>lại</a:t>
            </a:r>
            <a:r>
              <a:rPr lang="en-US" sz="4000" dirty="0" smtClean="0">
                <a:solidFill>
                  <a:schemeClr val="tx1"/>
                </a:solidFill>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grpSp>
        <p:nvGrpSpPr>
          <p:cNvPr id="9" name="Group 8"/>
          <p:cNvGrpSpPr/>
          <p:nvPr/>
        </p:nvGrpSpPr>
        <p:grpSpPr>
          <a:xfrm>
            <a:off x="3373182" y="1344180"/>
            <a:ext cx="1483236" cy="1869210"/>
            <a:chOff x="-19050" y="-1"/>
            <a:chExt cx="2538642" cy="1484072"/>
          </a:xfrm>
        </p:grpSpPr>
        <p:cxnSp>
          <p:nvCxnSpPr>
            <p:cNvPr id="10" name="Straight Connector 9"/>
            <p:cNvCxnSpPr/>
            <p:nvPr/>
          </p:nvCxnSpPr>
          <p:spPr>
            <a:xfrm flipH="1">
              <a:off x="-19050" y="0"/>
              <a:ext cx="2538642" cy="0"/>
            </a:xfrm>
            <a:prstGeom prst="line">
              <a:avLst/>
            </a:prstGeom>
            <a:ln w="69850">
              <a:solidFill>
                <a:srgbClr val="A6563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9050" y="-1"/>
              <a:ext cx="0" cy="1484072"/>
            </a:xfrm>
            <a:prstGeom prst="line">
              <a:avLst/>
            </a:prstGeom>
            <a:ln w="69850">
              <a:solidFill>
                <a:srgbClr val="A6563B"/>
              </a:solidFill>
              <a:tailEnd type="diamond"/>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flipH="1">
            <a:off x="13431580" y="1344180"/>
            <a:ext cx="1732219" cy="1869210"/>
            <a:chOff x="-19050" y="-1"/>
            <a:chExt cx="2538642" cy="1484072"/>
          </a:xfrm>
        </p:grpSpPr>
        <p:cxnSp>
          <p:nvCxnSpPr>
            <p:cNvPr id="13" name="Straight Connector 12"/>
            <p:cNvCxnSpPr/>
            <p:nvPr/>
          </p:nvCxnSpPr>
          <p:spPr>
            <a:xfrm flipH="1">
              <a:off x="-19050" y="0"/>
              <a:ext cx="2538642" cy="0"/>
            </a:xfrm>
            <a:prstGeom prst="line">
              <a:avLst/>
            </a:prstGeom>
            <a:ln w="69850">
              <a:solidFill>
                <a:srgbClr val="A6563B"/>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9050" y="-1"/>
              <a:ext cx="0" cy="1484072"/>
            </a:xfrm>
            <a:prstGeom prst="line">
              <a:avLst/>
            </a:prstGeom>
            <a:ln w="69850">
              <a:solidFill>
                <a:srgbClr val="A6563B"/>
              </a:solidFill>
              <a:tailEnd type="diamond"/>
            </a:ln>
          </p:spPr>
          <p:style>
            <a:lnRef idx="1">
              <a:schemeClr val="accent1"/>
            </a:lnRef>
            <a:fillRef idx="0">
              <a:schemeClr val="accent1"/>
            </a:fillRef>
            <a:effectRef idx="0">
              <a:schemeClr val="accent1"/>
            </a:effectRef>
            <a:fontRef idx="minor">
              <a:schemeClr val="tx1"/>
            </a:fontRef>
          </p:style>
        </p:cxnSp>
      </p:grpSp>
      <p:pic>
        <p:nvPicPr>
          <p:cNvPr id="4" name="Picture 3"/>
          <p:cNvPicPr>
            <a:picLocks noChangeAspect="1"/>
          </p:cNvPicPr>
          <p:nvPr/>
        </p:nvPicPr>
        <p:blipFill>
          <a:blip r:embed="rId3"/>
          <a:stretch>
            <a:fillRect/>
          </a:stretch>
        </p:blipFill>
        <p:spPr>
          <a:xfrm>
            <a:off x="800100" y="6097109"/>
            <a:ext cx="5715000" cy="3857625"/>
          </a:xfrm>
          <a:prstGeom prst="rect">
            <a:avLst/>
          </a:prstGeom>
          <a:ln>
            <a:noFill/>
          </a:ln>
          <a:effectLst>
            <a:softEdge rad="112500"/>
          </a:effectLst>
        </p:spPr>
      </p:pic>
      <p:pic>
        <p:nvPicPr>
          <p:cNvPr id="15" name="Picture 14"/>
          <p:cNvPicPr>
            <a:picLocks noChangeAspect="1"/>
          </p:cNvPicPr>
          <p:nvPr/>
        </p:nvPicPr>
        <p:blipFill>
          <a:blip r:embed="rId4"/>
          <a:stretch>
            <a:fillRect/>
          </a:stretch>
        </p:blipFill>
        <p:spPr>
          <a:xfrm>
            <a:off x="12115800" y="6157277"/>
            <a:ext cx="4746821" cy="3797457"/>
          </a:xfrm>
          <a:prstGeom prst="rect">
            <a:avLst/>
          </a:prstGeom>
          <a:ln>
            <a:noFill/>
          </a:ln>
          <a:effectLst>
            <a:softEdge rad="112500"/>
          </a:effectLst>
        </p:spPr>
      </p:pic>
    </p:spTree>
    <p:extLst>
      <p:ext uri="{BB962C8B-B14F-4D97-AF65-F5344CB8AC3E}">
        <p14:creationId xmlns:p14="http://schemas.microsoft.com/office/powerpoint/2010/main" val="193894538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500"/>
                                        <p:tgtEl>
                                          <p:spTgt spid="9"/>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6"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par>
                                <p:cTn id="29" presetID="6" presetClass="entr" presetSubtype="16"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circle(in)">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11" name="Freeform 11"/>
          <p:cNvSpPr/>
          <p:nvPr/>
        </p:nvSpPr>
        <p:spPr>
          <a:xfrm rot="575652">
            <a:off x="6472298" y="8173478"/>
            <a:ext cx="670274" cy="1160648"/>
          </a:xfrm>
          <a:custGeom>
            <a:avLst/>
            <a:gdLst/>
            <a:ahLst/>
            <a:cxnLst/>
            <a:rect l="l" t="t" r="r" b="b"/>
            <a:pathLst>
              <a:path w="670274" h="1160648">
                <a:moveTo>
                  <a:pt x="0" y="0"/>
                </a:moveTo>
                <a:lnTo>
                  <a:pt x="670274" y="0"/>
                </a:lnTo>
                <a:lnTo>
                  <a:pt x="670274" y="1160648"/>
                </a:lnTo>
                <a:lnTo>
                  <a:pt x="0" y="1160648"/>
                </a:lnTo>
                <a:lnTo>
                  <a:pt x="0" y="0"/>
                </a:lnTo>
                <a:close/>
              </a:path>
            </a:pathLst>
          </a:custGeom>
          <a:blipFill>
            <a:blip r:embed="rId3">
              <a:extLst>
                <a:ext uri="{96DAC541-7B7A-43D3-8B79-37D633B846F1}">
                  <asvg:svgBlip xmlns="" xmlns:asvg="http://schemas.microsoft.com/office/drawing/2016/SVG/main" r:embed="rId12"/>
                </a:ext>
              </a:extLst>
            </a:blip>
            <a:stretch>
              <a:fillRect/>
            </a:stretch>
          </a:blipFill>
        </p:spPr>
      </p:sp>
      <p:sp>
        <p:nvSpPr>
          <p:cNvPr id="8" name="Rounded Rectangle 7"/>
          <p:cNvSpPr/>
          <p:nvPr/>
        </p:nvSpPr>
        <p:spPr>
          <a:xfrm>
            <a:off x="304250" y="837306"/>
            <a:ext cx="17475750" cy="1600200"/>
          </a:xfrm>
          <a:prstGeom prst="roundRect">
            <a:avLst>
              <a:gd name="adj" fmla="val 15335"/>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tx1"/>
                </a:solidFill>
                <a:latin typeface="Arial" panose="020B0604020202020204" pitchFamily="34" charset="0"/>
                <a:cs typeface="Arial" panose="020B0604020202020204" pitchFamily="34" charset="0"/>
              </a:rPr>
              <a:t>Các bằng chứng</a:t>
            </a:r>
            <a:endParaRPr lang="vi-VN" sz="4000" b="1" dirty="0">
              <a:solidFill>
                <a:schemeClr val="tx1"/>
              </a:solidFill>
              <a:latin typeface="Arial" panose="020B0604020202020204" pitchFamily="34" charset="0"/>
              <a:cs typeface="Arial" panose="020B0604020202020204" pitchFamily="34" charset="0"/>
            </a:endParaRPr>
          </a:p>
        </p:txBody>
      </p:sp>
      <p:sp>
        <p:nvSpPr>
          <p:cNvPr id="9" name="Rounded Rectangle 8"/>
          <p:cNvSpPr/>
          <p:nvPr/>
        </p:nvSpPr>
        <p:spPr>
          <a:xfrm>
            <a:off x="278850" y="3314700"/>
            <a:ext cx="6705600" cy="5867400"/>
          </a:xfrm>
          <a:prstGeom prst="roundRect">
            <a:avLst>
              <a:gd name="adj" fmla="val 8813"/>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b="1" dirty="0">
                <a:solidFill>
                  <a:schemeClr val="tx1"/>
                </a:solidFill>
                <a:latin typeface="Arial" panose="020B0604020202020204" pitchFamily="34" charset="0"/>
                <a:cs typeface="Arial" panose="020B0604020202020204" pitchFamily="34" charset="0"/>
              </a:rPr>
              <a:t>Chiến tranh kéo dài </a:t>
            </a:r>
            <a:r>
              <a:rPr lang="vi-VN" sz="4000" dirty="0">
                <a:solidFill>
                  <a:schemeClr val="tx1"/>
                </a:solidFill>
                <a:latin typeface="Arial" panose="020B0604020202020204" pitchFamily="34" charset="0"/>
                <a:cs typeface="Arial" panose="020B0604020202020204" pitchFamily="34" charset="0"/>
              </a:rPr>
              <a:t>tàn phá của cả vật chất, để lại hậu quả nặng nề trên mọi phương diện: mất mát, hi sinh, di chứng tinh </a:t>
            </a:r>
            <a:r>
              <a:rPr lang="vi-VN" sz="4000" dirty="0" smtClean="0">
                <a:solidFill>
                  <a:schemeClr val="tx1"/>
                </a:solidFill>
                <a:latin typeface="Arial" panose="020B0604020202020204" pitchFamily="34" charset="0"/>
                <a:cs typeface="Arial" panose="020B0604020202020204" pitchFamily="34" charset="0"/>
              </a:rPr>
              <a:t>thần</a:t>
            </a:r>
            <a:r>
              <a:rPr lang="en-US" sz="4000" dirty="0" smtClean="0">
                <a:solidFill>
                  <a:schemeClr val="tx1"/>
                </a:solidFill>
                <a:latin typeface="Arial" panose="020B0604020202020204" pitchFamily="34" charset="0"/>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sp>
        <p:nvSpPr>
          <p:cNvPr id="10" name="Rounded Rectangle 9"/>
          <p:cNvSpPr/>
          <p:nvPr/>
        </p:nvSpPr>
        <p:spPr>
          <a:xfrm>
            <a:off x="7263300" y="3314700"/>
            <a:ext cx="10491300" cy="5867400"/>
          </a:xfrm>
          <a:prstGeom prst="roundRect">
            <a:avLst>
              <a:gd name="adj" fmla="val 8813"/>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b="1" dirty="0">
                <a:solidFill>
                  <a:schemeClr val="tx1"/>
                </a:solidFill>
                <a:cs typeface="Arial" panose="020B0604020202020204" pitchFamily="34" charset="0"/>
              </a:rPr>
              <a:t>Tâm lí nước nhỏ: </a:t>
            </a:r>
            <a:endParaRPr lang="en-US" sz="4000" b="1" dirty="0" smtClean="0">
              <a:solidFill>
                <a:schemeClr val="tx1"/>
              </a:solidFill>
              <a:cs typeface="Arial" panose="020B0604020202020204" pitchFamily="34" charset="0"/>
            </a:endParaRPr>
          </a:p>
          <a:p>
            <a:pPr algn="just">
              <a:lnSpc>
                <a:spcPct val="150000"/>
              </a:lnSpc>
            </a:pPr>
            <a:r>
              <a:rPr lang="vi-VN" sz="4000" dirty="0" smtClean="0">
                <a:solidFill>
                  <a:schemeClr val="tx1"/>
                </a:solidFill>
                <a:cs typeface="Arial" panose="020B0604020202020204" pitchFamily="34" charset="0"/>
              </a:rPr>
              <a:t>“</a:t>
            </a:r>
            <a:r>
              <a:rPr lang="vi-VN" sz="4000" dirty="0">
                <a:solidFill>
                  <a:schemeClr val="tx1"/>
                </a:solidFill>
                <a:cs typeface="Arial" panose="020B0604020202020204" pitchFamily="34" charset="0"/>
              </a:rPr>
              <a:t>Không ít các phát biểu của các quan chức” khiến người ta nghĩ rằng nước ta nhỏ bé, thuộc diện nghèo, cần được hưởng trợ giúp của thế giới, mà “không thấy nỗi hèn nhục của một nước nghèo và tụt hậu</a:t>
            </a:r>
            <a:r>
              <a:rPr lang="vi-VN" sz="4000" dirty="0" smtClean="0">
                <a:solidFill>
                  <a:schemeClr val="tx1"/>
                </a:solidFill>
                <a:cs typeface="Arial" panose="020B0604020202020204" pitchFamily="34" charset="0"/>
              </a:rPr>
              <a:t>”</a:t>
            </a:r>
            <a:r>
              <a:rPr lang="en-US" sz="4000" dirty="0" smtClean="0">
                <a:solidFill>
                  <a:schemeClr val="tx1"/>
                </a:solidFill>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sp>
        <p:nvSpPr>
          <p:cNvPr id="12" name="Freeform 6"/>
          <p:cNvSpPr/>
          <p:nvPr/>
        </p:nvSpPr>
        <p:spPr>
          <a:xfrm rot="-5115122">
            <a:off x="5667215" y="360824"/>
            <a:ext cx="1229018" cy="952963"/>
          </a:xfrm>
          <a:custGeom>
            <a:avLst/>
            <a:gdLst/>
            <a:ahLst/>
            <a:cxnLst/>
            <a:rect l="l" t="t" r="r" b="b"/>
            <a:pathLst>
              <a:path w="937242" h="885304">
                <a:moveTo>
                  <a:pt x="0" y="0"/>
                </a:moveTo>
                <a:lnTo>
                  <a:pt x="937242" y="0"/>
                </a:lnTo>
                <a:lnTo>
                  <a:pt x="937242" y="885303"/>
                </a:lnTo>
                <a:lnTo>
                  <a:pt x="0" y="885303"/>
                </a:lnTo>
                <a:lnTo>
                  <a:pt x="0" y="0"/>
                </a:lnTo>
                <a:close/>
              </a:path>
            </a:pathLst>
          </a:custGeom>
          <a:blipFill>
            <a:blip r:embed="rId13">
              <a:extLst>
                <a:ext uri="{96DAC541-7B7A-43D3-8B79-37D633B846F1}">
                  <asvg:svgBlip xmlns="" xmlns:asvg="http://schemas.microsoft.com/office/drawing/2016/SVG/main" r:embed="rId4"/>
                </a:ext>
              </a:extLst>
            </a:blip>
            <a:stretch>
              <a:fillRect/>
            </a:stretch>
          </a:blipFill>
        </p:spPr>
      </p:sp>
      <p:sp>
        <p:nvSpPr>
          <p:cNvPr id="13" name="Freeform 7"/>
          <p:cNvSpPr/>
          <p:nvPr/>
        </p:nvSpPr>
        <p:spPr>
          <a:xfrm rot="945439">
            <a:off x="15308636" y="385848"/>
            <a:ext cx="2982142" cy="1015081"/>
          </a:xfrm>
          <a:custGeom>
            <a:avLst/>
            <a:gdLst/>
            <a:ahLst/>
            <a:cxnLst/>
            <a:rect l="l" t="t" r="r" b="b"/>
            <a:pathLst>
              <a:path w="3232004" h="1400535">
                <a:moveTo>
                  <a:pt x="0" y="0"/>
                </a:moveTo>
                <a:lnTo>
                  <a:pt x="3232003" y="0"/>
                </a:lnTo>
                <a:lnTo>
                  <a:pt x="3232003" y="1400535"/>
                </a:lnTo>
                <a:lnTo>
                  <a:pt x="0" y="1400535"/>
                </a:lnTo>
                <a:lnTo>
                  <a:pt x="0" y="0"/>
                </a:lnTo>
                <a:close/>
              </a:path>
            </a:pathLst>
          </a:custGeom>
          <a:blipFill>
            <a:blip r:embed="rId14">
              <a:extLst>
                <a:ext uri="{96DAC541-7B7A-43D3-8B79-37D633B846F1}">
                  <asvg:svgBlip xmlns="" xmlns:asvg="http://schemas.microsoft.com/office/drawing/2016/SVG/main" r:embed="rId6"/>
                </a:ext>
              </a:extLst>
            </a:blip>
            <a:stretch>
              <a:fillRect/>
            </a:stretch>
          </a:blipFill>
        </p:spPr>
      </p:sp>
      <p:sp>
        <p:nvSpPr>
          <p:cNvPr id="14" name="Right Arrow 13"/>
          <p:cNvSpPr/>
          <p:nvPr/>
        </p:nvSpPr>
        <p:spPr>
          <a:xfrm rot="5400000">
            <a:off x="11971630" y="2341407"/>
            <a:ext cx="1074638" cy="1266837"/>
          </a:xfrm>
          <a:prstGeom prst="rightArrow">
            <a:avLst/>
          </a:prstGeom>
          <a:solidFill>
            <a:srgbClr val="A6563B"/>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5" name="Right Arrow 14"/>
          <p:cNvSpPr/>
          <p:nvPr/>
        </p:nvSpPr>
        <p:spPr>
          <a:xfrm rot="5400000">
            <a:off x="3094330" y="2380150"/>
            <a:ext cx="1074638" cy="1266837"/>
          </a:xfrm>
          <a:prstGeom prst="rightArrow">
            <a:avLst/>
          </a:prstGeom>
          <a:solidFill>
            <a:srgbClr val="A6563B"/>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466830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500"/>
                            </p:stCondLst>
                            <p:childTnLst>
                              <p:par>
                                <p:cTn id="23" presetID="22" presetClass="entr" presetSubtype="1"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5" name="Freeform 9"/>
          <p:cNvSpPr/>
          <p:nvPr/>
        </p:nvSpPr>
        <p:spPr>
          <a:xfrm rot="930754">
            <a:off x="15595454" y="874229"/>
            <a:ext cx="1161402" cy="1451753"/>
          </a:xfrm>
          <a:custGeom>
            <a:avLst/>
            <a:gdLst/>
            <a:ahLst/>
            <a:cxnLst/>
            <a:rect l="l" t="t" r="r" b="b"/>
            <a:pathLst>
              <a:path w="1161402" h="1451753">
                <a:moveTo>
                  <a:pt x="0" y="0"/>
                </a:moveTo>
                <a:lnTo>
                  <a:pt x="1161402" y="0"/>
                </a:lnTo>
                <a:lnTo>
                  <a:pt x="1161402" y="1451753"/>
                </a:lnTo>
                <a:lnTo>
                  <a:pt x="0" y="1451753"/>
                </a:lnTo>
                <a:lnTo>
                  <a:pt x="0" y="0"/>
                </a:lnTo>
                <a:close/>
              </a:path>
            </a:pathLst>
          </a:custGeom>
          <a:blipFill>
            <a:blip r:embed="rId3">
              <a:extLst>
                <a:ext uri="{96DAC541-7B7A-43D3-8B79-37D633B846F1}">
                  <asvg:svgBlip xmlns="" xmlns:asvg="http://schemas.microsoft.com/office/drawing/2016/SVG/main" r:embed="rId16"/>
                </a:ext>
              </a:extLst>
            </a:blip>
            <a:stretch>
              <a:fillRect/>
            </a:stretch>
          </a:blipFill>
        </p:spPr>
      </p:sp>
      <p:sp>
        <p:nvSpPr>
          <p:cNvPr id="6" name="Right Arrow 5"/>
          <p:cNvSpPr/>
          <p:nvPr/>
        </p:nvSpPr>
        <p:spPr>
          <a:xfrm rot="5400000">
            <a:off x="11527418" y="2164978"/>
            <a:ext cx="1192003" cy="1346201"/>
          </a:xfrm>
          <a:prstGeom prst="rightArrow">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 name="Rounded Rectangle 6"/>
          <p:cNvSpPr/>
          <p:nvPr/>
        </p:nvSpPr>
        <p:spPr>
          <a:xfrm>
            <a:off x="7696200" y="3467100"/>
            <a:ext cx="10210800" cy="3849682"/>
          </a:xfrm>
          <a:prstGeom prst="roundRect">
            <a:avLst>
              <a:gd name="adj" fmla="val 7647"/>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b="1" dirty="0" smtClean="0">
                <a:solidFill>
                  <a:srgbClr val="C00000"/>
                </a:solidFill>
                <a:latin typeface="Arial" panose="020B0604020202020204" pitchFamily="34" charset="0"/>
                <a:cs typeface="Arial" panose="020B0604020202020204" pitchFamily="34" charset="0"/>
              </a:rPr>
              <a:t>Những </a:t>
            </a:r>
            <a:r>
              <a:rPr lang="en-US" sz="4000" b="1" dirty="0">
                <a:solidFill>
                  <a:srgbClr val="C00000"/>
                </a:solidFill>
                <a:latin typeface="Arial" panose="020B0604020202020204" pitchFamily="34" charset="0"/>
                <a:cs typeface="Arial" panose="020B0604020202020204" pitchFamily="34" charset="0"/>
              </a:rPr>
              <a:t>lí lẽ, bằng </a:t>
            </a:r>
            <a:r>
              <a:rPr lang="en-US" sz="4000" b="1" dirty="0" smtClean="0">
                <a:solidFill>
                  <a:srgbClr val="C00000"/>
                </a:solidFill>
                <a:latin typeface="Arial" panose="020B0604020202020204" pitchFamily="34" charset="0"/>
                <a:cs typeface="Arial" panose="020B0604020202020204" pitchFamily="34" charset="0"/>
              </a:rPr>
              <a:t>chứng:</a:t>
            </a:r>
          </a:p>
          <a:p>
            <a:pPr marL="571500" indent="-571500" algn="just">
              <a:lnSpc>
                <a:spcPct val="150000"/>
              </a:lnSpc>
              <a:buFont typeface="Arial" panose="020B0604020202020204" pitchFamily="34" charset="0"/>
              <a:buChar char="•"/>
            </a:pPr>
            <a:r>
              <a:rPr lang="en-US" sz="4000" dirty="0" smtClean="0">
                <a:solidFill>
                  <a:schemeClr val="tx1"/>
                </a:solidFill>
                <a:latin typeface="Arial" panose="020B0604020202020204" pitchFamily="34" charset="0"/>
                <a:cs typeface="Arial" panose="020B0604020202020204" pitchFamily="34" charset="0"/>
              </a:rPr>
              <a:t>Có </a:t>
            </a:r>
            <a:r>
              <a:rPr lang="en-US" sz="4000" dirty="0">
                <a:solidFill>
                  <a:schemeClr val="tx1"/>
                </a:solidFill>
                <a:latin typeface="Arial" panose="020B0604020202020204" pitchFamily="34" charset="0"/>
                <a:cs typeface="Arial" panose="020B0604020202020204" pitchFamily="34" charset="0"/>
              </a:rPr>
              <a:t>thể kiểm nghiệm trong thực </a:t>
            </a:r>
            <a:r>
              <a:rPr lang="en-US" sz="4000" dirty="0" smtClean="0">
                <a:solidFill>
                  <a:schemeClr val="tx1"/>
                </a:solidFill>
                <a:latin typeface="Arial" panose="020B0604020202020204" pitchFamily="34" charset="0"/>
                <a:cs typeface="Arial" panose="020B0604020202020204" pitchFamily="34" charset="0"/>
              </a:rPr>
              <a:t>tế.</a:t>
            </a:r>
          </a:p>
          <a:p>
            <a:pPr marL="571500" indent="-571500" algn="just">
              <a:lnSpc>
                <a:spcPct val="150000"/>
              </a:lnSpc>
              <a:buFont typeface="Arial" panose="020B0604020202020204" pitchFamily="34" charset="0"/>
              <a:buChar char="•"/>
            </a:pPr>
            <a:r>
              <a:rPr lang="en-US" sz="4000" dirty="0" smtClean="0">
                <a:solidFill>
                  <a:schemeClr val="tx1"/>
                </a:solidFill>
                <a:latin typeface="Arial" panose="020B0604020202020204" pitchFamily="34" charset="0"/>
                <a:cs typeface="Arial" panose="020B0604020202020204" pitchFamily="34" charset="0"/>
              </a:rPr>
              <a:t>Chứng </a:t>
            </a:r>
            <a:r>
              <a:rPr lang="en-US" sz="4000" dirty="0">
                <a:solidFill>
                  <a:schemeClr val="tx1"/>
                </a:solidFill>
                <a:latin typeface="Arial" panose="020B0604020202020204" pitchFamily="34" charset="0"/>
                <a:cs typeface="Arial" panose="020B0604020202020204" pitchFamily="34" charset="0"/>
              </a:rPr>
              <a:t>minh cho sự đúng đắn của các lí lẽ, quan điểm mà tác giả bài viết nêu </a:t>
            </a:r>
            <a:r>
              <a:rPr lang="en-US" sz="4000" dirty="0" smtClean="0">
                <a:solidFill>
                  <a:schemeClr val="tx1"/>
                </a:solidFill>
                <a:latin typeface="Arial" panose="020B0604020202020204" pitchFamily="34" charset="0"/>
                <a:cs typeface="Arial" panose="020B0604020202020204" pitchFamily="34" charset="0"/>
              </a:rPr>
              <a:t>ra.</a:t>
            </a:r>
            <a:endParaRPr lang="vi-VN" sz="4000"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17"/>
          <a:stretch>
            <a:fillRect/>
          </a:stretch>
        </p:blipFill>
        <p:spPr>
          <a:xfrm>
            <a:off x="868988" y="1206260"/>
            <a:ext cx="5958225" cy="8379388"/>
          </a:xfrm>
          <a:prstGeom prst="rect">
            <a:avLst/>
          </a:prstGeom>
        </p:spPr>
      </p:pic>
    </p:spTree>
    <p:extLst>
      <p:ext uri="{BB962C8B-B14F-4D97-AF65-F5344CB8AC3E}">
        <p14:creationId xmlns:p14="http://schemas.microsoft.com/office/powerpoint/2010/main" val="125375237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6" name="Freeform 6"/>
          <p:cNvSpPr/>
          <p:nvPr/>
        </p:nvSpPr>
        <p:spPr>
          <a:xfrm rot="-5115122">
            <a:off x="-173372" y="1035728"/>
            <a:ext cx="1229018" cy="952963"/>
          </a:xfrm>
          <a:custGeom>
            <a:avLst/>
            <a:gdLst/>
            <a:ahLst/>
            <a:cxnLst/>
            <a:rect l="l" t="t" r="r" b="b"/>
            <a:pathLst>
              <a:path w="937242" h="885304">
                <a:moveTo>
                  <a:pt x="0" y="0"/>
                </a:moveTo>
                <a:lnTo>
                  <a:pt x="937242" y="0"/>
                </a:lnTo>
                <a:lnTo>
                  <a:pt x="937242" y="885303"/>
                </a:lnTo>
                <a:lnTo>
                  <a:pt x="0" y="885303"/>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7" name="Freeform 7"/>
          <p:cNvSpPr/>
          <p:nvPr/>
        </p:nvSpPr>
        <p:spPr>
          <a:xfrm rot="945439">
            <a:off x="15308636" y="385848"/>
            <a:ext cx="2982142" cy="1015081"/>
          </a:xfrm>
          <a:custGeom>
            <a:avLst/>
            <a:gdLst/>
            <a:ahLst/>
            <a:cxnLst/>
            <a:rect l="l" t="t" r="r" b="b"/>
            <a:pathLst>
              <a:path w="3232004" h="1400535">
                <a:moveTo>
                  <a:pt x="0" y="0"/>
                </a:moveTo>
                <a:lnTo>
                  <a:pt x="3232003" y="0"/>
                </a:lnTo>
                <a:lnTo>
                  <a:pt x="3232003" y="1400535"/>
                </a:lnTo>
                <a:lnTo>
                  <a:pt x="0" y="1400535"/>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1" name="Freeform 11"/>
          <p:cNvSpPr/>
          <p:nvPr/>
        </p:nvSpPr>
        <p:spPr>
          <a:xfrm rot="575652">
            <a:off x="6472298" y="8173478"/>
            <a:ext cx="670274" cy="1160648"/>
          </a:xfrm>
          <a:custGeom>
            <a:avLst/>
            <a:gdLst/>
            <a:ahLst/>
            <a:cxnLst/>
            <a:rect l="l" t="t" r="r" b="b"/>
            <a:pathLst>
              <a:path w="670274" h="1160648">
                <a:moveTo>
                  <a:pt x="0" y="0"/>
                </a:moveTo>
                <a:lnTo>
                  <a:pt x="670274" y="0"/>
                </a:lnTo>
                <a:lnTo>
                  <a:pt x="670274" y="1160648"/>
                </a:lnTo>
                <a:lnTo>
                  <a:pt x="0" y="1160648"/>
                </a:lnTo>
                <a:lnTo>
                  <a:pt x="0" y="0"/>
                </a:lnTo>
                <a:close/>
              </a:path>
            </a:pathLst>
          </a:custGeom>
          <a:blipFill>
            <a:blip r:embed="rId7">
              <a:extLst>
                <a:ext uri="{96DAC541-7B7A-43D3-8B79-37D633B846F1}">
                  <asvg:svgBlip xmlns="" xmlns:asvg="http://schemas.microsoft.com/office/drawing/2016/SVG/main" r:embed="rId12"/>
                </a:ext>
              </a:extLst>
            </a:blip>
            <a:stretch>
              <a:fillRect/>
            </a:stretch>
          </a:blipFill>
        </p:spPr>
      </p:sp>
      <p:sp>
        <p:nvSpPr>
          <p:cNvPr id="8" name="Rounded Rectangle 7"/>
          <p:cNvSpPr/>
          <p:nvPr/>
        </p:nvSpPr>
        <p:spPr>
          <a:xfrm>
            <a:off x="5631010" y="732172"/>
            <a:ext cx="7696200" cy="1371600"/>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smtClean="0">
                <a:solidFill>
                  <a:srgbClr val="204872"/>
                </a:solidFill>
                <a:latin typeface="Arial" panose="020B0604020202020204" pitchFamily="34" charset="0"/>
                <a:cs typeface="Arial" panose="020B0604020202020204" pitchFamily="34" charset="0"/>
              </a:rPr>
              <a:t>4</a:t>
            </a:r>
            <a:r>
              <a:rPr lang="en-US" sz="5000" b="1" dirty="0">
                <a:solidFill>
                  <a:srgbClr val="204872"/>
                </a:solidFill>
                <a:latin typeface="Arial" panose="020B0604020202020204" pitchFamily="34" charset="0"/>
                <a:cs typeface="Arial" panose="020B0604020202020204" pitchFamily="34" charset="0"/>
              </a:rPr>
              <a:t>. Ý nghĩa văn </a:t>
            </a:r>
            <a:r>
              <a:rPr lang="en-US" sz="5000" b="1" dirty="0" smtClean="0">
                <a:solidFill>
                  <a:srgbClr val="204872"/>
                </a:solidFill>
                <a:latin typeface="Arial" panose="020B0604020202020204" pitchFamily="34" charset="0"/>
                <a:cs typeface="Arial" panose="020B0604020202020204" pitchFamily="34" charset="0"/>
              </a:rPr>
              <a:t>bản</a:t>
            </a:r>
            <a:endParaRPr lang="en-US" sz="5000" b="1" dirty="0">
              <a:solidFill>
                <a:srgbClr val="204872"/>
              </a:solidFill>
              <a:latin typeface="Arial" panose="020B0604020202020204" pitchFamily="34" charset="0"/>
              <a:cs typeface="Arial" panose="020B0604020202020204" pitchFamily="34" charset="0"/>
            </a:endParaRPr>
          </a:p>
        </p:txBody>
      </p:sp>
      <p:sp>
        <p:nvSpPr>
          <p:cNvPr id="9" name="Rounded Rectangle 8"/>
          <p:cNvSpPr/>
          <p:nvPr/>
        </p:nvSpPr>
        <p:spPr>
          <a:xfrm>
            <a:off x="6019801" y="4495148"/>
            <a:ext cx="11879995" cy="4953000"/>
          </a:xfrm>
          <a:prstGeom prst="roundRect">
            <a:avLst>
              <a:gd name="adj" fmla="val 13693"/>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a:solidFill>
                  <a:srgbClr val="C00000"/>
                </a:solidFill>
                <a:latin typeface="Arial" panose="020B0604020202020204" pitchFamily="34" charset="0"/>
                <a:cs typeface="Arial" panose="020B0604020202020204" pitchFamily="34" charset="0"/>
              </a:rPr>
              <a:t>Em hãy trả lời câu hỏi sau:</a:t>
            </a:r>
          </a:p>
          <a:p>
            <a:pPr marL="571500" indent="-571500" algn="just">
              <a:lnSpc>
                <a:spcPct val="150000"/>
              </a:lnSpc>
              <a:buFont typeface="Arial" panose="020B0604020202020204" pitchFamily="34" charset="0"/>
              <a:buChar char="•"/>
            </a:pPr>
            <a:r>
              <a:rPr lang="vi-VN" sz="4000" dirty="0">
                <a:solidFill>
                  <a:schemeClr val="tx1"/>
                </a:solidFill>
                <a:cs typeface="Arial" panose="020B0604020202020204" pitchFamily="34" charset="0"/>
              </a:rPr>
              <a:t>Vấn đề mà tác giả đặt ra trong bài viết có ý nghĩa như thế nào đối với thế hệ trẻ hiện nay?</a:t>
            </a:r>
          </a:p>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Theo </a:t>
            </a:r>
            <a:r>
              <a:rPr lang="vi-VN" sz="4000" dirty="0">
                <a:solidFill>
                  <a:schemeClr val="tx1"/>
                </a:solidFill>
                <a:cs typeface="Arial" panose="020B0604020202020204" pitchFamily="34" charset="0"/>
              </a:rPr>
              <a:t>em, làm thế nào để có thể thoát khỏi tâm lí và cách hành xử tự ti của “một nước nhỏ”?</a:t>
            </a:r>
          </a:p>
        </p:txBody>
      </p:sp>
      <p:sp>
        <p:nvSpPr>
          <p:cNvPr id="10" name="Rounded Rectangle 9"/>
          <p:cNvSpPr/>
          <p:nvPr/>
        </p:nvSpPr>
        <p:spPr>
          <a:xfrm>
            <a:off x="8111698" y="2914267"/>
            <a:ext cx="7696200" cy="1371600"/>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b="1" dirty="0" smtClean="0">
                <a:solidFill>
                  <a:schemeClr val="bg1"/>
                </a:solidFill>
                <a:latin typeface="Arial" panose="020B0604020202020204" pitchFamily="34" charset="0"/>
                <a:cs typeface="Arial" panose="020B0604020202020204" pitchFamily="34" charset="0"/>
              </a:rPr>
              <a:t>HOẠT ĐỘNG NHÓM</a:t>
            </a:r>
            <a:endParaRPr lang="en-US" sz="4500" b="1"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13"/>
          <a:srcRect l="13978" r="5496"/>
          <a:stretch/>
        </p:blipFill>
        <p:spPr>
          <a:xfrm>
            <a:off x="443901" y="3697720"/>
            <a:ext cx="5187109" cy="6227629"/>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14"/>
          <a:stretch>
            <a:fillRect/>
          </a:stretch>
        </p:blipFill>
        <p:spPr>
          <a:xfrm>
            <a:off x="1834562" y="-12726"/>
            <a:ext cx="3499437" cy="3694794"/>
          </a:xfrm>
          <a:prstGeom prst="rect">
            <a:avLst/>
          </a:prstGeom>
        </p:spPr>
      </p:pic>
    </p:spTree>
    <p:extLst>
      <p:ext uri="{BB962C8B-B14F-4D97-AF65-F5344CB8AC3E}">
        <p14:creationId xmlns:p14="http://schemas.microsoft.com/office/powerpoint/2010/main" val="6675353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3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 calcmode="lin" valueType="num">
                                      <p:cBhvr>
                                        <p:cTn id="20" dur="500" fill="hold"/>
                                        <p:tgtEl>
                                          <p:spTgt spid="4"/>
                                        </p:tgtEl>
                                        <p:attrNameLst>
                                          <p:attrName>style.rotation</p:attrName>
                                        </p:attrNameLst>
                                      </p:cBhvr>
                                      <p:tavLst>
                                        <p:tav tm="0">
                                          <p:val>
                                            <p:fltVal val="90"/>
                                          </p:val>
                                        </p:tav>
                                        <p:tav tm="100000">
                                          <p:val>
                                            <p:fltVal val="0"/>
                                          </p:val>
                                        </p:tav>
                                      </p:tavLst>
                                    </p:anim>
                                    <p:animEffect transition="in" filter="fade">
                                      <p:cBhvr>
                                        <p:cTn id="21" dur="500"/>
                                        <p:tgtEl>
                                          <p:spTgt spid="4"/>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3" name="Rounded Rectangle 2"/>
          <p:cNvSpPr/>
          <p:nvPr/>
        </p:nvSpPr>
        <p:spPr>
          <a:xfrm>
            <a:off x="3581400" y="416190"/>
            <a:ext cx="11125200" cy="195363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smtClean="0">
                <a:solidFill>
                  <a:srgbClr val="204872"/>
                </a:solidFill>
                <a:latin typeface="Arial" panose="020B0604020202020204" pitchFamily="34" charset="0"/>
                <a:cs typeface="Arial" panose="020B0604020202020204" pitchFamily="34" charset="0"/>
              </a:rPr>
              <a:t>KHỞI ĐỘNG</a:t>
            </a:r>
            <a:endParaRPr lang="en-US" sz="6600" b="1" dirty="0">
              <a:solidFill>
                <a:srgbClr val="204872"/>
              </a:solidFill>
              <a:latin typeface="Arial" panose="020B0604020202020204" pitchFamily="34" charset="0"/>
              <a:cs typeface="Arial" panose="020B0604020202020204" pitchFamily="34" charset="0"/>
            </a:endParaRPr>
          </a:p>
        </p:txBody>
      </p:sp>
      <p:sp>
        <p:nvSpPr>
          <p:cNvPr id="5" name="TextBox 4"/>
          <p:cNvSpPr txBox="1"/>
          <p:nvPr/>
        </p:nvSpPr>
        <p:spPr>
          <a:xfrm>
            <a:off x="8153400" y="3162300"/>
            <a:ext cx="9144000" cy="5632311"/>
          </a:xfrm>
          <a:prstGeom prst="rect">
            <a:avLst/>
          </a:prstGeom>
          <a:noFill/>
        </p:spPr>
        <p:txBody>
          <a:bodyPr wrap="square" rtlCol="0">
            <a:spAutoFit/>
          </a:bodyPr>
          <a:lstStyle/>
          <a:p>
            <a:pPr algn="ctr">
              <a:lnSpc>
                <a:spcPct val="150000"/>
              </a:lnSpc>
            </a:pPr>
            <a:r>
              <a:rPr lang="en-US" sz="4000" b="1" u="sng" dirty="0" smtClean="0">
                <a:solidFill>
                  <a:srgbClr val="C00000"/>
                </a:solidFill>
                <a:latin typeface="Arial" panose="020B0604020202020204" pitchFamily="34" charset="0"/>
                <a:cs typeface="Arial" panose="020B0604020202020204" pitchFamily="34" charset="0"/>
              </a:rPr>
              <a:t>Em hãy trả lời câu hỏi sau:</a:t>
            </a:r>
            <a:endParaRPr lang="en-US" sz="4000" b="1" u="sng" dirty="0">
              <a:solidFill>
                <a:srgbClr val="C00000"/>
              </a:solidFill>
              <a:latin typeface="Arial" panose="020B0604020202020204" pitchFamily="34" charset="0"/>
              <a:cs typeface="Arial" panose="020B0604020202020204" pitchFamily="34" charset="0"/>
            </a:endParaRPr>
          </a:p>
          <a:p>
            <a:pPr algn="just">
              <a:lnSpc>
                <a:spcPct val="150000"/>
              </a:lnSpc>
            </a:pPr>
            <a:r>
              <a:rPr lang="vi-VN" sz="4000" dirty="0">
                <a:solidFill>
                  <a:srgbClr val="4B4439"/>
                </a:solidFill>
                <a:latin typeface="Arial" panose="020B0604020202020204" pitchFamily="34" charset="0"/>
                <a:cs typeface="Arial" panose="020B0604020202020204" pitchFamily="34" charset="0"/>
              </a:rPr>
              <a:t>X</a:t>
            </a:r>
            <a:r>
              <a:rPr lang="vi-VN" sz="4000" dirty="0">
                <a:latin typeface="Arial" panose="020B0604020202020204" pitchFamily="34" charset="0"/>
                <a:cs typeface="Arial" panose="020B0604020202020204" pitchFamily="34" charset="0"/>
              </a:rPr>
              <a:t>em </a:t>
            </a:r>
            <a:r>
              <a:rPr lang="vi-VN" sz="4000" dirty="0" smtClean="0">
                <a:latin typeface="Arial" panose="020B0604020202020204" pitchFamily="34" charset="0"/>
                <a:cs typeface="Arial" panose="020B0604020202020204" pitchFamily="34" charset="0"/>
              </a:rPr>
              <a:t>phần </a:t>
            </a:r>
            <a:r>
              <a:rPr lang="en-US" sz="4000" i="1" dirty="0" smtClean="0">
                <a:latin typeface="Arial" panose="020B0604020202020204" pitchFamily="34" charset="0"/>
                <a:cs typeface="Arial" panose="020B0604020202020204" pitchFamily="34" charset="0"/>
              </a:rPr>
              <a:t>Chuẩn bị</a:t>
            </a:r>
            <a:r>
              <a:rPr lang="en-US" sz="4000" dirty="0" smtClean="0">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smtClean="0">
                <a:latin typeface="Arial" panose="020B0604020202020204" pitchFamily="34" charset="0"/>
                <a:cs typeface="Arial" panose="020B0604020202020204" pitchFamily="34" charset="0"/>
              </a:rPr>
              <a:t>Tìm </a:t>
            </a:r>
            <a:r>
              <a:rPr lang="vi-VN" sz="4000" dirty="0">
                <a:latin typeface="Arial" panose="020B0604020202020204" pitchFamily="34" charset="0"/>
                <a:cs typeface="Arial" panose="020B0604020202020204" pitchFamily="34" charset="0"/>
              </a:rPr>
              <a:t>hiểu thêm thông tin về tác giả Dương Trung </a:t>
            </a:r>
            <a:r>
              <a:rPr lang="vi-VN" sz="4000" dirty="0" smtClean="0">
                <a:latin typeface="Arial" panose="020B0604020202020204" pitchFamily="34" charset="0"/>
                <a:cs typeface="Arial" panose="020B0604020202020204" pitchFamily="34" charset="0"/>
              </a:rPr>
              <a:t>Quốc</a:t>
            </a:r>
            <a:r>
              <a:rPr lang="en-US" sz="4000" dirty="0" smtClean="0">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en-US" sz="4000" dirty="0" smtClean="0">
                <a:latin typeface="Arial" panose="020B0604020202020204" pitchFamily="34" charset="0"/>
                <a:cs typeface="Arial" panose="020B0604020202020204" pitchFamily="34" charset="0"/>
              </a:rPr>
              <a:t>Tìm hiểu về </a:t>
            </a:r>
            <a:r>
              <a:rPr lang="vi-VN" sz="4000" dirty="0" smtClean="0">
                <a:latin typeface="Arial" panose="020B0604020202020204" pitchFamily="34" charset="0"/>
                <a:cs typeface="Arial" panose="020B0604020202020204" pitchFamily="34" charset="0"/>
              </a:rPr>
              <a:t>diễn </a:t>
            </a:r>
            <a:r>
              <a:rPr lang="vi-VN" sz="4000" dirty="0">
                <a:latin typeface="Arial" panose="020B0604020202020204" pitchFamily="34" charset="0"/>
                <a:cs typeface="Arial" panose="020B0604020202020204" pitchFamily="34" charset="0"/>
              </a:rPr>
              <a:t>đàn “Nước Việt Nam ta nhỏ hay không nhỏ?” </a:t>
            </a:r>
            <a:endParaRPr lang="en-US" sz="4000" dirty="0" smtClean="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20088" r="21873"/>
          <a:stretch/>
        </p:blipFill>
        <p:spPr>
          <a:xfrm>
            <a:off x="1379220" y="2552700"/>
            <a:ext cx="5638800" cy="72866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4992554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par>
                                <p:cTn id="13" presetID="6"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a:stretch>
          </a:blipFill>
        </p:spPr>
      </p:sp>
      <p:sp>
        <p:nvSpPr>
          <p:cNvPr id="3" name="Freeform 7"/>
          <p:cNvSpPr/>
          <p:nvPr/>
        </p:nvSpPr>
        <p:spPr>
          <a:xfrm rot="20258415">
            <a:off x="50490" y="338574"/>
            <a:ext cx="2982142" cy="1015081"/>
          </a:xfrm>
          <a:custGeom>
            <a:avLst/>
            <a:gdLst/>
            <a:ahLst/>
            <a:cxnLst/>
            <a:rect l="l" t="t" r="r" b="b"/>
            <a:pathLst>
              <a:path w="3232004" h="1400535">
                <a:moveTo>
                  <a:pt x="0" y="0"/>
                </a:moveTo>
                <a:lnTo>
                  <a:pt x="3232003" y="0"/>
                </a:lnTo>
                <a:lnTo>
                  <a:pt x="3232003" y="1400535"/>
                </a:lnTo>
                <a:lnTo>
                  <a:pt x="0" y="1400535"/>
                </a:lnTo>
                <a:lnTo>
                  <a:pt x="0" y="0"/>
                </a:lnTo>
                <a:close/>
              </a:path>
            </a:pathLst>
          </a:custGeom>
          <a:blipFill>
            <a:blip r:embed="rId3">
              <a:extLst>
                <a:ext uri="{96DAC541-7B7A-43D3-8B79-37D633B846F1}">
                  <asvg:svgBlip xmlns="" xmlns:asvg="http://schemas.microsoft.com/office/drawing/2016/SVG/main" r:embed="rId6"/>
                </a:ext>
              </a:extLst>
            </a:blip>
            <a:stretch>
              <a:fillRect/>
            </a:stretch>
          </a:blipFill>
        </p:spPr>
      </p:sp>
      <p:pic>
        <p:nvPicPr>
          <p:cNvPr id="4" name="Picture 3"/>
          <p:cNvPicPr>
            <a:picLocks noChangeAspect="1"/>
          </p:cNvPicPr>
          <p:nvPr/>
        </p:nvPicPr>
        <p:blipFill>
          <a:blip r:embed="rId7"/>
          <a:stretch>
            <a:fillRect/>
          </a:stretch>
        </p:blipFill>
        <p:spPr>
          <a:xfrm rot="20360774">
            <a:off x="16759814" y="8387275"/>
            <a:ext cx="1518036" cy="1713124"/>
          </a:xfrm>
          <a:prstGeom prst="rect">
            <a:avLst/>
          </a:prstGeom>
        </p:spPr>
      </p:pic>
      <p:sp>
        <p:nvSpPr>
          <p:cNvPr id="5" name="Rounded Rectangle 4"/>
          <p:cNvSpPr/>
          <p:nvPr/>
        </p:nvSpPr>
        <p:spPr>
          <a:xfrm>
            <a:off x="612673" y="1485899"/>
            <a:ext cx="4876800" cy="1973350"/>
          </a:xfrm>
          <a:prstGeom prst="roundRect">
            <a:avLst>
              <a:gd name="adj" fmla="val 764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dirty="0">
                <a:solidFill>
                  <a:schemeClr val="tx1"/>
                </a:solidFill>
                <a:cs typeface="Arial" panose="020B0604020202020204" pitchFamily="34" charset="0"/>
              </a:rPr>
              <a:t>Các vấn đề được tác giả </a:t>
            </a:r>
            <a:r>
              <a:rPr lang="vi-VN" sz="4000" dirty="0" smtClean="0">
                <a:solidFill>
                  <a:schemeClr val="tx1"/>
                </a:solidFill>
                <a:cs typeface="Arial" panose="020B0604020202020204" pitchFamily="34" charset="0"/>
              </a:rPr>
              <a:t>đặt </a:t>
            </a:r>
            <a:r>
              <a:rPr lang="vi-VN" sz="4000" dirty="0">
                <a:solidFill>
                  <a:schemeClr val="tx1"/>
                </a:solidFill>
                <a:cs typeface="Arial" panose="020B0604020202020204" pitchFamily="34" charset="0"/>
              </a:rPr>
              <a:t>ra</a:t>
            </a:r>
            <a:endParaRPr lang="vi-VN" sz="4000" dirty="0">
              <a:solidFill>
                <a:schemeClr val="tx1"/>
              </a:solidFill>
              <a:latin typeface="Arial" panose="020B0604020202020204" pitchFamily="34" charset="0"/>
              <a:cs typeface="Arial" panose="020B0604020202020204" pitchFamily="34" charset="0"/>
            </a:endParaRPr>
          </a:p>
        </p:txBody>
      </p:sp>
      <p:sp>
        <p:nvSpPr>
          <p:cNvPr id="6" name="Rounded Rectangle 5"/>
          <p:cNvSpPr/>
          <p:nvPr/>
        </p:nvSpPr>
        <p:spPr>
          <a:xfrm>
            <a:off x="7376806" y="1485900"/>
            <a:ext cx="10204962" cy="1973350"/>
          </a:xfrm>
          <a:prstGeom prst="roundRect">
            <a:avLst>
              <a:gd name="adj" fmla="val 764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smtClean="0">
                <a:solidFill>
                  <a:schemeClr val="tx1"/>
                </a:solidFill>
                <a:latin typeface="Arial" panose="020B0604020202020204" pitchFamily="34" charset="0"/>
                <a:cs typeface="Arial" panose="020B0604020202020204" pitchFamily="34" charset="0"/>
              </a:rPr>
              <a:t>Có </a:t>
            </a:r>
            <a:r>
              <a:rPr lang="en-US" sz="4000" dirty="0">
                <a:solidFill>
                  <a:schemeClr val="tx1"/>
                </a:solidFill>
                <a:latin typeface="Arial" panose="020B0604020202020204" pitchFamily="34" charset="0"/>
                <a:cs typeface="Arial" panose="020B0604020202020204" pitchFamily="34" charset="0"/>
              </a:rPr>
              <a:t>ý nghĩa lớn lao với thế hệ trẻ Việt Nam hiện nay bởi tính thời sự của vấn </a:t>
            </a:r>
            <a:r>
              <a:rPr lang="en-US" sz="4000" dirty="0" smtClean="0">
                <a:solidFill>
                  <a:schemeClr val="tx1"/>
                </a:solidFill>
                <a:latin typeface="Arial" panose="020B0604020202020204" pitchFamily="34" charset="0"/>
                <a:cs typeface="Arial" panose="020B0604020202020204" pitchFamily="34" charset="0"/>
              </a:rPr>
              <a:t>đề.</a:t>
            </a:r>
            <a:endParaRPr lang="vi-VN" sz="4000" b="1" dirty="0">
              <a:solidFill>
                <a:schemeClr val="tx1"/>
              </a:solidFill>
              <a:latin typeface="Arial" panose="020B0604020202020204" pitchFamily="34" charset="0"/>
              <a:cs typeface="Arial" panose="020B0604020202020204" pitchFamily="34" charset="0"/>
            </a:endParaRPr>
          </a:p>
        </p:txBody>
      </p:sp>
      <p:sp>
        <p:nvSpPr>
          <p:cNvPr id="7" name="Right Arrow 6"/>
          <p:cNvSpPr/>
          <p:nvPr/>
        </p:nvSpPr>
        <p:spPr>
          <a:xfrm>
            <a:off x="5715000" y="1991555"/>
            <a:ext cx="1089015" cy="962037"/>
          </a:xfrm>
          <a:prstGeom prst="rightArrow">
            <a:avLst/>
          </a:prstGeom>
          <a:solidFill>
            <a:srgbClr val="A6563B"/>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 name="Rounded Rectangle 7"/>
          <p:cNvSpPr/>
          <p:nvPr/>
        </p:nvSpPr>
        <p:spPr>
          <a:xfrm>
            <a:off x="7376806" y="4972856"/>
            <a:ext cx="5410200" cy="3988261"/>
          </a:xfrm>
          <a:prstGeom prst="roundRect">
            <a:avLst>
              <a:gd name="adj" fmla="val 764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dirty="0" smtClean="0">
                <a:solidFill>
                  <a:schemeClr val="tx1"/>
                </a:solidFill>
                <a:cs typeface="Arial" panose="020B0604020202020204" pitchFamily="34" charset="0"/>
              </a:rPr>
              <a:t>Nhiều </a:t>
            </a:r>
            <a:r>
              <a:rPr lang="vi-VN" sz="4000" dirty="0">
                <a:solidFill>
                  <a:schemeClr val="tx1"/>
                </a:solidFill>
                <a:cs typeface="Arial" panose="020B0604020202020204" pitchFamily="34" charset="0"/>
              </a:rPr>
              <a:t>bạn trẻ do không nắm bắt được các vấn đề của xã hội, của thời </a:t>
            </a:r>
            <a:r>
              <a:rPr lang="vi-VN" sz="4000" dirty="0" smtClean="0">
                <a:solidFill>
                  <a:schemeClr val="tx1"/>
                </a:solidFill>
                <a:cs typeface="Arial" panose="020B0604020202020204" pitchFamily="34" charset="0"/>
              </a:rPr>
              <a:t>đại</a:t>
            </a:r>
            <a:r>
              <a:rPr lang="en-US" sz="4000" dirty="0" smtClean="0">
                <a:solidFill>
                  <a:schemeClr val="tx1"/>
                </a:solidFill>
                <a:cs typeface="Arial" panose="020B0604020202020204" pitchFamily="34" charset="0"/>
              </a:rPr>
              <a:t>.</a:t>
            </a:r>
            <a:endParaRPr lang="vi-VN" sz="4000" b="1" dirty="0">
              <a:solidFill>
                <a:schemeClr val="tx1"/>
              </a:solidFill>
              <a:latin typeface="Arial" panose="020B0604020202020204" pitchFamily="34" charset="0"/>
              <a:cs typeface="Arial" panose="020B0604020202020204" pitchFamily="34" charset="0"/>
            </a:endParaRPr>
          </a:p>
        </p:txBody>
      </p:sp>
      <p:sp>
        <p:nvSpPr>
          <p:cNvPr id="9" name="Rounded Rectangle 8"/>
          <p:cNvSpPr/>
          <p:nvPr/>
        </p:nvSpPr>
        <p:spPr>
          <a:xfrm>
            <a:off x="13030200" y="4945148"/>
            <a:ext cx="4551568" cy="3988261"/>
          </a:xfrm>
          <a:prstGeom prst="roundRect">
            <a:avLst>
              <a:gd name="adj" fmla="val 764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dirty="0" smtClean="0">
                <a:solidFill>
                  <a:schemeClr val="tx1"/>
                </a:solidFill>
                <a:cs typeface="Arial" panose="020B0604020202020204" pitchFamily="34" charset="0"/>
              </a:rPr>
              <a:t>Tâm </a:t>
            </a:r>
            <a:r>
              <a:rPr lang="vi-VN" sz="4000" dirty="0">
                <a:solidFill>
                  <a:schemeClr val="tx1"/>
                </a:solidFill>
                <a:cs typeface="Arial" panose="020B0604020202020204" pitchFamily="34" charset="0"/>
              </a:rPr>
              <a:t>lí tự ti dân tộc hoặc thái độ bàng quan trước vận mệnh dân tộc</a:t>
            </a:r>
            <a:endParaRPr lang="vi-VN" sz="4000" b="1" dirty="0">
              <a:solidFill>
                <a:schemeClr val="tx1"/>
              </a:solidFill>
              <a:latin typeface="Arial" panose="020B0604020202020204" pitchFamily="34" charset="0"/>
              <a:cs typeface="Arial" panose="020B0604020202020204" pitchFamily="34" charset="0"/>
            </a:endParaRPr>
          </a:p>
        </p:txBody>
      </p:sp>
      <p:sp>
        <p:nvSpPr>
          <p:cNvPr id="11" name="Right Arrow 10"/>
          <p:cNvSpPr/>
          <p:nvPr/>
        </p:nvSpPr>
        <p:spPr>
          <a:xfrm rot="5400000">
            <a:off x="9682500" y="3721180"/>
            <a:ext cx="798811" cy="962037"/>
          </a:xfrm>
          <a:prstGeom prst="rightArrow">
            <a:avLst/>
          </a:prstGeom>
          <a:solidFill>
            <a:srgbClr val="A6563B"/>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 name="Right Arrow 11"/>
          <p:cNvSpPr/>
          <p:nvPr/>
        </p:nvSpPr>
        <p:spPr>
          <a:xfrm rot="5400000">
            <a:off x="14906579" y="3721180"/>
            <a:ext cx="798809" cy="962037"/>
          </a:xfrm>
          <a:prstGeom prst="rightArrow">
            <a:avLst/>
          </a:prstGeom>
          <a:solidFill>
            <a:srgbClr val="A6563B"/>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13" name="Picture 12"/>
          <p:cNvPicPr>
            <a:picLocks noChangeAspect="1"/>
          </p:cNvPicPr>
          <p:nvPr/>
        </p:nvPicPr>
        <p:blipFill>
          <a:blip r:embed="rId8"/>
          <a:stretch>
            <a:fillRect/>
          </a:stretch>
        </p:blipFill>
        <p:spPr>
          <a:xfrm>
            <a:off x="364853" y="5450804"/>
            <a:ext cx="6647101" cy="39882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48116854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ircle(i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a:stretch>
          </a:blipFill>
        </p:spPr>
      </p:sp>
      <p:sp>
        <p:nvSpPr>
          <p:cNvPr id="3" name="Freeform 5"/>
          <p:cNvSpPr/>
          <p:nvPr/>
        </p:nvSpPr>
        <p:spPr>
          <a:xfrm rot="4247770">
            <a:off x="-441717" y="-411753"/>
            <a:ext cx="2729489" cy="2456540"/>
          </a:xfrm>
          <a:custGeom>
            <a:avLst/>
            <a:gdLst/>
            <a:ahLst/>
            <a:cxnLst/>
            <a:rect l="l" t="t" r="r" b="b"/>
            <a:pathLst>
              <a:path w="2729489" h="2456540">
                <a:moveTo>
                  <a:pt x="0" y="0"/>
                </a:moveTo>
                <a:lnTo>
                  <a:pt x="2729489" y="0"/>
                </a:lnTo>
                <a:lnTo>
                  <a:pt x="2729489" y="2456540"/>
                </a:lnTo>
                <a:lnTo>
                  <a:pt x="0" y="2456540"/>
                </a:lnTo>
                <a:lnTo>
                  <a:pt x="0" y="0"/>
                </a:lnTo>
                <a:close/>
              </a:path>
            </a:pathLst>
          </a:custGeom>
          <a:blipFill>
            <a:blip r:embed="rId3">
              <a:extLst>
                <a:ext uri="{96DAC541-7B7A-43D3-8B79-37D633B846F1}">
                  <asvg:svgBlip xmlns="" xmlns:asvg="http://schemas.microsoft.com/office/drawing/2016/SVG/main" r:embed="rId8"/>
                </a:ext>
              </a:extLst>
            </a:blip>
            <a:stretch>
              <a:fillRect/>
            </a:stretch>
          </a:blipFill>
        </p:spPr>
      </p:sp>
      <p:sp>
        <p:nvSpPr>
          <p:cNvPr id="4" name="Freeform 5"/>
          <p:cNvSpPr/>
          <p:nvPr/>
        </p:nvSpPr>
        <p:spPr>
          <a:xfrm rot="1644045">
            <a:off x="11994553" y="8681771"/>
            <a:ext cx="2729489" cy="2456540"/>
          </a:xfrm>
          <a:custGeom>
            <a:avLst/>
            <a:gdLst/>
            <a:ahLst/>
            <a:cxnLst/>
            <a:rect l="l" t="t" r="r" b="b"/>
            <a:pathLst>
              <a:path w="2729489" h="2456540">
                <a:moveTo>
                  <a:pt x="0" y="0"/>
                </a:moveTo>
                <a:lnTo>
                  <a:pt x="2729489" y="0"/>
                </a:lnTo>
                <a:lnTo>
                  <a:pt x="2729489" y="2456540"/>
                </a:lnTo>
                <a:lnTo>
                  <a:pt x="0" y="2456540"/>
                </a:lnTo>
                <a:lnTo>
                  <a:pt x="0" y="0"/>
                </a:lnTo>
                <a:close/>
              </a:path>
            </a:pathLst>
          </a:custGeom>
          <a:blipFill>
            <a:blip r:embed="rId3">
              <a:extLst>
                <a:ext uri="{96DAC541-7B7A-43D3-8B79-37D633B846F1}">
                  <asvg:svgBlip xmlns="" xmlns:asvg="http://schemas.microsoft.com/office/drawing/2016/SVG/main" r:embed="rId8"/>
                </a:ext>
              </a:extLst>
            </a:blip>
            <a:stretch>
              <a:fillRect/>
            </a:stretch>
          </a:blipFill>
        </p:spPr>
      </p:sp>
      <p:sp>
        <p:nvSpPr>
          <p:cNvPr id="5" name="Rounded Rectangle 4"/>
          <p:cNvSpPr/>
          <p:nvPr/>
        </p:nvSpPr>
        <p:spPr>
          <a:xfrm>
            <a:off x="2526775" y="640124"/>
            <a:ext cx="13944600" cy="1973350"/>
          </a:xfrm>
          <a:prstGeom prst="roundRect">
            <a:avLst>
              <a:gd name="adj" fmla="val 7647"/>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b="1" dirty="0" smtClean="0">
                <a:solidFill>
                  <a:schemeClr val="tx1"/>
                </a:solidFill>
                <a:latin typeface="Arial" panose="020B0604020202020204" pitchFamily="34" charset="0"/>
                <a:cs typeface="Arial" panose="020B0604020202020204" pitchFamily="34" charset="0"/>
              </a:rPr>
              <a:t>Để </a:t>
            </a:r>
            <a:r>
              <a:rPr lang="vi-VN" sz="4000" b="1" dirty="0">
                <a:solidFill>
                  <a:schemeClr val="tx1"/>
                </a:solidFill>
                <a:latin typeface="Arial" panose="020B0604020202020204" pitchFamily="34" charset="0"/>
                <a:cs typeface="Arial" panose="020B0604020202020204" pitchFamily="34" charset="0"/>
              </a:rPr>
              <a:t>có thể thoát khỏi tâm lí và cách hành xử tự ti của “một nước nhỏ</a:t>
            </a:r>
            <a:r>
              <a:rPr lang="vi-VN" sz="4000" b="1" dirty="0" smtClean="0">
                <a:solidFill>
                  <a:schemeClr val="tx1"/>
                </a:solidFill>
                <a:latin typeface="Arial" panose="020B0604020202020204" pitchFamily="34" charset="0"/>
                <a:cs typeface="Arial" panose="020B0604020202020204" pitchFamily="34" charset="0"/>
              </a:rPr>
              <a:t>”</a:t>
            </a:r>
            <a:r>
              <a:rPr lang="en-US" sz="4000" b="1" dirty="0" smtClean="0">
                <a:solidFill>
                  <a:schemeClr val="tx1"/>
                </a:solidFill>
                <a:latin typeface="Arial" panose="020B0604020202020204" pitchFamily="34" charset="0"/>
                <a:cs typeface="Arial" panose="020B0604020202020204" pitchFamily="34" charset="0"/>
              </a:rPr>
              <a:t> chúng ta cần:</a:t>
            </a:r>
            <a:endParaRPr lang="vi-VN" sz="4000" b="1" dirty="0">
              <a:solidFill>
                <a:schemeClr val="tx1"/>
              </a:solidFill>
              <a:latin typeface="Arial" panose="020B0604020202020204" pitchFamily="34" charset="0"/>
              <a:cs typeface="Arial" panose="020B0604020202020204" pitchFamily="34" charset="0"/>
            </a:endParaRPr>
          </a:p>
        </p:txBody>
      </p:sp>
      <p:sp>
        <p:nvSpPr>
          <p:cNvPr id="6" name="Rounded Rectangle 5"/>
          <p:cNvSpPr/>
          <p:nvPr/>
        </p:nvSpPr>
        <p:spPr>
          <a:xfrm>
            <a:off x="1295400" y="2784442"/>
            <a:ext cx="15925800" cy="1968803"/>
          </a:xfrm>
          <a:prstGeom prst="roundRect">
            <a:avLst>
              <a:gd name="adj" fmla="val 764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en-US" sz="4000" dirty="0" smtClean="0">
                <a:solidFill>
                  <a:schemeClr val="tx1"/>
                </a:solidFill>
                <a:latin typeface="Arial" panose="020B0604020202020204" pitchFamily="34" charset="0"/>
                <a:cs typeface="Arial" panose="020B0604020202020204" pitchFamily="34" charset="0"/>
              </a:rPr>
              <a:t>Cần </a:t>
            </a:r>
            <a:r>
              <a:rPr lang="vi-VN" sz="4000" dirty="0" smtClean="0">
                <a:solidFill>
                  <a:schemeClr val="tx1"/>
                </a:solidFill>
                <a:latin typeface="Arial" panose="020B0604020202020204" pitchFamily="34" charset="0"/>
                <a:cs typeface="Arial" panose="020B0604020202020204" pitchFamily="34" charset="0"/>
              </a:rPr>
              <a:t>xác </a:t>
            </a:r>
            <a:r>
              <a:rPr lang="vi-VN" sz="4000" dirty="0">
                <a:solidFill>
                  <a:schemeClr val="tx1"/>
                </a:solidFill>
                <a:latin typeface="Arial" panose="020B0604020202020204" pitchFamily="34" charset="0"/>
                <a:cs typeface="Arial" panose="020B0604020202020204" pitchFamily="34" charset="0"/>
              </a:rPr>
              <a:t>định cho mình một cách hiểu đúng đắn về tình hình của đất nước và vị thế của Việt Nam trên trường quốc </a:t>
            </a:r>
            <a:r>
              <a:rPr lang="vi-VN" sz="4000" dirty="0" smtClean="0">
                <a:solidFill>
                  <a:schemeClr val="tx1"/>
                </a:solidFill>
                <a:latin typeface="Arial" panose="020B0604020202020204" pitchFamily="34" charset="0"/>
                <a:cs typeface="Arial" panose="020B0604020202020204" pitchFamily="34" charset="0"/>
              </a:rPr>
              <a:t>tế</a:t>
            </a:r>
            <a:r>
              <a:rPr lang="en-US" sz="4000" dirty="0" smtClean="0">
                <a:solidFill>
                  <a:schemeClr val="tx1"/>
                </a:solidFill>
                <a:latin typeface="Arial" panose="020B0604020202020204" pitchFamily="34" charset="0"/>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sp>
        <p:nvSpPr>
          <p:cNvPr id="7" name="Rounded Rectangle 6"/>
          <p:cNvSpPr/>
          <p:nvPr/>
        </p:nvSpPr>
        <p:spPr>
          <a:xfrm>
            <a:off x="1295400" y="4991100"/>
            <a:ext cx="15925800" cy="1968803"/>
          </a:xfrm>
          <a:prstGeom prst="roundRect">
            <a:avLst>
              <a:gd name="adj" fmla="val 764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smtClean="0">
                <a:solidFill>
                  <a:schemeClr val="tx1"/>
                </a:solidFill>
                <a:latin typeface="Arial" panose="020B0604020202020204" pitchFamily="34" charset="0"/>
                <a:cs typeface="Arial" panose="020B0604020202020204" pitchFamily="34" charset="0"/>
              </a:rPr>
              <a:t>Niềm </a:t>
            </a:r>
            <a:r>
              <a:rPr lang="vi-VN" sz="4000" dirty="0">
                <a:solidFill>
                  <a:schemeClr val="tx1"/>
                </a:solidFill>
                <a:latin typeface="Arial" panose="020B0604020202020204" pitchFamily="34" charset="0"/>
                <a:cs typeface="Arial" panose="020B0604020202020204" pitchFamily="34" charset="0"/>
              </a:rPr>
              <a:t>tự hào về truyền thống lịch sử của dân tộc, sức mạnh của lòng yêu nước sẽ giúp chúng ta vượt qua sư tự </a:t>
            </a:r>
            <a:r>
              <a:rPr lang="vi-VN" sz="4000" dirty="0" smtClean="0">
                <a:solidFill>
                  <a:schemeClr val="tx1"/>
                </a:solidFill>
                <a:latin typeface="Arial" panose="020B0604020202020204" pitchFamily="34" charset="0"/>
                <a:cs typeface="Arial" panose="020B0604020202020204" pitchFamily="34" charset="0"/>
              </a:rPr>
              <a:t>ti</a:t>
            </a:r>
            <a:r>
              <a:rPr lang="en-US" sz="4000" dirty="0" smtClean="0">
                <a:solidFill>
                  <a:schemeClr val="tx1"/>
                </a:solidFill>
                <a:latin typeface="Arial" panose="020B0604020202020204" pitchFamily="34" charset="0"/>
                <a:cs typeface="Arial" panose="020B0604020202020204" pitchFamily="34" charset="0"/>
              </a:rPr>
              <a:t> “một nước nhỏ”.</a:t>
            </a:r>
            <a:endParaRPr lang="vi-VN" sz="4000" dirty="0">
              <a:solidFill>
                <a:schemeClr val="tx1"/>
              </a:solidFill>
              <a:latin typeface="Arial" panose="020B0604020202020204" pitchFamily="34" charset="0"/>
              <a:cs typeface="Arial" panose="020B0604020202020204" pitchFamily="34" charset="0"/>
            </a:endParaRPr>
          </a:p>
        </p:txBody>
      </p:sp>
      <p:sp>
        <p:nvSpPr>
          <p:cNvPr id="8" name="Rounded Rectangle 7"/>
          <p:cNvSpPr/>
          <p:nvPr/>
        </p:nvSpPr>
        <p:spPr>
          <a:xfrm>
            <a:off x="1310640" y="7200298"/>
            <a:ext cx="15925800" cy="1968803"/>
          </a:xfrm>
          <a:prstGeom prst="roundRect">
            <a:avLst>
              <a:gd name="adj" fmla="val 764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a:solidFill>
                  <a:schemeClr val="tx1"/>
                </a:solidFill>
                <a:latin typeface="Arial" panose="020B0604020202020204" pitchFamily="34" charset="0"/>
                <a:cs typeface="Arial" panose="020B0604020202020204" pitchFamily="34" charset="0"/>
              </a:rPr>
              <a:t>Thế hệ trẻ phải chăm lo cho việc học hành để có thể làm chủ đất nước, đưa đất nước trở thành một quốc gia phát triển, giàu </a:t>
            </a:r>
            <a:r>
              <a:rPr lang="vi-VN" sz="4000" dirty="0" smtClean="0">
                <a:solidFill>
                  <a:schemeClr val="tx1"/>
                </a:solidFill>
                <a:latin typeface="Arial" panose="020B0604020202020204" pitchFamily="34" charset="0"/>
                <a:cs typeface="Arial" panose="020B0604020202020204" pitchFamily="34" charset="0"/>
              </a:rPr>
              <a:t>mạnh</a:t>
            </a:r>
            <a:r>
              <a:rPr lang="en-US" sz="4000" dirty="0" smtClean="0">
                <a:solidFill>
                  <a:schemeClr val="tx1"/>
                </a:solidFill>
                <a:latin typeface="Arial" panose="020B0604020202020204" pitchFamily="34" charset="0"/>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899733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a:stretch>
          </a:blipFill>
        </p:spPr>
      </p:sp>
      <p:sp>
        <p:nvSpPr>
          <p:cNvPr id="3" name="Freeform 3"/>
          <p:cNvSpPr/>
          <p:nvPr/>
        </p:nvSpPr>
        <p:spPr>
          <a:xfrm rot="-2014631">
            <a:off x="16490324" y="855110"/>
            <a:ext cx="1015440" cy="1026994"/>
          </a:xfrm>
          <a:custGeom>
            <a:avLst/>
            <a:gdLst/>
            <a:ahLst/>
            <a:cxnLst/>
            <a:rect l="l" t="t" r="r" b="b"/>
            <a:pathLst>
              <a:path w="1015440" h="1026994">
                <a:moveTo>
                  <a:pt x="0" y="0"/>
                </a:moveTo>
                <a:lnTo>
                  <a:pt x="1015440" y="0"/>
                </a:lnTo>
                <a:lnTo>
                  <a:pt x="1015440" y="1026994"/>
                </a:lnTo>
                <a:lnTo>
                  <a:pt x="0" y="102699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flipH="1">
            <a:off x="1488395" y="3027932"/>
            <a:ext cx="15311209" cy="4231136"/>
          </a:xfrm>
          <a:custGeom>
            <a:avLst/>
            <a:gdLst/>
            <a:ahLst/>
            <a:cxnLst/>
            <a:rect l="l" t="t" r="r" b="b"/>
            <a:pathLst>
              <a:path w="10954398" h="4231136">
                <a:moveTo>
                  <a:pt x="10954398" y="0"/>
                </a:moveTo>
                <a:lnTo>
                  <a:pt x="0" y="0"/>
                </a:lnTo>
                <a:lnTo>
                  <a:pt x="0" y="4231136"/>
                </a:lnTo>
                <a:lnTo>
                  <a:pt x="10954398" y="4231136"/>
                </a:lnTo>
                <a:lnTo>
                  <a:pt x="10954398" y="0"/>
                </a:lnTo>
                <a:close/>
              </a:path>
            </a:pathLst>
          </a:custGeom>
          <a:blipFill>
            <a:blip r:embed="rId5">
              <a:extLst>
                <a:ext uri="{96DAC541-7B7A-43D3-8B79-37D633B846F1}">
                  <asvg:svgBlip xmlns="" xmlns:asvg="http://schemas.microsoft.com/office/drawing/2016/SVG/main" r:embed="rId8"/>
                </a:ext>
              </a:extLst>
            </a:blip>
            <a:stretch>
              <a:fillRect/>
            </a:stretch>
          </a:blipFill>
        </p:spPr>
      </p:sp>
      <p:sp>
        <p:nvSpPr>
          <p:cNvPr id="8" name="Freeform 8"/>
          <p:cNvSpPr/>
          <p:nvPr/>
        </p:nvSpPr>
        <p:spPr>
          <a:xfrm>
            <a:off x="7387190" y="548053"/>
            <a:ext cx="924811" cy="990869"/>
          </a:xfrm>
          <a:custGeom>
            <a:avLst/>
            <a:gdLst/>
            <a:ahLst/>
            <a:cxnLst/>
            <a:rect l="l" t="t" r="r" b="b"/>
            <a:pathLst>
              <a:path w="924811" h="990869">
                <a:moveTo>
                  <a:pt x="0" y="0"/>
                </a:moveTo>
                <a:lnTo>
                  <a:pt x="924811" y="0"/>
                </a:lnTo>
                <a:lnTo>
                  <a:pt x="924811" y="990869"/>
                </a:lnTo>
                <a:lnTo>
                  <a:pt x="0" y="990869"/>
                </a:lnTo>
                <a:lnTo>
                  <a:pt x="0" y="0"/>
                </a:lnTo>
                <a:close/>
              </a:path>
            </a:pathLst>
          </a:custGeom>
          <a:blipFill>
            <a:blip r:embed="rId9">
              <a:extLst>
                <a:ext uri="{96DAC541-7B7A-43D3-8B79-37D633B846F1}">
                  <asvg:svgBlip xmlns="" xmlns:asvg="http://schemas.microsoft.com/office/drawing/2016/SVG/main" r:embed="rId14"/>
                </a:ext>
              </a:extLst>
            </a:blip>
            <a:stretch>
              <a:fillRect/>
            </a:stretch>
          </a:blipFill>
        </p:spPr>
      </p:sp>
      <p:sp>
        <p:nvSpPr>
          <p:cNvPr id="9" name="Freeform 9"/>
          <p:cNvSpPr/>
          <p:nvPr/>
        </p:nvSpPr>
        <p:spPr>
          <a:xfrm rot="-469767">
            <a:off x="5530570" y="9172788"/>
            <a:ext cx="745473" cy="646077"/>
          </a:xfrm>
          <a:custGeom>
            <a:avLst/>
            <a:gdLst/>
            <a:ahLst/>
            <a:cxnLst/>
            <a:rect l="l" t="t" r="r" b="b"/>
            <a:pathLst>
              <a:path w="745473" h="646077">
                <a:moveTo>
                  <a:pt x="0" y="0"/>
                </a:moveTo>
                <a:lnTo>
                  <a:pt x="745474" y="0"/>
                </a:lnTo>
                <a:lnTo>
                  <a:pt x="745474" y="646077"/>
                </a:lnTo>
                <a:lnTo>
                  <a:pt x="0" y="646077"/>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0" name="Rounded Rectangle 9"/>
          <p:cNvSpPr/>
          <p:nvPr/>
        </p:nvSpPr>
        <p:spPr>
          <a:xfrm>
            <a:off x="3435733" y="3367329"/>
            <a:ext cx="11416531" cy="355234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7000" b="1" dirty="0" smtClean="0">
                <a:solidFill>
                  <a:schemeClr val="bg1"/>
                </a:solidFill>
                <a:latin typeface="Arial" panose="020B0604020202020204" pitchFamily="34" charset="0"/>
                <a:cs typeface="Arial" panose="020B0604020202020204" pitchFamily="34" charset="0"/>
              </a:rPr>
              <a:t>III. TỔNG KẾT</a:t>
            </a:r>
            <a:endParaRPr lang="en-US" sz="7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58670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a:stretch>
          </a:blipFill>
        </p:spPr>
      </p:sp>
      <p:sp>
        <p:nvSpPr>
          <p:cNvPr id="3" name="TextBox 2"/>
          <p:cNvSpPr txBox="1"/>
          <p:nvPr/>
        </p:nvSpPr>
        <p:spPr>
          <a:xfrm>
            <a:off x="762000" y="3947396"/>
            <a:ext cx="7620000" cy="4708981"/>
          </a:xfrm>
          <a:prstGeom prst="rect">
            <a:avLst/>
          </a:prstGeom>
          <a:noFill/>
        </p:spPr>
        <p:txBody>
          <a:bodyPr wrap="square" rtlCol="0">
            <a:spAutoFit/>
          </a:bodyPr>
          <a:lstStyle/>
          <a:p>
            <a:pPr algn="ctr">
              <a:lnSpc>
                <a:spcPct val="150000"/>
              </a:lnSpc>
            </a:pPr>
            <a:r>
              <a:rPr lang="en-US" sz="4000" b="1" u="sng" dirty="0" smtClean="0">
                <a:solidFill>
                  <a:srgbClr val="C00000"/>
                </a:solidFill>
                <a:latin typeface="Arial" panose="020B0604020202020204" pitchFamily="34" charset="0"/>
                <a:cs typeface="Arial" panose="020B0604020202020204" pitchFamily="34" charset="0"/>
              </a:rPr>
              <a:t>Em hãy trả lời câu hỏi sau:</a:t>
            </a:r>
          </a:p>
          <a:p>
            <a:pPr algn="just">
              <a:lnSpc>
                <a:spcPct val="150000"/>
              </a:lnSpc>
            </a:pPr>
            <a:r>
              <a:rPr lang="vi-VN" sz="4000" dirty="0">
                <a:latin typeface="Arial" panose="020B0604020202020204" pitchFamily="34" charset="0"/>
                <a:cs typeface="Arial" panose="020B0604020202020204" pitchFamily="34" charset="0"/>
              </a:rPr>
              <a:t>Trình bày nhận xét của em về nội dung, nghệ thuật và đặc trưng thể loại trong </a:t>
            </a:r>
            <a:r>
              <a:rPr lang="en-US" sz="4000" i="1" dirty="0" smtClean="0">
                <a:latin typeface="Arial" panose="020B0604020202020204" pitchFamily="34" charset="0"/>
                <a:cs typeface="Arial" panose="020B0604020202020204" pitchFamily="34" charset="0"/>
              </a:rPr>
              <a:t>“</a:t>
            </a:r>
            <a:r>
              <a:rPr lang="vi-VN" sz="4000" i="1" dirty="0" smtClean="0">
                <a:latin typeface="Arial" panose="020B0604020202020204" pitchFamily="34" charset="0"/>
                <a:cs typeface="Arial" panose="020B0604020202020204" pitchFamily="34" charset="0"/>
              </a:rPr>
              <a:t>Nướ</a:t>
            </a:r>
            <a:r>
              <a:rPr lang="en-US" sz="4000" i="1" dirty="0" smtClean="0">
                <a:latin typeface="Arial" panose="020B0604020202020204" pitchFamily="34" charset="0"/>
                <a:cs typeface="Arial" panose="020B0604020202020204" pitchFamily="34" charset="0"/>
              </a:rPr>
              <a:t>c Việt Nam ta nhỏ hay không nhỏ?”</a:t>
            </a:r>
            <a:endParaRPr lang="en-US" sz="4000" i="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9601200" y="3162300"/>
            <a:ext cx="7239000" cy="4822984"/>
          </a:xfrm>
          <a:prstGeom prst="rect">
            <a:avLst/>
          </a:prstGeom>
        </p:spPr>
      </p:pic>
      <p:pic>
        <p:nvPicPr>
          <p:cNvPr id="6" name="Picture 5"/>
          <p:cNvPicPr>
            <a:picLocks noChangeAspect="1"/>
          </p:cNvPicPr>
          <p:nvPr/>
        </p:nvPicPr>
        <p:blipFill>
          <a:blip r:embed="rId4"/>
          <a:stretch>
            <a:fillRect/>
          </a:stretch>
        </p:blipFill>
        <p:spPr>
          <a:xfrm>
            <a:off x="5080922" y="77258"/>
            <a:ext cx="4063078" cy="3870138"/>
          </a:xfrm>
          <a:prstGeom prst="rect">
            <a:avLst/>
          </a:prstGeom>
        </p:spPr>
      </p:pic>
    </p:spTree>
    <p:extLst>
      <p:ext uri="{BB962C8B-B14F-4D97-AF65-F5344CB8AC3E}">
        <p14:creationId xmlns:p14="http://schemas.microsoft.com/office/powerpoint/2010/main" val="392649097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3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 calcmode="lin" valueType="num">
                                      <p:cBhvr>
                                        <p:cTn id="12" dur="500" fill="hold"/>
                                        <p:tgtEl>
                                          <p:spTgt spid="6"/>
                                        </p:tgtEl>
                                        <p:attrNameLst>
                                          <p:attrName>style.rotation</p:attrName>
                                        </p:attrNameLst>
                                      </p:cBhvr>
                                      <p:tavLst>
                                        <p:tav tm="0">
                                          <p:val>
                                            <p:fltVal val="90"/>
                                          </p:val>
                                        </p:tav>
                                        <p:tav tm="100000">
                                          <p:val>
                                            <p:fltVal val="0"/>
                                          </p:val>
                                        </p:tav>
                                      </p:tavLst>
                                    </p:anim>
                                    <p:animEffect transition="in" filter="fade">
                                      <p:cBhvr>
                                        <p:cTn id="13" dur="500"/>
                                        <p:tgtEl>
                                          <p:spTgt spid="6"/>
                                        </p:tgtEl>
                                      </p:cBhvr>
                                    </p:animEffect>
                                  </p:childTnLst>
                                </p:cTn>
                              </p:par>
                              <p:par>
                                <p:cTn id="14" presetID="6" presetClass="entr" presetSubtype="16"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a:stretch>
          </a:blipFill>
        </p:spPr>
      </p:sp>
      <p:sp>
        <p:nvSpPr>
          <p:cNvPr id="3" name="TextBox 2"/>
          <p:cNvSpPr txBox="1"/>
          <p:nvPr/>
        </p:nvSpPr>
        <p:spPr>
          <a:xfrm>
            <a:off x="7086600" y="845221"/>
            <a:ext cx="3810000" cy="1103892"/>
          </a:xfrm>
          <a:prstGeom prst="rect">
            <a:avLst/>
          </a:prstGeom>
          <a:noFill/>
        </p:spPr>
        <p:txBody>
          <a:bodyPr wrap="square" rtlCol="0">
            <a:spAutoFit/>
          </a:bodyPr>
          <a:lstStyle/>
          <a:p>
            <a:pPr algn="ctr">
              <a:lnSpc>
                <a:spcPct val="150000"/>
              </a:lnSpc>
            </a:pPr>
            <a:r>
              <a:rPr lang="en-US" sz="5000" b="1" dirty="0" smtClean="0">
                <a:latin typeface="Arial" panose="020B0604020202020204" pitchFamily="34" charset="0"/>
                <a:cs typeface="Arial" panose="020B0604020202020204" pitchFamily="34" charset="0"/>
              </a:rPr>
              <a:t>1. Nội dung</a:t>
            </a:r>
            <a:endParaRPr lang="en-US" sz="5000" b="1" dirty="0">
              <a:latin typeface="Arial" panose="020B0604020202020204" pitchFamily="34" charset="0"/>
              <a:cs typeface="Arial" panose="020B0604020202020204" pitchFamily="34" charset="0"/>
            </a:endParaRPr>
          </a:p>
        </p:txBody>
      </p:sp>
      <p:sp>
        <p:nvSpPr>
          <p:cNvPr id="4" name="Rounded Rectangle 3"/>
          <p:cNvSpPr/>
          <p:nvPr/>
        </p:nvSpPr>
        <p:spPr>
          <a:xfrm>
            <a:off x="8671560" y="2603605"/>
            <a:ext cx="9220199" cy="6160787"/>
          </a:xfrm>
          <a:prstGeom prst="roundRect">
            <a:avLst>
              <a:gd name="adj" fmla="val 6262"/>
            </a:avLst>
          </a:prstGeom>
          <a:solidFill>
            <a:schemeClr val="bg1"/>
          </a:solidFill>
          <a:ln w="38100">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Văn bản đã cho ta thấy </a:t>
            </a:r>
            <a:r>
              <a:rPr lang="vi-VN" sz="4000" dirty="0" smtClean="0">
                <a:solidFill>
                  <a:schemeClr val="tx1"/>
                </a:solidFill>
                <a:latin typeface="Arial" panose="020B0604020202020204" pitchFamily="34" charset="0"/>
                <a:cs typeface="Arial" panose="020B0604020202020204" pitchFamily="34" charset="0"/>
              </a:rPr>
              <a:t>được</a:t>
            </a:r>
            <a:r>
              <a:rPr lang="en-US" sz="4000" dirty="0" smtClean="0">
                <a:solidFill>
                  <a:schemeClr val="tx1"/>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smtClean="0">
                <a:solidFill>
                  <a:schemeClr val="tx1"/>
                </a:solidFill>
                <a:latin typeface="Arial" panose="020B0604020202020204" pitchFamily="34" charset="0"/>
                <a:cs typeface="Arial" panose="020B0604020202020204" pitchFamily="34" charset="0"/>
              </a:rPr>
              <a:t>Dân </a:t>
            </a:r>
            <a:r>
              <a:rPr lang="vi-VN" sz="4000" dirty="0">
                <a:solidFill>
                  <a:schemeClr val="tx1"/>
                </a:solidFill>
                <a:latin typeface="Arial" panose="020B0604020202020204" pitchFamily="34" charset="0"/>
                <a:cs typeface="Arial" panose="020B0604020202020204" pitchFamily="34" charset="0"/>
              </a:rPr>
              <a:t>tộc ta là một dân tộc anh </a:t>
            </a:r>
            <a:r>
              <a:rPr lang="vi-VN" sz="4000" dirty="0" smtClean="0">
                <a:solidFill>
                  <a:schemeClr val="tx1"/>
                </a:solidFill>
                <a:latin typeface="Arial" panose="020B0604020202020204" pitchFamily="34" charset="0"/>
                <a:cs typeface="Arial" panose="020B0604020202020204" pitchFamily="34" charset="0"/>
              </a:rPr>
              <a:t>hùng</a:t>
            </a:r>
            <a:r>
              <a:rPr lang="en-US" sz="4000" dirty="0" smtClean="0">
                <a:solidFill>
                  <a:schemeClr val="tx1"/>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smtClean="0">
                <a:solidFill>
                  <a:schemeClr val="tx1"/>
                </a:solidFill>
                <a:latin typeface="Arial" panose="020B0604020202020204" pitchFamily="34" charset="0"/>
                <a:cs typeface="Arial" panose="020B0604020202020204" pitchFamily="34" charset="0"/>
              </a:rPr>
              <a:t>Đất </a:t>
            </a:r>
            <a:r>
              <a:rPr lang="vi-VN" sz="4000" dirty="0">
                <a:solidFill>
                  <a:schemeClr val="tx1"/>
                </a:solidFill>
                <a:latin typeface="Arial" panose="020B0604020202020204" pitchFamily="34" charset="0"/>
                <a:cs typeface="Arial" panose="020B0604020202020204" pitchFamily="34" charset="0"/>
              </a:rPr>
              <a:t>nước ta là một đất nước giàu truyền thống, văn </a:t>
            </a:r>
            <a:r>
              <a:rPr lang="vi-VN" sz="4000" dirty="0" smtClean="0">
                <a:solidFill>
                  <a:schemeClr val="tx1"/>
                </a:solidFill>
                <a:latin typeface="Arial" panose="020B0604020202020204" pitchFamily="34" charset="0"/>
                <a:cs typeface="Arial" panose="020B0604020202020204" pitchFamily="34" charset="0"/>
              </a:rPr>
              <a:t>hóa</a:t>
            </a:r>
            <a:r>
              <a:rPr lang="en-US" sz="4000" dirty="0" smtClean="0">
                <a:solidFill>
                  <a:schemeClr val="tx1"/>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smtClean="0">
                <a:solidFill>
                  <a:schemeClr val="tx1"/>
                </a:solidFill>
                <a:latin typeface="Arial" panose="020B0604020202020204" pitchFamily="34" charset="0"/>
                <a:cs typeface="Arial" panose="020B0604020202020204" pitchFamily="34" charset="0"/>
              </a:rPr>
              <a:t>Người </a:t>
            </a:r>
            <a:r>
              <a:rPr lang="vi-VN" sz="4000" dirty="0">
                <a:solidFill>
                  <a:schemeClr val="tx1"/>
                </a:solidFill>
                <a:latin typeface="Arial" panose="020B0604020202020204" pitchFamily="34" charset="0"/>
                <a:cs typeface="Arial" panose="020B0604020202020204" pitchFamily="34" charset="0"/>
              </a:rPr>
              <a:t>Việt Nam đi đâu cũng có quyền tự hào về </a:t>
            </a:r>
            <a:r>
              <a:rPr lang="en-US" sz="4000" dirty="0" smtClean="0">
                <a:solidFill>
                  <a:schemeClr val="tx1"/>
                </a:solidFill>
                <a:latin typeface="Arial" panose="020B0604020202020204" pitchFamily="34" charset="0"/>
                <a:cs typeface="Arial" panose="020B0604020202020204" pitchFamily="34" charset="0"/>
              </a:rPr>
              <a:t>đất nước ta</a:t>
            </a:r>
            <a:r>
              <a:rPr lang="vi-VN" sz="4000" dirty="0" smtClean="0">
                <a:solidFill>
                  <a:schemeClr val="tx1"/>
                </a:solidFill>
                <a:latin typeface="Arial" panose="020B0604020202020204" pitchFamily="34" charset="0"/>
                <a:cs typeface="Arial" panose="020B0604020202020204" pitchFamily="34" charset="0"/>
              </a:rPr>
              <a:t>.</a:t>
            </a:r>
            <a:endParaRPr lang="en-US" sz="4000" dirty="0" smtClean="0">
              <a:solidFill>
                <a:schemeClr val="tx1"/>
              </a:solidFill>
              <a:latin typeface="Arial" panose="020B0604020202020204" pitchFamily="34" charset="0"/>
              <a:cs typeface="Arial" panose="020B0604020202020204" pitchFamily="34" charset="0"/>
            </a:endParaRPr>
          </a:p>
        </p:txBody>
      </p:sp>
      <p:grpSp>
        <p:nvGrpSpPr>
          <p:cNvPr id="7" name="Group 6"/>
          <p:cNvGrpSpPr/>
          <p:nvPr/>
        </p:nvGrpSpPr>
        <p:grpSpPr>
          <a:xfrm>
            <a:off x="644652" y="4076700"/>
            <a:ext cx="7661147" cy="5092159"/>
            <a:chOff x="644652" y="3924300"/>
            <a:chExt cx="8300454" cy="5244559"/>
          </a:xfrm>
        </p:grpSpPr>
        <p:pic>
          <p:nvPicPr>
            <p:cNvPr id="5" name="Picture 4"/>
            <p:cNvPicPr>
              <a:picLocks noChangeAspect="1"/>
            </p:cNvPicPr>
            <p:nvPr/>
          </p:nvPicPr>
          <p:blipFill>
            <a:blip r:embed="rId3"/>
            <a:stretch>
              <a:fillRect/>
            </a:stretch>
          </p:blipFill>
          <p:spPr>
            <a:xfrm>
              <a:off x="644652" y="3924300"/>
              <a:ext cx="8300454" cy="4666700"/>
            </a:xfrm>
            <a:prstGeom prst="rect">
              <a:avLst/>
            </a:prstGeom>
            <a:ln>
              <a:noFill/>
            </a:ln>
            <a:effectLst>
              <a:outerShdw blurRad="292100" dist="139700" dir="2700000" algn="tl" rotWithShape="0">
                <a:srgbClr val="333333">
                  <a:alpha val="65000"/>
                </a:srgbClr>
              </a:outerShdw>
            </a:effectLst>
          </p:spPr>
        </p:pic>
        <p:sp>
          <p:nvSpPr>
            <p:cNvPr id="6" name="Rounded Rectangle 5"/>
            <p:cNvSpPr/>
            <p:nvPr/>
          </p:nvSpPr>
          <p:spPr>
            <a:xfrm>
              <a:off x="1066800" y="8267700"/>
              <a:ext cx="7467600" cy="901159"/>
            </a:xfrm>
            <a:prstGeom prst="roundRect">
              <a:avLst>
                <a:gd name="adj" fmla="val 9234"/>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smtClean="0">
                  <a:solidFill>
                    <a:schemeClr val="tx1"/>
                  </a:solidFill>
                  <a:latin typeface="Arial" panose="020B0604020202020204" pitchFamily="34" charset="0"/>
                  <a:cs typeface="Arial" panose="020B0604020202020204" pitchFamily="34" charset="0"/>
                </a:rPr>
                <a:t>Vết đạn thành cửa Bắc</a:t>
              </a:r>
            </a:p>
          </p:txBody>
        </p:sp>
      </p:grpSp>
    </p:spTree>
    <p:extLst>
      <p:ext uri="{BB962C8B-B14F-4D97-AF65-F5344CB8AC3E}">
        <p14:creationId xmlns:p14="http://schemas.microsoft.com/office/powerpoint/2010/main" val="191797110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par>
                                <p:cTn id="13" presetID="2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a:stretch>
          </a:blipFill>
        </p:spPr>
      </p:sp>
      <p:sp>
        <p:nvSpPr>
          <p:cNvPr id="3" name="TextBox 2"/>
          <p:cNvSpPr txBox="1"/>
          <p:nvPr/>
        </p:nvSpPr>
        <p:spPr>
          <a:xfrm>
            <a:off x="6967479" y="307622"/>
            <a:ext cx="4629042" cy="1103892"/>
          </a:xfrm>
          <a:prstGeom prst="rect">
            <a:avLst/>
          </a:prstGeom>
          <a:noFill/>
        </p:spPr>
        <p:txBody>
          <a:bodyPr wrap="square" rtlCol="0">
            <a:spAutoFit/>
          </a:bodyPr>
          <a:lstStyle/>
          <a:p>
            <a:pPr algn="ctr">
              <a:lnSpc>
                <a:spcPct val="150000"/>
              </a:lnSpc>
            </a:pPr>
            <a:r>
              <a:rPr lang="en-US" sz="5000" b="1" dirty="0" smtClean="0">
                <a:latin typeface="Arial" panose="020B0604020202020204" pitchFamily="34" charset="0"/>
                <a:cs typeface="Arial" panose="020B0604020202020204" pitchFamily="34" charset="0"/>
              </a:rPr>
              <a:t>2. Nghệ thuật</a:t>
            </a:r>
            <a:endParaRPr lang="en-US" sz="5000" b="1" dirty="0">
              <a:latin typeface="Arial" panose="020B0604020202020204" pitchFamily="34" charset="0"/>
              <a:cs typeface="Arial" panose="020B0604020202020204" pitchFamily="34" charset="0"/>
            </a:endParaRPr>
          </a:p>
        </p:txBody>
      </p:sp>
      <p:grpSp>
        <p:nvGrpSpPr>
          <p:cNvPr id="4" name="Group 3"/>
          <p:cNvGrpSpPr/>
          <p:nvPr/>
        </p:nvGrpSpPr>
        <p:grpSpPr>
          <a:xfrm>
            <a:off x="3399485" y="1846614"/>
            <a:ext cx="12310068" cy="1557048"/>
            <a:chOff x="2895600" y="2127283"/>
            <a:chExt cx="10820400" cy="1557048"/>
          </a:xfrm>
        </p:grpSpPr>
        <p:grpSp>
          <p:nvGrpSpPr>
            <p:cNvPr id="5" name="Group 4"/>
            <p:cNvGrpSpPr/>
            <p:nvPr/>
          </p:nvGrpSpPr>
          <p:grpSpPr>
            <a:xfrm>
              <a:off x="2895600" y="2127283"/>
              <a:ext cx="10820400" cy="1557048"/>
              <a:chOff x="-1" y="-869532"/>
              <a:chExt cx="18288009" cy="1853628"/>
            </a:xfrm>
          </p:grpSpPr>
          <p:cxnSp>
            <p:nvCxnSpPr>
              <p:cNvPr id="7" name="Straight Connector 6"/>
              <p:cNvCxnSpPr/>
              <p:nvPr/>
            </p:nvCxnSpPr>
            <p:spPr>
              <a:xfrm>
                <a:off x="-1" y="1"/>
                <a:ext cx="18288001" cy="0"/>
              </a:xfrm>
              <a:prstGeom prst="line">
                <a:avLst/>
              </a:prstGeom>
              <a:ln w="101600">
                <a:solidFill>
                  <a:srgbClr val="204872"/>
                </a:solidFill>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0"/>
                <a:ext cx="0" cy="952500"/>
              </a:xfrm>
              <a:prstGeom prst="line">
                <a:avLst/>
              </a:prstGeom>
              <a:ln w="101600">
                <a:solidFill>
                  <a:srgbClr val="204872"/>
                </a:solidFill>
                <a:tailEnd type="stealt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flipV="1">
                <a:off x="8641423" y="-404492"/>
                <a:ext cx="930083" cy="3"/>
              </a:xfrm>
              <a:prstGeom prst="line">
                <a:avLst/>
              </a:prstGeom>
              <a:ln w="101600">
                <a:solidFill>
                  <a:srgbClr val="204872"/>
                </a:solidFill>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8288008" y="31596"/>
                <a:ext cx="0" cy="952500"/>
              </a:xfrm>
              <a:prstGeom prst="line">
                <a:avLst/>
              </a:prstGeom>
              <a:ln w="101600">
                <a:solidFill>
                  <a:srgbClr val="204872"/>
                </a:solidFill>
                <a:tailEnd type="stealth"/>
              </a:ln>
            </p:spPr>
            <p:style>
              <a:lnRef idx="1">
                <a:schemeClr val="accent1"/>
              </a:lnRef>
              <a:fillRef idx="0">
                <a:schemeClr val="accent1"/>
              </a:fillRef>
              <a:effectRef idx="0">
                <a:schemeClr val="accent1"/>
              </a:effectRef>
              <a:fontRef idx="minor">
                <a:schemeClr val="tx1"/>
              </a:fontRef>
            </p:style>
          </p:cxnSp>
        </p:grpSp>
        <p:cxnSp>
          <p:nvCxnSpPr>
            <p:cNvPr id="6" name="Straight Connector 5"/>
            <p:cNvCxnSpPr/>
            <p:nvPr/>
          </p:nvCxnSpPr>
          <p:spPr>
            <a:xfrm>
              <a:off x="8283589" y="2857690"/>
              <a:ext cx="0" cy="800100"/>
            </a:xfrm>
            <a:prstGeom prst="line">
              <a:avLst/>
            </a:prstGeom>
            <a:ln w="101600">
              <a:solidFill>
                <a:srgbClr val="204872"/>
              </a:solidFill>
              <a:tailEnd type="stealth"/>
            </a:ln>
          </p:spPr>
          <p:style>
            <a:lnRef idx="1">
              <a:schemeClr val="accent1"/>
            </a:lnRef>
            <a:fillRef idx="0">
              <a:schemeClr val="accent1"/>
            </a:fillRef>
            <a:effectRef idx="0">
              <a:schemeClr val="accent1"/>
            </a:effectRef>
            <a:fontRef idx="minor">
              <a:schemeClr val="tx1"/>
            </a:fontRef>
          </p:style>
        </p:cxnSp>
      </p:grpSp>
      <p:sp>
        <p:nvSpPr>
          <p:cNvPr id="11" name="Rounded Rectangle 10"/>
          <p:cNvSpPr/>
          <p:nvPr/>
        </p:nvSpPr>
        <p:spPr>
          <a:xfrm>
            <a:off x="525311" y="3505704"/>
            <a:ext cx="5748347" cy="2018796"/>
          </a:xfrm>
          <a:prstGeom prst="roundRect">
            <a:avLst>
              <a:gd name="adj" fmla="val 923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Cách lập luận chặt chẽ, lí lẽ sắc sảo rõ ràng.</a:t>
            </a:r>
            <a:endParaRPr lang="en-US" sz="4000" dirty="0" smtClean="0">
              <a:solidFill>
                <a:schemeClr val="tx1"/>
              </a:solidFill>
              <a:latin typeface="Arial" panose="020B0604020202020204" pitchFamily="34" charset="0"/>
              <a:cs typeface="Arial" panose="020B0604020202020204" pitchFamily="34" charset="0"/>
            </a:endParaRPr>
          </a:p>
        </p:txBody>
      </p:sp>
      <p:sp>
        <p:nvSpPr>
          <p:cNvPr id="12" name="Rounded Rectangle 11"/>
          <p:cNvSpPr/>
          <p:nvPr/>
        </p:nvSpPr>
        <p:spPr>
          <a:xfrm>
            <a:off x="6798969" y="3629276"/>
            <a:ext cx="5892095" cy="1895224"/>
          </a:xfrm>
          <a:prstGeom prst="roundRect">
            <a:avLst>
              <a:gd name="adj" fmla="val 923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Dẫn chứng tiêu biểu giàu sức thuyết phục.</a:t>
            </a:r>
            <a:endParaRPr lang="en-US" sz="4000" dirty="0" smtClean="0">
              <a:solidFill>
                <a:schemeClr val="tx1"/>
              </a:solidFill>
              <a:latin typeface="Arial" panose="020B0604020202020204" pitchFamily="34" charset="0"/>
              <a:cs typeface="Arial" panose="020B0604020202020204" pitchFamily="34" charset="0"/>
            </a:endParaRPr>
          </a:p>
        </p:txBody>
      </p:sp>
      <p:sp>
        <p:nvSpPr>
          <p:cNvPr id="13" name="Rounded Rectangle 12"/>
          <p:cNvSpPr/>
          <p:nvPr/>
        </p:nvSpPr>
        <p:spPr>
          <a:xfrm>
            <a:off x="13368279" y="3505704"/>
            <a:ext cx="4682537" cy="2018796"/>
          </a:xfrm>
          <a:prstGeom prst="roundRect">
            <a:avLst>
              <a:gd name="adj" fmla="val 9234"/>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Có sự kết hợp hài hòa giữa tình và lí.</a:t>
            </a:r>
            <a:endParaRPr lang="en-US" sz="4000" dirty="0" smtClean="0">
              <a:solidFill>
                <a:schemeClr val="tx1"/>
              </a:solidFill>
              <a:latin typeface="Arial" panose="020B0604020202020204" pitchFamily="34" charset="0"/>
              <a:cs typeface="Arial" panose="020B0604020202020204" pitchFamily="34" charset="0"/>
            </a:endParaRPr>
          </a:p>
        </p:txBody>
      </p:sp>
      <p:sp>
        <p:nvSpPr>
          <p:cNvPr id="14" name="Freeform 9"/>
          <p:cNvSpPr/>
          <p:nvPr/>
        </p:nvSpPr>
        <p:spPr>
          <a:xfrm rot="2441870">
            <a:off x="11535784" y="-95831"/>
            <a:ext cx="1035727" cy="840234"/>
          </a:xfrm>
          <a:custGeom>
            <a:avLst/>
            <a:gdLst/>
            <a:ahLst/>
            <a:cxnLst/>
            <a:rect l="l" t="t" r="r" b="b"/>
            <a:pathLst>
              <a:path w="1035727" h="840234">
                <a:moveTo>
                  <a:pt x="0" y="0"/>
                </a:moveTo>
                <a:lnTo>
                  <a:pt x="1035727" y="0"/>
                </a:lnTo>
                <a:lnTo>
                  <a:pt x="1035727" y="840234"/>
                </a:lnTo>
                <a:lnTo>
                  <a:pt x="0" y="840234"/>
                </a:lnTo>
                <a:lnTo>
                  <a:pt x="0" y="0"/>
                </a:lnTo>
                <a:close/>
              </a:path>
            </a:pathLst>
          </a:custGeom>
          <a:blipFill>
            <a:blip r:embed="rId3">
              <a:extLst>
                <a:ext uri="{96DAC541-7B7A-43D3-8B79-37D633B846F1}">
                  <asvg:svgBlip xmlns="" xmlns:asvg="http://schemas.microsoft.com/office/drawing/2016/SVG/main" r:embed="rId10"/>
                </a:ext>
              </a:extLst>
            </a:blip>
            <a:stretch>
              <a:fillRect/>
            </a:stretch>
          </a:blipFill>
        </p:spPr>
      </p:sp>
      <p:pic>
        <p:nvPicPr>
          <p:cNvPr id="15" name="Picture 14"/>
          <p:cNvPicPr>
            <a:picLocks noChangeAspect="1"/>
          </p:cNvPicPr>
          <p:nvPr/>
        </p:nvPicPr>
        <p:blipFill>
          <a:blip r:embed="rId11"/>
          <a:stretch>
            <a:fillRect/>
          </a:stretch>
        </p:blipFill>
        <p:spPr>
          <a:xfrm rot="17009580">
            <a:off x="1795723" y="7954634"/>
            <a:ext cx="1518036" cy="1713124"/>
          </a:xfrm>
          <a:prstGeom prst="rect">
            <a:avLst/>
          </a:prstGeom>
        </p:spPr>
      </p:pic>
      <p:pic>
        <p:nvPicPr>
          <p:cNvPr id="18" name="Picture 17"/>
          <p:cNvPicPr>
            <a:picLocks noChangeAspect="1"/>
          </p:cNvPicPr>
          <p:nvPr/>
        </p:nvPicPr>
        <p:blipFill>
          <a:blip r:embed="rId12"/>
          <a:stretch>
            <a:fillRect/>
          </a:stretch>
        </p:blipFill>
        <p:spPr>
          <a:xfrm>
            <a:off x="9144000" y="5856413"/>
            <a:ext cx="6438900" cy="4024313"/>
          </a:xfrm>
          <a:prstGeom prst="rect">
            <a:avLst/>
          </a:prstGeom>
          <a:ln>
            <a:noFill/>
          </a:ln>
          <a:effectLst>
            <a:softEdge rad="112500"/>
          </a:effectLst>
        </p:spPr>
      </p:pic>
    </p:spTree>
    <p:extLst>
      <p:ext uri="{BB962C8B-B14F-4D97-AF65-F5344CB8AC3E}">
        <p14:creationId xmlns:p14="http://schemas.microsoft.com/office/powerpoint/2010/main" val="63688203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arn(inVertic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a:stretch>
          </a:blipFill>
        </p:spPr>
      </p:sp>
      <p:sp>
        <p:nvSpPr>
          <p:cNvPr id="3" name="Rounded Rectangle 2"/>
          <p:cNvSpPr/>
          <p:nvPr/>
        </p:nvSpPr>
        <p:spPr>
          <a:xfrm>
            <a:off x="892962" y="950314"/>
            <a:ext cx="2839720" cy="8325304"/>
          </a:xfrm>
          <a:prstGeom prst="roundRect">
            <a:avLst>
              <a:gd name="adj" fmla="val 9627"/>
            </a:avLst>
          </a:prstGeom>
          <a:solidFill>
            <a:schemeClr val="bg1"/>
          </a:solidFill>
          <a:ln w="38100">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5000" b="1" dirty="0" smtClean="0">
                <a:solidFill>
                  <a:schemeClr val="tx1"/>
                </a:solidFill>
                <a:latin typeface="Arial" panose="020B0604020202020204" pitchFamily="34" charset="0"/>
                <a:cs typeface="Arial" panose="020B0604020202020204" pitchFamily="34" charset="0"/>
              </a:rPr>
              <a:t>3. Đặc trưng thể loại</a:t>
            </a:r>
          </a:p>
        </p:txBody>
      </p:sp>
      <p:sp>
        <p:nvSpPr>
          <p:cNvPr id="4" name="Rounded Rectangle 3"/>
          <p:cNvSpPr/>
          <p:nvPr/>
        </p:nvSpPr>
        <p:spPr>
          <a:xfrm>
            <a:off x="4655893" y="950314"/>
            <a:ext cx="12840818" cy="2117842"/>
          </a:xfrm>
          <a:prstGeom prst="roundRect">
            <a:avLst>
              <a:gd name="adj" fmla="val 9627"/>
            </a:avLst>
          </a:prstGeom>
          <a:solidFill>
            <a:schemeClr val="bg1"/>
          </a:solidFill>
          <a:ln w="38100">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Tuân thủ các nguyên tắc cơ bản của một văn bản nghị luận xã </a:t>
            </a:r>
            <a:r>
              <a:rPr lang="vi-VN" sz="4000" dirty="0" smtClean="0">
                <a:solidFill>
                  <a:schemeClr val="tx1"/>
                </a:solidFill>
                <a:cs typeface="Arial" panose="020B0604020202020204" pitchFamily="34" charset="0"/>
              </a:rPr>
              <a:t>hội</a:t>
            </a:r>
            <a:r>
              <a:rPr lang="en-US" sz="4000" dirty="0" smtClean="0">
                <a:solidFill>
                  <a:schemeClr val="tx1"/>
                </a:solidFill>
                <a:cs typeface="Arial" panose="020B0604020202020204" pitchFamily="34" charset="0"/>
              </a:rPr>
              <a:t>.</a:t>
            </a:r>
            <a:endParaRPr lang="en-US" sz="4000" dirty="0" smtClean="0">
              <a:solidFill>
                <a:schemeClr val="tx1"/>
              </a:solidFill>
              <a:latin typeface="Arial" panose="020B0604020202020204" pitchFamily="34" charset="0"/>
              <a:cs typeface="Arial" panose="020B0604020202020204" pitchFamily="34" charset="0"/>
            </a:endParaRPr>
          </a:p>
        </p:txBody>
      </p:sp>
      <p:sp>
        <p:nvSpPr>
          <p:cNvPr id="5" name="Rounded Rectangle 4"/>
          <p:cNvSpPr/>
          <p:nvPr/>
        </p:nvSpPr>
        <p:spPr>
          <a:xfrm>
            <a:off x="4618717" y="6587848"/>
            <a:ext cx="12877994" cy="2687770"/>
          </a:xfrm>
          <a:prstGeom prst="roundRect">
            <a:avLst>
              <a:gd name="adj" fmla="val 9627"/>
            </a:avLst>
          </a:prstGeom>
          <a:solidFill>
            <a:schemeClr val="bg1"/>
          </a:solidFill>
          <a:ln w="38100">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Tình cảm của tác giả thể hiện quan các lập luận đều thể hiện sự chân thành, bộc lộ lòng yêu nước, trách nhiệm đối với dân </a:t>
            </a:r>
            <a:r>
              <a:rPr lang="vi-VN" sz="4000" dirty="0" smtClean="0">
                <a:solidFill>
                  <a:schemeClr val="tx1"/>
                </a:solidFill>
                <a:cs typeface="Arial" panose="020B0604020202020204" pitchFamily="34" charset="0"/>
              </a:rPr>
              <a:t>tộc</a:t>
            </a:r>
            <a:r>
              <a:rPr lang="en-US" sz="4000" dirty="0">
                <a:solidFill>
                  <a:schemeClr val="tx1"/>
                </a:solidFill>
                <a:cs typeface="Arial" panose="020B0604020202020204" pitchFamily="34" charset="0"/>
              </a:rPr>
              <a:t>.</a:t>
            </a:r>
            <a:endParaRPr lang="en-US" sz="4000" dirty="0" smtClean="0">
              <a:solidFill>
                <a:schemeClr val="tx1"/>
              </a:solidFill>
              <a:latin typeface="Arial" panose="020B0604020202020204" pitchFamily="34" charset="0"/>
              <a:cs typeface="Arial" panose="020B0604020202020204" pitchFamily="34" charset="0"/>
            </a:endParaRPr>
          </a:p>
        </p:txBody>
      </p:sp>
      <p:sp>
        <p:nvSpPr>
          <p:cNvPr id="6" name="Rounded Rectangle 5"/>
          <p:cNvSpPr/>
          <p:nvPr/>
        </p:nvSpPr>
        <p:spPr>
          <a:xfrm>
            <a:off x="4653353" y="3267994"/>
            <a:ext cx="12843358" cy="3083624"/>
          </a:xfrm>
          <a:prstGeom prst="roundRect">
            <a:avLst>
              <a:gd name="adj" fmla="val 9627"/>
            </a:avLst>
          </a:prstGeom>
          <a:solidFill>
            <a:schemeClr val="bg1"/>
          </a:solidFill>
          <a:ln w="38100">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Các lí lẽ, bằng chứng trong bài </a:t>
            </a:r>
            <a:r>
              <a:rPr lang="vi-VN" sz="4000" dirty="0" smtClean="0">
                <a:solidFill>
                  <a:schemeClr val="tx1"/>
                </a:solidFill>
                <a:cs typeface="Arial" panose="020B0604020202020204" pitchFamily="34" charset="0"/>
              </a:rPr>
              <a:t>được </a:t>
            </a:r>
            <a:r>
              <a:rPr lang="vi-VN" sz="4000" dirty="0">
                <a:solidFill>
                  <a:schemeClr val="tx1"/>
                </a:solidFill>
                <a:cs typeface="Arial" panose="020B0604020202020204" pitchFamily="34" charset="0"/>
              </a:rPr>
              <a:t>đưa ra đều mang tính thuyết phục và đã được kiểm chứng qua thực tế lịch sử, có tính dân chủ và được mọi người ủng </a:t>
            </a:r>
            <a:r>
              <a:rPr lang="vi-VN" sz="4000" dirty="0" smtClean="0">
                <a:solidFill>
                  <a:schemeClr val="tx1"/>
                </a:solidFill>
                <a:cs typeface="Arial" panose="020B0604020202020204" pitchFamily="34" charset="0"/>
              </a:rPr>
              <a:t>hộ</a:t>
            </a:r>
            <a:r>
              <a:rPr lang="en-US" sz="4000" dirty="0" smtClean="0">
                <a:solidFill>
                  <a:schemeClr val="tx1"/>
                </a:solidFill>
                <a:cs typeface="Arial" panose="020B0604020202020204" pitchFamily="34" charset="0"/>
              </a:rPr>
              <a:t>.</a:t>
            </a:r>
            <a:endParaRPr lang="en-US" sz="4000" dirty="0" smtClean="0">
              <a:solidFill>
                <a:schemeClr val="tx1"/>
              </a:solidFill>
              <a:latin typeface="Arial" panose="020B0604020202020204" pitchFamily="34" charset="0"/>
              <a:cs typeface="Arial" panose="020B0604020202020204" pitchFamily="34" charset="0"/>
            </a:endParaRPr>
          </a:p>
        </p:txBody>
      </p:sp>
      <p:sp>
        <p:nvSpPr>
          <p:cNvPr id="7" name="Down Arrow 6"/>
          <p:cNvSpPr/>
          <p:nvPr/>
        </p:nvSpPr>
        <p:spPr>
          <a:xfrm rot="16200000">
            <a:off x="3611021" y="1574627"/>
            <a:ext cx="1160030" cy="869216"/>
          </a:xfrm>
          <a:prstGeom prst="downArrow">
            <a:avLst/>
          </a:prstGeom>
          <a:solidFill>
            <a:srgbClr val="204872"/>
          </a:solidFill>
          <a:ln>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rot="16200000">
            <a:off x="3588331" y="4375198"/>
            <a:ext cx="1157918" cy="869216"/>
          </a:xfrm>
          <a:prstGeom prst="downArrow">
            <a:avLst/>
          </a:prstGeom>
          <a:solidFill>
            <a:srgbClr val="204872"/>
          </a:solidFill>
          <a:ln>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rot="16200000">
            <a:off x="3575281" y="7497124"/>
            <a:ext cx="1169509" cy="869216"/>
          </a:xfrm>
          <a:prstGeom prst="downArrow">
            <a:avLst/>
          </a:prstGeom>
          <a:solidFill>
            <a:srgbClr val="204872"/>
          </a:solidFill>
          <a:ln>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155240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500"/>
                            </p:stCondLst>
                            <p:childTnLst>
                              <p:par>
                                <p:cTn id="23" presetID="14" presetClass="entr" presetSubtype="1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randombar(horizontal)">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3" name="Freeform 3"/>
          <p:cNvSpPr/>
          <p:nvPr/>
        </p:nvSpPr>
        <p:spPr>
          <a:xfrm rot="1533344" flipH="1">
            <a:off x="5522569" y="500790"/>
            <a:ext cx="1050904" cy="1062861"/>
          </a:xfrm>
          <a:custGeom>
            <a:avLst/>
            <a:gdLst/>
            <a:ahLst/>
            <a:cxnLst/>
            <a:rect l="l" t="t" r="r" b="b"/>
            <a:pathLst>
              <a:path w="1050904" h="1062861">
                <a:moveTo>
                  <a:pt x="1050904" y="0"/>
                </a:moveTo>
                <a:lnTo>
                  <a:pt x="0" y="0"/>
                </a:lnTo>
                <a:lnTo>
                  <a:pt x="0" y="1062861"/>
                </a:lnTo>
                <a:lnTo>
                  <a:pt x="1050904" y="1062861"/>
                </a:lnTo>
                <a:lnTo>
                  <a:pt x="1050904"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rot="-5400000" flipV="1">
            <a:off x="16767088" y="-7758"/>
            <a:ext cx="1440382" cy="1989299"/>
          </a:xfrm>
          <a:custGeom>
            <a:avLst/>
            <a:gdLst/>
            <a:ahLst/>
            <a:cxnLst/>
            <a:rect l="l" t="t" r="r" b="b"/>
            <a:pathLst>
              <a:path w="2471436" h="3415301">
                <a:moveTo>
                  <a:pt x="0" y="3415301"/>
                </a:moveTo>
                <a:lnTo>
                  <a:pt x="2471436" y="3415301"/>
                </a:lnTo>
                <a:lnTo>
                  <a:pt x="2471436" y="0"/>
                </a:lnTo>
                <a:lnTo>
                  <a:pt x="0" y="0"/>
                </a:lnTo>
                <a:lnTo>
                  <a:pt x="0" y="3415301"/>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7" name="Rounded Rectangle 6"/>
          <p:cNvSpPr/>
          <p:nvPr/>
        </p:nvSpPr>
        <p:spPr>
          <a:xfrm>
            <a:off x="5143500" y="758978"/>
            <a:ext cx="8001000" cy="195363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smtClean="0">
                <a:solidFill>
                  <a:srgbClr val="204872"/>
                </a:solidFill>
                <a:latin typeface="Arial" panose="020B0604020202020204" pitchFamily="34" charset="0"/>
                <a:cs typeface="Arial" panose="020B0604020202020204" pitchFamily="34" charset="0"/>
              </a:rPr>
              <a:t>LUYỆN TẬP</a:t>
            </a:r>
            <a:endParaRPr lang="en-US" sz="6600" b="1" dirty="0">
              <a:solidFill>
                <a:srgbClr val="204872"/>
              </a:solidFill>
              <a:latin typeface="Arial" panose="020B0604020202020204" pitchFamily="34" charset="0"/>
              <a:cs typeface="Arial" panose="020B0604020202020204" pitchFamily="34" charset="0"/>
            </a:endParaRPr>
          </a:p>
        </p:txBody>
      </p:sp>
      <p:sp>
        <p:nvSpPr>
          <p:cNvPr id="9" name="TextBox 8"/>
          <p:cNvSpPr txBox="1"/>
          <p:nvPr/>
        </p:nvSpPr>
        <p:spPr>
          <a:xfrm>
            <a:off x="1142431" y="3804633"/>
            <a:ext cx="8404581" cy="2285241"/>
          </a:xfrm>
          <a:prstGeom prst="rect">
            <a:avLst/>
          </a:prstGeom>
          <a:noFill/>
        </p:spPr>
        <p:txBody>
          <a:bodyPr wrap="square" rtlCol="0">
            <a:spAutoFit/>
          </a:bodyPr>
          <a:lstStyle/>
          <a:p>
            <a:pPr algn="ctr">
              <a:lnSpc>
                <a:spcPct val="150000"/>
              </a:lnSpc>
            </a:pPr>
            <a:r>
              <a:rPr lang="en-US" sz="5000" b="1" dirty="0" smtClean="0">
                <a:solidFill>
                  <a:srgbClr val="C00000"/>
                </a:solidFill>
                <a:latin typeface="Arial" panose="020B0604020202020204" pitchFamily="34" charset="0"/>
                <a:cs typeface="Arial" panose="020B0604020202020204" pitchFamily="34" charset="0"/>
              </a:rPr>
              <a:t>Nhiệm vụ: </a:t>
            </a:r>
          </a:p>
          <a:p>
            <a:pPr algn="ctr">
              <a:lnSpc>
                <a:spcPct val="150000"/>
              </a:lnSpc>
            </a:pPr>
            <a:r>
              <a:rPr lang="en-US" sz="4500" b="1" dirty="0" smtClean="0">
                <a:solidFill>
                  <a:srgbClr val="4B4439"/>
                </a:solidFill>
                <a:latin typeface="Arial" panose="020B0604020202020204" pitchFamily="34" charset="0"/>
                <a:cs typeface="Arial" panose="020B0604020202020204" pitchFamily="34" charset="0"/>
              </a:rPr>
              <a:t>Trả lời câu hỏi trắc nghiệm</a:t>
            </a:r>
            <a:endParaRPr lang="en-US" sz="4500" b="1" dirty="0">
              <a:solidFill>
                <a:srgbClr val="4B4439"/>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7"/>
          <a:stretch>
            <a:fillRect/>
          </a:stretch>
        </p:blipFill>
        <p:spPr>
          <a:xfrm>
            <a:off x="9867898" y="2453361"/>
            <a:ext cx="7696200" cy="7339067"/>
          </a:xfrm>
          <a:prstGeom prst="rect">
            <a:avLst/>
          </a:prstGeom>
        </p:spPr>
      </p:pic>
    </p:spTree>
    <p:extLst>
      <p:ext uri="{BB962C8B-B14F-4D97-AF65-F5344CB8AC3E}">
        <p14:creationId xmlns:p14="http://schemas.microsoft.com/office/powerpoint/2010/main" val="114548996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 calcmode="lin" valueType="num">
                                      <p:cBhvr>
                                        <p:cTn id="19" dur="500" fill="hold"/>
                                        <p:tgtEl>
                                          <p:spTgt spid="6"/>
                                        </p:tgtEl>
                                        <p:attrNameLst>
                                          <p:attrName>style.rotation</p:attrName>
                                        </p:attrNameLst>
                                      </p:cBhvr>
                                      <p:tavLst>
                                        <p:tav tm="0">
                                          <p:val>
                                            <p:fltVal val="90"/>
                                          </p:val>
                                        </p:tav>
                                        <p:tav tm="100000">
                                          <p:val>
                                            <p:fltVal val="0"/>
                                          </p:val>
                                        </p:tav>
                                      </p:tavLst>
                                    </p:anim>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763089" y="1197629"/>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800" b="1" noProof="1">
                <a:solidFill>
                  <a:schemeClr val="tx1"/>
                </a:solidFill>
                <a:latin typeface="Arial" panose="020B0604020202020204" pitchFamily="34" charset="0"/>
                <a:cs typeface="Arial" panose="020B0604020202020204" pitchFamily="34" charset="0"/>
              </a:rPr>
              <a:t>Câu hỏi </a:t>
            </a:r>
            <a:r>
              <a:rPr lang="vi-VN" sz="4800" b="1" noProof="1" smtClean="0">
                <a:solidFill>
                  <a:schemeClr val="tx1"/>
                </a:solidFill>
                <a:latin typeface="Arial" panose="020B0604020202020204" pitchFamily="34" charset="0"/>
                <a:cs typeface="Arial" panose="020B0604020202020204" pitchFamily="34" charset="0"/>
              </a:rPr>
              <a:t>1</a:t>
            </a:r>
            <a:r>
              <a:rPr lang="en-US" sz="4800" b="1" noProof="1" smtClean="0">
                <a:solidFill>
                  <a:schemeClr val="tx1"/>
                </a:solidFill>
                <a:latin typeface="Arial" panose="020B0604020202020204" pitchFamily="34" charset="0"/>
                <a:cs typeface="Arial" panose="020B0604020202020204" pitchFamily="34" charset="0"/>
              </a:rPr>
              <a:t>: </a:t>
            </a:r>
            <a:r>
              <a:rPr lang="vi-VN" sz="4800" noProof="1">
                <a:solidFill>
                  <a:schemeClr val="tx1"/>
                </a:solidFill>
                <a:latin typeface="Arial" panose="020B0604020202020204" pitchFamily="34" charset="0"/>
                <a:cs typeface="Arial" panose="020B0604020202020204" pitchFamily="34" charset="0"/>
              </a:rPr>
              <a:t>Tác giả của văn bản </a:t>
            </a:r>
            <a:r>
              <a:rPr lang="en-US" sz="4800" noProof="1" smtClean="0">
                <a:solidFill>
                  <a:schemeClr val="tx1"/>
                </a:solidFill>
                <a:latin typeface="Arial" panose="020B0604020202020204" pitchFamily="34" charset="0"/>
                <a:cs typeface="Arial" panose="020B0604020202020204" pitchFamily="34" charset="0"/>
              </a:rPr>
              <a:t>“</a:t>
            </a:r>
            <a:r>
              <a:rPr lang="vi-VN" sz="4800" i="1" noProof="1" smtClean="0">
                <a:solidFill>
                  <a:schemeClr val="tx1"/>
                </a:solidFill>
                <a:latin typeface="Arial" panose="020B0604020202020204" pitchFamily="34" charset="0"/>
                <a:cs typeface="Arial" panose="020B0604020202020204" pitchFamily="34" charset="0"/>
              </a:rPr>
              <a:t>Nước </a:t>
            </a:r>
            <a:r>
              <a:rPr lang="vi-VN" sz="4800" i="1" noProof="1">
                <a:solidFill>
                  <a:schemeClr val="tx1"/>
                </a:solidFill>
                <a:latin typeface="Arial" panose="020B0604020202020204" pitchFamily="34" charset="0"/>
                <a:cs typeface="Arial" panose="020B0604020202020204" pitchFamily="34" charset="0"/>
              </a:rPr>
              <a:t>Việt Nam ta nhỏ hay không </a:t>
            </a:r>
            <a:r>
              <a:rPr lang="vi-VN" sz="4800" i="1" noProof="1" smtClean="0">
                <a:solidFill>
                  <a:schemeClr val="tx1"/>
                </a:solidFill>
                <a:latin typeface="Arial" panose="020B0604020202020204" pitchFamily="34" charset="0"/>
                <a:cs typeface="Arial" panose="020B0604020202020204" pitchFamily="34" charset="0"/>
              </a:rPr>
              <a:t>nhỏ</a:t>
            </a:r>
            <a:r>
              <a:rPr lang="en-US" sz="4800" i="1" noProof="1" smtClean="0">
                <a:solidFill>
                  <a:schemeClr val="tx1"/>
                </a:solidFill>
                <a:latin typeface="Arial" panose="020B0604020202020204" pitchFamily="34" charset="0"/>
                <a:cs typeface="Arial" panose="020B0604020202020204" pitchFamily="34" charset="0"/>
              </a:rPr>
              <a:t>”</a:t>
            </a:r>
            <a:r>
              <a:rPr lang="vi-VN" sz="4800" i="1" noProof="1" smtClean="0">
                <a:solidFill>
                  <a:schemeClr val="tx1"/>
                </a:solidFill>
                <a:latin typeface="Arial" panose="020B0604020202020204" pitchFamily="34" charset="0"/>
                <a:cs typeface="Arial" panose="020B0604020202020204" pitchFamily="34" charset="0"/>
              </a:rPr>
              <a:t> </a:t>
            </a:r>
            <a:r>
              <a:rPr lang="vi-VN" sz="4800" noProof="1">
                <a:solidFill>
                  <a:schemeClr val="tx1"/>
                </a:solidFill>
                <a:latin typeface="Arial" panose="020B0604020202020204" pitchFamily="34" charset="0"/>
                <a:cs typeface="Arial" panose="020B0604020202020204" pitchFamily="34" charset="0"/>
              </a:rPr>
              <a:t>là ai?</a:t>
            </a:r>
          </a:p>
        </p:txBody>
      </p:sp>
      <p:sp>
        <p:nvSpPr>
          <p:cNvPr id="3" name="Đáp án đúng">
            <a:extLst>
              <a:ext uri="{FF2B5EF4-FFF2-40B4-BE49-F238E27FC236}">
                <a16:creationId xmlns:a16="http://schemas.microsoft.com/office/drawing/2014/main" id="{8B66CBE4-2DB9-BCF7-D1C4-281B894BFE17}"/>
              </a:ext>
            </a:extLst>
          </p:cNvPr>
          <p:cNvSpPr/>
          <p:nvPr/>
        </p:nvSpPr>
        <p:spPr>
          <a:xfrm>
            <a:off x="1763089" y="4647410"/>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800" noProof="1">
                <a:solidFill>
                  <a:schemeClr val="tx1"/>
                </a:solidFill>
                <a:latin typeface="Arial" panose="020B0604020202020204" pitchFamily="34" charset="0"/>
                <a:cs typeface="Arial" panose="020B0604020202020204" pitchFamily="34" charset="0"/>
              </a:rPr>
              <a:t>A. </a:t>
            </a:r>
            <a:r>
              <a:rPr lang="vi-VN" sz="4800" noProof="1">
                <a:solidFill>
                  <a:schemeClr val="tx1"/>
                </a:solidFill>
                <a:latin typeface="Arial" panose="020B0604020202020204" pitchFamily="34" charset="0"/>
                <a:cs typeface="Arial" panose="020B0604020202020204" pitchFamily="34" charset="0"/>
              </a:rPr>
              <a:t>Dương Trung Quốc</a:t>
            </a:r>
          </a:p>
        </p:txBody>
      </p:sp>
      <p:sp>
        <p:nvSpPr>
          <p:cNvPr id="4" name="Đáp án sai 1">
            <a:extLst>
              <a:ext uri="{FF2B5EF4-FFF2-40B4-BE49-F238E27FC236}">
                <a16:creationId xmlns:a16="http://schemas.microsoft.com/office/drawing/2014/main" id="{3FCD9830-5FD1-BD44-878B-228BD96CE996}"/>
              </a:ext>
            </a:extLst>
          </p:cNvPr>
          <p:cNvSpPr/>
          <p:nvPr/>
        </p:nvSpPr>
        <p:spPr>
          <a:xfrm>
            <a:off x="1763089" y="7099661"/>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800" noProof="1">
                <a:solidFill>
                  <a:schemeClr val="tx1"/>
                </a:solidFill>
                <a:latin typeface="Arial" panose="020B0604020202020204" pitchFamily="34" charset="0"/>
                <a:cs typeface="Arial" panose="020B0604020202020204" pitchFamily="34" charset="0"/>
              </a:rPr>
              <a:t>B. Nguyễn Trãi</a:t>
            </a:r>
            <a:endParaRPr lang="vi-VN" sz="48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9604762" y="4647410"/>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800" noProof="1">
                <a:solidFill>
                  <a:schemeClr val="tx1"/>
                </a:solidFill>
                <a:latin typeface="Arial" panose="020B0604020202020204" pitchFamily="34" charset="0"/>
                <a:cs typeface="Arial" panose="020B0604020202020204" pitchFamily="34" charset="0"/>
              </a:rPr>
              <a:t>C. Võ Nguyên Giáp</a:t>
            </a:r>
            <a:endParaRPr lang="vi-VN" sz="4800" noProof="1">
              <a:solidFill>
                <a:schemeClr val="tx1"/>
              </a:solidFill>
              <a:latin typeface="Arial" panose="020B0604020202020204" pitchFamily="34" charset="0"/>
              <a:cs typeface="Arial" panose="020B0604020202020204" pitchFamily="34" charset="0"/>
            </a:endParaRPr>
          </a:p>
        </p:txBody>
      </p:sp>
      <p:sp>
        <p:nvSpPr>
          <p:cNvPr id="6" name="Đáp án sai 3">
            <a:extLst>
              <a:ext uri="{FF2B5EF4-FFF2-40B4-BE49-F238E27FC236}">
                <a16:creationId xmlns:a16="http://schemas.microsoft.com/office/drawing/2014/main" id="{2E7D83A4-3758-8699-4DD0-010A80780539}"/>
              </a:ext>
            </a:extLst>
          </p:cNvPr>
          <p:cNvSpPr/>
          <p:nvPr/>
        </p:nvSpPr>
        <p:spPr>
          <a:xfrm>
            <a:off x="9604760" y="7099661"/>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800" noProof="1">
                <a:solidFill>
                  <a:schemeClr val="tx1"/>
                </a:solidFill>
                <a:latin typeface="Arial" panose="020B0604020202020204" pitchFamily="34" charset="0"/>
                <a:cs typeface="Arial" panose="020B0604020202020204" pitchFamily="34" charset="0"/>
              </a:rPr>
              <a:t>D. Hồ Chí Minh</a:t>
            </a:r>
            <a:endParaRPr lang="vi-VN" sz="4800" noProof="1">
              <a:solidFill>
                <a:schemeClr val="tx1"/>
              </a:solidFill>
              <a:latin typeface="Arial" panose="020B0604020202020204" pitchFamily="34" charset="0"/>
              <a:cs typeface="Arial" panose="020B0604020202020204" pitchFamily="34" charset="0"/>
            </a:endParaRP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04760" y="-1857236"/>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7286104" y="5392669"/>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31398" y="5392669"/>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31398" y="7810500"/>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172442" y="7708869"/>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595055" y="-1857236"/>
            <a:ext cx="731045" cy="731045"/>
          </a:xfrm>
          <a:prstGeom prst="rect">
            <a:avLst/>
          </a:prstGeom>
        </p:spPr>
      </p:pic>
    </p:spTree>
    <p:extLst>
      <p:ext uri="{BB962C8B-B14F-4D97-AF65-F5344CB8AC3E}">
        <p14:creationId xmlns:p14="http://schemas.microsoft.com/office/powerpoint/2010/main" val="43302831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downLeft)">
                                      <p:cBhvr>
                                        <p:cTn id="15" dur="500"/>
                                        <p:tgtEl>
                                          <p:spTgt spid="4"/>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676400" y="1181101"/>
            <a:ext cx="15323128" cy="254230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500" b="1" noProof="1">
                <a:solidFill>
                  <a:schemeClr val="tx1"/>
                </a:solidFill>
                <a:latin typeface="Arial" panose="020B0604020202020204" pitchFamily="34" charset="0"/>
                <a:cs typeface="Arial" panose="020B0604020202020204" pitchFamily="34" charset="0"/>
              </a:rPr>
              <a:t>Câu hỏi </a:t>
            </a:r>
            <a:r>
              <a:rPr lang="en-US" sz="4500" b="1" noProof="1">
                <a:solidFill>
                  <a:schemeClr val="tx1"/>
                </a:solidFill>
                <a:latin typeface="Arial" panose="020B0604020202020204" pitchFamily="34" charset="0"/>
                <a:cs typeface="Arial" panose="020B0604020202020204" pitchFamily="34" charset="0"/>
              </a:rPr>
              <a:t>2: </a:t>
            </a:r>
            <a:r>
              <a:rPr lang="en-US" sz="4500" noProof="1">
                <a:solidFill>
                  <a:schemeClr val="tx1"/>
                </a:solidFill>
                <a:latin typeface="Arial" panose="020B0604020202020204" pitchFamily="34" charset="0"/>
                <a:cs typeface="Arial" panose="020B0604020202020204" pitchFamily="34" charset="0"/>
              </a:rPr>
              <a:t>Vì sao tác giả lại nhắc tới </a:t>
            </a:r>
            <a:r>
              <a:rPr lang="en-US" sz="4500" i="1" noProof="1" smtClean="0">
                <a:solidFill>
                  <a:schemeClr val="tx1"/>
                </a:solidFill>
                <a:latin typeface="Arial" panose="020B0604020202020204" pitchFamily="34" charset="0"/>
                <a:cs typeface="Arial" panose="020B0604020202020204" pitchFamily="34" charset="0"/>
              </a:rPr>
              <a:t>“Đại </a:t>
            </a:r>
            <a:r>
              <a:rPr lang="en-US" sz="4500" i="1" noProof="1">
                <a:solidFill>
                  <a:schemeClr val="tx1"/>
                </a:solidFill>
                <a:latin typeface="Arial" panose="020B0604020202020204" pitchFamily="34" charset="0"/>
                <a:cs typeface="Arial" panose="020B0604020202020204" pitchFamily="34" charset="0"/>
              </a:rPr>
              <a:t>cáo bình </a:t>
            </a:r>
            <a:r>
              <a:rPr lang="en-US" sz="4500" i="1" noProof="1" smtClean="0">
                <a:solidFill>
                  <a:schemeClr val="tx1"/>
                </a:solidFill>
                <a:latin typeface="Arial" panose="020B0604020202020204" pitchFamily="34" charset="0"/>
                <a:cs typeface="Arial" panose="020B0604020202020204" pitchFamily="34" charset="0"/>
              </a:rPr>
              <a:t>Ngô” </a:t>
            </a:r>
            <a:r>
              <a:rPr lang="en-US" sz="4500" noProof="1">
                <a:solidFill>
                  <a:schemeClr val="tx1"/>
                </a:solidFill>
                <a:latin typeface="Arial" panose="020B0604020202020204" pitchFamily="34" charset="0"/>
                <a:cs typeface="Arial" panose="020B0604020202020204" pitchFamily="34" charset="0"/>
              </a:rPr>
              <a:t>ở phần đầu văn bản?</a:t>
            </a:r>
            <a:endParaRPr lang="vi-VN" sz="4500" noProof="1">
              <a:solidFill>
                <a:schemeClr val="tx1"/>
              </a:solidFill>
              <a:latin typeface="Arial" panose="020B0604020202020204" pitchFamily="34" charset="0"/>
              <a:cs typeface="Arial" panose="020B0604020202020204" pitchFamily="34" charset="0"/>
            </a:endParaRPr>
          </a:p>
        </p:txBody>
      </p:sp>
      <p:sp>
        <p:nvSpPr>
          <p:cNvPr id="3" name="Đáp án đúng">
            <a:extLst>
              <a:ext uri="{FF2B5EF4-FFF2-40B4-BE49-F238E27FC236}">
                <a16:creationId xmlns:a16="http://schemas.microsoft.com/office/drawing/2014/main" id="{8B66CBE4-2DB9-BCF7-D1C4-281B894BFE17}"/>
              </a:ext>
            </a:extLst>
          </p:cNvPr>
          <p:cNvSpPr/>
          <p:nvPr/>
        </p:nvSpPr>
        <p:spPr>
          <a:xfrm>
            <a:off x="1039089" y="706754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B. Dẫn dắt vào nội dung chính của bài viết</a:t>
            </a:r>
            <a:endParaRPr lang="vi-VN" sz="4000" noProof="1">
              <a:solidFill>
                <a:schemeClr val="tx1"/>
              </a:solidFill>
              <a:latin typeface="Arial" panose="020B0604020202020204" pitchFamily="34" charset="0"/>
              <a:cs typeface="Arial" panose="020B0604020202020204" pitchFamily="34" charset="0"/>
            </a:endParaRPr>
          </a:p>
        </p:txBody>
      </p:sp>
      <p:sp>
        <p:nvSpPr>
          <p:cNvPr id="4" name="Đáp án sai 1">
            <a:extLst>
              <a:ext uri="{FF2B5EF4-FFF2-40B4-BE49-F238E27FC236}">
                <a16:creationId xmlns:a16="http://schemas.microsoft.com/office/drawing/2014/main" id="{3FCD9830-5FD1-BD44-878B-228BD96CE996}"/>
              </a:ext>
            </a:extLst>
          </p:cNvPr>
          <p:cNvSpPr/>
          <p:nvPr/>
        </p:nvSpPr>
        <p:spPr>
          <a:xfrm>
            <a:off x="1039086" y="4164063"/>
            <a:ext cx="6802583" cy="27127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A. Vì đó là những dẫn chứng xác thực</a:t>
            </a:r>
            <a:endParaRPr lang="vi-VN" sz="40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8382001" y="4152900"/>
            <a:ext cx="9525000" cy="27238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C. </a:t>
            </a:r>
            <a:r>
              <a:rPr lang="vi-VN" sz="4000" noProof="1">
                <a:solidFill>
                  <a:schemeClr val="tx1"/>
                </a:solidFill>
                <a:latin typeface="Arial" panose="020B0604020202020204" pitchFamily="34" charset="0"/>
                <a:cs typeface="Arial" panose="020B0604020202020204" pitchFamily="34" charset="0"/>
              </a:rPr>
              <a:t>Vì thể hiện sự ngưỡng mộ và tôn trọng đối với bằng chứng và lí lẽ mà tác giả của </a:t>
            </a:r>
            <a:r>
              <a:rPr lang="en-US" sz="4000" noProof="1" smtClean="0">
                <a:solidFill>
                  <a:schemeClr val="tx1"/>
                </a:solidFill>
                <a:latin typeface="Arial" panose="020B0604020202020204" pitchFamily="34" charset="0"/>
                <a:cs typeface="Arial" panose="020B0604020202020204" pitchFamily="34" charset="0"/>
              </a:rPr>
              <a:t>“</a:t>
            </a:r>
            <a:r>
              <a:rPr lang="vi-VN" sz="4000" i="1" noProof="1" smtClean="0">
                <a:solidFill>
                  <a:schemeClr val="tx1"/>
                </a:solidFill>
                <a:latin typeface="Arial" panose="020B0604020202020204" pitchFamily="34" charset="0"/>
                <a:cs typeface="Arial" panose="020B0604020202020204" pitchFamily="34" charset="0"/>
              </a:rPr>
              <a:t>Đại </a:t>
            </a:r>
            <a:r>
              <a:rPr lang="vi-VN" sz="4000" i="1" noProof="1">
                <a:solidFill>
                  <a:schemeClr val="tx1"/>
                </a:solidFill>
                <a:latin typeface="Arial" panose="020B0604020202020204" pitchFamily="34" charset="0"/>
                <a:cs typeface="Arial" panose="020B0604020202020204" pitchFamily="34" charset="0"/>
              </a:rPr>
              <a:t>cáo bình </a:t>
            </a:r>
            <a:r>
              <a:rPr lang="vi-VN" sz="4000" i="1" noProof="1" smtClean="0">
                <a:solidFill>
                  <a:schemeClr val="tx1"/>
                </a:solidFill>
                <a:latin typeface="Arial" panose="020B0604020202020204" pitchFamily="34" charset="0"/>
                <a:cs typeface="Arial" panose="020B0604020202020204" pitchFamily="34" charset="0"/>
              </a:rPr>
              <a:t>Ngô</a:t>
            </a:r>
            <a:r>
              <a:rPr lang="en-US" sz="4000" i="1" noProof="1" smtClean="0">
                <a:solidFill>
                  <a:schemeClr val="tx1"/>
                </a:solidFill>
                <a:latin typeface="Arial" panose="020B0604020202020204" pitchFamily="34" charset="0"/>
                <a:cs typeface="Arial" panose="020B0604020202020204" pitchFamily="34" charset="0"/>
              </a:rPr>
              <a:t>”</a:t>
            </a:r>
            <a:r>
              <a:rPr lang="vi-VN" sz="4000" i="1" noProof="1" smtClean="0">
                <a:solidFill>
                  <a:schemeClr val="tx1"/>
                </a:solidFill>
                <a:latin typeface="Arial" panose="020B0604020202020204" pitchFamily="34" charset="0"/>
                <a:cs typeface="Arial" panose="020B0604020202020204" pitchFamily="34" charset="0"/>
              </a:rPr>
              <a:t> </a:t>
            </a:r>
            <a:r>
              <a:rPr lang="vi-VN" sz="4000" noProof="1">
                <a:solidFill>
                  <a:schemeClr val="tx1"/>
                </a:solidFill>
                <a:latin typeface="Arial" panose="020B0604020202020204" pitchFamily="34" charset="0"/>
                <a:cs typeface="Arial" panose="020B0604020202020204" pitchFamily="34" charset="0"/>
              </a:rPr>
              <a:t>đã đưa ra</a:t>
            </a:r>
          </a:p>
        </p:txBody>
      </p:sp>
      <p:sp>
        <p:nvSpPr>
          <p:cNvPr id="6" name="Đáp án sai 3">
            <a:extLst>
              <a:ext uri="{FF2B5EF4-FFF2-40B4-BE49-F238E27FC236}">
                <a16:creationId xmlns:a16="http://schemas.microsoft.com/office/drawing/2014/main" id="{2E7D83A4-3758-8699-4DD0-010A80780539}"/>
              </a:ext>
            </a:extLst>
          </p:cNvPr>
          <p:cNvSpPr/>
          <p:nvPr/>
        </p:nvSpPr>
        <p:spPr>
          <a:xfrm>
            <a:off x="8382001" y="7067548"/>
            <a:ext cx="9524999"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D. </a:t>
            </a:r>
            <a:r>
              <a:rPr lang="vi-VN" sz="4000" noProof="1">
                <a:solidFill>
                  <a:schemeClr val="tx1"/>
                </a:solidFill>
                <a:latin typeface="Arial" panose="020B0604020202020204" pitchFamily="34" charset="0"/>
                <a:cs typeface="Arial" panose="020B0604020202020204" pitchFamily="34" charset="0"/>
              </a:rPr>
              <a:t>Vì muốn tạo phần mở đầu thật ấn tượng</a:t>
            </a: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6847791" y="7644204"/>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6466126" y="5578185"/>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6361936" y="7734012"/>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6433550" y="5488375"/>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961188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6" name="Freeform 6"/>
          <p:cNvSpPr/>
          <p:nvPr/>
        </p:nvSpPr>
        <p:spPr>
          <a:xfrm>
            <a:off x="228600" y="3793109"/>
            <a:ext cx="17830800" cy="5026092"/>
          </a:xfrm>
          <a:custGeom>
            <a:avLst/>
            <a:gdLst/>
            <a:ahLst/>
            <a:cxnLst/>
            <a:rect l="l" t="t" r="r" b="b"/>
            <a:pathLst>
              <a:path w="12999409" h="8254624">
                <a:moveTo>
                  <a:pt x="0" y="0"/>
                </a:moveTo>
                <a:lnTo>
                  <a:pt x="12999408" y="0"/>
                </a:lnTo>
                <a:lnTo>
                  <a:pt x="12999408" y="8254625"/>
                </a:lnTo>
                <a:lnTo>
                  <a:pt x="0" y="8254625"/>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9" name="Freeform 9"/>
          <p:cNvSpPr/>
          <p:nvPr/>
        </p:nvSpPr>
        <p:spPr>
          <a:xfrm rot="-2700000">
            <a:off x="1358376" y="2669604"/>
            <a:ext cx="1202343" cy="975401"/>
          </a:xfrm>
          <a:custGeom>
            <a:avLst/>
            <a:gdLst/>
            <a:ahLst/>
            <a:cxnLst/>
            <a:rect l="l" t="t" r="r" b="b"/>
            <a:pathLst>
              <a:path w="1202343" h="975401">
                <a:moveTo>
                  <a:pt x="0" y="0"/>
                </a:moveTo>
                <a:lnTo>
                  <a:pt x="1202343" y="0"/>
                </a:lnTo>
                <a:lnTo>
                  <a:pt x="1202343" y="975401"/>
                </a:lnTo>
                <a:lnTo>
                  <a:pt x="0" y="975401"/>
                </a:lnTo>
                <a:lnTo>
                  <a:pt x="0" y="0"/>
                </a:lnTo>
                <a:close/>
              </a:path>
            </a:pathLst>
          </a:custGeom>
          <a:blipFill>
            <a:blip r:embed="rId5">
              <a:extLst>
                <a:ext uri="{96DAC541-7B7A-43D3-8B79-37D633B846F1}">
                  <asvg:svgBlip xmlns="" xmlns:asvg="http://schemas.microsoft.com/office/drawing/2016/SVG/main" r:embed="rId8"/>
                </a:ext>
              </a:extLst>
            </a:blip>
            <a:stretch>
              <a:fillRect/>
            </a:stretch>
          </a:blipFill>
        </p:spPr>
      </p:sp>
      <p:sp>
        <p:nvSpPr>
          <p:cNvPr id="12" name="Freeform 12"/>
          <p:cNvSpPr/>
          <p:nvPr/>
        </p:nvSpPr>
        <p:spPr>
          <a:xfrm rot="1389761">
            <a:off x="903115" y="6456767"/>
            <a:ext cx="911814" cy="922189"/>
          </a:xfrm>
          <a:custGeom>
            <a:avLst/>
            <a:gdLst/>
            <a:ahLst/>
            <a:cxnLst/>
            <a:rect l="l" t="t" r="r" b="b"/>
            <a:pathLst>
              <a:path w="911814" h="922189">
                <a:moveTo>
                  <a:pt x="0" y="0"/>
                </a:moveTo>
                <a:lnTo>
                  <a:pt x="911814" y="0"/>
                </a:lnTo>
                <a:lnTo>
                  <a:pt x="911814" y="922189"/>
                </a:lnTo>
                <a:lnTo>
                  <a:pt x="0" y="922189"/>
                </a:lnTo>
                <a:lnTo>
                  <a:pt x="0" y="0"/>
                </a:lnTo>
                <a:close/>
              </a:path>
            </a:pathLst>
          </a:custGeom>
          <a:blipFill>
            <a:blip r:embed="rId9">
              <a:extLst>
                <a:ext uri="{96DAC541-7B7A-43D3-8B79-37D633B846F1}">
                  <asvg:svgBlip xmlns="" xmlns:asvg="http://schemas.microsoft.com/office/drawing/2016/SVG/main" r:embed="rId14"/>
                </a:ext>
              </a:extLst>
            </a:blip>
            <a:stretch>
              <a:fillRect/>
            </a:stretch>
          </a:blipFill>
        </p:spPr>
      </p:sp>
      <p:sp>
        <p:nvSpPr>
          <p:cNvPr id="15" name="TextBox 14"/>
          <p:cNvSpPr txBox="1"/>
          <p:nvPr/>
        </p:nvSpPr>
        <p:spPr>
          <a:xfrm>
            <a:off x="2979360" y="432313"/>
            <a:ext cx="12367303" cy="1508555"/>
          </a:xfrm>
          <a:prstGeom prst="rect">
            <a:avLst/>
          </a:prstGeom>
          <a:noFill/>
        </p:spPr>
        <p:txBody>
          <a:bodyPr wrap="square" rtlCol="0">
            <a:spAutoFit/>
          </a:bodyPr>
          <a:lstStyle/>
          <a:p>
            <a:pPr algn="ctr">
              <a:lnSpc>
                <a:spcPct val="150000"/>
              </a:lnSpc>
            </a:pPr>
            <a:r>
              <a:rPr lang="en-US" sz="7000" b="1" dirty="0" smtClean="0">
                <a:solidFill>
                  <a:srgbClr val="C00000"/>
                </a:solidFill>
                <a:latin typeface="Arial" panose="020B0604020202020204" pitchFamily="34" charset="0"/>
                <a:cs typeface="Arial" panose="020B0604020202020204" pitchFamily="34" charset="0"/>
              </a:rPr>
              <a:t>Bài 5: Nghị luận xã hội</a:t>
            </a:r>
            <a:endParaRPr lang="en-US" sz="7000" b="1" dirty="0">
              <a:solidFill>
                <a:srgbClr val="C00000"/>
              </a:solidFill>
              <a:latin typeface="Arial" panose="020B0604020202020204" pitchFamily="34" charset="0"/>
              <a:cs typeface="Arial" panose="020B0604020202020204" pitchFamily="34" charset="0"/>
            </a:endParaRPr>
          </a:p>
        </p:txBody>
      </p:sp>
      <p:sp>
        <p:nvSpPr>
          <p:cNvPr id="16" name="TextBox 15"/>
          <p:cNvSpPr txBox="1"/>
          <p:nvPr/>
        </p:nvSpPr>
        <p:spPr>
          <a:xfrm>
            <a:off x="19011" y="2032728"/>
            <a:ext cx="18288000" cy="6786473"/>
          </a:xfrm>
          <a:prstGeom prst="rect">
            <a:avLst/>
          </a:prstGeom>
          <a:noFill/>
        </p:spPr>
        <p:txBody>
          <a:bodyPr wrap="square" rtlCol="0">
            <a:spAutoFit/>
          </a:bodyPr>
          <a:lstStyle/>
          <a:p>
            <a:pPr algn="ctr">
              <a:lnSpc>
                <a:spcPct val="150000"/>
              </a:lnSpc>
            </a:pPr>
            <a:r>
              <a:rPr lang="en-US" sz="8000" b="1" dirty="0" smtClean="0">
                <a:solidFill>
                  <a:srgbClr val="778A4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Thực hành đọc hiểu</a:t>
            </a:r>
          </a:p>
          <a:p>
            <a:pPr algn="ctr">
              <a:lnSpc>
                <a:spcPct val="150000"/>
              </a:lnSpc>
            </a:pPr>
            <a:r>
              <a:rPr lang="en-US" sz="105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NƯỚC VIỆT NAM TA NHỎ HAY KHÔNG NHỎ?</a:t>
            </a:r>
            <a:endParaRPr lang="en-US" sz="105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par>
                                <p:cTn id="13" presetID="16" presetClass="entr" presetSubtype="2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52350" y="844332"/>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500" b="1" noProof="1">
                <a:solidFill>
                  <a:schemeClr val="tx1"/>
                </a:solidFill>
                <a:latin typeface="Arial" panose="020B0604020202020204" pitchFamily="34" charset="0"/>
                <a:cs typeface="Arial" panose="020B0604020202020204" pitchFamily="34" charset="0"/>
              </a:rPr>
              <a:t>Câu hỏi </a:t>
            </a:r>
            <a:r>
              <a:rPr lang="en-US" sz="4500" b="1" noProof="1">
                <a:solidFill>
                  <a:schemeClr val="tx1"/>
                </a:solidFill>
                <a:latin typeface="Arial" panose="020B0604020202020204" pitchFamily="34" charset="0"/>
                <a:cs typeface="Arial" panose="020B0604020202020204" pitchFamily="34" charset="0"/>
              </a:rPr>
              <a:t>3: </a:t>
            </a:r>
            <a:r>
              <a:rPr lang="en-US" sz="4500" noProof="1">
                <a:solidFill>
                  <a:schemeClr val="tx1"/>
                </a:solidFill>
                <a:latin typeface="Arial" panose="020B0604020202020204" pitchFamily="34" charset="0"/>
                <a:cs typeface="Arial" panose="020B0604020202020204" pitchFamily="34" charset="0"/>
              </a:rPr>
              <a:t>Tác giả nhắc tới những câu chuyện lịch sử nhằm mục đích chính là gì? </a:t>
            </a:r>
            <a:endParaRPr lang="vi-VN" sz="4500" noProof="1">
              <a:solidFill>
                <a:schemeClr val="tx1"/>
              </a:solidFill>
              <a:latin typeface="Arial" panose="020B0604020202020204" pitchFamily="34" charset="0"/>
              <a:cs typeface="Arial" panose="020B0604020202020204" pitchFamily="34" charset="0"/>
            </a:endParaRPr>
          </a:p>
        </p:txBody>
      </p:sp>
      <p:sp>
        <p:nvSpPr>
          <p:cNvPr id="3" name="Đáp án đúng">
            <a:extLst>
              <a:ext uri="{FF2B5EF4-FFF2-40B4-BE49-F238E27FC236}">
                <a16:creationId xmlns:a16="http://schemas.microsoft.com/office/drawing/2014/main" id="{8B66CBE4-2DB9-BCF7-D1C4-281B894BFE17}"/>
              </a:ext>
            </a:extLst>
          </p:cNvPr>
          <p:cNvSpPr/>
          <p:nvPr/>
        </p:nvSpPr>
        <p:spPr>
          <a:xfrm>
            <a:off x="9174478" y="4257753"/>
            <a:ext cx="8243456" cy="259079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C. </a:t>
            </a:r>
            <a:r>
              <a:rPr lang="vi-VN" sz="4000" noProof="1">
                <a:solidFill>
                  <a:schemeClr val="tx1"/>
                </a:solidFill>
                <a:latin typeface="Arial" panose="020B0604020202020204" pitchFamily="34" charset="0"/>
                <a:cs typeface="Arial" panose="020B0604020202020204" pitchFamily="34" charset="0"/>
              </a:rPr>
              <a:t>Đưa ra dẫn chứng khẳng định nước Việt Nam ta là một quốc gia đáng tự hào từ rất lâu về trước</a:t>
            </a:r>
          </a:p>
        </p:txBody>
      </p:sp>
      <p:sp>
        <p:nvSpPr>
          <p:cNvPr id="4" name="Đáp án sai 1">
            <a:extLst>
              <a:ext uri="{FF2B5EF4-FFF2-40B4-BE49-F238E27FC236}">
                <a16:creationId xmlns:a16="http://schemas.microsoft.com/office/drawing/2014/main" id="{3FCD9830-5FD1-BD44-878B-228BD96CE996}"/>
              </a:ext>
            </a:extLst>
          </p:cNvPr>
          <p:cNvSpPr/>
          <p:nvPr/>
        </p:nvSpPr>
        <p:spPr>
          <a:xfrm>
            <a:off x="1821872" y="4257753"/>
            <a:ext cx="6802583" cy="263834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A. Gợi nhớ lại quá khứ của dân tộc</a:t>
            </a:r>
            <a:endParaRPr lang="vi-VN" sz="40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1821872" y="7076198"/>
            <a:ext cx="6802583" cy="27155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B. Lịch sử của ta rất đáng tự hào</a:t>
            </a:r>
            <a:endParaRPr lang="vi-VN" sz="4000" noProof="1">
              <a:solidFill>
                <a:schemeClr val="tx1"/>
              </a:solidFill>
              <a:latin typeface="Arial" panose="020B0604020202020204" pitchFamily="34" charset="0"/>
              <a:cs typeface="Arial" panose="020B0604020202020204" pitchFamily="34" charset="0"/>
            </a:endParaRPr>
          </a:p>
        </p:txBody>
      </p:sp>
      <p:sp>
        <p:nvSpPr>
          <p:cNvPr id="6" name="Đáp án sai 3">
            <a:extLst>
              <a:ext uri="{FF2B5EF4-FFF2-40B4-BE49-F238E27FC236}">
                <a16:creationId xmlns:a16="http://schemas.microsoft.com/office/drawing/2014/main" id="{2E7D83A4-3758-8699-4DD0-010A80780539}"/>
              </a:ext>
            </a:extLst>
          </p:cNvPr>
          <p:cNvSpPr/>
          <p:nvPr/>
        </p:nvSpPr>
        <p:spPr>
          <a:xfrm>
            <a:off x="9174478" y="7020001"/>
            <a:ext cx="8243456" cy="27241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D. Làm tăng tính xác thực cho văn bản, cho câu chuyện mà tác giả đang nói đến</a:t>
            </a:r>
            <a:endParaRPr lang="vi-VN" sz="4000" noProof="1">
              <a:solidFill>
                <a:schemeClr val="tx1"/>
              </a:solidFill>
              <a:latin typeface="Arial" panose="020B0604020202020204" pitchFamily="34" charset="0"/>
              <a:cs typeface="Arial" panose="020B0604020202020204" pitchFamily="34" charset="0"/>
            </a:endParaRP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851906" y="5529379"/>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334032" y="8065073"/>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851906" y="8382077"/>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29036" y="5411062"/>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199641061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trips(downLeft)">
                                      <p:cBhvr>
                                        <p:cTn id="18" dur="500"/>
                                        <p:tgtEl>
                                          <p:spTgt spid="3"/>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398415" y="322483"/>
            <a:ext cx="17373599" cy="2286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500" b="1" noProof="1">
                <a:solidFill>
                  <a:schemeClr val="tx1"/>
                </a:solidFill>
                <a:latin typeface="Arial" panose="020B0604020202020204" pitchFamily="34" charset="0"/>
                <a:cs typeface="Arial" panose="020B0604020202020204" pitchFamily="34" charset="0"/>
              </a:rPr>
              <a:t>Câu hỏi </a:t>
            </a:r>
            <a:r>
              <a:rPr lang="en-US" sz="4500" b="1" noProof="1">
                <a:solidFill>
                  <a:schemeClr val="tx1"/>
                </a:solidFill>
                <a:latin typeface="Arial" panose="020B0604020202020204" pitchFamily="34" charset="0"/>
                <a:cs typeface="Arial" panose="020B0604020202020204" pitchFamily="34" charset="0"/>
              </a:rPr>
              <a:t>4: </a:t>
            </a:r>
            <a:r>
              <a:rPr lang="en-US" sz="4500" noProof="1">
                <a:solidFill>
                  <a:schemeClr val="tx1"/>
                </a:solidFill>
                <a:latin typeface="Arial" panose="020B0604020202020204" pitchFamily="34" charset="0"/>
                <a:cs typeface="Arial" panose="020B0604020202020204" pitchFamily="34" charset="0"/>
              </a:rPr>
              <a:t>Tác giả bài viết đã đặt ra vấn đề gì trong phần 3 của văn bản?</a:t>
            </a:r>
            <a:endParaRPr lang="vi-VN" sz="4500" noProof="1">
              <a:solidFill>
                <a:schemeClr val="tx1"/>
              </a:solidFill>
              <a:latin typeface="Arial" panose="020B0604020202020204" pitchFamily="34" charset="0"/>
              <a:cs typeface="Arial" panose="020B0604020202020204" pitchFamily="34" charset="0"/>
            </a:endParaRPr>
          </a:p>
        </p:txBody>
      </p:sp>
      <p:sp>
        <p:nvSpPr>
          <p:cNvPr id="3" name="Đáp án đúng">
            <a:extLst>
              <a:ext uri="{FF2B5EF4-FFF2-40B4-BE49-F238E27FC236}">
                <a16:creationId xmlns:a16="http://schemas.microsoft.com/office/drawing/2014/main" id="{8B66CBE4-2DB9-BCF7-D1C4-281B894BFE17}"/>
              </a:ext>
            </a:extLst>
          </p:cNvPr>
          <p:cNvSpPr/>
          <p:nvPr/>
        </p:nvSpPr>
        <p:spPr>
          <a:xfrm>
            <a:off x="398415" y="2797783"/>
            <a:ext cx="17373599" cy="265051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A. </a:t>
            </a:r>
            <a:r>
              <a:rPr lang="vi-VN" sz="4000" noProof="1">
                <a:solidFill>
                  <a:schemeClr val="tx1"/>
                </a:solidFill>
                <a:cs typeface="Arial" panose="020B0604020202020204" pitchFamily="34" charset="0"/>
              </a:rPr>
              <a:t>Vì sao có nhiều người so sánh công cuộc 20 năm đổi mới được biểu dương như những thành tựu to lớn với những chiến công của lịch sử giữ nước, cuối cùng vẫn không giúp nước ta tránh được nguy cơ tụt hậu?</a:t>
            </a:r>
            <a:endParaRPr lang="vi-VN" sz="4000" noProof="1">
              <a:solidFill>
                <a:schemeClr val="tx1"/>
              </a:solidFill>
              <a:latin typeface="Arial" panose="020B0604020202020204" pitchFamily="34" charset="0"/>
              <a:cs typeface="Arial" panose="020B0604020202020204" pitchFamily="34" charset="0"/>
            </a:endParaRPr>
          </a:p>
        </p:txBody>
      </p:sp>
      <p:sp>
        <p:nvSpPr>
          <p:cNvPr id="4" name="Đáp án sai 1">
            <a:extLst>
              <a:ext uri="{FF2B5EF4-FFF2-40B4-BE49-F238E27FC236}">
                <a16:creationId xmlns:a16="http://schemas.microsoft.com/office/drawing/2014/main" id="{3FCD9830-5FD1-BD44-878B-228BD96CE996}"/>
              </a:ext>
            </a:extLst>
          </p:cNvPr>
          <p:cNvSpPr/>
          <p:nvPr/>
        </p:nvSpPr>
        <p:spPr>
          <a:xfrm>
            <a:off x="412417" y="5637600"/>
            <a:ext cx="17373599" cy="116971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B. </a:t>
            </a:r>
            <a:r>
              <a:rPr lang="vi-VN" sz="4000" noProof="1">
                <a:solidFill>
                  <a:schemeClr val="tx1"/>
                </a:solidFill>
                <a:cs typeface="Arial" panose="020B0604020202020204" pitchFamily="34" charset="0"/>
              </a:rPr>
              <a:t>Chiến tranh luôn được viện dẫn là lí do hàng đầu của sự tụt hậu</a:t>
            </a:r>
            <a:endParaRPr lang="vi-VN" sz="40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388255" y="6996619"/>
            <a:ext cx="17421924" cy="16076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C. </a:t>
            </a:r>
            <a:r>
              <a:rPr lang="vi-VN" sz="4000" noProof="1">
                <a:solidFill>
                  <a:schemeClr val="tx1"/>
                </a:solidFill>
                <a:cs typeface="Arial" panose="020B0604020202020204" pitchFamily="34" charset="0"/>
              </a:rPr>
              <a:t>Phải tìm cho ra những lí do của sự tụt hậu mới mong thoát được nguy cơ tụt hậu</a:t>
            </a:r>
            <a:endParaRPr lang="vi-VN" sz="4000" noProof="1">
              <a:solidFill>
                <a:schemeClr val="tx1"/>
              </a:solidFill>
              <a:latin typeface="Arial" panose="020B0604020202020204" pitchFamily="34" charset="0"/>
              <a:cs typeface="Arial" panose="020B0604020202020204" pitchFamily="34" charset="0"/>
            </a:endParaRPr>
          </a:p>
        </p:txBody>
      </p:sp>
      <p:sp>
        <p:nvSpPr>
          <p:cNvPr id="6" name="Đáp án sai 3">
            <a:extLst>
              <a:ext uri="{FF2B5EF4-FFF2-40B4-BE49-F238E27FC236}">
                <a16:creationId xmlns:a16="http://schemas.microsoft.com/office/drawing/2014/main" id="{2E7D83A4-3758-8699-4DD0-010A80780539}"/>
              </a:ext>
            </a:extLst>
          </p:cNvPr>
          <p:cNvSpPr/>
          <p:nvPr/>
        </p:nvSpPr>
        <p:spPr>
          <a:xfrm>
            <a:off x="360250" y="8793607"/>
            <a:ext cx="17411764" cy="121156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D. </a:t>
            </a:r>
            <a:r>
              <a:rPr lang="vi-VN" sz="4000" noProof="1">
                <a:solidFill>
                  <a:schemeClr val="tx1"/>
                </a:solidFill>
                <a:cs typeface="Arial" panose="020B0604020202020204" pitchFamily="34" charset="0"/>
              </a:rPr>
              <a:t>Mục tiêu thoát khỏi nguy cơ tụt hậu ngày càng xa vời</a:t>
            </a:r>
            <a:endParaRPr lang="vi-VN" sz="4000" noProof="1">
              <a:solidFill>
                <a:schemeClr val="tx1"/>
              </a:solidFill>
              <a:latin typeface="Arial" panose="020B0604020202020204" pitchFamily="34" charset="0"/>
              <a:cs typeface="Arial" panose="020B0604020202020204" pitchFamily="34" charset="0"/>
            </a:endParaRP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04760" y="-1857236"/>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534996" y="4261462"/>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6496830" y="7335464"/>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6510833" y="8943152"/>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6534996" y="5592492"/>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595055" y="-1857236"/>
            <a:ext cx="731045" cy="731045"/>
          </a:xfrm>
          <a:prstGeom prst="rect">
            <a:avLst/>
          </a:prstGeom>
        </p:spPr>
      </p:pic>
    </p:spTree>
    <p:extLst>
      <p:ext uri="{BB962C8B-B14F-4D97-AF65-F5344CB8AC3E}">
        <p14:creationId xmlns:p14="http://schemas.microsoft.com/office/powerpoint/2010/main" val="383671097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downLeft)">
                                      <p:cBhvr>
                                        <p:cTn id="15" dur="500"/>
                                        <p:tgtEl>
                                          <p:spTgt spid="4"/>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981200" y="571500"/>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b="1" noProof="1">
                <a:solidFill>
                  <a:schemeClr val="tx1"/>
                </a:solidFill>
                <a:latin typeface="Arial" panose="020B0604020202020204" pitchFamily="34" charset="0"/>
                <a:cs typeface="Arial" panose="020B0604020202020204" pitchFamily="34" charset="0"/>
              </a:rPr>
              <a:t>Câu hỏi </a:t>
            </a:r>
            <a:r>
              <a:rPr lang="en-US" sz="4000" b="1" noProof="1" smtClean="0">
                <a:solidFill>
                  <a:schemeClr val="tx1"/>
                </a:solidFill>
                <a:latin typeface="Arial" panose="020B0604020202020204" pitchFamily="34" charset="0"/>
                <a:cs typeface="Arial" panose="020B0604020202020204" pitchFamily="34" charset="0"/>
              </a:rPr>
              <a:t>5: </a:t>
            </a:r>
            <a:r>
              <a:rPr lang="en-US" sz="4000" noProof="1" smtClean="0">
                <a:solidFill>
                  <a:schemeClr val="tx1"/>
                </a:solidFill>
                <a:latin typeface="Arial" panose="020B0604020202020204" pitchFamily="34" charset="0"/>
                <a:cs typeface="Arial" panose="020B0604020202020204" pitchFamily="34" charset="0"/>
              </a:rPr>
              <a:t>Hãy sắp xếp các luận điểm dưới đây theo trình tự của văn bản “Nước Việt Nam ta nhỏ hay không nhỏ?” </a:t>
            </a:r>
            <a:endParaRPr lang="vi-VN" sz="4000" noProof="1">
              <a:solidFill>
                <a:schemeClr val="tx1"/>
              </a:solidFill>
              <a:latin typeface="Arial" panose="020B0604020202020204" pitchFamily="34" charset="0"/>
              <a:cs typeface="Arial" panose="020B0604020202020204" pitchFamily="34" charset="0"/>
            </a:endParaRP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
        <p:nvSpPr>
          <p:cNvPr id="13" name="Rounded Rectangle 12"/>
          <p:cNvSpPr/>
          <p:nvPr/>
        </p:nvSpPr>
        <p:spPr>
          <a:xfrm>
            <a:off x="374072" y="3924300"/>
            <a:ext cx="8229600" cy="2871634"/>
          </a:xfrm>
          <a:prstGeom prst="roundRect">
            <a:avLst>
              <a:gd name="adj" fmla="val 9234"/>
            </a:avLst>
          </a:prstGeom>
          <a:solidFill>
            <a:schemeClr val="bg1"/>
          </a:solidFill>
          <a:ln w="38100">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dirty="0" smtClean="0">
                <a:solidFill>
                  <a:schemeClr val="tx1"/>
                </a:solidFill>
                <a:latin typeface="Arial" panose="020B0604020202020204" pitchFamily="34" charset="0"/>
                <a:cs typeface="Arial" panose="020B0604020202020204" pitchFamily="34" charset="0"/>
              </a:rPr>
              <a:t>1. </a:t>
            </a:r>
            <a:r>
              <a:rPr lang="vi-VN" sz="4000" dirty="0" smtClean="0">
                <a:solidFill>
                  <a:schemeClr val="tx1"/>
                </a:solidFill>
                <a:latin typeface="Arial" panose="020B0604020202020204" pitchFamily="34" charset="0"/>
                <a:cs typeface="Arial" panose="020B0604020202020204" pitchFamily="34" charset="0"/>
              </a:rPr>
              <a:t>Tâm </a:t>
            </a:r>
            <a:r>
              <a:rPr lang="vi-VN" sz="4000" dirty="0">
                <a:solidFill>
                  <a:schemeClr val="tx1"/>
                </a:solidFill>
                <a:latin typeface="Arial" panose="020B0604020202020204" pitchFamily="34" charset="0"/>
                <a:cs typeface="Arial" panose="020B0604020202020204" pitchFamily="34" charset="0"/>
              </a:rPr>
              <a:t>thế lớn thì dám làm cái lớn và sẽ làm cho nước ta lớn, như cha ông ta đã tư duy và hành </a:t>
            </a:r>
            <a:r>
              <a:rPr lang="vi-VN" sz="4000" dirty="0" smtClean="0">
                <a:solidFill>
                  <a:schemeClr val="tx1"/>
                </a:solidFill>
                <a:latin typeface="Arial" panose="020B0604020202020204" pitchFamily="34" charset="0"/>
                <a:cs typeface="Arial" panose="020B0604020202020204" pitchFamily="34" charset="0"/>
              </a:rPr>
              <a:t>xử.</a:t>
            </a:r>
            <a:endParaRPr lang="en-US" sz="4000" dirty="0" smtClean="0">
              <a:solidFill>
                <a:schemeClr val="tx1"/>
              </a:solidFill>
              <a:latin typeface="Arial" panose="020B0604020202020204" pitchFamily="34" charset="0"/>
              <a:cs typeface="Arial" panose="020B0604020202020204" pitchFamily="34" charset="0"/>
            </a:endParaRPr>
          </a:p>
        </p:txBody>
      </p:sp>
      <p:sp>
        <p:nvSpPr>
          <p:cNvPr id="14" name="Rounded Rectangle 13"/>
          <p:cNvSpPr/>
          <p:nvPr/>
        </p:nvSpPr>
        <p:spPr>
          <a:xfrm>
            <a:off x="8991600" y="3924300"/>
            <a:ext cx="8756072" cy="2871634"/>
          </a:xfrm>
          <a:prstGeom prst="roundRect">
            <a:avLst>
              <a:gd name="adj" fmla="val 9234"/>
            </a:avLst>
          </a:prstGeom>
          <a:solidFill>
            <a:schemeClr val="bg1"/>
          </a:solidFill>
          <a:ln w="38100">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dirty="0" smtClean="0">
                <a:solidFill>
                  <a:schemeClr val="tx1"/>
                </a:solidFill>
                <a:latin typeface="Arial" panose="020B0604020202020204" pitchFamily="34" charset="0"/>
                <a:cs typeface="Arial" panose="020B0604020202020204" pitchFamily="34" charset="0"/>
              </a:rPr>
              <a:t>2. </a:t>
            </a:r>
            <a:r>
              <a:rPr lang="vi-VN" sz="4000" dirty="0">
                <a:solidFill>
                  <a:schemeClr val="tx1"/>
                </a:solidFill>
                <a:latin typeface="Arial" panose="020B0604020202020204" pitchFamily="34" charset="0"/>
                <a:cs typeface="Arial" panose="020B0604020202020204" pitchFamily="34" charset="0"/>
              </a:rPr>
              <a:t>Dân tộc ta đã chứng minh cho thế giới thấy sức mạnh của mình thông qua các cuộc chiến bảo vệ đất </a:t>
            </a:r>
            <a:r>
              <a:rPr lang="vi-VN" sz="4000" dirty="0" smtClean="0">
                <a:solidFill>
                  <a:schemeClr val="tx1"/>
                </a:solidFill>
                <a:latin typeface="Arial" panose="020B0604020202020204" pitchFamily="34" charset="0"/>
                <a:cs typeface="Arial" panose="020B0604020202020204" pitchFamily="34" charset="0"/>
              </a:rPr>
              <a:t>nước.</a:t>
            </a:r>
            <a:endParaRPr lang="en-US" sz="4000" dirty="0" smtClean="0">
              <a:solidFill>
                <a:schemeClr val="tx1"/>
              </a:solidFill>
              <a:latin typeface="Arial" panose="020B0604020202020204" pitchFamily="34" charset="0"/>
              <a:cs typeface="Arial" panose="020B0604020202020204" pitchFamily="34" charset="0"/>
            </a:endParaRPr>
          </a:p>
        </p:txBody>
      </p:sp>
      <p:sp>
        <p:nvSpPr>
          <p:cNvPr id="15" name="Rounded Rectangle 14"/>
          <p:cNvSpPr/>
          <p:nvPr/>
        </p:nvSpPr>
        <p:spPr>
          <a:xfrm>
            <a:off x="374072" y="7048500"/>
            <a:ext cx="8229600" cy="2871634"/>
          </a:xfrm>
          <a:prstGeom prst="roundRect">
            <a:avLst>
              <a:gd name="adj" fmla="val 9234"/>
            </a:avLst>
          </a:prstGeom>
          <a:solidFill>
            <a:schemeClr val="bg1"/>
          </a:solidFill>
          <a:ln w="38100">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dirty="0" smtClean="0">
                <a:solidFill>
                  <a:schemeClr val="tx1"/>
                </a:solidFill>
                <a:latin typeface="Arial" panose="020B0604020202020204" pitchFamily="34" charset="0"/>
                <a:cs typeface="Arial" panose="020B0604020202020204" pitchFamily="34" charset="0"/>
              </a:rPr>
              <a:t>3. </a:t>
            </a:r>
            <a:r>
              <a:rPr lang="vi-VN" sz="4000" dirty="0">
                <a:solidFill>
                  <a:schemeClr val="tx1"/>
                </a:solidFill>
                <a:latin typeface="Arial" panose="020B0604020202020204" pitchFamily="34" charset="0"/>
                <a:cs typeface="Arial" panose="020B0604020202020204" pitchFamily="34" charset="0"/>
              </a:rPr>
              <a:t>Sự phấn đấu để tồn tại và phát triển của dân tộc Việt Nam đã làm nên niềm tự hào dân </a:t>
            </a:r>
            <a:r>
              <a:rPr lang="vi-VN" sz="4000" dirty="0" smtClean="0">
                <a:solidFill>
                  <a:schemeClr val="tx1"/>
                </a:solidFill>
                <a:latin typeface="Arial" panose="020B0604020202020204" pitchFamily="34" charset="0"/>
                <a:cs typeface="Arial" panose="020B0604020202020204" pitchFamily="34" charset="0"/>
              </a:rPr>
              <a:t>tộc.</a:t>
            </a:r>
            <a:endParaRPr lang="en-US" sz="4000" dirty="0" smtClean="0">
              <a:solidFill>
                <a:schemeClr val="tx1"/>
              </a:solidFill>
              <a:latin typeface="Arial" panose="020B0604020202020204" pitchFamily="34" charset="0"/>
              <a:cs typeface="Arial" panose="020B0604020202020204" pitchFamily="34" charset="0"/>
            </a:endParaRPr>
          </a:p>
        </p:txBody>
      </p:sp>
      <p:sp>
        <p:nvSpPr>
          <p:cNvPr id="16" name="Rounded Rectangle 15"/>
          <p:cNvSpPr/>
          <p:nvPr/>
        </p:nvSpPr>
        <p:spPr>
          <a:xfrm>
            <a:off x="8991600" y="7048500"/>
            <a:ext cx="8756072" cy="2871634"/>
          </a:xfrm>
          <a:prstGeom prst="roundRect">
            <a:avLst>
              <a:gd name="adj" fmla="val 9234"/>
            </a:avLst>
          </a:prstGeom>
          <a:solidFill>
            <a:schemeClr val="bg1"/>
          </a:solidFill>
          <a:ln w="38100">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dirty="0" smtClean="0">
                <a:solidFill>
                  <a:schemeClr val="tx1"/>
                </a:solidFill>
                <a:latin typeface="Arial" panose="020B0604020202020204" pitchFamily="34" charset="0"/>
                <a:cs typeface="Arial" panose="020B0604020202020204" pitchFamily="34" charset="0"/>
              </a:rPr>
              <a:t>4. </a:t>
            </a:r>
            <a:r>
              <a:rPr lang="vi-VN" sz="4000" dirty="0">
                <a:solidFill>
                  <a:schemeClr val="tx1"/>
                </a:solidFill>
                <a:latin typeface="Arial" panose="020B0604020202020204" pitchFamily="34" charset="0"/>
                <a:cs typeface="Arial" panose="020B0604020202020204" pitchFamily="34" charset="0"/>
              </a:rPr>
              <a:t>Nguyên nhân dẫn đến nguy cơ thụt lùi của đất nước.</a:t>
            </a:r>
            <a:endParaRPr lang="en-US" sz="400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120383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7"/>
                </p:tgtEl>
              </p:cMediaNode>
            </p:audio>
            <p:audio>
              <p:cMediaNode vol="80000">
                <p:cTn id="23" fill="hold" display="0">
                  <p:stCondLst>
                    <p:cond delay="indefinite"/>
                  </p:stCondLst>
                  <p:endCondLst>
                    <p:cond evt="onStopAudio" delay="0">
                      <p:tgtEl>
                        <p:sldTgt/>
                      </p:tgtEl>
                    </p:cond>
                  </p:endCondLst>
                </p:cTn>
                <p:tgtEl>
                  <p:spTgt spid="12"/>
                </p:tgtEl>
              </p:cMediaNode>
            </p:audio>
          </p:childTnLst>
        </p:cTn>
      </p:par>
    </p:tnLst>
    <p:bldLst>
      <p:bldP spid="2" grpId="0" animBg="1"/>
      <p:bldP spid="13" grpId="0" animBg="1"/>
      <p:bldP spid="14" grpId="0" animBg="1"/>
      <p:bldP spid="15" grpId="0" animBg="1"/>
      <p:bldP spid="1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1165515"/>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b="1" noProof="1" smtClean="0">
                <a:solidFill>
                  <a:schemeClr val="tx1"/>
                </a:solidFill>
                <a:latin typeface="Arial" panose="020B0604020202020204" pitchFamily="34" charset="0"/>
                <a:cs typeface="Arial" panose="020B0604020202020204" pitchFamily="34" charset="0"/>
              </a:rPr>
              <a:t>Câu hỏi </a:t>
            </a:r>
            <a:r>
              <a:rPr lang="en-US" sz="4000" b="1" noProof="1" smtClean="0">
                <a:solidFill>
                  <a:schemeClr val="tx1"/>
                </a:solidFill>
                <a:latin typeface="Arial" panose="020B0604020202020204" pitchFamily="34" charset="0"/>
                <a:cs typeface="Arial" panose="020B0604020202020204" pitchFamily="34" charset="0"/>
              </a:rPr>
              <a:t>5: </a:t>
            </a:r>
            <a:r>
              <a:rPr lang="en-US" sz="4000" noProof="1" smtClean="0">
                <a:solidFill>
                  <a:schemeClr val="tx1"/>
                </a:solidFill>
                <a:latin typeface="Arial" panose="020B0604020202020204" pitchFamily="34" charset="0"/>
                <a:cs typeface="Arial" panose="020B0604020202020204" pitchFamily="34" charset="0"/>
              </a:rPr>
              <a:t>Đâu là trình tự </a:t>
            </a:r>
            <a:r>
              <a:rPr lang="en-US" sz="4000" b="1" noProof="1" smtClean="0">
                <a:solidFill>
                  <a:schemeClr val="tx1"/>
                </a:solidFill>
                <a:latin typeface="Arial" panose="020B0604020202020204" pitchFamily="34" charset="0"/>
                <a:cs typeface="Arial" panose="020B0604020202020204" pitchFamily="34" charset="0"/>
              </a:rPr>
              <a:t>đúng</a:t>
            </a:r>
            <a:r>
              <a:rPr lang="en-US" sz="4000" noProof="1" smtClean="0">
                <a:solidFill>
                  <a:schemeClr val="tx1"/>
                </a:solidFill>
                <a:latin typeface="Arial" panose="020B0604020202020204" pitchFamily="34" charset="0"/>
                <a:cs typeface="Arial" panose="020B0604020202020204" pitchFamily="34" charset="0"/>
              </a:rPr>
              <a:t> của văn bản “Nước Việt Nam ta nhỏ hay không nhỏ?” </a:t>
            </a:r>
            <a:endParaRPr lang="vi-VN" sz="4000" noProof="1">
              <a:solidFill>
                <a:schemeClr val="tx1"/>
              </a:solidFill>
              <a:latin typeface="Arial" panose="020B0604020202020204" pitchFamily="34" charset="0"/>
              <a:cs typeface="Arial" panose="020B0604020202020204" pitchFamily="34" charset="0"/>
            </a:endParaRPr>
          </a:p>
        </p:txBody>
      </p:sp>
      <p:sp>
        <p:nvSpPr>
          <p:cNvPr id="3" name="Đáp án đúng">
            <a:extLst>
              <a:ext uri="{FF2B5EF4-FFF2-40B4-BE49-F238E27FC236}">
                <a16:creationId xmlns:a16="http://schemas.microsoft.com/office/drawing/2014/main" id="{8B66CBE4-2DB9-BCF7-D1C4-281B894BFE17}"/>
              </a:ext>
            </a:extLst>
          </p:cNvPr>
          <p:cNvSpPr/>
          <p:nvPr/>
        </p:nvSpPr>
        <p:spPr>
          <a:xfrm>
            <a:off x="9663544"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C. </a:t>
            </a:r>
            <a:r>
              <a:rPr lang="en-US" sz="4000" noProof="1" smtClean="0">
                <a:solidFill>
                  <a:schemeClr val="tx1"/>
                </a:solidFill>
                <a:latin typeface="Arial" panose="020B0604020202020204" pitchFamily="34" charset="0"/>
                <a:cs typeface="Arial" panose="020B0604020202020204" pitchFamily="34" charset="0"/>
              </a:rPr>
              <a:t>3 </a:t>
            </a:r>
            <a:r>
              <a:rPr lang="en-US" sz="4000" noProof="1">
                <a:solidFill>
                  <a:schemeClr val="tx1"/>
                </a:solidFill>
                <a:latin typeface="Arial" panose="020B0604020202020204" pitchFamily="34" charset="0"/>
                <a:cs typeface="Arial" panose="020B0604020202020204" pitchFamily="34" charset="0"/>
              </a:rPr>
              <a:t>– 2 – </a:t>
            </a:r>
            <a:r>
              <a:rPr lang="en-US" sz="4000" noProof="1" smtClean="0">
                <a:solidFill>
                  <a:schemeClr val="tx1"/>
                </a:solidFill>
                <a:latin typeface="Arial" panose="020B0604020202020204" pitchFamily="34" charset="0"/>
                <a:cs typeface="Arial" panose="020B0604020202020204" pitchFamily="34" charset="0"/>
              </a:rPr>
              <a:t>1 </a:t>
            </a:r>
            <a:r>
              <a:rPr lang="en-US" sz="4000" noProof="1">
                <a:solidFill>
                  <a:schemeClr val="tx1"/>
                </a:solidFill>
                <a:latin typeface="Arial" panose="020B0604020202020204" pitchFamily="34" charset="0"/>
                <a:cs typeface="Arial" panose="020B0604020202020204" pitchFamily="34" charset="0"/>
              </a:rPr>
              <a:t>– 4 </a:t>
            </a:r>
            <a:endParaRPr lang="vi-VN" sz="4000" noProof="1">
              <a:solidFill>
                <a:schemeClr val="tx1"/>
              </a:solidFill>
              <a:latin typeface="Arial" panose="020B0604020202020204" pitchFamily="34" charset="0"/>
              <a:cs typeface="Arial" panose="020B0604020202020204" pitchFamily="34" charset="0"/>
            </a:endParaRPr>
          </a:p>
        </p:txBody>
      </p:sp>
      <p:sp>
        <p:nvSpPr>
          <p:cNvPr id="4" name="Đáp án sai 1">
            <a:extLst>
              <a:ext uri="{FF2B5EF4-FFF2-40B4-BE49-F238E27FC236}">
                <a16:creationId xmlns:a16="http://schemas.microsoft.com/office/drawing/2014/main" id="{3FCD9830-5FD1-BD44-878B-228BD96CE996}"/>
              </a:ext>
            </a:extLst>
          </p:cNvPr>
          <p:cNvSpPr/>
          <p:nvPr/>
        </p:nvSpPr>
        <p:spPr>
          <a:xfrm>
            <a:off x="1821872"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A. </a:t>
            </a:r>
            <a:r>
              <a:rPr lang="en-US" sz="4000" noProof="1" smtClean="0">
                <a:solidFill>
                  <a:schemeClr val="tx1"/>
                </a:solidFill>
                <a:latin typeface="Arial" panose="020B0604020202020204" pitchFamily="34" charset="0"/>
                <a:cs typeface="Arial" panose="020B0604020202020204" pitchFamily="34" charset="0"/>
              </a:rPr>
              <a:t>1 – 2 – 3 – 4 </a:t>
            </a:r>
            <a:endParaRPr lang="vi-VN" sz="40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1821872" y="707619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B. </a:t>
            </a:r>
            <a:r>
              <a:rPr lang="en-US" sz="4000" noProof="1" smtClean="0">
                <a:solidFill>
                  <a:schemeClr val="tx1"/>
                </a:solidFill>
                <a:latin typeface="Arial" panose="020B0604020202020204" pitchFamily="34" charset="0"/>
                <a:cs typeface="Arial" panose="020B0604020202020204" pitchFamily="34" charset="0"/>
              </a:rPr>
              <a:t>2 </a:t>
            </a:r>
            <a:r>
              <a:rPr lang="en-US" sz="4000" noProof="1">
                <a:solidFill>
                  <a:schemeClr val="tx1"/>
                </a:solidFill>
                <a:latin typeface="Arial" panose="020B0604020202020204" pitchFamily="34" charset="0"/>
                <a:cs typeface="Arial" panose="020B0604020202020204" pitchFamily="34" charset="0"/>
              </a:rPr>
              <a:t>– </a:t>
            </a:r>
            <a:r>
              <a:rPr lang="en-US" sz="4000" noProof="1" smtClean="0">
                <a:solidFill>
                  <a:schemeClr val="tx1"/>
                </a:solidFill>
                <a:latin typeface="Arial" panose="020B0604020202020204" pitchFamily="34" charset="0"/>
                <a:cs typeface="Arial" panose="020B0604020202020204" pitchFamily="34" charset="0"/>
              </a:rPr>
              <a:t>4 </a:t>
            </a:r>
            <a:r>
              <a:rPr lang="en-US" sz="4000" noProof="1">
                <a:solidFill>
                  <a:schemeClr val="tx1"/>
                </a:solidFill>
                <a:latin typeface="Arial" panose="020B0604020202020204" pitchFamily="34" charset="0"/>
                <a:cs typeface="Arial" panose="020B0604020202020204" pitchFamily="34" charset="0"/>
              </a:rPr>
              <a:t>– </a:t>
            </a:r>
            <a:r>
              <a:rPr lang="en-US" sz="4000" noProof="1" smtClean="0">
                <a:solidFill>
                  <a:schemeClr val="tx1"/>
                </a:solidFill>
                <a:latin typeface="Arial" panose="020B0604020202020204" pitchFamily="34" charset="0"/>
                <a:cs typeface="Arial" panose="020B0604020202020204" pitchFamily="34" charset="0"/>
              </a:rPr>
              <a:t>1 </a:t>
            </a:r>
            <a:r>
              <a:rPr lang="en-US" sz="4000" noProof="1">
                <a:solidFill>
                  <a:schemeClr val="tx1"/>
                </a:solidFill>
                <a:latin typeface="Arial" panose="020B0604020202020204" pitchFamily="34" charset="0"/>
                <a:cs typeface="Arial" panose="020B0604020202020204" pitchFamily="34" charset="0"/>
              </a:rPr>
              <a:t>– </a:t>
            </a:r>
            <a:r>
              <a:rPr lang="en-US" sz="4000" noProof="1" smtClean="0">
                <a:solidFill>
                  <a:schemeClr val="tx1"/>
                </a:solidFill>
                <a:latin typeface="Arial" panose="020B0604020202020204" pitchFamily="34" charset="0"/>
                <a:cs typeface="Arial" panose="020B0604020202020204" pitchFamily="34" charset="0"/>
              </a:rPr>
              <a:t>3 </a:t>
            </a:r>
            <a:endParaRPr lang="vi-VN" sz="4000" noProof="1">
              <a:solidFill>
                <a:schemeClr val="tx1"/>
              </a:solidFill>
              <a:latin typeface="Arial" panose="020B0604020202020204" pitchFamily="34" charset="0"/>
              <a:cs typeface="Arial" panose="020B0604020202020204" pitchFamily="34" charset="0"/>
            </a:endParaRPr>
          </a:p>
        </p:txBody>
      </p:sp>
      <p:sp>
        <p:nvSpPr>
          <p:cNvPr id="6" name="Đáp án sai 3">
            <a:extLst>
              <a:ext uri="{FF2B5EF4-FFF2-40B4-BE49-F238E27FC236}">
                <a16:creationId xmlns:a16="http://schemas.microsoft.com/office/drawing/2014/main" id="{2E7D83A4-3758-8699-4DD0-010A80780539}"/>
              </a:ext>
            </a:extLst>
          </p:cNvPr>
          <p:cNvSpPr/>
          <p:nvPr/>
        </p:nvSpPr>
        <p:spPr>
          <a:xfrm>
            <a:off x="9663544" y="706754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D. 1 – </a:t>
            </a:r>
            <a:r>
              <a:rPr lang="en-US" sz="4000" noProof="1" smtClean="0">
                <a:solidFill>
                  <a:schemeClr val="tx1"/>
                </a:solidFill>
                <a:latin typeface="Arial" panose="020B0604020202020204" pitchFamily="34" charset="0"/>
                <a:cs typeface="Arial" panose="020B0604020202020204" pitchFamily="34" charset="0"/>
              </a:rPr>
              <a:t>4 </a:t>
            </a:r>
            <a:r>
              <a:rPr lang="en-US" sz="4000" noProof="1">
                <a:solidFill>
                  <a:schemeClr val="tx1"/>
                </a:solidFill>
                <a:latin typeface="Arial" panose="020B0604020202020204" pitchFamily="34" charset="0"/>
                <a:cs typeface="Arial" panose="020B0604020202020204" pitchFamily="34" charset="0"/>
              </a:rPr>
              <a:t>– 2</a:t>
            </a:r>
            <a:r>
              <a:rPr lang="en-US" sz="4000" noProof="1" smtClean="0">
                <a:solidFill>
                  <a:schemeClr val="tx1"/>
                </a:solidFill>
                <a:latin typeface="Arial" panose="020B0604020202020204" pitchFamily="34" charset="0"/>
                <a:cs typeface="Arial" panose="020B0604020202020204" pitchFamily="34" charset="0"/>
              </a:rPr>
              <a:t> </a:t>
            </a:r>
            <a:r>
              <a:rPr lang="en-US" sz="4000" noProof="1">
                <a:solidFill>
                  <a:schemeClr val="tx1"/>
                </a:solidFill>
                <a:latin typeface="Arial" panose="020B0604020202020204" pitchFamily="34" charset="0"/>
                <a:cs typeface="Arial" panose="020B0604020202020204" pitchFamily="34" charset="0"/>
              </a:rPr>
              <a:t>– </a:t>
            </a:r>
            <a:r>
              <a:rPr lang="en-US" sz="4000" noProof="1" smtClean="0">
                <a:solidFill>
                  <a:schemeClr val="tx1"/>
                </a:solidFill>
                <a:latin typeface="Arial" panose="020B0604020202020204" pitchFamily="34" charset="0"/>
                <a:cs typeface="Arial" panose="020B0604020202020204" pitchFamily="34" charset="0"/>
              </a:rPr>
              <a:t>3 </a:t>
            </a:r>
            <a:endParaRPr lang="vi-VN" sz="4000" noProof="1">
              <a:solidFill>
                <a:schemeClr val="tx1"/>
              </a:solidFill>
              <a:latin typeface="Arial" panose="020B0604020202020204" pitchFamily="34" charset="0"/>
              <a:cs typeface="Arial" panose="020B0604020202020204" pitchFamily="34" charset="0"/>
            </a:endParaRP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076643" y="5055951"/>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29036" y="7497037"/>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943" y="7497037"/>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29036" y="5022272"/>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50923698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trips(downLeft)">
                                      <p:cBhvr>
                                        <p:cTn id="18" dur="500"/>
                                        <p:tgtEl>
                                          <p:spTgt spid="3"/>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3" name="Freeform 3"/>
          <p:cNvSpPr/>
          <p:nvPr/>
        </p:nvSpPr>
        <p:spPr>
          <a:xfrm rot="1533344" flipH="1">
            <a:off x="5522569" y="500790"/>
            <a:ext cx="1050904" cy="1062861"/>
          </a:xfrm>
          <a:custGeom>
            <a:avLst/>
            <a:gdLst/>
            <a:ahLst/>
            <a:cxnLst/>
            <a:rect l="l" t="t" r="r" b="b"/>
            <a:pathLst>
              <a:path w="1050904" h="1062861">
                <a:moveTo>
                  <a:pt x="1050904" y="0"/>
                </a:moveTo>
                <a:lnTo>
                  <a:pt x="0" y="0"/>
                </a:lnTo>
                <a:lnTo>
                  <a:pt x="0" y="1062861"/>
                </a:lnTo>
                <a:lnTo>
                  <a:pt x="1050904" y="1062861"/>
                </a:lnTo>
                <a:lnTo>
                  <a:pt x="1050904"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rot="-5400000" flipV="1">
            <a:off x="16767088" y="-7758"/>
            <a:ext cx="1440382" cy="1989299"/>
          </a:xfrm>
          <a:custGeom>
            <a:avLst/>
            <a:gdLst/>
            <a:ahLst/>
            <a:cxnLst/>
            <a:rect l="l" t="t" r="r" b="b"/>
            <a:pathLst>
              <a:path w="2471436" h="3415301">
                <a:moveTo>
                  <a:pt x="0" y="3415301"/>
                </a:moveTo>
                <a:lnTo>
                  <a:pt x="2471436" y="3415301"/>
                </a:lnTo>
                <a:lnTo>
                  <a:pt x="2471436" y="0"/>
                </a:lnTo>
                <a:lnTo>
                  <a:pt x="0" y="0"/>
                </a:lnTo>
                <a:lnTo>
                  <a:pt x="0" y="3415301"/>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7" name="Rounded Rectangle 6"/>
          <p:cNvSpPr/>
          <p:nvPr/>
        </p:nvSpPr>
        <p:spPr>
          <a:xfrm>
            <a:off x="5143500" y="758978"/>
            <a:ext cx="8001000" cy="195363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smtClean="0">
                <a:solidFill>
                  <a:srgbClr val="204872"/>
                </a:solidFill>
                <a:latin typeface="Arial" panose="020B0604020202020204" pitchFamily="34" charset="0"/>
                <a:cs typeface="Arial" panose="020B0604020202020204" pitchFamily="34" charset="0"/>
              </a:rPr>
              <a:t>VẬN DỤNG</a:t>
            </a:r>
            <a:endParaRPr lang="en-US" sz="6600" b="1" dirty="0">
              <a:solidFill>
                <a:srgbClr val="204872"/>
              </a:solidFill>
              <a:latin typeface="Arial" panose="020B0604020202020204" pitchFamily="34" charset="0"/>
              <a:cs typeface="Arial" panose="020B0604020202020204" pitchFamily="34" charset="0"/>
            </a:endParaRPr>
          </a:p>
        </p:txBody>
      </p:sp>
      <p:sp>
        <p:nvSpPr>
          <p:cNvPr id="8" name="Rounded Rectangle 7"/>
          <p:cNvSpPr/>
          <p:nvPr/>
        </p:nvSpPr>
        <p:spPr>
          <a:xfrm>
            <a:off x="6781799" y="3718132"/>
            <a:ext cx="10465287" cy="4352967"/>
          </a:xfrm>
          <a:prstGeom prst="roundRect">
            <a:avLst>
              <a:gd name="adj" fmla="val 9198"/>
            </a:avLst>
          </a:prstGeom>
          <a:solidFill>
            <a:schemeClr val="bg1"/>
          </a:solidFill>
          <a:ln w="38100">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rgbClr val="C00000"/>
                </a:solidFill>
                <a:latin typeface="Arial" panose="020B0604020202020204" pitchFamily="34" charset="0"/>
                <a:cs typeface="Arial" panose="020B0604020202020204" pitchFamily="34" charset="0"/>
              </a:rPr>
              <a:t>Em hãy thực hiện nhiệm vụ sau:</a:t>
            </a:r>
          </a:p>
          <a:p>
            <a:pPr algn="just">
              <a:lnSpc>
                <a:spcPct val="150000"/>
              </a:lnSpc>
            </a:pPr>
            <a:r>
              <a:rPr lang="vi-VN" sz="4000" dirty="0" smtClean="0">
                <a:solidFill>
                  <a:srgbClr val="3E393A"/>
                </a:solidFill>
                <a:latin typeface="Arial" panose="020B0604020202020204" pitchFamily="34" charset="0"/>
                <a:cs typeface="Arial" panose="020B0604020202020204" pitchFamily="34" charset="0"/>
              </a:rPr>
              <a:t>Hãy </a:t>
            </a:r>
            <a:r>
              <a:rPr lang="vi-VN" sz="4000" dirty="0">
                <a:solidFill>
                  <a:srgbClr val="3E393A"/>
                </a:solidFill>
                <a:latin typeface="Arial" panose="020B0604020202020204" pitchFamily="34" charset="0"/>
                <a:cs typeface="Arial" panose="020B0604020202020204" pitchFamily="34" charset="0"/>
              </a:rPr>
              <a:t>viết một đoạn văn (khoảng 8 – 10 dòng) trình bày quan điểm của em về vấn đề </a:t>
            </a:r>
            <a:r>
              <a:rPr lang="vi-VN" sz="4000" i="1" dirty="0">
                <a:solidFill>
                  <a:srgbClr val="3E393A"/>
                </a:solidFill>
                <a:latin typeface="Arial" panose="020B0604020202020204" pitchFamily="34" charset="0"/>
                <a:cs typeface="Arial" panose="020B0604020202020204" pitchFamily="34" charset="0"/>
              </a:rPr>
              <a:t>“Nước Việt Nam ta nhỏ hay không nhỏ?”</a:t>
            </a:r>
            <a:r>
              <a:rPr lang="vi-VN" sz="4000" dirty="0">
                <a:solidFill>
                  <a:srgbClr val="3E393A"/>
                </a:solidFill>
                <a:latin typeface="Arial" panose="020B0604020202020204" pitchFamily="34" charset="0"/>
                <a:cs typeface="Arial" panose="020B0604020202020204" pitchFamily="34" charset="0"/>
              </a:rPr>
              <a:t>.</a:t>
            </a:r>
            <a:endParaRPr lang="en-US" sz="4000" dirty="0">
              <a:solidFill>
                <a:srgbClr val="3E393A"/>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7"/>
          <a:stretch>
            <a:fillRect/>
          </a:stretch>
        </p:blipFill>
        <p:spPr>
          <a:xfrm>
            <a:off x="812238" y="3158179"/>
            <a:ext cx="5775632" cy="6437559"/>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22" presetClass="entr" presetSubtype="8"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5" name="Rounded Rectangle 4"/>
          <p:cNvSpPr/>
          <p:nvPr/>
        </p:nvSpPr>
        <p:spPr>
          <a:xfrm>
            <a:off x="3454908" y="1570650"/>
            <a:ext cx="11125200" cy="1953630"/>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dirty="0" smtClean="0">
                <a:solidFill>
                  <a:srgbClr val="204872"/>
                </a:solidFill>
                <a:latin typeface="Arial" panose="020B0604020202020204" pitchFamily="34" charset="0"/>
                <a:cs typeface="Arial" panose="020B0604020202020204" pitchFamily="34" charset="0"/>
              </a:rPr>
              <a:t>HƯỚNG DẪN VỀ NHÀ</a:t>
            </a:r>
            <a:endParaRPr lang="en-US" sz="6600" b="1" dirty="0">
              <a:solidFill>
                <a:srgbClr val="204872"/>
              </a:solidFill>
              <a:latin typeface="Arial" panose="020B0604020202020204" pitchFamily="34" charset="0"/>
              <a:cs typeface="Arial" panose="020B0604020202020204" pitchFamily="34" charset="0"/>
            </a:endParaRPr>
          </a:p>
        </p:txBody>
      </p:sp>
      <p:sp>
        <p:nvSpPr>
          <p:cNvPr id="6" name="Rounded Rectangle 5"/>
          <p:cNvSpPr/>
          <p:nvPr/>
        </p:nvSpPr>
        <p:spPr>
          <a:xfrm>
            <a:off x="762001" y="4083477"/>
            <a:ext cx="8229600" cy="3977640"/>
          </a:xfrm>
          <a:prstGeom prst="roundRect">
            <a:avLst/>
          </a:prstGeom>
          <a:solidFill>
            <a:schemeClr val="bg1"/>
          </a:solidFill>
          <a:ln w="38100">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chemeClr val="tx1"/>
                </a:solidFill>
                <a:latin typeface="Arial" panose="020B0604020202020204" pitchFamily="34" charset="0"/>
                <a:cs typeface="Arial" panose="020B0604020202020204" pitchFamily="34" charset="0"/>
              </a:rPr>
              <a:t>Ôn tập Thực hành đọc hiểu</a:t>
            </a:r>
          </a:p>
          <a:p>
            <a:pPr algn="ctr">
              <a:lnSpc>
                <a:spcPct val="150000"/>
              </a:lnSpc>
            </a:pPr>
            <a:r>
              <a:rPr lang="en-US" sz="4000" dirty="0" smtClean="0">
                <a:solidFill>
                  <a:schemeClr val="tx1"/>
                </a:solidFill>
                <a:latin typeface="Arial" panose="020B0604020202020204" pitchFamily="34" charset="0"/>
                <a:cs typeface="Arial" panose="020B0604020202020204" pitchFamily="34" charset="0"/>
              </a:rPr>
              <a:t>Nước Việt Nam ta nhỏ hay không nhỏ? – Dương Trung Quốc</a:t>
            </a:r>
            <a:endParaRPr lang="en-US" sz="4000" dirty="0">
              <a:solidFill>
                <a:schemeClr val="tx1"/>
              </a:solidFill>
              <a:latin typeface="Arial" panose="020B0604020202020204" pitchFamily="34" charset="0"/>
              <a:cs typeface="Arial" panose="020B0604020202020204" pitchFamily="34" charset="0"/>
            </a:endParaRPr>
          </a:p>
        </p:txBody>
      </p:sp>
      <p:sp>
        <p:nvSpPr>
          <p:cNvPr id="7" name="Rounded Rectangle 6"/>
          <p:cNvSpPr/>
          <p:nvPr/>
        </p:nvSpPr>
        <p:spPr>
          <a:xfrm>
            <a:off x="9409456" y="4083477"/>
            <a:ext cx="8511488" cy="3977640"/>
          </a:xfrm>
          <a:prstGeom prst="roundRect">
            <a:avLst/>
          </a:prstGeom>
          <a:solidFill>
            <a:schemeClr val="bg1"/>
          </a:solidFill>
          <a:ln w="38100">
            <a:solidFill>
              <a:srgbClr val="2048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chemeClr val="tx1"/>
                </a:solidFill>
                <a:latin typeface="Arial" panose="020B0604020202020204" pitchFamily="34" charset="0"/>
                <a:cs typeface="Arial" panose="020B0604020202020204" pitchFamily="34" charset="0"/>
              </a:rPr>
              <a:t>Soạn Viết</a:t>
            </a:r>
          </a:p>
          <a:p>
            <a:pPr algn="ctr">
              <a:lnSpc>
                <a:spcPct val="150000"/>
              </a:lnSpc>
            </a:pPr>
            <a:r>
              <a:rPr lang="vi-VN" sz="4000" dirty="0">
                <a:solidFill>
                  <a:schemeClr val="tx1"/>
                </a:solidFill>
                <a:latin typeface="Arial" panose="020B0604020202020204" pitchFamily="34" charset="0"/>
                <a:cs typeface="Arial" panose="020B0604020202020204" pitchFamily="34" charset="0"/>
              </a:rPr>
              <a:t>Viết </a:t>
            </a:r>
            <a:r>
              <a:rPr lang="en-US" sz="4000" dirty="0" smtClean="0">
                <a:solidFill>
                  <a:schemeClr val="tx1"/>
                </a:solidFill>
                <a:latin typeface="Arial" panose="020B0604020202020204" pitchFamily="34" charset="0"/>
                <a:cs typeface="Arial" panose="020B0604020202020204" pitchFamily="34" charset="0"/>
              </a:rPr>
              <a:t>bài nghị luận về một vấn đề xã hội đặt ra trong tác phẩm văn học</a:t>
            </a:r>
            <a:endParaRPr lang="en-US"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018768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3" name="Freeform 3"/>
          <p:cNvSpPr/>
          <p:nvPr/>
        </p:nvSpPr>
        <p:spPr>
          <a:xfrm rot="5400000" flipH="1" flipV="1">
            <a:off x="690398" y="-4598"/>
            <a:ext cx="1617391" cy="1626587"/>
          </a:xfrm>
          <a:custGeom>
            <a:avLst/>
            <a:gdLst/>
            <a:ahLst/>
            <a:cxnLst/>
            <a:rect l="l" t="t" r="r" b="b"/>
            <a:pathLst>
              <a:path w="2655192" h="2777882">
                <a:moveTo>
                  <a:pt x="2655192" y="2777882"/>
                </a:moveTo>
                <a:lnTo>
                  <a:pt x="0" y="2777882"/>
                </a:lnTo>
                <a:lnTo>
                  <a:pt x="0" y="0"/>
                </a:lnTo>
                <a:lnTo>
                  <a:pt x="2655192" y="0"/>
                </a:lnTo>
                <a:lnTo>
                  <a:pt x="2655192" y="2777882"/>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rot="5400000" flipH="1" flipV="1">
            <a:off x="16634027" y="6218863"/>
            <a:ext cx="1368126" cy="1939820"/>
          </a:xfrm>
          <a:custGeom>
            <a:avLst/>
            <a:gdLst/>
            <a:ahLst/>
            <a:cxnLst/>
            <a:rect l="l" t="t" r="r" b="b"/>
            <a:pathLst>
              <a:path w="2655192" h="2777882">
                <a:moveTo>
                  <a:pt x="2655192" y="2777881"/>
                </a:moveTo>
                <a:lnTo>
                  <a:pt x="0" y="2777881"/>
                </a:lnTo>
                <a:lnTo>
                  <a:pt x="0" y="0"/>
                </a:lnTo>
                <a:lnTo>
                  <a:pt x="2655192" y="0"/>
                </a:lnTo>
                <a:lnTo>
                  <a:pt x="2655192" y="2777881"/>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6" name="Freeform 6"/>
          <p:cNvSpPr/>
          <p:nvPr/>
        </p:nvSpPr>
        <p:spPr>
          <a:xfrm rot="918116">
            <a:off x="14496617" y="1203079"/>
            <a:ext cx="819300" cy="828622"/>
          </a:xfrm>
          <a:custGeom>
            <a:avLst/>
            <a:gdLst/>
            <a:ahLst/>
            <a:cxnLst/>
            <a:rect l="l" t="t" r="r" b="b"/>
            <a:pathLst>
              <a:path w="819300" h="828622">
                <a:moveTo>
                  <a:pt x="0" y="0"/>
                </a:moveTo>
                <a:lnTo>
                  <a:pt x="819300" y="0"/>
                </a:lnTo>
                <a:lnTo>
                  <a:pt x="819300" y="828622"/>
                </a:lnTo>
                <a:lnTo>
                  <a:pt x="0" y="828622"/>
                </a:lnTo>
                <a:lnTo>
                  <a:pt x="0" y="0"/>
                </a:lnTo>
                <a:close/>
              </a:path>
            </a:pathLst>
          </a:custGeom>
          <a:blipFill>
            <a:blip r:embed="rId5">
              <a:extLst>
                <a:ext uri="{96DAC541-7B7A-43D3-8B79-37D633B846F1}">
                  <asvg:svgBlip xmlns="" xmlns:asvg="http://schemas.microsoft.com/office/drawing/2016/SVG/main" r:embed="rId8"/>
                </a:ext>
              </a:extLst>
            </a:blip>
            <a:stretch>
              <a:fillRect/>
            </a:stretch>
          </a:blipFill>
        </p:spPr>
      </p:sp>
      <p:sp>
        <p:nvSpPr>
          <p:cNvPr id="8" name="TextBox 7"/>
          <p:cNvSpPr txBox="1"/>
          <p:nvPr/>
        </p:nvSpPr>
        <p:spPr>
          <a:xfrm>
            <a:off x="2438400" y="3250674"/>
            <a:ext cx="13411200" cy="3557512"/>
          </a:xfrm>
          <a:prstGeom prst="rect">
            <a:avLst/>
          </a:prstGeom>
          <a:noFill/>
        </p:spPr>
        <p:txBody>
          <a:bodyPr wrap="square" rtlCol="0">
            <a:spAutoFit/>
          </a:bodyPr>
          <a:lstStyle/>
          <a:p>
            <a:pPr algn="ctr">
              <a:lnSpc>
                <a:spcPct val="150000"/>
              </a:lnSpc>
            </a:pPr>
            <a:r>
              <a:rPr lang="en-US" sz="8000" b="1" dirty="0" smtClean="0">
                <a:solidFill>
                  <a:srgbClr val="204872"/>
                </a:solidFill>
                <a:latin typeface="Arial" panose="020B0604020202020204" pitchFamily="34" charset="0"/>
                <a:cs typeface="Arial" panose="020B0604020202020204" pitchFamily="34" charset="0"/>
              </a:rPr>
              <a:t>XIN CHÀO TẠM BIỆT VÀ HẸN GẶP LẠI!</a:t>
            </a:r>
            <a:endParaRPr lang="en-US" sz="8000" b="1" dirty="0">
              <a:solidFill>
                <a:srgbClr val="204872"/>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5" name="Freeform 5"/>
          <p:cNvSpPr/>
          <p:nvPr/>
        </p:nvSpPr>
        <p:spPr>
          <a:xfrm rot="-2449221">
            <a:off x="12897920" y="359349"/>
            <a:ext cx="906113" cy="1427055"/>
          </a:xfrm>
          <a:custGeom>
            <a:avLst/>
            <a:gdLst/>
            <a:ahLst/>
            <a:cxnLst/>
            <a:rect l="l" t="t" r="r" b="b"/>
            <a:pathLst>
              <a:path w="906113" h="1427055">
                <a:moveTo>
                  <a:pt x="0" y="0"/>
                </a:moveTo>
                <a:lnTo>
                  <a:pt x="906113" y="0"/>
                </a:lnTo>
                <a:lnTo>
                  <a:pt x="906113" y="1427056"/>
                </a:lnTo>
                <a:lnTo>
                  <a:pt x="0" y="1427056"/>
                </a:lnTo>
                <a:lnTo>
                  <a:pt x="0" y="0"/>
                </a:lnTo>
                <a:close/>
              </a:path>
            </a:pathLst>
          </a:custGeom>
          <a:blipFill>
            <a:blip r:embed="rId3">
              <a:extLst>
                <a:ext uri="{96DAC541-7B7A-43D3-8B79-37D633B846F1}">
                  <asvg:svgBlip xmlns="" xmlns:asvg="http://schemas.microsoft.com/office/drawing/2016/SVG/main" r:embed="rId8"/>
                </a:ext>
              </a:extLst>
            </a:blip>
            <a:stretch>
              <a:fillRect l="-128504" b="-14439"/>
            </a:stretch>
          </a:blipFill>
        </p:spPr>
      </p:sp>
      <p:sp>
        <p:nvSpPr>
          <p:cNvPr id="6" name="Freeform 6"/>
          <p:cNvSpPr/>
          <p:nvPr/>
        </p:nvSpPr>
        <p:spPr>
          <a:xfrm>
            <a:off x="2362200" y="7275070"/>
            <a:ext cx="1318510" cy="1446925"/>
          </a:xfrm>
          <a:custGeom>
            <a:avLst/>
            <a:gdLst/>
            <a:ahLst/>
            <a:cxnLst/>
            <a:rect l="l" t="t" r="r" b="b"/>
            <a:pathLst>
              <a:path w="1318510" h="1446925">
                <a:moveTo>
                  <a:pt x="0" y="0"/>
                </a:moveTo>
                <a:lnTo>
                  <a:pt x="1318510" y="0"/>
                </a:lnTo>
                <a:lnTo>
                  <a:pt x="1318510" y="1446925"/>
                </a:lnTo>
                <a:lnTo>
                  <a:pt x="0" y="144692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9" name="Rounded Rectangle 8"/>
          <p:cNvSpPr/>
          <p:nvPr/>
        </p:nvSpPr>
        <p:spPr>
          <a:xfrm>
            <a:off x="4167970" y="823011"/>
            <a:ext cx="9829800" cy="173463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smtClean="0">
                <a:solidFill>
                  <a:srgbClr val="204872"/>
                </a:solidFill>
                <a:latin typeface="Arial" panose="020B0604020202020204" pitchFamily="34" charset="0"/>
                <a:cs typeface="Arial" panose="020B0604020202020204" pitchFamily="34" charset="0"/>
              </a:rPr>
              <a:t>NỘI DUNG BÀI HỌC </a:t>
            </a:r>
            <a:endParaRPr lang="en-US" sz="6600" b="1" dirty="0">
              <a:solidFill>
                <a:srgbClr val="204872"/>
              </a:solidFill>
              <a:latin typeface="Arial" panose="020B0604020202020204" pitchFamily="34" charset="0"/>
              <a:cs typeface="Arial" panose="020B0604020202020204" pitchFamily="34" charset="0"/>
            </a:endParaRPr>
          </a:p>
        </p:txBody>
      </p:sp>
      <p:grpSp>
        <p:nvGrpSpPr>
          <p:cNvPr id="10" name="Group 9"/>
          <p:cNvGrpSpPr/>
          <p:nvPr/>
        </p:nvGrpSpPr>
        <p:grpSpPr>
          <a:xfrm>
            <a:off x="509627" y="2775427"/>
            <a:ext cx="5604275" cy="2934639"/>
            <a:chOff x="1094509" y="2658439"/>
            <a:chExt cx="6275862" cy="2934639"/>
          </a:xfrm>
        </p:grpSpPr>
        <p:sp>
          <p:nvSpPr>
            <p:cNvPr id="11" name="TextBox 10"/>
            <p:cNvSpPr txBox="1"/>
            <p:nvPr/>
          </p:nvSpPr>
          <p:spPr>
            <a:xfrm>
              <a:off x="1094509" y="2658439"/>
              <a:ext cx="6275862" cy="1246495"/>
            </a:xfrm>
            <a:prstGeom prst="rect">
              <a:avLst/>
            </a:prstGeom>
            <a:noFill/>
          </p:spPr>
          <p:txBody>
            <a:bodyPr wrap="square" rtlCol="0">
              <a:spAutoFit/>
            </a:bodyPr>
            <a:lstStyle/>
            <a:p>
              <a:pPr algn="just">
                <a:lnSpc>
                  <a:spcPct val="150000"/>
                </a:lnSpc>
              </a:pPr>
              <a:r>
                <a:rPr lang="en-US" sz="5000" b="1" dirty="0" smtClean="0">
                  <a:solidFill>
                    <a:srgbClr val="4B4439"/>
                  </a:solidFill>
                  <a:latin typeface="Arial" panose="020B0604020202020204" pitchFamily="34" charset="0"/>
                  <a:cs typeface="Arial" panose="020B0604020202020204" pitchFamily="34" charset="0"/>
                </a:rPr>
                <a:t>I. Tìm hiểu chung</a:t>
              </a:r>
              <a:endParaRPr lang="en-US" sz="5000" b="1" dirty="0">
                <a:solidFill>
                  <a:srgbClr val="4B4439"/>
                </a:solidFill>
                <a:latin typeface="Arial" panose="020B0604020202020204" pitchFamily="34" charset="0"/>
                <a:cs typeface="Arial" panose="020B0604020202020204" pitchFamily="34" charset="0"/>
              </a:endParaRPr>
            </a:p>
          </p:txBody>
        </p:sp>
        <p:sp>
          <p:nvSpPr>
            <p:cNvPr id="12" name="TextBox 11"/>
            <p:cNvSpPr txBox="1"/>
            <p:nvPr/>
          </p:nvSpPr>
          <p:spPr>
            <a:xfrm>
              <a:off x="1482798" y="3768155"/>
              <a:ext cx="5887573" cy="1824923"/>
            </a:xfrm>
            <a:prstGeom prst="rect">
              <a:avLst/>
            </a:prstGeom>
            <a:noFill/>
          </p:spPr>
          <p:txBody>
            <a:bodyPr wrap="square" rtlCol="0">
              <a:spAutoFit/>
            </a:bodyPr>
            <a:lstStyle/>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Tác giả</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Tác phẩm</a:t>
              </a:r>
              <a:endParaRPr lang="en-US" sz="4000" dirty="0">
                <a:solidFill>
                  <a:srgbClr val="4B4439"/>
                </a:solidFill>
                <a:latin typeface="Arial" panose="020B0604020202020204" pitchFamily="34" charset="0"/>
                <a:cs typeface="Arial" panose="020B0604020202020204" pitchFamily="34" charset="0"/>
              </a:endParaRPr>
            </a:p>
          </p:txBody>
        </p:sp>
      </p:grpSp>
      <p:grpSp>
        <p:nvGrpSpPr>
          <p:cNvPr id="13" name="Group 12"/>
          <p:cNvGrpSpPr/>
          <p:nvPr/>
        </p:nvGrpSpPr>
        <p:grpSpPr>
          <a:xfrm>
            <a:off x="12898905" y="4279155"/>
            <a:ext cx="5140071" cy="3966214"/>
            <a:chOff x="1052945" y="6416050"/>
            <a:chExt cx="5618701" cy="3966214"/>
          </a:xfrm>
        </p:grpSpPr>
        <p:sp>
          <p:nvSpPr>
            <p:cNvPr id="14" name="TextBox 13"/>
            <p:cNvSpPr txBox="1"/>
            <p:nvPr/>
          </p:nvSpPr>
          <p:spPr>
            <a:xfrm>
              <a:off x="1052945" y="6416050"/>
              <a:ext cx="4876800" cy="1246495"/>
            </a:xfrm>
            <a:prstGeom prst="rect">
              <a:avLst/>
            </a:prstGeom>
            <a:noFill/>
          </p:spPr>
          <p:txBody>
            <a:bodyPr wrap="square" rtlCol="0">
              <a:spAutoFit/>
            </a:bodyPr>
            <a:lstStyle/>
            <a:p>
              <a:pPr algn="just">
                <a:lnSpc>
                  <a:spcPct val="150000"/>
                </a:lnSpc>
              </a:pPr>
              <a:r>
                <a:rPr lang="en-US" sz="5000" b="1" dirty="0" smtClean="0">
                  <a:solidFill>
                    <a:srgbClr val="4B4439"/>
                  </a:solidFill>
                  <a:latin typeface="Arial" panose="020B0604020202020204" pitchFamily="34" charset="0"/>
                  <a:cs typeface="Arial" panose="020B0604020202020204" pitchFamily="34" charset="0"/>
                </a:rPr>
                <a:t>III. Tổng kết</a:t>
              </a:r>
              <a:endParaRPr lang="en-US" sz="5000" b="1" dirty="0">
                <a:solidFill>
                  <a:srgbClr val="4B4439"/>
                </a:solidFill>
                <a:latin typeface="Arial" panose="020B0604020202020204" pitchFamily="34" charset="0"/>
                <a:cs typeface="Arial" panose="020B0604020202020204" pitchFamily="34" charset="0"/>
              </a:endParaRPr>
            </a:p>
          </p:txBody>
        </p:sp>
        <p:sp>
          <p:nvSpPr>
            <p:cNvPr id="15" name="TextBox 14"/>
            <p:cNvSpPr txBox="1"/>
            <p:nvPr/>
          </p:nvSpPr>
          <p:spPr>
            <a:xfrm>
              <a:off x="1094509" y="7519942"/>
              <a:ext cx="5577137" cy="2862322"/>
            </a:xfrm>
            <a:prstGeom prst="rect">
              <a:avLst/>
            </a:prstGeom>
            <a:noFill/>
          </p:spPr>
          <p:txBody>
            <a:bodyPr wrap="square" rtlCol="0">
              <a:spAutoFit/>
            </a:bodyPr>
            <a:lstStyle/>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Nội dung</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Nghệ thuật</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Đặc trưng thể loại</a:t>
              </a:r>
              <a:endParaRPr lang="en-US" sz="4000" dirty="0">
                <a:solidFill>
                  <a:srgbClr val="4B4439"/>
                </a:solidFill>
                <a:latin typeface="Arial" panose="020B0604020202020204" pitchFamily="34" charset="0"/>
                <a:cs typeface="Arial" panose="020B0604020202020204" pitchFamily="34" charset="0"/>
              </a:endParaRPr>
            </a:p>
          </p:txBody>
        </p:sp>
      </p:grpSp>
      <p:grpSp>
        <p:nvGrpSpPr>
          <p:cNvPr id="16" name="Group 15"/>
          <p:cNvGrpSpPr/>
          <p:nvPr/>
        </p:nvGrpSpPr>
        <p:grpSpPr>
          <a:xfrm>
            <a:off x="6279986" y="3444583"/>
            <a:ext cx="6189241" cy="5955476"/>
            <a:chOff x="9144000" y="2817750"/>
            <a:chExt cx="6189241" cy="5955476"/>
          </a:xfrm>
        </p:grpSpPr>
        <p:sp>
          <p:nvSpPr>
            <p:cNvPr id="17" name="TextBox 16"/>
            <p:cNvSpPr txBox="1"/>
            <p:nvPr/>
          </p:nvSpPr>
          <p:spPr>
            <a:xfrm>
              <a:off x="9144000" y="2817750"/>
              <a:ext cx="6189241" cy="1246495"/>
            </a:xfrm>
            <a:prstGeom prst="rect">
              <a:avLst/>
            </a:prstGeom>
            <a:noFill/>
          </p:spPr>
          <p:txBody>
            <a:bodyPr wrap="square" rtlCol="0">
              <a:spAutoFit/>
            </a:bodyPr>
            <a:lstStyle/>
            <a:p>
              <a:pPr algn="just">
                <a:lnSpc>
                  <a:spcPct val="150000"/>
                </a:lnSpc>
              </a:pPr>
              <a:r>
                <a:rPr lang="en-US" sz="5000" b="1" dirty="0" smtClean="0">
                  <a:solidFill>
                    <a:srgbClr val="4B4439"/>
                  </a:solidFill>
                  <a:latin typeface="Arial" panose="020B0604020202020204" pitchFamily="34" charset="0"/>
                  <a:cs typeface="Arial" panose="020B0604020202020204" pitchFamily="34" charset="0"/>
                </a:rPr>
                <a:t>II. Tìm hiểu chi tiết</a:t>
              </a:r>
              <a:endParaRPr lang="en-US" sz="5000" b="1" dirty="0">
                <a:solidFill>
                  <a:srgbClr val="4B4439"/>
                </a:solidFill>
                <a:latin typeface="Arial" panose="020B0604020202020204" pitchFamily="34" charset="0"/>
                <a:cs typeface="Arial" panose="020B0604020202020204" pitchFamily="34" charset="0"/>
              </a:endParaRPr>
            </a:p>
          </p:txBody>
        </p:sp>
        <p:sp>
          <p:nvSpPr>
            <p:cNvPr id="18" name="TextBox 17"/>
            <p:cNvSpPr txBox="1"/>
            <p:nvPr/>
          </p:nvSpPr>
          <p:spPr>
            <a:xfrm>
              <a:off x="9407700" y="4064245"/>
              <a:ext cx="5744887" cy="4708981"/>
            </a:xfrm>
            <a:prstGeom prst="rect">
              <a:avLst/>
            </a:prstGeom>
            <a:noFill/>
          </p:spPr>
          <p:txBody>
            <a:bodyPr wrap="square" rtlCol="0">
              <a:spAutoFit/>
            </a:bodyPr>
            <a:lstStyle/>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Nhan đề</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Điều tạo nên sức mạnh dân tộc</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Nguyên nhân tụt hậu</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Ý nghĩa văn bản</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90"/>
                                          </p:val>
                                        </p:tav>
                                        <p:tav tm="100000">
                                          <p:val>
                                            <p:fltVal val="0"/>
                                          </p:val>
                                        </p:tav>
                                      </p:tavLst>
                                    </p:anim>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arn(inVertical)">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a:stretch>
          </a:blipFill>
        </p:spPr>
      </p:sp>
      <p:sp>
        <p:nvSpPr>
          <p:cNvPr id="3" name="Freeform 3"/>
          <p:cNvSpPr/>
          <p:nvPr/>
        </p:nvSpPr>
        <p:spPr>
          <a:xfrm rot="-2014631">
            <a:off x="16490324" y="855110"/>
            <a:ext cx="1015440" cy="1026994"/>
          </a:xfrm>
          <a:custGeom>
            <a:avLst/>
            <a:gdLst/>
            <a:ahLst/>
            <a:cxnLst/>
            <a:rect l="l" t="t" r="r" b="b"/>
            <a:pathLst>
              <a:path w="1015440" h="1026994">
                <a:moveTo>
                  <a:pt x="0" y="0"/>
                </a:moveTo>
                <a:lnTo>
                  <a:pt x="1015440" y="0"/>
                </a:lnTo>
                <a:lnTo>
                  <a:pt x="1015440" y="1026994"/>
                </a:lnTo>
                <a:lnTo>
                  <a:pt x="0" y="102699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flipH="1">
            <a:off x="1488395" y="3027932"/>
            <a:ext cx="15311209" cy="4231136"/>
          </a:xfrm>
          <a:custGeom>
            <a:avLst/>
            <a:gdLst/>
            <a:ahLst/>
            <a:cxnLst/>
            <a:rect l="l" t="t" r="r" b="b"/>
            <a:pathLst>
              <a:path w="10954398" h="4231136">
                <a:moveTo>
                  <a:pt x="10954398" y="0"/>
                </a:moveTo>
                <a:lnTo>
                  <a:pt x="0" y="0"/>
                </a:lnTo>
                <a:lnTo>
                  <a:pt x="0" y="4231136"/>
                </a:lnTo>
                <a:lnTo>
                  <a:pt x="10954398" y="4231136"/>
                </a:lnTo>
                <a:lnTo>
                  <a:pt x="10954398" y="0"/>
                </a:lnTo>
                <a:close/>
              </a:path>
            </a:pathLst>
          </a:custGeom>
          <a:blipFill>
            <a:blip r:embed="rId5">
              <a:extLst>
                <a:ext uri="{96DAC541-7B7A-43D3-8B79-37D633B846F1}">
                  <asvg:svgBlip xmlns="" xmlns:asvg="http://schemas.microsoft.com/office/drawing/2016/SVG/main" r:embed="rId8"/>
                </a:ext>
              </a:extLst>
            </a:blip>
            <a:stretch>
              <a:fillRect/>
            </a:stretch>
          </a:blipFill>
        </p:spPr>
      </p:sp>
      <p:sp>
        <p:nvSpPr>
          <p:cNvPr id="8" name="Freeform 8"/>
          <p:cNvSpPr/>
          <p:nvPr/>
        </p:nvSpPr>
        <p:spPr>
          <a:xfrm>
            <a:off x="7387190" y="548053"/>
            <a:ext cx="924811" cy="990869"/>
          </a:xfrm>
          <a:custGeom>
            <a:avLst/>
            <a:gdLst/>
            <a:ahLst/>
            <a:cxnLst/>
            <a:rect l="l" t="t" r="r" b="b"/>
            <a:pathLst>
              <a:path w="924811" h="990869">
                <a:moveTo>
                  <a:pt x="0" y="0"/>
                </a:moveTo>
                <a:lnTo>
                  <a:pt x="924811" y="0"/>
                </a:lnTo>
                <a:lnTo>
                  <a:pt x="924811" y="990869"/>
                </a:lnTo>
                <a:lnTo>
                  <a:pt x="0" y="990869"/>
                </a:lnTo>
                <a:lnTo>
                  <a:pt x="0" y="0"/>
                </a:lnTo>
                <a:close/>
              </a:path>
            </a:pathLst>
          </a:custGeom>
          <a:blipFill>
            <a:blip r:embed="rId9">
              <a:extLst>
                <a:ext uri="{96DAC541-7B7A-43D3-8B79-37D633B846F1}">
                  <asvg:svgBlip xmlns="" xmlns:asvg="http://schemas.microsoft.com/office/drawing/2016/SVG/main" r:embed="rId14"/>
                </a:ext>
              </a:extLst>
            </a:blip>
            <a:stretch>
              <a:fillRect/>
            </a:stretch>
          </a:blipFill>
        </p:spPr>
      </p:sp>
      <p:sp>
        <p:nvSpPr>
          <p:cNvPr id="9" name="Freeform 9"/>
          <p:cNvSpPr/>
          <p:nvPr/>
        </p:nvSpPr>
        <p:spPr>
          <a:xfrm rot="-469767">
            <a:off x="5530570" y="9172788"/>
            <a:ext cx="745473" cy="646077"/>
          </a:xfrm>
          <a:custGeom>
            <a:avLst/>
            <a:gdLst/>
            <a:ahLst/>
            <a:cxnLst/>
            <a:rect l="l" t="t" r="r" b="b"/>
            <a:pathLst>
              <a:path w="745473" h="646077">
                <a:moveTo>
                  <a:pt x="0" y="0"/>
                </a:moveTo>
                <a:lnTo>
                  <a:pt x="745474" y="0"/>
                </a:lnTo>
                <a:lnTo>
                  <a:pt x="745474" y="646077"/>
                </a:lnTo>
                <a:lnTo>
                  <a:pt x="0" y="646077"/>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0" name="Rounded Rectangle 9"/>
          <p:cNvSpPr/>
          <p:nvPr/>
        </p:nvSpPr>
        <p:spPr>
          <a:xfrm>
            <a:off x="3435733" y="3367329"/>
            <a:ext cx="11416531" cy="355234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7000" b="1" dirty="0" smtClean="0">
                <a:solidFill>
                  <a:schemeClr val="bg1"/>
                </a:solidFill>
                <a:latin typeface="Arial" panose="020B0604020202020204" pitchFamily="34" charset="0"/>
                <a:cs typeface="Arial" panose="020B0604020202020204" pitchFamily="34" charset="0"/>
              </a:rPr>
              <a:t>I. TÌM HIỂU CHUNG</a:t>
            </a:r>
            <a:endParaRPr lang="en-US" sz="7000" b="1" dirty="0">
              <a:solidFill>
                <a:schemeClr val="bg1"/>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a:stretch>
          </a:blipFill>
        </p:spPr>
      </p:sp>
      <p:sp>
        <p:nvSpPr>
          <p:cNvPr id="9" name="Freeform 9"/>
          <p:cNvSpPr/>
          <p:nvPr/>
        </p:nvSpPr>
        <p:spPr>
          <a:xfrm rot="2441870">
            <a:off x="16226905" y="731381"/>
            <a:ext cx="1035727" cy="840234"/>
          </a:xfrm>
          <a:custGeom>
            <a:avLst/>
            <a:gdLst/>
            <a:ahLst/>
            <a:cxnLst/>
            <a:rect l="l" t="t" r="r" b="b"/>
            <a:pathLst>
              <a:path w="1035727" h="840234">
                <a:moveTo>
                  <a:pt x="0" y="0"/>
                </a:moveTo>
                <a:lnTo>
                  <a:pt x="1035727" y="0"/>
                </a:lnTo>
                <a:lnTo>
                  <a:pt x="1035727" y="840234"/>
                </a:lnTo>
                <a:lnTo>
                  <a:pt x="0" y="840234"/>
                </a:lnTo>
                <a:lnTo>
                  <a:pt x="0" y="0"/>
                </a:lnTo>
                <a:close/>
              </a:path>
            </a:pathLst>
          </a:custGeom>
          <a:blipFill>
            <a:blip r:embed="rId3">
              <a:extLst>
                <a:ext uri="{96DAC541-7B7A-43D3-8B79-37D633B846F1}">
                  <asvg:svgBlip xmlns="" xmlns:asvg="http://schemas.microsoft.com/office/drawing/2016/SVG/main" r:embed="rId10"/>
                </a:ext>
              </a:extLst>
            </a:blip>
            <a:stretch>
              <a:fillRect/>
            </a:stretch>
          </a:blipFill>
        </p:spPr>
      </p:sp>
      <p:pic>
        <p:nvPicPr>
          <p:cNvPr id="6" name="Picture 5"/>
          <p:cNvPicPr>
            <a:picLocks noChangeAspect="1"/>
          </p:cNvPicPr>
          <p:nvPr/>
        </p:nvPicPr>
        <p:blipFill>
          <a:blip r:embed="rId11"/>
          <a:stretch>
            <a:fillRect/>
          </a:stretch>
        </p:blipFill>
        <p:spPr>
          <a:xfrm rot="17009580">
            <a:off x="1905000" y="7353458"/>
            <a:ext cx="1518036" cy="1713124"/>
          </a:xfrm>
          <a:prstGeom prst="rect">
            <a:avLst/>
          </a:prstGeom>
        </p:spPr>
      </p:pic>
      <p:sp>
        <p:nvSpPr>
          <p:cNvPr id="5" name="TextBox 4"/>
          <p:cNvSpPr txBox="1"/>
          <p:nvPr/>
        </p:nvSpPr>
        <p:spPr>
          <a:xfrm>
            <a:off x="1066800" y="1807697"/>
            <a:ext cx="7887653" cy="5632311"/>
          </a:xfrm>
          <a:prstGeom prst="rect">
            <a:avLst/>
          </a:prstGeom>
          <a:noFill/>
        </p:spPr>
        <p:txBody>
          <a:bodyPr wrap="square" rtlCol="0">
            <a:spAutoFit/>
          </a:bodyPr>
          <a:lstStyle/>
          <a:p>
            <a:pPr algn="ctr">
              <a:lnSpc>
                <a:spcPct val="150000"/>
              </a:lnSpc>
            </a:pPr>
            <a:r>
              <a:rPr lang="en-US" sz="4000" b="1" dirty="0" smtClean="0">
                <a:solidFill>
                  <a:srgbClr val="C00000"/>
                </a:solidFill>
                <a:latin typeface="Arial" panose="020B0604020202020204" pitchFamily="34" charset="0"/>
                <a:cs typeface="Arial" panose="020B0604020202020204" pitchFamily="34" charset="0"/>
              </a:rPr>
              <a:t>Em hãy trả lời các câu hỏi sau:</a:t>
            </a:r>
          </a:p>
          <a:p>
            <a:pPr marL="285750" indent="-285750" algn="just">
              <a:lnSpc>
                <a:spcPct val="150000"/>
              </a:lnSpc>
              <a:buFont typeface="Arial" panose="020B0604020202020204" pitchFamily="34" charset="0"/>
              <a:buChar char="•"/>
            </a:pPr>
            <a:r>
              <a:rPr lang="vi-VN" sz="4000" dirty="0">
                <a:latin typeface="Arial" panose="020B0604020202020204" pitchFamily="34" charset="0"/>
                <a:cs typeface="Arial" panose="020B0604020202020204" pitchFamily="34" charset="0"/>
              </a:rPr>
              <a:t>Hãy trình bày hiểu biết của em về tác giả Dương Trung Quốc</a:t>
            </a:r>
            <a:r>
              <a:rPr lang="en-US" sz="4000" dirty="0" smtClean="0">
                <a:latin typeface="Arial" panose="020B0604020202020204" pitchFamily="34" charset="0"/>
                <a:cs typeface="Arial" panose="020B0604020202020204" pitchFamily="34" charset="0"/>
              </a:rPr>
              <a:t>.</a:t>
            </a:r>
          </a:p>
          <a:p>
            <a:pPr marL="285750" indent="-285750" algn="just">
              <a:lnSpc>
                <a:spcPct val="150000"/>
              </a:lnSpc>
              <a:buFont typeface="Arial" panose="020B0604020202020204" pitchFamily="34" charset="0"/>
              <a:buChar char="•"/>
            </a:pPr>
            <a:r>
              <a:rPr lang="en-US" sz="4000" dirty="0">
                <a:latin typeface="Arial" panose="020B0604020202020204" pitchFamily="34" charset="0"/>
                <a:cs typeface="Arial" panose="020B0604020202020204" pitchFamily="34" charset="0"/>
              </a:rPr>
              <a:t>Trình bày hiểu biết của em về tác phẩm </a:t>
            </a:r>
            <a:r>
              <a:rPr lang="en-US" sz="4000" i="1" dirty="0" smtClean="0">
                <a:latin typeface="Arial" panose="020B0604020202020204" pitchFamily="34" charset="0"/>
                <a:cs typeface="Arial" panose="020B0604020202020204" pitchFamily="34" charset="0"/>
              </a:rPr>
              <a:t>“</a:t>
            </a:r>
            <a:r>
              <a:rPr lang="vi-VN" sz="4000" i="1" dirty="0">
                <a:latin typeface="Arial" panose="020B0604020202020204" pitchFamily="34" charset="0"/>
                <a:cs typeface="Arial" panose="020B0604020202020204" pitchFamily="34" charset="0"/>
              </a:rPr>
              <a:t>Nước Việt Nam ta nhỏ hay không </a:t>
            </a:r>
            <a:r>
              <a:rPr lang="vi-VN" sz="4000" i="1" dirty="0" smtClean="0">
                <a:latin typeface="Arial" panose="020B0604020202020204" pitchFamily="34" charset="0"/>
                <a:cs typeface="Arial" panose="020B0604020202020204" pitchFamily="34" charset="0"/>
              </a:rPr>
              <a:t>nhỏ</a:t>
            </a:r>
            <a:r>
              <a:rPr lang="en-US" sz="4000" i="1" dirty="0" smtClean="0">
                <a:latin typeface="Arial" panose="020B0604020202020204" pitchFamily="34" charset="0"/>
                <a:cs typeface="Arial" panose="020B0604020202020204" pitchFamily="34" charset="0"/>
              </a:rPr>
              <a:t>?”</a:t>
            </a:r>
            <a:r>
              <a:rPr lang="en-US" sz="4000" dirty="0" smtClean="0">
                <a:latin typeface="Arial" panose="020B0604020202020204" pitchFamily="34" charset="0"/>
                <a:cs typeface="Arial" panose="020B0604020202020204" pitchFamily="34" charset="0"/>
              </a:rPr>
              <a:t>.</a:t>
            </a:r>
            <a:endParaRPr lang="en-US" sz="40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12"/>
          <a:stretch>
            <a:fillRect/>
          </a:stretch>
        </p:blipFill>
        <p:spPr>
          <a:xfrm>
            <a:off x="9647510" y="4050167"/>
            <a:ext cx="7696200" cy="5130800"/>
          </a:xfrm>
          <a:prstGeom prst="rect">
            <a:avLst/>
          </a:prstGeom>
          <a:ln>
            <a:noFill/>
          </a:ln>
          <a:effectLst>
            <a:softEdge rad="112500"/>
          </a:effectLst>
        </p:spPr>
      </p:pic>
      <p:pic>
        <p:nvPicPr>
          <p:cNvPr id="7" name="Picture 6"/>
          <p:cNvPicPr>
            <a:picLocks noChangeAspect="1"/>
          </p:cNvPicPr>
          <p:nvPr/>
        </p:nvPicPr>
        <p:blipFill>
          <a:blip r:embed="rId13"/>
          <a:stretch>
            <a:fillRect/>
          </a:stretch>
        </p:blipFill>
        <p:spPr>
          <a:xfrm>
            <a:off x="9296400" y="392916"/>
            <a:ext cx="4228147" cy="3459394"/>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31"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 calcmode="lin" valueType="num">
                                      <p:cBhvr>
                                        <p:cTn id="12" dur="500" fill="hold"/>
                                        <p:tgtEl>
                                          <p:spTgt spid="7"/>
                                        </p:tgtEl>
                                        <p:attrNameLst>
                                          <p:attrName>style.rotation</p:attrName>
                                        </p:attrNameLst>
                                      </p:cBhvr>
                                      <p:tavLst>
                                        <p:tav tm="0">
                                          <p:val>
                                            <p:fltVal val="90"/>
                                          </p:val>
                                        </p:tav>
                                        <p:tav tm="100000">
                                          <p:val>
                                            <p:fltVal val="0"/>
                                          </p:val>
                                        </p:tav>
                                      </p:tavLst>
                                    </p:anim>
                                    <p:animEffect transition="in" filter="fade">
                                      <p:cBhvr>
                                        <p:cTn id="13" dur="500"/>
                                        <p:tgtEl>
                                          <p:spTgt spid="7"/>
                                        </p:tgtEl>
                                      </p:cBhvr>
                                    </p:animEffect>
                                  </p:childTnLst>
                                </p:cTn>
                              </p:par>
                              <p:par>
                                <p:cTn id="14" presetID="2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a:stretch>
          </a:blipFill>
        </p:spPr>
      </p:sp>
      <p:sp>
        <p:nvSpPr>
          <p:cNvPr id="3" name="Freeform 3"/>
          <p:cNvSpPr/>
          <p:nvPr/>
        </p:nvSpPr>
        <p:spPr>
          <a:xfrm rot="1533344" flipH="1">
            <a:off x="10423144" y="90682"/>
            <a:ext cx="1254755" cy="1269031"/>
          </a:xfrm>
          <a:custGeom>
            <a:avLst/>
            <a:gdLst/>
            <a:ahLst/>
            <a:cxnLst/>
            <a:rect l="l" t="t" r="r" b="b"/>
            <a:pathLst>
              <a:path w="1254755" h="1269031">
                <a:moveTo>
                  <a:pt x="1254755" y="0"/>
                </a:moveTo>
                <a:lnTo>
                  <a:pt x="0" y="0"/>
                </a:lnTo>
                <a:lnTo>
                  <a:pt x="0" y="1269031"/>
                </a:lnTo>
                <a:lnTo>
                  <a:pt x="1254755" y="1269031"/>
                </a:lnTo>
                <a:lnTo>
                  <a:pt x="1254755"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6" name="Freeform 6"/>
          <p:cNvSpPr/>
          <p:nvPr/>
        </p:nvSpPr>
        <p:spPr>
          <a:xfrm>
            <a:off x="-625214" y="503327"/>
            <a:ext cx="2464548" cy="296773"/>
          </a:xfrm>
          <a:custGeom>
            <a:avLst/>
            <a:gdLst/>
            <a:ahLst/>
            <a:cxnLst/>
            <a:rect l="l" t="t" r="r" b="b"/>
            <a:pathLst>
              <a:path w="2464548" h="296773">
                <a:moveTo>
                  <a:pt x="0" y="0"/>
                </a:moveTo>
                <a:lnTo>
                  <a:pt x="2464548" y="0"/>
                </a:lnTo>
                <a:lnTo>
                  <a:pt x="2464548" y="296773"/>
                </a:lnTo>
                <a:lnTo>
                  <a:pt x="0" y="296773"/>
                </a:lnTo>
                <a:lnTo>
                  <a:pt x="0" y="0"/>
                </a:lnTo>
                <a:close/>
              </a:path>
            </a:pathLst>
          </a:custGeom>
          <a:blipFill>
            <a:blip r:embed="rId5">
              <a:extLst>
                <a:ext uri="{96DAC541-7B7A-43D3-8B79-37D633B846F1}">
                  <asvg:svgBlip xmlns="" xmlns:asvg="http://schemas.microsoft.com/office/drawing/2016/SVG/main" r:embed="rId8"/>
                </a:ext>
              </a:extLst>
            </a:blip>
            <a:stretch>
              <a:fillRect/>
            </a:stretch>
          </a:blipFill>
        </p:spPr>
      </p:sp>
      <p:sp>
        <p:nvSpPr>
          <p:cNvPr id="8" name="Freeform 8"/>
          <p:cNvSpPr/>
          <p:nvPr/>
        </p:nvSpPr>
        <p:spPr>
          <a:xfrm rot="-4427428">
            <a:off x="491063" y="1437252"/>
            <a:ext cx="785850" cy="794791"/>
          </a:xfrm>
          <a:custGeom>
            <a:avLst/>
            <a:gdLst/>
            <a:ahLst/>
            <a:cxnLst/>
            <a:rect l="l" t="t" r="r" b="b"/>
            <a:pathLst>
              <a:path w="785850" h="794791">
                <a:moveTo>
                  <a:pt x="0" y="0"/>
                </a:moveTo>
                <a:lnTo>
                  <a:pt x="785849" y="0"/>
                </a:lnTo>
                <a:lnTo>
                  <a:pt x="785849" y="794791"/>
                </a:lnTo>
                <a:lnTo>
                  <a:pt x="0" y="794791"/>
                </a:lnTo>
                <a:lnTo>
                  <a:pt x="0" y="0"/>
                </a:lnTo>
                <a:close/>
              </a:path>
            </a:pathLst>
          </a:custGeom>
          <a:blipFill>
            <a:blip r:embed="rId9">
              <a:extLst>
                <a:ext uri="{96DAC541-7B7A-43D3-8B79-37D633B846F1}">
                  <asvg:svgBlip xmlns="" xmlns:asvg="http://schemas.microsoft.com/office/drawing/2016/SVG/main" r:embed="rId12"/>
                </a:ext>
              </a:extLst>
            </a:blip>
            <a:stretch>
              <a:fillRect/>
            </a:stretch>
          </a:blipFill>
        </p:spPr>
      </p:sp>
      <p:sp>
        <p:nvSpPr>
          <p:cNvPr id="9" name="Freeform 6"/>
          <p:cNvSpPr/>
          <p:nvPr/>
        </p:nvSpPr>
        <p:spPr>
          <a:xfrm>
            <a:off x="16956938" y="4358488"/>
            <a:ext cx="2464548" cy="296773"/>
          </a:xfrm>
          <a:custGeom>
            <a:avLst/>
            <a:gdLst/>
            <a:ahLst/>
            <a:cxnLst/>
            <a:rect l="l" t="t" r="r" b="b"/>
            <a:pathLst>
              <a:path w="2464548" h="296773">
                <a:moveTo>
                  <a:pt x="0" y="0"/>
                </a:moveTo>
                <a:lnTo>
                  <a:pt x="2464548" y="0"/>
                </a:lnTo>
                <a:lnTo>
                  <a:pt x="2464548" y="296773"/>
                </a:lnTo>
                <a:lnTo>
                  <a:pt x="0" y="296773"/>
                </a:lnTo>
                <a:lnTo>
                  <a:pt x="0" y="0"/>
                </a:lnTo>
                <a:close/>
              </a:path>
            </a:pathLst>
          </a:custGeom>
          <a:blipFill>
            <a:blip r:embed="rId5">
              <a:extLst>
                <a:ext uri="{96DAC541-7B7A-43D3-8B79-37D633B846F1}">
                  <asvg:svgBlip xmlns="" xmlns:asvg="http://schemas.microsoft.com/office/drawing/2016/SVG/main" r:embed="rId8"/>
                </a:ext>
              </a:extLst>
            </a:blip>
            <a:stretch>
              <a:fillRect/>
            </a:stretch>
          </a:blipFill>
        </p:spPr>
      </p:sp>
      <p:sp>
        <p:nvSpPr>
          <p:cNvPr id="11" name="TextBox 10"/>
          <p:cNvSpPr txBox="1"/>
          <p:nvPr/>
        </p:nvSpPr>
        <p:spPr>
          <a:xfrm>
            <a:off x="7010966" y="794463"/>
            <a:ext cx="3810000" cy="1103892"/>
          </a:xfrm>
          <a:prstGeom prst="rect">
            <a:avLst/>
          </a:prstGeom>
          <a:noFill/>
        </p:spPr>
        <p:txBody>
          <a:bodyPr wrap="square" rtlCol="0">
            <a:spAutoFit/>
          </a:bodyPr>
          <a:lstStyle/>
          <a:p>
            <a:pPr algn="ctr">
              <a:lnSpc>
                <a:spcPct val="150000"/>
              </a:lnSpc>
            </a:pPr>
            <a:r>
              <a:rPr lang="en-US" sz="5000" b="1" dirty="0" smtClean="0">
                <a:latin typeface="Arial" panose="020B0604020202020204" pitchFamily="34" charset="0"/>
                <a:cs typeface="Arial" panose="020B0604020202020204" pitchFamily="34" charset="0"/>
              </a:rPr>
              <a:t>1. Tác giả</a:t>
            </a:r>
            <a:endParaRPr lang="en-US" sz="5000" b="1" dirty="0">
              <a:latin typeface="Arial" panose="020B0604020202020204" pitchFamily="34" charset="0"/>
              <a:cs typeface="Arial" panose="020B0604020202020204" pitchFamily="34" charset="0"/>
            </a:endParaRPr>
          </a:p>
        </p:txBody>
      </p:sp>
      <p:grpSp>
        <p:nvGrpSpPr>
          <p:cNvPr id="4" name="Group 3"/>
          <p:cNvGrpSpPr/>
          <p:nvPr/>
        </p:nvGrpSpPr>
        <p:grpSpPr>
          <a:xfrm>
            <a:off x="953736" y="2019300"/>
            <a:ext cx="6586281" cy="8058150"/>
            <a:chOff x="953736" y="2019300"/>
            <a:chExt cx="6586281" cy="8058150"/>
          </a:xfrm>
        </p:grpSpPr>
        <p:pic>
          <p:nvPicPr>
            <p:cNvPr id="10" name="Picture 9"/>
            <p:cNvPicPr>
              <a:picLocks noChangeAspect="1"/>
            </p:cNvPicPr>
            <p:nvPr/>
          </p:nvPicPr>
          <p:blipFill>
            <a:blip r:embed="rId13"/>
            <a:stretch>
              <a:fillRect/>
            </a:stretch>
          </p:blipFill>
          <p:spPr>
            <a:xfrm>
              <a:off x="1482788" y="2019300"/>
              <a:ext cx="5528178" cy="6910223"/>
            </a:xfrm>
            <a:prstGeom prst="rect">
              <a:avLst/>
            </a:prstGeom>
            <a:ln>
              <a:noFill/>
            </a:ln>
            <a:effectLst>
              <a:softEdge rad="112500"/>
            </a:effectLst>
          </p:spPr>
        </p:pic>
        <p:sp>
          <p:nvSpPr>
            <p:cNvPr id="12" name="Rounded Rectangle 11"/>
            <p:cNvSpPr/>
            <p:nvPr/>
          </p:nvSpPr>
          <p:spPr>
            <a:xfrm>
              <a:off x="953736" y="8439149"/>
              <a:ext cx="6586281" cy="1638301"/>
            </a:xfrm>
            <a:prstGeom prst="roundRect">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smtClean="0">
                  <a:solidFill>
                    <a:sysClr val="windowText" lastClr="000000"/>
                  </a:solidFill>
                  <a:latin typeface="Arial" panose="020B0604020202020204" pitchFamily="34" charset="0"/>
                  <a:cs typeface="Arial" panose="020B0604020202020204" pitchFamily="34" charset="0"/>
                </a:rPr>
                <a:t>Dương Trung Quốc </a:t>
              </a:r>
            </a:p>
            <a:p>
              <a:pPr algn="ctr">
                <a:lnSpc>
                  <a:spcPct val="150000"/>
                </a:lnSpc>
              </a:pPr>
              <a:r>
                <a:rPr lang="vi-VN" sz="4000" dirty="0" smtClean="0">
                  <a:solidFill>
                    <a:sysClr val="windowText" lastClr="000000"/>
                  </a:solidFill>
                  <a:latin typeface="Arial" panose="020B0604020202020204" pitchFamily="34" charset="0"/>
                  <a:cs typeface="Arial" panose="020B0604020202020204" pitchFamily="34" charset="0"/>
                </a:rPr>
                <a:t>(</a:t>
              </a:r>
              <a:r>
                <a:rPr lang="en-US" sz="4000" dirty="0" smtClean="0">
                  <a:solidFill>
                    <a:sysClr val="windowText" lastClr="000000"/>
                  </a:solidFill>
                  <a:latin typeface="Arial" panose="020B0604020202020204" pitchFamily="34" charset="0"/>
                  <a:cs typeface="Arial" panose="020B0604020202020204" pitchFamily="34" charset="0"/>
                </a:rPr>
                <a:t>sinh năm </a:t>
              </a:r>
              <a:r>
                <a:rPr lang="vi-VN" sz="4000" dirty="0" smtClean="0">
                  <a:solidFill>
                    <a:sysClr val="windowText" lastClr="000000"/>
                  </a:solidFill>
                  <a:latin typeface="Arial" panose="020B0604020202020204" pitchFamily="34" charset="0"/>
                  <a:cs typeface="Arial" panose="020B0604020202020204" pitchFamily="34" charset="0"/>
                </a:rPr>
                <a:t>1947</a:t>
              </a:r>
              <a:r>
                <a:rPr lang="vi-VN" sz="4000" dirty="0">
                  <a:solidFill>
                    <a:sysClr val="windowText" lastClr="000000"/>
                  </a:solidFill>
                  <a:latin typeface="Arial" panose="020B0604020202020204" pitchFamily="34" charset="0"/>
                  <a:cs typeface="Arial" panose="020B0604020202020204" pitchFamily="34" charset="0"/>
                </a:rPr>
                <a:t>) </a:t>
              </a:r>
            </a:p>
          </p:txBody>
        </p:sp>
      </p:grpSp>
      <p:sp>
        <p:nvSpPr>
          <p:cNvPr id="13" name="TextBox 12"/>
          <p:cNvSpPr txBox="1"/>
          <p:nvPr/>
        </p:nvSpPr>
        <p:spPr>
          <a:xfrm>
            <a:off x="8914501" y="2036886"/>
            <a:ext cx="8528066" cy="7478970"/>
          </a:xfrm>
          <a:prstGeom prst="rect">
            <a:avLst/>
          </a:prstGeom>
          <a:noFill/>
        </p:spPr>
        <p:txBody>
          <a:bodyPr wrap="square" rtlCol="0">
            <a:spAutoFit/>
          </a:bodyPr>
          <a:lstStyle/>
          <a:p>
            <a:pPr marL="571500" indent="-571500" algn="just">
              <a:lnSpc>
                <a:spcPct val="150000"/>
              </a:lnSpc>
              <a:buFont typeface="Arial" panose="020B0604020202020204" pitchFamily="34" charset="0"/>
              <a:buChar char="•"/>
            </a:pPr>
            <a:r>
              <a:rPr lang="en-US" sz="4000" dirty="0" smtClean="0">
                <a:solidFill>
                  <a:srgbClr val="4B4439"/>
                </a:solidFill>
                <a:latin typeface="Arial" panose="020B0604020202020204" pitchFamily="34" charset="0"/>
                <a:cs typeface="Arial" panose="020B0604020202020204" pitchFamily="34" charset="0"/>
              </a:rPr>
              <a:t>Quê quán: Bến Tre</a:t>
            </a:r>
            <a:endParaRPr lang="en-US" sz="4000" dirty="0">
              <a:solidFill>
                <a:srgbClr val="4B4439"/>
              </a:solidFill>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vi-VN" sz="4000" dirty="0" smtClean="0">
                <a:solidFill>
                  <a:srgbClr val="4B4439"/>
                </a:solidFill>
                <a:latin typeface="Arial" panose="020B0604020202020204" pitchFamily="34" charset="0"/>
                <a:cs typeface="Arial" panose="020B0604020202020204" pitchFamily="34" charset="0"/>
              </a:rPr>
              <a:t>Là </a:t>
            </a:r>
            <a:r>
              <a:rPr lang="vi-VN" sz="4000" dirty="0">
                <a:solidFill>
                  <a:srgbClr val="4B4439"/>
                </a:solidFill>
                <a:latin typeface="Arial" panose="020B0604020202020204" pitchFamily="34" charset="0"/>
                <a:cs typeface="Arial" panose="020B0604020202020204" pitchFamily="34" charset="0"/>
              </a:rPr>
              <a:t>nhà nghiên cứu lịch sử và chính trị gia người Việt </a:t>
            </a:r>
            <a:r>
              <a:rPr lang="vi-VN" sz="4000" dirty="0" smtClean="0">
                <a:solidFill>
                  <a:srgbClr val="4B4439"/>
                </a:solidFill>
                <a:latin typeface="Arial" panose="020B0604020202020204" pitchFamily="34" charset="0"/>
                <a:cs typeface="Arial" panose="020B0604020202020204" pitchFamily="34" charset="0"/>
              </a:rPr>
              <a:t>Nam</a:t>
            </a:r>
            <a:r>
              <a:rPr lang="en-US" sz="4000" dirty="0" smtClean="0">
                <a:solidFill>
                  <a:srgbClr val="4B4439"/>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a:solidFill>
                  <a:srgbClr val="4B4439"/>
                </a:solidFill>
                <a:latin typeface="Arial" panose="020B0604020202020204" pitchFamily="34" charset="0"/>
                <a:cs typeface="Arial" panose="020B0604020202020204" pitchFamily="34" charset="0"/>
              </a:rPr>
              <a:t>Ông từng là đại biểu Quốc hội Việt Nam khóa XI, XII, XIII, </a:t>
            </a:r>
            <a:r>
              <a:rPr lang="vi-VN" sz="4000" dirty="0" smtClean="0">
                <a:solidFill>
                  <a:srgbClr val="4B4439"/>
                </a:solidFill>
                <a:latin typeface="Arial" panose="020B0604020202020204" pitchFamily="34" charset="0"/>
                <a:cs typeface="Arial" panose="020B0604020202020204" pitchFamily="34" charset="0"/>
              </a:rPr>
              <a:t>XIV</a:t>
            </a:r>
            <a:r>
              <a:rPr lang="en-US" sz="4000" dirty="0" smtClean="0">
                <a:solidFill>
                  <a:srgbClr val="4B4439"/>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en-US" sz="4000" dirty="0" smtClean="0">
                <a:solidFill>
                  <a:srgbClr val="4B4439"/>
                </a:solidFill>
                <a:latin typeface="Arial" panose="020B0604020202020204" pitchFamily="34" charset="0"/>
                <a:cs typeface="Arial" panose="020B0604020202020204" pitchFamily="34" charset="0"/>
              </a:rPr>
              <a:t>Ông </a:t>
            </a:r>
            <a:r>
              <a:rPr lang="vi-VN" sz="4000" dirty="0" smtClean="0">
                <a:solidFill>
                  <a:srgbClr val="4B4439"/>
                </a:solidFill>
                <a:latin typeface="Arial" panose="020B0604020202020204" pitchFamily="34" charset="0"/>
                <a:cs typeface="Arial" panose="020B0604020202020204" pitchFamily="34" charset="0"/>
              </a:rPr>
              <a:t>nổi </a:t>
            </a:r>
            <a:r>
              <a:rPr lang="vi-VN" sz="4000" dirty="0">
                <a:solidFill>
                  <a:srgbClr val="4B4439"/>
                </a:solidFill>
                <a:latin typeface="Arial" panose="020B0604020202020204" pitchFamily="34" charset="0"/>
                <a:cs typeface="Arial" panose="020B0604020202020204" pitchFamily="34" charset="0"/>
              </a:rPr>
              <a:t>tiếng vì những phát biểu thẳng thắn của mình trong các kỳ họp quốc </a:t>
            </a:r>
            <a:r>
              <a:rPr lang="vi-VN" sz="4000" dirty="0" smtClean="0">
                <a:solidFill>
                  <a:srgbClr val="4B4439"/>
                </a:solidFill>
                <a:latin typeface="Arial" panose="020B0604020202020204" pitchFamily="34" charset="0"/>
                <a:cs typeface="Arial" panose="020B0604020202020204" pitchFamily="34" charset="0"/>
              </a:rPr>
              <a:t>hội</a:t>
            </a:r>
            <a:r>
              <a:rPr lang="en-US" sz="4000" dirty="0" smtClean="0">
                <a:solidFill>
                  <a:srgbClr val="4B4439"/>
                </a:solidFill>
                <a:latin typeface="Arial" panose="020B0604020202020204" pitchFamily="34" charset="0"/>
                <a:cs typeface="Arial" panose="020B0604020202020204" pitchFamily="34" charset="0"/>
              </a:rPr>
              <a:t>.</a:t>
            </a:r>
            <a:endParaRPr lang="vi-VN" sz="4000" dirty="0">
              <a:solidFill>
                <a:srgbClr val="4B4439"/>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2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6" name="Freeform 6"/>
          <p:cNvSpPr/>
          <p:nvPr/>
        </p:nvSpPr>
        <p:spPr>
          <a:xfrm rot="-5115122">
            <a:off x="393301" y="1962136"/>
            <a:ext cx="1229018" cy="952963"/>
          </a:xfrm>
          <a:custGeom>
            <a:avLst/>
            <a:gdLst/>
            <a:ahLst/>
            <a:cxnLst/>
            <a:rect l="l" t="t" r="r" b="b"/>
            <a:pathLst>
              <a:path w="937242" h="885304">
                <a:moveTo>
                  <a:pt x="0" y="0"/>
                </a:moveTo>
                <a:lnTo>
                  <a:pt x="937242" y="0"/>
                </a:lnTo>
                <a:lnTo>
                  <a:pt x="937242" y="885303"/>
                </a:lnTo>
                <a:lnTo>
                  <a:pt x="0" y="885303"/>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7" name="Freeform 7"/>
          <p:cNvSpPr/>
          <p:nvPr/>
        </p:nvSpPr>
        <p:spPr>
          <a:xfrm rot="945439">
            <a:off x="15308636" y="385848"/>
            <a:ext cx="2982142" cy="1015081"/>
          </a:xfrm>
          <a:custGeom>
            <a:avLst/>
            <a:gdLst/>
            <a:ahLst/>
            <a:cxnLst/>
            <a:rect l="l" t="t" r="r" b="b"/>
            <a:pathLst>
              <a:path w="3232004" h="1400535">
                <a:moveTo>
                  <a:pt x="0" y="0"/>
                </a:moveTo>
                <a:lnTo>
                  <a:pt x="3232003" y="0"/>
                </a:lnTo>
                <a:lnTo>
                  <a:pt x="3232003" y="1400535"/>
                </a:lnTo>
                <a:lnTo>
                  <a:pt x="0" y="1400535"/>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1" name="Freeform 11"/>
          <p:cNvSpPr/>
          <p:nvPr/>
        </p:nvSpPr>
        <p:spPr>
          <a:xfrm rot="575652">
            <a:off x="6472298" y="8173478"/>
            <a:ext cx="670274" cy="1160648"/>
          </a:xfrm>
          <a:custGeom>
            <a:avLst/>
            <a:gdLst/>
            <a:ahLst/>
            <a:cxnLst/>
            <a:rect l="l" t="t" r="r" b="b"/>
            <a:pathLst>
              <a:path w="670274" h="1160648">
                <a:moveTo>
                  <a:pt x="0" y="0"/>
                </a:moveTo>
                <a:lnTo>
                  <a:pt x="670274" y="0"/>
                </a:lnTo>
                <a:lnTo>
                  <a:pt x="670274" y="1160648"/>
                </a:lnTo>
                <a:lnTo>
                  <a:pt x="0" y="1160648"/>
                </a:lnTo>
                <a:lnTo>
                  <a:pt x="0" y="0"/>
                </a:lnTo>
                <a:close/>
              </a:path>
            </a:pathLst>
          </a:custGeom>
          <a:blipFill>
            <a:blip r:embed="rId7">
              <a:extLst>
                <a:ext uri="{96DAC541-7B7A-43D3-8B79-37D633B846F1}">
                  <asvg:svgBlip xmlns="" xmlns:asvg="http://schemas.microsoft.com/office/drawing/2016/SVG/main" r:embed="rId12"/>
                </a:ext>
              </a:extLst>
            </a:blip>
            <a:stretch>
              <a:fillRect/>
            </a:stretch>
          </a:blipFill>
        </p:spPr>
      </p:sp>
      <p:pic>
        <p:nvPicPr>
          <p:cNvPr id="12" name="Picture 11"/>
          <p:cNvPicPr>
            <a:picLocks noChangeAspect="1"/>
          </p:cNvPicPr>
          <p:nvPr/>
        </p:nvPicPr>
        <p:blipFill rotWithShape="1">
          <a:blip r:embed="rId13">
            <a:extLst>
              <a:ext uri="{BEBA8EAE-BF5A-486C-A8C5-ECC9F3942E4B}">
                <a14:imgProps xmlns:a14="http://schemas.microsoft.com/office/drawing/2010/main">
                  <a14:imgLayer r:embed="rId14">
                    <a14:imgEffect>
                      <a14:sharpenSoften amount="25000"/>
                    </a14:imgEffect>
                  </a14:imgLayer>
                </a14:imgProps>
              </a:ext>
            </a:extLst>
          </a:blip>
          <a:srcRect l="27180" t="329" r="27309" b="1"/>
          <a:stretch/>
        </p:blipFill>
        <p:spPr>
          <a:xfrm>
            <a:off x="1351298" y="2747781"/>
            <a:ext cx="4572000" cy="640819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8" name="TextBox 7"/>
          <p:cNvSpPr txBox="1"/>
          <p:nvPr/>
        </p:nvSpPr>
        <p:spPr>
          <a:xfrm>
            <a:off x="6477000" y="595952"/>
            <a:ext cx="4512173" cy="1246495"/>
          </a:xfrm>
          <a:prstGeom prst="rect">
            <a:avLst/>
          </a:prstGeom>
          <a:noFill/>
        </p:spPr>
        <p:txBody>
          <a:bodyPr wrap="square" rtlCol="0">
            <a:spAutoFit/>
          </a:bodyPr>
          <a:lstStyle/>
          <a:p>
            <a:pPr algn="ctr">
              <a:lnSpc>
                <a:spcPct val="150000"/>
              </a:lnSpc>
            </a:pPr>
            <a:r>
              <a:rPr lang="en-US" sz="5000" b="1" dirty="0" smtClean="0">
                <a:latin typeface="Arial" panose="020B0604020202020204" pitchFamily="34" charset="0"/>
                <a:cs typeface="Arial" panose="020B0604020202020204" pitchFamily="34" charset="0"/>
              </a:rPr>
              <a:t>2. Tác phẩm</a:t>
            </a:r>
            <a:endParaRPr lang="en-US" sz="5000" b="1" dirty="0">
              <a:latin typeface="Arial" panose="020B0604020202020204" pitchFamily="34" charset="0"/>
              <a:cs typeface="Arial" panose="020B0604020202020204" pitchFamily="34" charset="0"/>
            </a:endParaRPr>
          </a:p>
        </p:txBody>
      </p:sp>
      <p:sp>
        <p:nvSpPr>
          <p:cNvPr id="9" name="TextBox 8"/>
          <p:cNvSpPr txBox="1"/>
          <p:nvPr/>
        </p:nvSpPr>
        <p:spPr>
          <a:xfrm>
            <a:off x="6779061" y="1902896"/>
            <a:ext cx="11049000" cy="7478970"/>
          </a:xfrm>
          <a:prstGeom prst="rect">
            <a:avLst/>
          </a:prstGeom>
          <a:noFill/>
        </p:spPr>
        <p:txBody>
          <a:bodyPr wrap="square" rtlCol="0">
            <a:spAutoFit/>
          </a:bodyPr>
          <a:lstStyle/>
          <a:p>
            <a:pPr marL="571500" indent="-571500" algn="just">
              <a:lnSpc>
                <a:spcPct val="150000"/>
              </a:lnSpc>
              <a:buFont typeface="Arial" panose="020B0604020202020204" pitchFamily="34" charset="0"/>
              <a:buChar char="•"/>
            </a:pPr>
            <a:r>
              <a:rPr lang="vi-VN" sz="4000" dirty="0">
                <a:solidFill>
                  <a:srgbClr val="4B4439"/>
                </a:solidFill>
                <a:latin typeface="Arial" panose="020B0604020202020204" pitchFamily="34" charset="0"/>
                <a:cs typeface="Arial" panose="020B0604020202020204" pitchFamily="34" charset="0"/>
              </a:rPr>
              <a:t>Diễn đàn “Nước Việt Nam ta nhỏ hay không nhỏ?” được báo Thanh niên mở ra từ ngày </a:t>
            </a:r>
            <a:r>
              <a:rPr lang="vi-VN" sz="4000" dirty="0" smtClean="0">
                <a:solidFill>
                  <a:srgbClr val="4B4439"/>
                </a:solidFill>
                <a:latin typeface="Arial" panose="020B0604020202020204" pitchFamily="34" charset="0"/>
                <a:cs typeface="Arial" panose="020B0604020202020204" pitchFamily="34" charset="0"/>
              </a:rPr>
              <a:t>27</a:t>
            </a:r>
            <a:r>
              <a:rPr lang="en-US" sz="4000" dirty="0" smtClean="0">
                <a:solidFill>
                  <a:srgbClr val="4B4439"/>
                </a:solidFill>
                <a:latin typeface="Arial" panose="020B0604020202020204" pitchFamily="34" charset="0"/>
                <a:cs typeface="Arial" panose="020B0604020202020204" pitchFamily="34" charset="0"/>
              </a:rPr>
              <a:t>/</a:t>
            </a:r>
            <a:r>
              <a:rPr lang="vi-VN" sz="4000" dirty="0" smtClean="0">
                <a:solidFill>
                  <a:srgbClr val="4B4439"/>
                </a:solidFill>
                <a:latin typeface="Arial" panose="020B0604020202020204" pitchFamily="34" charset="0"/>
                <a:cs typeface="Arial" panose="020B0604020202020204" pitchFamily="34" charset="0"/>
              </a:rPr>
              <a:t>3 </a:t>
            </a:r>
            <a:r>
              <a:rPr lang="vi-VN" sz="4000" dirty="0">
                <a:solidFill>
                  <a:srgbClr val="4B4439"/>
                </a:solidFill>
                <a:latin typeface="Arial" panose="020B0604020202020204" pitchFamily="34" charset="0"/>
                <a:cs typeface="Arial" panose="020B0604020202020204" pitchFamily="34" charset="0"/>
              </a:rPr>
              <a:t>đến </a:t>
            </a:r>
            <a:r>
              <a:rPr lang="vi-VN" sz="4000" dirty="0" smtClean="0">
                <a:solidFill>
                  <a:srgbClr val="4B4439"/>
                </a:solidFill>
                <a:latin typeface="Arial" panose="020B0604020202020204" pitchFamily="34" charset="0"/>
                <a:cs typeface="Arial" panose="020B0604020202020204" pitchFamily="34" charset="0"/>
              </a:rPr>
              <a:t>30</a:t>
            </a:r>
            <a:r>
              <a:rPr lang="en-US" sz="4000" dirty="0" smtClean="0">
                <a:solidFill>
                  <a:srgbClr val="4B4439"/>
                </a:solidFill>
                <a:latin typeface="Arial" panose="020B0604020202020204" pitchFamily="34" charset="0"/>
                <a:cs typeface="Arial" panose="020B0604020202020204" pitchFamily="34" charset="0"/>
              </a:rPr>
              <a:t>/</a:t>
            </a:r>
            <a:r>
              <a:rPr lang="vi-VN" sz="4000" dirty="0" smtClean="0">
                <a:solidFill>
                  <a:srgbClr val="4B4439"/>
                </a:solidFill>
                <a:latin typeface="Arial" panose="020B0604020202020204" pitchFamily="34" charset="0"/>
                <a:cs typeface="Arial" panose="020B0604020202020204" pitchFamily="34" charset="0"/>
              </a:rPr>
              <a:t>6</a:t>
            </a:r>
            <a:r>
              <a:rPr lang="en-US" sz="4000" dirty="0" smtClean="0">
                <a:solidFill>
                  <a:srgbClr val="4B4439"/>
                </a:solidFill>
                <a:latin typeface="Arial" panose="020B0604020202020204" pitchFamily="34" charset="0"/>
                <a:cs typeface="Arial" panose="020B0604020202020204" pitchFamily="34" charset="0"/>
              </a:rPr>
              <a:t>/</a:t>
            </a:r>
            <a:r>
              <a:rPr lang="vi-VN" sz="4000" dirty="0" smtClean="0">
                <a:solidFill>
                  <a:srgbClr val="4B4439"/>
                </a:solidFill>
                <a:latin typeface="Arial" panose="020B0604020202020204" pitchFamily="34" charset="0"/>
                <a:cs typeface="Arial" panose="020B0604020202020204" pitchFamily="34" charset="0"/>
              </a:rPr>
              <a:t>2006</a:t>
            </a:r>
            <a:r>
              <a:rPr lang="en-US" sz="4000" dirty="0" smtClean="0">
                <a:solidFill>
                  <a:srgbClr val="4B4439"/>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smtClean="0">
                <a:solidFill>
                  <a:srgbClr val="4B4439"/>
                </a:solidFill>
                <a:latin typeface="Arial" panose="020B0604020202020204" pitchFamily="34" charset="0"/>
                <a:cs typeface="Arial" panose="020B0604020202020204" pitchFamily="34" charset="0"/>
              </a:rPr>
              <a:t>Bắt </a:t>
            </a:r>
            <a:r>
              <a:rPr lang="vi-VN" sz="4000" dirty="0">
                <a:solidFill>
                  <a:srgbClr val="4B4439"/>
                </a:solidFill>
                <a:latin typeface="Arial" panose="020B0604020202020204" pitchFamily="34" charset="0"/>
                <a:cs typeface="Arial" panose="020B0604020202020204" pitchFamily="34" charset="0"/>
              </a:rPr>
              <a:t>đầu từ bài báo của nhà nghiên cứu lịch sử Dương Trung </a:t>
            </a:r>
            <a:r>
              <a:rPr lang="vi-VN" sz="4000" dirty="0" smtClean="0">
                <a:solidFill>
                  <a:srgbClr val="4B4439"/>
                </a:solidFill>
                <a:latin typeface="Arial" panose="020B0604020202020204" pitchFamily="34" charset="0"/>
                <a:cs typeface="Arial" panose="020B0604020202020204" pitchFamily="34" charset="0"/>
              </a:rPr>
              <a:t>Quốc</a:t>
            </a:r>
            <a:r>
              <a:rPr lang="en-US" sz="4000" dirty="0" smtClean="0">
                <a:solidFill>
                  <a:srgbClr val="4B4439"/>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smtClean="0">
                <a:solidFill>
                  <a:srgbClr val="4B4439"/>
                </a:solidFill>
                <a:latin typeface="Arial" panose="020B0604020202020204" pitchFamily="34" charset="0"/>
                <a:cs typeface="Arial" panose="020B0604020202020204" pitchFamily="34" charset="0"/>
              </a:rPr>
              <a:t>Thu </a:t>
            </a:r>
            <a:r>
              <a:rPr lang="vi-VN" sz="4000" dirty="0">
                <a:solidFill>
                  <a:srgbClr val="4B4439"/>
                </a:solidFill>
                <a:latin typeface="Arial" panose="020B0604020202020204" pitchFamily="34" charset="0"/>
                <a:cs typeface="Arial" panose="020B0604020202020204" pitchFamily="34" charset="0"/>
              </a:rPr>
              <a:t>hút </a:t>
            </a:r>
            <a:r>
              <a:rPr lang="en-US" sz="4000" dirty="0" smtClean="0">
                <a:solidFill>
                  <a:srgbClr val="4B4439"/>
                </a:solidFill>
                <a:latin typeface="Arial" panose="020B0604020202020204" pitchFamily="34" charset="0"/>
                <a:cs typeface="Arial" panose="020B0604020202020204" pitchFamily="34" charset="0"/>
              </a:rPr>
              <a:t>đông đảo sự quan tâm, ý kiến, mong muốn đất nước sớm thoát khỏi cảnh tụt hậu để có thể phát triển mạnh mẽ.</a:t>
            </a:r>
            <a:endParaRPr lang="vi-VN" sz="4000" dirty="0">
              <a:solidFill>
                <a:srgbClr val="4B4439"/>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6" presetClass="entr" presetSubtype="16"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a:stretch>
          </a:blipFill>
        </p:spPr>
      </p:sp>
      <p:sp>
        <p:nvSpPr>
          <p:cNvPr id="3" name="Freeform 3"/>
          <p:cNvSpPr/>
          <p:nvPr/>
        </p:nvSpPr>
        <p:spPr>
          <a:xfrm rot="-2014631">
            <a:off x="16490324" y="855110"/>
            <a:ext cx="1015440" cy="1026994"/>
          </a:xfrm>
          <a:custGeom>
            <a:avLst/>
            <a:gdLst/>
            <a:ahLst/>
            <a:cxnLst/>
            <a:rect l="l" t="t" r="r" b="b"/>
            <a:pathLst>
              <a:path w="1015440" h="1026994">
                <a:moveTo>
                  <a:pt x="0" y="0"/>
                </a:moveTo>
                <a:lnTo>
                  <a:pt x="1015440" y="0"/>
                </a:lnTo>
                <a:lnTo>
                  <a:pt x="1015440" y="1026994"/>
                </a:lnTo>
                <a:lnTo>
                  <a:pt x="0" y="102699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flipH="1">
            <a:off x="1488395" y="3027932"/>
            <a:ext cx="15311209" cy="4231136"/>
          </a:xfrm>
          <a:custGeom>
            <a:avLst/>
            <a:gdLst/>
            <a:ahLst/>
            <a:cxnLst/>
            <a:rect l="l" t="t" r="r" b="b"/>
            <a:pathLst>
              <a:path w="10954398" h="4231136">
                <a:moveTo>
                  <a:pt x="10954398" y="0"/>
                </a:moveTo>
                <a:lnTo>
                  <a:pt x="0" y="0"/>
                </a:lnTo>
                <a:lnTo>
                  <a:pt x="0" y="4231136"/>
                </a:lnTo>
                <a:lnTo>
                  <a:pt x="10954398" y="4231136"/>
                </a:lnTo>
                <a:lnTo>
                  <a:pt x="10954398" y="0"/>
                </a:lnTo>
                <a:close/>
              </a:path>
            </a:pathLst>
          </a:custGeom>
          <a:blipFill>
            <a:blip r:embed="rId5">
              <a:extLst>
                <a:ext uri="{96DAC541-7B7A-43D3-8B79-37D633B846F1}">
                  <asvg:svgBlip xmlns="" xmlns:asvg="http://schemas.microsoft.com/office/drawing/2016/SVG/main" r:embed="rId8"/>
                </a:ext>
              </a:extLst>
            </a:blip>
            <a:stretch>
              <a:fillRect/>
            </a:stretch>
          </a:blipFill>
        </p:spPr>
      </p:sp>
      <p:sp>
        <p:nvSpPr>
          <p:cNvPr id="8" name="Freeform 8"/>
          <p:cNvSpPr/>
          <p:nvPr/>
        </p:nvSpPr>
        <p:spPr>
          <a:xfrm>
            <a:off x="7387190" y="548053"/>
            <a:ext cx="924811" cy="990869"/>
          </a:xfrm>
          <a:custGeom>
            <a:avLst/>
            <a:gdLst/>
            <a:ahLst/>
            <a:cxnLst/>
            <a:rect l="l" t="t" r="r" b="b"/>
            <a:pathLst>
              <a:path w="924811" h="990869">
                <a:moveTo>
                  <a:pt x="0" y="0"/>
                </a:moveTo>
                <a:lnTo>
                  <a:pt x="924811" y="0"/>
                </a:lnTo>
                <a:lnTo>
                  <a:pt x="924811" y="990869"/>
                </a:lnTo>
                <a:lnTo>
                  <a:pt x="0" y="990869"/>
                </a:lnTo>
                <a:lnTo>
                  <a:pt x="0" y="0"/>
                </a:lnTo>
                <a:close/>
              </a:path>
            </a:pathLst>
          </a:custGeom>
          <a:blipFill>
            <a:blip r:embed="rId9">
              <a:extLst>
                <a:ext uri="{96DAC541-7B7A-43D3-8B79-37D633B846F1}">
                  <asvg:svgBlip xmlns="" xmlns:asvg="http://schemas.microsoft.com/office/drawing/2016/SVG/main" r:embed="rId14"/>
                </a:ext>
              </a:extLst>
            </a:blip>
            <a:stretch>
              <a:fillRect/>
            </a:stretch>
          </a:blipFill>
        </p:spPr>
      </p:sp>
      <p:sp>
        <p:nvSpPr>
          <p:cNvPr id="9" name="Freeform 9"/>
          <p:cNvSpPr/>
          <p:nvPr/>
        </p:nvSpPr>
        <p:spPr>
          <a:xfrm rot="-469767">
            <a:off x="5530570" y="9172788"/>
            <a:ext cx="745473" cy="646077"/>
          </a:xfrm>
          <a:custGeom>
            <a:avLst/>
            <a:gdLst/>
            <a:ahLst/>
            <a:cxnLst/>
            <a:rect l="l" t="t" r="r" b="b"/>
            <a:pathLst>
              <a:path w="745473" h="646077">
                <a:moveTo>
                  <a:pt x="0" y="0"/>
                </a:moveTo>
                <a:lnTo>
                  <a:pt x="745474" y="0"/>
                </a:lnTo>
                <a:lnTo>
                  <a:pt x="745474" y="646077"/>
                </a:lnTo>
                <a:lnTo>
                  <a:pt x="0" y="646077"/>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0" name="Rounded Rectangle 9"/>
          <p:cNvSpPr/>
          <p:nvPr/>
        </p:nvSpPr>
        <p:spPr>
          <a:xfrm>
            <a:off x="3435733" y="3367329"/>
            <a:ext cx="11416531" cy="355234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7000" b="1" dirty="0" smtClean="0">
                <a:solidFill>
                  <a:schemeClr val="bg1"/>
                </a:solidFill>
                <a:latin typeface="Arial" panose="020B0604020202020204" pitchFamily="34" charset="0"/>
                <a:cs typeface="Arial" panose="020B0604020202020204" pitchFamily="34" charset="0"/>
              </a:rPr>
              <a:t>II. TÌM HIỂU CHI TIẾT</a:t>
            </a:r>
            <a:endParaRPr lang="en-US" sz="7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729685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TotalTime>
  <Words>1979</Words>
  <PresentationFormat>Custom</PresentationFormat>
  <Paragraphs>154</Paragraphs>
  <Slides>36</Slides>
  <Notes>1</Notes>
  <HiddenSlides>0</HiddenSlides>
  <MMClips>12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36</vt:i4>
      </vt:variant>
    </vt:vector>
  </HeadingPairs>
  <TitlesOfParts>
    <vt:vector size="39" baseType="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tailieugiaovien.edu.vn</dc:creator>
  <dcterms:created xsi:type="dcterms:W3CDTF">2006-08-16T00:00:00Z</dcterms:created>
  <dcterms:modified xsi:type="dcterms:W3CDTF">2023-09-28T00:56:36Z</dcterms:modified>
  <dc:identifier>DAFuycK7hwI</dc:identifier>
</cp:coreProperties>
</file>